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2"/>
  </p:sldMasterIdLst>
  <p:notesMasterIdLst>
    <p:notesMasterId r:id="rId13"/>
  </p:notesMasterIdLst>
  <p:sldIdLst>
    <p:sldId id="297" r:id="rId3"/>
    <p:sldId id="258" r:id="rId4"/>
    <p:sldId id="322" r:id="rId5"/>
    <p:sldId id="331" r:id="rId6"/>
    <p:sldId id="332" r:id="rId7"/>
    <p:sldId id="323" r:id="rId8"/>
    <p:sldId id="333" r:id="rId9"/>
    <p:sldId id="334" r:id="rId10"/>
    <p:sldId id="335" r:id="rId11"/>
    <p:sldId id="29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78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56129" y="239622"/>
            <a:ext cx="10515600" cy="495487"/>
          </a:xfrm>
        </p:spPr>
        <p:txBody>
          <a:bodyPr>
            <a:normAutofit/>
          </a:bodyPr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0" y="735109"/>
            <a:ext cx="12192000" cy="5986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6" cstate="print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FF2F3-F948-4E46-92FF-65D00633C786}" type="datetimeFigureOut">
              <a:rPr lang="zh-CN" altLang="en-US" smtClean="0"/>
              <a:t>2023/9/8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6FD79-0B57-4FCD-B6AB-36F2F10723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-123395"/>
            <a:ext cx="12192000" cy="69813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905373"/>
            <a:ext cx="12192000" cy="5991815"/>
          </a:xfrm>
          <a:prstGeom prst="rect">
            <a:avLst/>
          </a:prstGeom>
          <a:solidFill>
            <a:srgbClr val="FFFFFF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2400"/>
          </a:p>
        </p:txBody>
      </p:sp>
      <p:sp>
        <p:nvSpPr>
          <p:cNvPr id="16" name="矩形 15"/>
          <p:cNvSpPr/>
          <p:nvPr/>
        </p:nvSpPr>
        <p:spPr>
          <a:xfrm>
            <a:off x="0" y="854720"/>
            <a:ext cx="12192000" cy="115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345033" y="867320"/>
            <a:ext cx="86355" cy="86400"/>
          </a:xfrm>
          <a:prstGeom prst="ellipse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8" name="椭圆 14"/>
          <p:cNvSpPr>
            <a:spLocks noChangeAspect="1"/>
          </p:cNvSpPr>
          <p:nvPr/>
        </p:nvSpPr>
        <p:spPr bwMode="auto">
          <a:xfrm>
            <a:off x="106773" y="188720"/>
            <a:ext cx="562875" cy="720000"/>
          </a:xfrm>
          <a:custGeom>
            <a:avLst/>
            <a:gdLst>
              <a:gd name="connsiteX0" fmla="*/ 341785 w 683568"/>
              <a:gd name="connsiteY0" fmla="*/ 75471 h 864094"/>
              <a:gd name="connsiteX1" fmla="*/ 117720 w 683568"/>
              <a:gd name="connsiteY1" fmla="*/ 299536 h 864094"/>
              <a:gd name="connsiteX2" fmla="*/ 341785 w 683568"/>
              <a:gd name="connsiteY2" fmla="*/ 523601 h 864094"/>
              <a:gd name="connsiteX3" fmla="*/ 341785 w 683568"/>
              <a:gd name="connsiteY3" fmla="*/ 75471 h 864094"/>
              <a:gd name="connsiteX4" fmla="*/ 341784 w 683568"/>
              <a:gd name="connsiteY4" fmla="*/ 0 h 864094"/>
              <a:gd name="connsiteX5" fmla="*/ 683568 w 683568"/>
              <a:gd name="connsiteY5" fmla="*/ 341784 h 864094"/>
              <a:gd name="connsiteX6" fmla="*/ 577183 w 683568"/>
              <a:gd name="connsiteY6" fmla="*/ 588642 h 864094"/>
              <a:gd name="connsiteX7" fmla="*/ 341597 w 683568"/>
              <a:gd name="connsiteY7" fmla="*/ 864094 h 864094"/>
              <a:gd name="connsiteX8" fmla="*/ 105111 w 683568"/>
              <a:gd name="connsiteY8" fmla="*/ 587591 h 864094"/>
              <a:gd name="connsiteX9" fmla="*/ 59857 w 683568"/>
              <a:gd name="connsiteY9" fmla="*/ 534679 h 864094"/>
              <a:gd name="connsiteX10" fmla="*/ 59306 w 683568"/>
              <a:gd name="connsiteY10" fmla="*/ 534035 h 864094"/>
              <a:gd name="connsiteX11" fmla="*/ 59325 w 683568"/>
              <a:gd name="connsiteY11" fmla="*/ 534035 h 864094"/>
              <a:gd name="connsiteX12" fmla="*/ 0 w 683568"/>
              <a:gd name="connsiteY12" fmla="*/ 341784 h 864094"/>
              <a:gd name="connsiteX13" fmla="*/ 341784 w 683568"/>
              <a:gd name="connsiteY13" fmla="*/ 0 h 864094"/>
              <a:gd name="connsiteX0-1" fmla="*/ 341785 w 683568"/>
              <a:gd name="connsiteY0-2" fmla="*/ 523601 h 864094"/>
              <a:gd name="connsiteX1-3" fmla="*/ 117720 w 683568"/>
              <a:gd name="connsiteY1-4" fmla="*/ 299536 h 864094"/>
              <a:gd name="connsiteX2-5" fmla="*/ 341785 w 683568"/>
              <a:gd name="connsiteY2-6" fmla="*/ 523601 h 864094"/>
              <a:gd name="connsiteX3-7" fmla="*/ 341784 w 683568"/>
              <a:gd name="connsiteY3-8" fmla="*/ 0 h 864094"/>
              <a:gd name="connsiteX4-9" fmla="*/ 683568 w 683568"/>
              <a:gd name="connsiteY4-10" fmla="*/ 341784 h 864094"/>
              <a:gd name="connsiteX5-11" fmla="*/ 577183 w 683568"/>
              <a:gd name="connsiteY5-12" fmla="*/ 588642 h 864094"/>
              <a:gd name="connsiteX6-13" fmla="*/ 341597 w 683568"/>
              <a:gd name="connsiteY6-14" fmla="*/ 864094 h 864094"/>
              <a:gd name="connsiteX7-15" fmla="*/ 105111 w 683568"/>
              <a:gd name="connsiteY7-16" fmla="*/ 587591 h 864094"/>
              <a:gd name="connsiteX8-17" fmla="*/ 59857 w 683568"/>
              <a:gd name="connsiteY8-18" fmla="*/ 534679 h 864094"/>
              <a:gd name="connsiteX9-19" fmla="*/ 59306 w 683568"/>
              <a:gd name="connsiteY9-20" fmla="*/ 534035 h 864094"/>
              <a:gd name="connsiteX10-21" fmla="*/ 59325 w 683568"/>
              <a:gd name="connsiteY10-22" fmla="*/ 534035 h 864094"/>
              <a:gd name="connsiteX11-23" fmla="*/ 0 w 683568"/>
              <a:gd name="connsiteY11-24" fmla="*/ 341784 h 864094"/>
              <a:gd name="connsiteX12-25" fmla="*/ 341784 w 683568"/>
              <a:gd name="connsiteY12-26" fmla="*/ 0 h 864094"/>
              <a:gd name="connsiteX0-27" fmla="*/ 341784 w 683568"/>
              <a:gd name="connsiteY0-28" fmla="*/ 0 h 864094"/>
              <a:gd name="connsiteX1-29" fmla="*/ 683568 w 683568"/>
              <a:gd name="connsiteY1-30" fmla="*/ 341784 h 864094"/>
              <a:gd name="connsiteX2-31" fmla="*/ 577183 w 683568"/>
              <a:gd name="connsiteY2-32" fmla="*/ 588642 h 864094"/>
              <a:gd name="connsiteX3-33" fmla="*/ 341597 w 683568"/>
              <a:gd name="connsiteY3-34" fmla="*/ 864094 h 864094"/>
              <a:gd name="connsiteX4-35" fmla="*/ 105111 w 683568"/>
              <a:gd name="connsiteY4-36" fmla="*/ 587591 h 864094"/>
              <a:gd name="connsiteX5-37" fmla="*/ 59857 w 683568"/>
              <a:gd name="connsiteY5-38" fmla="*/ 534679 h 864094"/>
              <a:gd name="connsiteX6-39" fmla="*/ 59306 w 683568"/>
              <a:gd name="connsiteY6-40" fmla="*/ 534035 h 864094"/>
              <a:gd name="connsiteX7-41" fmla="*/ 59325 w 683568"/>
              <a:gd name="connsiteY7-42" fmla="*/ 534035 h 864094"/>
              <a:gd name="connsiteX8-43" fmla="*/ 0 w 683568"/>
              <a:gd name="connsiteY8-44" fmla="*/ 341784 h 864094"/>
              <a:gd name="connsiteX9-45" fmla="*/ 341784 w 683568"/>
              <a:gd name="connsiteY9-46" fmla="*/ 0 h 8640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</a:cxnLst>
            <a:rect l="l" t="t" r="r" b="b"/>
            <a:pathLst>
              <a:path w="683568" h="864094">
                <a:moveTo>
                  <a:pt x="341784" y="0"/>
                </a:moveTo>
                <a:cubicBezTo>
                  <a:pt x="530546" y="0"/>
                  <a:pt x="683568" y="153022"/>
                  <a:pt x="683568" y="341784"/>
                </a:cubicBezTo>
                <a:cubicBezTo>
                  <a:pt x="683568" y="439085"/>
                  <a:pt x="642909" y="526890"/>
                  <a:pt x="577183" y="588642"/>
                </a:cubicBezTo>
                <a:lnTo>
                  <a:pt x="341597" y="864094"/>
                </a:lnTo>
                <a:lnTo>
                  <a:pt x="105111" y="587591"/>
                </a:lnTo>
                <a:cubicBezTo>
                  <a:pt x="87976" y="571864"/>
                  <a:pt x="72869" y="554041"/>
                  <a:pt x="59857" y="534679"/>
                </a:cubicBezTo>
                <a:lnTo>
                  <a:pt x="59306" y="534035"/>
                </a:lnTo>
                <a:lnTo>
                  <a:pt x="59325" y="534035"/>
                </a:lnTo>
                <a:cubicBezTo>
                  <a:pt x="21845" y="479324"/>
                  <a:pt x="0" y="413105"/>
                  <a:pt x="0" y="341784"/>
                </a:cubicBezTo>
                <a:cubicBezTo>
                  <a:pt x="0" y="153022"/>
                  <a:pt x="153022" y="0"/>
                  <a:pt x="341784" y="0"/>
                </a:cubicBezTo>
                <a:close/>
              </a:path>
            </a:pathLst>
          </a:custGeom>
          <a:solidFill>
            <a:srgbClr val="0070C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anchor="ctr"/>
          <a:lstStyle/>
          <a:p>
            <a:pPr algn="ctr">
              <a:defRPr/>
            </a:pPr>
            <a:endParaRPr lang="zh-CN" altLang="en-US" sz="1735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48683" y="279699"/>
            <a:ext cx="791675" cy="369332"/>
          </a:xfrm>
          <a:prstGeom prst="rect">
            <a:avLst/>
          </a:prstGeom>
        </p:spPr>
        <p:txBody>
          <a:bodyPr lIns="91440" tIns="45720" rIns="91440" bIns="45720"/>
          <a:lstStyle/>
          <a:p>
            <a:pPr algn="ctr">
              <a:defRPr/>
            </a:pPr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fld id="{2EEF1883-7A0E-4F66-9932-E581691AD397}" type="slidenum">
              <a:rPr lang="zh-CN" altLang="en-US" sz="1865" dirty="0">
                <a:solidFill>
                  <a:prstClr val="whit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‹#›</a:t>
            </a:fld>
            <a:r>
              <a:rPr lang="zh-CN" altLang="en-US" sz="1865" dirty="0">
                <a:solidFill>
                  <a:prstClr val="black">
                    <a:lumMod val="75000"/>
                    <a:lumOff val="25000"/>
                  </a:prst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5pPr>
      <a:lvl6pPr marL="565150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6pPr>
      <a:lvl7pPr marL="11309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7pPr>
      <a:lvl8pPr marL="169608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8pPr>
      <a:lvl9pPr marL="2261235" algn="l" rtl="0" eaLnBrk="1" fontAlgn="base" hangingPunct="1">
        <a:spcBef>
          <a:spcPct val="0"/>
        </a:spcBef>
        <a:spcAft>
          <a:spcPct val="0"/>
        </a:spcAft>
        <a:defRPr sz="3465" b="1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宋体" pitchFamily="2" charset="-122"/>
        </a:defRPr>
      </a:lvl9pPr>
    </p:titleStyle>
    <p:bodyStyle>
      <a:lvl1pPr marL="22352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535" b="1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06805" indent="-21463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865">
          <a:solidFill>
            <a:schemeClr val="tx1"/>
          </a:solidFill>
          <a:latin typeface="+mn-lt"/>
          <a:ea typeface="+mn-ea"/>
          <a:cs typeface="+mn-cs"/>
        </a:defRPr>
      </a:lvl3pPr>
      <a:lvl4pPr marL="1551940" indent="-223520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735">
          <a:solidFill>
            <a:schemeClr val="tx1"/>
          </a:solidFill>
          <a:latin typeface="+mn-lt"/>
          <a:ea typeface="+mn-ea"/>
          <a:cs typeface="+mn-cs"/>
        </a:defRPr>
      </a:lvl4pPr>
      <a:lvl5pPr marL="2001520" indent="-22669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5pPr>
      <a:lvl6pPr marL="25679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6pPr>
      <a:lvl7pPr marL="313309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7pPr>
      <a:lvl8pPr marL="3698240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8pPr>
      <a:lvl9pPr marL="4264025" indent="-227965" algn="l" rtl="0" eaLnBrk="1" fontAlgn="ctr" hangingPunct="1">
        <a:lnSpc>
          <a:spcPct val="12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1465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1pPr>
      <a:lvl2pPr marL="56515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2pPr>
      <a:lvl3pPr marL="11309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3pPr>
      <a:lvl4pPr marL="169608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4pPr>
      <a:lvl5pPr marL="226123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5pPr>
      <a:lvl6pPr marL="28270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6pPr>
      <a:lvl7pPr marL="339217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7pPr>
      <a:lvl8pPr marL="3957320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8pPr>
      <a:lvl9pPr marL="4523105" algn="l" defTabSz="1130300" rtl="0" eaLnBrk="1" latinLnBrk="0" hangingPunct="1">
        <a:defRPr sz="22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11195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0" y="5227232"/>
            <a:ext cx="12192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第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9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讲 限制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docker</a:t>
            </a:r>
            <a:r>
              <a:rPr lang="zh-CN" altLang="en-US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容器使用</a:t>
            </a:r>
            <a:r>
              <a:rPr lang="en-US" altLang="zh-CN" sz="60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CPU</a:t>
            </a:r>
            <a:endParaRPr lang="zh-CN" altLang="en-US" sz="60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15345" y="2148010"/>
            <a:ext cx="8228011" cy="2561980"/>
            <a:chOff x="1981995" y="2122471"/>
            <a:chExt cx="8228011" cy="2561980"/>
          </a:xfrm>
        </p:grpSpPr>
        <p:grpSp>
          <p:nvGrpSpPr>
            <p:cNvPr id="8" name="组合 7"/>
            <p:cNvGrpSpPr/>
            <p:nvPr/>
          </p:nvGrpSpPr>
          <p:grpSpPr>
            <a:xfrm>
              <a:off x="1981995" y="2122471"/>
              <a:ext cx="8228011" cy="2561980"/>
              <a:chOff x="1851363" y="2122471"/>
              <a:chExt cx="8228011" cy="2561980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2950565" y="2545408"/>
                <a:ext cx="5762907" cy="10156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6000" b="1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Impact" panose="020B0806030902050204" pitchFamily="34" charset="0"/>
                  </a:rPr>
                  <a:t>本讲结束</a:t>
                </a: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1851363" y="2122471"/>
                <a:ext cx="8228011" cy="400110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endParaRPr kumimoji="1" lang="zh-CN" altLang="en-US" sz="2000" b="1" dirty="0">
                  <a:solidFill>
                    <a:schemeClr val="bg1"/>
                  </a:solidFill>
                  <a:latin typeface="Adobe 明體 Std L" panose="02020300000000000000" pitchFamily="18" charset="-128"/>
                  <a:ea typeface="Adobe 明體 Std L" panose="02020300000000000000" pitchFamily="18" charset="-128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873010" y="4407456"/>
                <a:ext cx="184722" cy="276995"/>
              </a:xfrm>
              <a:prstGeom prst="rect">
                <a:avLst/>
              </a:prstGeom>
              <a:ln>
                <a:noFill/>
              </a:ln>
            </p:spPr>
            <p:txBody>
              <a:bodyPr wrap="none" lIns="91436" tIns="45718" rIns="91436" bIns="45718">
                <a:spAutoFit/>
              </a:bodyPr>
              <a:lstStyle/>
              <a:p>
                <a:pPr algn="ctr"/>
                <a:endParaRPr kumimoji="1" lang="en-US" altLang="zh-CN" sz="12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直接连接符 8"/>
            <p:cNvCxnSpPr/>
            <p:nvPr/>
          </p:nvCxnSpPr>
          <p:spPr>
            <a:xfrm>
              <a:off x="4343400" y="2617831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4343400" y="4331256"/>
              <a:ext cx="3505200" cy="0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3381524" y="2895457"/>
            <a:ext cx="1455797" cy="86177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zh-CN" altLang="en-US" sz="50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目录</a:t>
            </a:r>
          </a:p>
        </p:txBody>
      </p:sp>
      <p:sp>
        <p:nvSpPr>
          <p:cNvPr id="5" name="TextBox 12"/>
          <p:cNvSpPr txBox="1"/>
          <p:nvPr/>
        </p:nvSpPr>
        <p:spPr>
          <a:xfrm>
            <a:off x="3381524" y="3762030"/>
            <a:ext cx="1455797" cy="3385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dist"/>
            <a:r>
              <a:rPr lang="en-US" altLang="zh-CN" sz="1600" b="1" dirty="0">
                <a:ln w="6350">
                  <a:noFill/>
                </a:ln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CONTENTS</a:t>
            </a:r>
            <a:endParaRPr lang="zh-CN" altLang="en-US" sz="1600" b="1" dirty="0">
              <a:ln w="6350">
                <a:noFill/>
              </a:ln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TextBox 21"/>
          <p:cNvSpPr txBox="1"/>
          <p:nvPr/>
        </p:nvSpPr>
        <p:spPr>
          <a:xfrm>
            <a:off x="5764018" y="23892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一</a:t>
            </a:r>
          </a:p>
        </p:txBody>
      </p:sp>
      <p:sp>
        <p:nvSpPr>
          <p:cNvPr id="11" name="TextBox 22"/>
          <p:cNvSpPr txBox="1"/>
          <p:nvPr/>
        </p:nvSpPr>
        <p:spPr>
          <a:xfrm>
            <a:off x="6823890" y="2306174"/>
            <a:ext cx="3775393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限制容器对内存的使用</a:t>
            </a:r>
            <a:endParaRPr lang="en-US" altLang="zh-CN" sz="2800" b="1" dirty="0">
              <a:solidFill>
                <a:schemeClr val="bg1"/>
              </a:solidFill>
              <a:latin typeface="方正兰亭粗黑_GBK" panose="02000000000000000000" pitchFamily="2" charset="-122"/>
              <a:ea typeface="方正兰亭粗黑_GBK" panose="02000000000000000000" pitchFamily="2" charset="-122"/>
              <a:cs typeface="方正兰亭中黑_GBK" panose="02000000000000000000" charset="-122"/>
              <a:sym typeface="方正兰亭黑_GBK" panose="02000000000000000000" charset="-122"/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5764018" y="349667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rPr>
              <a:t>二</a:t>
            </a:r>
          </a:p>
        </p:txBody>
      </p:sp>
      <p:sp>
        <p:nvSpPr>
          <p:cNvPr id="13" name="TextBox 25"/>
          <p:cNvSpPr txBox="1"/>
          <p:nvPr/>
        </p:nvSpPr>
        <p:spPr>
          <a:xfrm>
            <a:off x="6781216" y="3464365"/>
            <a:ext cx="3813865" cy="565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</a:lstStyle>
          <a:p>
            <a:r>
              <a:rPr lang="zh-CN" altLang="en-US" sz="2800" dirty="0"/>
              <a:t>限制容器对</a:t>
            </a:r>
            <a:r>
              <a:rPr lang="en-US" altLang="zh-CN" sz="2800" dirty="0"/>
              <a:t>CPU</a:t>
            </a:r>
            <a:r>
              <a:rPr lang="zh-CN" altLang="en-US" sz="2800" dirty="0"/>
              <a:t>的使用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6031558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eaLnBrk="0" hangingPunct="0">
              <a:lnSpc>
                <a:spcPct val="120000"/>
              </a:lnSpc>
              <a:defRPr sz="4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限制容器对内存的使用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latin typeface="+mn-ea"/>
                <a:ea typeface="+mn-ea"/>
              </a:rPr>
              <a:t>一、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ea typeface="+mn-ea"/>
                <a:cs typeface="方正兰亭中黑_GBK" panose="02000000000000000000" charset="-122"/>
              </a:rPr>
              <a:t>限制容器对内存的使用</a:t>
            </a:r>
            <a:endParaRPr lang="zh-CN" altLang="en-US" dirty="0">
              <a:latin typeface="+mn-ea"/>
              <a:ea typeface="+mn-ea"/>
            </a:endParaRPr>
          </a:p>
        </p:txBody>
      </p:sp>
      <p:pic>
        <p:nvPicPr>
          <p:cNvPr id="3" name="Picture 2" descr="upload-ueditor-image-20170608-1496889671778038814.jpg (1129×575)">
            <a:extLst>
              <a:ext uri="{FF2B5EF4-FFF2-40B4-BE49-F238E27FC236}">
                <a16:creationId xmlns:a16="http://schemas.microsoft.com/office/drawing/2014/main" id="{9E5B3FAB-BA25-A505-D50A-6551C72726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5" t="14285" r="1081"/>
          <a:stretch/>
        </p:blipFill>
        <p:spPr bwMode="auto">
          <a:xfrm>
            <a:off x="119269" y="887895"/>
            <a:ext cx="11953462" cy="535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4069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latin typeface="+mn-ea"/>
                <a:ea typeface="+mn-ea"/>
              </a:rPr>
              <a:t>一、</a:t>
            </a:r>
            <a:r>
              <a:rPr lang="zh-CN" altLang="en-US" sz="2800" b="1" dirty="0">
                <a:solidFill>
                  <a:schemeClr val="bg1"/>
                </a:solidFill>
                <a:latin typeface="+mn-ea"/>
                <a:ea typeface="+mn-ea"/>
                <a:cs typeface="方正兰亭中黑_GBK" panose="02000000000000000000" charset="-122"/>
              </a:rPr>
              <a:t>限制容器对内存的使用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CE7614-18C1-632E-7FF1-D71E6117A65F}"/>
              </a:ext>
            </a:extLst>
          </p:cNvPr>
          <p:cNvSpPr txBox="1">
            <a:spLocks/>
          </p:cNvSpPr>
          <p:nvPr/>
        </p:nvSpPr>
        <p:spPr>
          <a:xfrm>
            <a:off x="410819" y="1019681"/>
            <a:ext cx="11542586" cy="5532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</a:t>
            </a:r>
            <a:r>
              <a:rPr lang="zh-CN" altLang="en-US" dirty="0"/>
              <a:t>通过下面两组参数来控制容器内存的使用量（默认</a:t>
            </a:r>
            <a:r>
              <a:rPr lang="en-US" altLang="zh-CN" dirty="0"/>
              <a:t>-1</a:t>
            </a:r>
            <a:r>
              <a:rPr lang="zh-CN" altLang="en-US" dirty="0"/>
              <a:t>）。</a:t>
            </a:r>
          </a:p>
          <a:p>
            <a:r>
              <a:rPr lang="en-US" altLang="zh-CN" dirty="0"/>
              <a:t>-m </a:t>
            </a:r>
            <a:r>
              <a:rPr lang="zh-CN" altLang="en-US" dirty="0"/>
              <a:t>或 </a:t>
            </a:r>
            <a:r>
              <a:rPr lang="en-US" altLang="zh-CN" dirty="0"/>
              <a:t>--memory</a:t>
            </a:r>
            <a:r>
              <a:rPr lang="zh-CN" altLang="en-US" dirty="0"/>
              <a:t>：设置内存的使用限额，例如 </a:t>
            </a:r>
            <a:r>
              <a:rPr lang="en-US" altLang="zh-CN" dirty="0"/>
              <a:t>100M, 2G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--memory-swap</a:t>
            </a:r>
            <a:r>
              <a:rPr lang="zh-CN" altLang="en-US" dirty="0"/>
              <a:t>：设置 内存</a:t>
            </a:r>
            <a:r>
              <a:rPr lang="en-US" altLang="zh-CN" dirty="0"/>
              <a:t>+swap </a:t>
            </a:r>
            <a:r>
              <a:rPr lang="zh-CN" altLang="en-US" dirty="0"/>
              <a:t>的使用限额（默认是</a:t>
            </a:r>
            <a:r>
              <a:rPr lang="en-US" altLang="zh-CN" dirty="0"/>
              <a:t>-m</a:t>
            </a:r>
            <a:r>
              <a:rPr lang="zh-CN" altLang="en-US" dirty="0"/>
              <a:t>的两倍）。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-it -m 200M 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vm</a:t>
            </a:r>
            <a:r>
              <a:rPr lang="en-US" altLang="zh-CN" dirty="0"/>
              <a:t> 1 --</a:t>
            </a:r>
            <a:r>
              <a:rPr lang="en-US" altLang="zh-CN" dirty="0" err="1"/>
              <a:t>vm</a:t>
            </a:r>
            <a:r>
              <a:rPr lang="en-US" altLang="zh-CN" dirty="0"/>
              <a:t>-bytes 190M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-it -m 200M 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vm</a:t>
            </a:r>
            <a:r>
              <a:rPr lang="en-US" altLang="zh-CN" dirty="0"/>
              <a:t> 1 --</a:t>
            </a:r>
            <a:r>
              <a:rPr lang="en-US" altLang="zh-CN" dirty="0" err="1"/>
              <a:t>vm</a:t>
            </a:r>
            <a:r>
              <a:rPr lang="en-US" altLang="zh-CN" dirty="0"/>
              <a:t>-bytes 210M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CAACD30-C9FD-1DC1-9EDD-604903B8B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30" y="3482363"/>
            <a:ext cx="6853498" cy="119936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6EEEA2B-3E4E-88F4-9EC0-00DFE69D8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39" y="5014059"/>
            <a:ext cx="6061761" cy="15380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AF3B8B-E21C-0CD2-CE78-56CA79E05077}"/>
              </a:ext>
            </a:extLst>
          </p:cNvPr>
          <p:cNvSpPr txBox="1"/>
          <p:nvPr/>
        </p:nvSpPr>
        <p:spPr>
          <a:xfrm>
            <a:off x="6655500" y="5351856"/>
            <a:ext cx="5297904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--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 1</a:t>
            </a:r>
            <a:r>
              <a:rPr lang="zh-CN" altLang="en-US" sz="2000" dirty="0"/>
              <a:t>：启动 </a:t>
            </a:r>
            <a:r>
              <a:rPr lang="en-US" altLang="zh-CN" sz="2000" dirty="0"/>
              <a:t>1 </a:t>
            </a:r>
            <a:r>
              <a:rPr lang="zh-CN" altLang="en-US" sz="2000" dirty="0"/>
              <a:t>个内存工作线程。</a:t>
            </a:r>
          </a:p>
          <a:p>
            <a:r>
              <a:rPr lang="en-US" altLang="zh-CN" sz="2000" dirty="0"/>
              <a:t>--</a:t>
            </a:r>
            <a:r>
              <a:rPr lang="en-US" altLang="zh-CN" sz="2000" dirty="0" err="1"/>
              <a:t>vm</a:t>
            </a:r>
            <a:r>
              <a:rPr lang="en-US" altLang="zh-CN" sz="2000" dirty="0"/>
              <a:t>-bytes 100M</a:t>
            </a:r>
            <a:r>
              <a:rPr lang="zh-CN" altLang="en-US" sz="2000" dirty="0"/>
              <a:t>：每个线程分配 </a:t>
            </a:r>
            <a:r>
              <a:rPr lang="en-US" altLang="zh-CN" sz="2000" dirty="0"/>
              <a:t>190M </a:t>
            </a:r>
            <a:r>
              <a:rPr lang="zh-CN" altLang="en-US" sz="2000" dirty="0"/>
              <a:t>内存。</a:t>
            </a:r>
          </a:p>
        </p:txBody>
      </p:sp>
    </p:spTree>
    <p:extLst>
      <p:ext uri="{BB962C8B-B14F-4D97-AF65-F5344CB8AC3E}">
        <p14:creationId xmlns:p14="http://schemas.microsoft.com/office/powerpoint/2010/main" val="397712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/>
        </p:nvSpPr>
        <p:spPr bwMode="auto">
          <a:xfrm>
            <a:off x="5024369" y="3231460"/>
            <a:ext cx="6375943" cy="835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16" tIns="45708" rIns="91416" bIns="45708">
            <a:spAutoFit/>
          </a:bodyPr>
          <a:lstStyle>
            <a:defPPr>
              <a:defRPr lang="zh-CN"/>
            </a:defPPr>
            <a:lvl1pPr eaLnBrk="0" hangingPunct="0">
              <a:lnSpc>
                <a:spcPct val="120000"/>
              </a:lnSpc>
              <a:defRPr sz="4400" b="1">
                <a:solidFill>
                  <a:schemeClr val="bg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cs typeface="方正兰亭中黑_GBK" panose="02000000000000000000" charset="-122"/>
              </a:defRPr>
            </a:lvl1pPr>
            <a:lvl2pPr marL="742950" indent="-28575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/>
              <a:t>限制容器对</a:t>
            </a:r>
            <a:r>
              <a:rPr lang="en-US" altLang="zh-CN" dirty="0"/>
              <a:t>CPU</a:t>
            </a:r>
            <a:r>
              <a:rPr lang="zh-CN" altLang="en-US" dirty="0"/>
              <a:t>的使用</a:t>
            </a:r>
            <a:endParaRPr lang="en-US" altLang="zh-CN" dirty="0">
              <a:sym typeface="方正兰亭黑_GBK" panose="02000000000000000000" charset="-122"/>
            </a:endParaRPr>
          </a:p>
        </p:txBody>
      </p:sp>
      <p:sp>
        <p:nvSpPr>
          <p:cNvPr id="3" name="TextBox 12"/>
          <p:cNvSpPr txBox="1">
            <a:spLocks noChangeArrowheads="1"/>
          </p:cNvSpPr>
          <p:nvPr/>
        </p:nvSpPr>
        <p:spPr bwMode="auto">
          <a:xfrm>
            <a:off x="3192405" y="2194862"/>
            <a:ext cx="1271453" cy="220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3735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3735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2"/>
          <p:cNvSpPr txBox="1">
            <a:spLocks noChangeArrowheads="1"/>
          </p:cNvSpPr>
          <p:nvPr/>
        </p:nvSpPr>
        <p:spPr bwMode="auto">
          <a:xfrm>
            <a:off x="2337077" y="3544238"/>
            <a:ext cx="843452" cy="52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8" rIns="91416" bIns="4570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FFFFFF"/>
                </a:solidFill>
              </a:rPr>
              <a:t>Part</a:t>
            </a:r>
            <a:endParaRPr lang="zh-CN" altLang="en-US" sz="280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latin typeface="+mn-ea"/>
                <a:ea typeface="+mn-ea"/>
              </a:rPr>
              <a:t>二、限制容器对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CF320C-1BEC-EDFE-F294-CB42CAB8FF72}"/>
              </a:ext>
            </a:extLst>
          </p:cNvPr>
          <p:cNvSpPr txBox="1">
            <a:spLocks/>
          </p:cNvSpPr>
          <p:nvPr/>
        </p:nvSpPr>
        <p:spPr>
          <a:xfrm>
            <a:off x="356108" y="922376"/>
            <a:ext cx="11557595" cy="5679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Docker </a:t>
            </a:r>
            <a:r>
              <a:rPr lang="zh-CN" altLang="en-US" dirty="0"/>
              <a:t>可以通过 </a:t>
            </a:r>
            <a:r>
              <a:rPr lang="en-US" altLang="zh-CN" dirty="0"/>
              <a:t>-c </a:t>
            </a:r>
            <a:r>
              <a:rPr lang="zh-CN" altLang="en-US" dirty="0"/>
              <a:t>或 </a:t>
            </a:r>
            <a:r>
              <a:rPr lang="en-US" altLang="zh-CN" dirty="0"/>
              <a:t>--</a:t>
            </a:r>
            <a:r>
              <a:rPr lang="en-US" altLang="zh-CN" dirty="0" err="1"/>
              <a:t>cpu</a:t>
            </a:r>
            <a:r>
              <a:rPr lang="en-US" altLang="zh-CN" dirty="0"/>
              <a:t>-shares </a:t>
            </a:r>
            <a:r>
              <a:rPr lang="zh-CN" altLang="en-US" dirty="0"/>
              <a:t>设置容器使用 </a:t>
            </a:r>
            <a:r>
              <a:rPr lang="en-US" altLang="zh-CN" dirty="0"/>
              <a:t>CPU </a:t>
            </a:r>
            <a:r>
              <a:rPr lang="zh-CN" altLang="en-US" dirty="0"/>
              <a:t>的权重。如果不指定，默认值为 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-c</a:t>
            </a:r>
            <a:r>
              <a:rPr lang="zh-CN" altLang="en-US" dirty="0"/>
              <a:t>设置的 </a:t>
            </a:r>
            <a:r>
              <a:rPr lang="en-US" altLang="zh-CN" dirty="0" err="1"/>
              <a:t>cpu</a:t>
            </a:r>
            <a:r>
              <a:rPr lang="en-US" altLang="zh-CN" dirty="0"/>
              <a:t> share</a:t>
            </a:r>
            <a:r>
              <a:rPr lang="zh-CN" altLang="en-US" dirty="0"/>
              <a:t>是一个相对的权重值。容器最终能分配到的</a:t>
            </a:r>
            <a:r>
              <a:rPr lang="en-US" altLang="zh-CN" dirty="0"/>
              <a:t>CPU</a:t>
            </a:r>
            <a:r>
              <a:rPr lang="zh-CN" altLang="en-US" dirty="0"/>
              <a:t>资源取决于它的</a:t>
            </a:r>
            <a:r>
              <a:rPr lang="en-US" altLang="zh-CN" dirty="0" err="1"/>
              <a:t>cpu</a:t>
            </a:r>
            <a:r>
              <a:rPr lang="en-US" altLang="zh-CN" dirty="0"/>
              <a:t> share</a:t>
            </a:r>
            <a:r>
              <a:rPr lang="zh-CN" altLang="en-US" dirty="0"/>
              <a:t>占所有容器</a:t>
            </a:r>
            <a:r>
              <a:rPr lang="en-US" altLang="zh-CN" dirty="0" err="1"/>
              <a:t>cpu</a:t>
            </a:r>
            <a:r>
              <a:rPr lang="en-US" altLang="zh-CN" dirty="0"/>
              <a:t> share</a:t>
            </a:r>
            <a:r>
              <a:rPr lang="zh-CN" altLang="en-US" dirty="0"/>
              <a:t>总和的比例。</a:t>
            </a:r>
            <a:endParaRPr lang="en-US" altLang="zh-CN" dirty="0"/>
          </a:p>
          <a:p>
            <a:r>
              <a:rPr lang="zh-CN" altLang="en-US" dirty="0"/>
              <a:t>按权重分配 </a:t>
            </a:r>
            <a:r>
              <a:rPr lang="en-US" altLang="zh-CN" dirty="0"/>
              <a:t>CPU </a:t>
            </a:r>
            <a:r>
              <a:rPr lang="zh-CN" altLang="en-US" dirty="0"/>
              <a:t>只会发生在 </a:t>
            </a:r>
            <a:r>
              <a:rPr lang="en-US" altLang="zh-CN" dirty="0"/>
              <a:t>CPU </a:t>
            </a:r>
            <a:r>
              <a:rPr lang="zh-CN" altLang="en-US" dirty="0"/>
              <a:t>资源紧张的情况下。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--name </a:t>
            </a:r>
            <a:r>
              <a:rPr lang="en-US" altLang="zh-CN" dirty="0" err="1"/>
              <a:t>container_A</a:t>
            </a:r>
            <a:r>
              <a:rPr lang="en-US" altLang="zh-CN" dirty="0"/>
              <a:t> -it  -c 1024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cpu</a:t>
            </a:r>
            <a:r>
              <a:rPr lang="en-US" altLang="zh-CN" dirty="0"/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--name </a:t>
            </a:r>
            <a:r>
              <a:rPr lang="en-US" altLang="zh-CN" dirty="0" err="1"/>
              <a:t>container_B</a:t>
            </a:r>
            <a:r>
              <a:rPr lang="en-US" altLang="zh-CN" dirty="0"/>
              <a:t> -it  -c 512  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cpu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C54A66-6DED-2461-71E8-8AF968A3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07" y="4728988"/>
            <a:ext cx="8789891" cy="1381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323D9AA-D192-4324-9F82-E60EB437584F}"/>
              </a:ext>
            </a:extLst>
          </p:cNvPr>
          <p:cNvSpPr txBox="1"/>
          <p:nvPr/>
        </p:nvSpPr>
        <p:spPr>
          <a:xfrm>
            <a:off x="8051308" y="6195289"/>
            <a:ext cx="332042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--</a:t>
            </a:r>
            <a:r>
              <a:rPr lang="en-US" altLang="zh-CN" sz="2000" dirty="0" err="1"/>
              <a:t>cpu</a:t>
            </a:r>
            <a:r>
              <a:rPr lang="en-US" altLang="zh-CN" sz="2000" dirty="0"/>
              <a:t> 2</a:t>
            </a:r>
            <a:r>
              <a:rPr lang="zh-CN" altLang="en-US" sz="2000" dirty="0"/>
              <a:t>：启动</a:t>
            </a:r>
            <a:r>
              <a:rPr lang="en-US" altLang="zh-CN" sz="2000" dirty="0"/>
              <a:t>2</a:t>
            </a:r>
            <a:r>
              <a:rPr lang="zh-CN" altLang="en-US" sz="2000" dirty="0"/>
              <a:t>个工作线程。</a:t>
            </a:r>
          </a:p>
        </p:txBody>
      </p:sp>
    </p:spTree>
    <p:extLst>
      <p:ext uri="{BB962C8B-B14F-4D97-AF65-F5344CB8AC3E}">
        <p14:creationId xmlns:p14="http://schemas.microsoft.com/office/powerpoint/2010/main" val="1302260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latin typeface="+mn-ea"/>
                <a:ea typeface="+mn-ea"/>
              </a:rPr>
              <a:t>二、限制容器对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E350CF-BB43-031B-A2E3-3CD801CF83AD}"/>
              </a:ext>
            </a:extLst>
          </p:cNvPr>
          <p:cNvSpPr txBox="1">
            <a:spLocks/>
          </p:cNvSpPr>
          <p:nvPr/>
        </p:nvSpPr>
        <p:spPr>
          <a:xfrm>
            <a:off x="356108" y="1134408"/>
            <a:ext cx="11599655" cy="56791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Docker </a:t>
            </a:r>
            <a:r>
              <a:rPr lang="zh-CN" altLang="en-US" dirty="0"/>
              <a:t>可以通过 </a:t>
            </a:r>
            <a:r>
              <a:rPr lang="en-US" altLang="zh-CN" dirty="0"/>
              <a:t>-c </a:t>
            </a:r>
            <a:r>
              <a:rPr lang="zh-CN" altLang="en-US" dirty="0"/>
              <a:t>或 </a:t>
            </a:r>
            <a:r>
              <a:rPr lang="en-US" altLang="zh-CN" dirty="0"/>
              <a:t>--</a:t>
            </a:r>
            <a:r>
              <a:rPr lang="en-US" altLang="zh-CN" dirty="0" err="1"/>
              <a:t>cpu</a:t>
            </a:r>
            <a:r>
              <a:rPr lang="en-US" altLang="zh-CN" dirty="0"/>
              <a:t>-shares </a:t>
            </a:r>
            <a:r>
              <a:rPr lang="zh-CN" altLang="en-US" dirty="0"/>
              <a:t>设置容器使用 </a:t>
            </a:r>
            <a:r>
              <a:rPr lang="en-US" altLang="zh-CN" dirty="0"/>
              <a:t>CPU </a:t>
            </a:r>
            <a:r>
              <a:rPr lang="zh-CN" altLang="en-US" dirty="0"/>
              <a:t>的权重。如果不指定，默认值为 </a:t>
            </a:r>
            <a:r>
              <a:rPr lang="en-US" altLang="zh-CN" dirty="0"/>
              <a:t>1024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--name </a:t>
            </a:r>
            <a:r>
              <a:rPr lang="en-US" altLang="zh-CN" dirty="0" err="1"/>
              <a:t>container_A</a:t>
            </a:r>
            <a:r>
              <a:rPr lang="en-US" altLang="zh-CN" dirty="0"/>
              <a:t> -it  -c 1024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cpu</a:t>
            </a:r>
            <a:r>
              <a:rPr lang="en-US" altLang="zh-CN" dirty="0"/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--name </a:t>
            </a:r>
            <a:r>
              <a:rPr lang="en-US" altLang="zh-CN" dirty="0" err="1"/>
              <a:t>container_B</a:t>
            </a:r>
            <a:r>
              <a:rPr lang="en-US" altLang="zh-CN" dirty="0"/>
              <a:t> -it  -c 512  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cpu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CE211F-23F8-1229-4214-4F231CEC7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56" y="4239760"/>
            <a:ext cx="8789891" cy="1381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3C103C6-A5F2-19DF-4DAE-40E9A6E70A84}"/>
              </a:ext>
            </a:extLst>
          </p:cNvPr>
          <p:cNvSpPr txBox="1"/>
          <p:nvPr/>
        </p:nvSpPr>
        <p:spPr>
          <a:xfrm>
            <a:off x="8051308" y="3439946"/>
            <a:ext cx="332042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--</a:t>
            </a:r>
            <a:r>
              <a:rPr lang="en-US" altLang="zh-CN" sz="2000" dirty="0" err="1"/>
              <a:t>cpu</a:t>
            </a:r>
            <a:r>
              <a:rPr lang="en-US" altLang="zh-CN" sz="2000" dirty="0"/>
              <a:t> 2</a:t>
            </a:r>
            <a:r>
              <a:rPr lang="zh-CN" altLang="en-US" sz="2000" dirty="0"/>
              <a:t>：启动</a:t>
            </a:r>
            <a:r>
              <a:rPr lang="en-US" altLang="zh-CN" sz="2000" dirty="0"/>
              <a:t>2</a:t>
            </a:r>
            <a:r>
              <a:rPr lang="zh-CN" altLang="en-US" sz="2000" dirty="0"/>
              <a:t>个工作线程。</a:t>
            </a:r>
          </a:p>
        </p:txBody>
      </p:sp>
    </p:spTree>
    <p:extLst>
      <p:ext uri="{BB962C8B-B14F-4D97-AF65-F5344CB8AC3E}">
        <p14:creationId xmlns:p14="http://schemas.microsoft.com/office/powerpoint/2010/main" val="159314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5F522-2D1E-4678-4529-C8B687A3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dirty="0">
                <a:latin typeface="+mn-ea"/>
                <a:ea typeface="+mn-ea"/>
              </a:rPr>
              <a:t>二、限制容器对</a:t>
            </a:r>
            <a:r>
              <a:rPr lang="en-US" altLang="zh-CN" dirty="0">
                <a:latin typeface="+mn-ea"/>
                <a:ea typeface="+mn-ea"/>
              </a:rPr>
              <a:t>CPU</a:t>
            </a:r>
            <a:r>
              <a:rPr lang="zh-CN" altLang="en-US" dirty="0">
                <a:latin typeface="+mn-ea"/>
                <a:ea typeface="+mn-ea"/>
              </a:rPr>
              <a:t>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B18B9C-575E-ACF9-FBA6-7EA1F73A8C59}"/>
              </a:ext>
            </a:extLst>
          </p:cNvPr>
          <p:cNvSpPr txBox="1">
            <a:spLocks/>
          </p:cNvSpPr>
          <p:nvPr/>
        </p:nvSpPr>
        <p:spPr>
          <a:xfrm>
            <a:off x="695739" y="1308458"/>
            <a:ext cx="11107019" cy="12244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--name </a:t>
            </a:r>
            <a:r>
              <a:rPr lang="en-US" altLang="zh-CN" dirty="0" err="1"/>
              <a:t>container_A</a:t>
            </a:r>
            <a:r>
              <a:rPr lang="en-US" altLang="zh-CN" dirty="0"/>
              <a:t> -it  -c 1024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cpu</a:t>
            </a:r>
            <a:r>
              <a:rPr lang="en-US" altLang="zh-CN" dirty="0"/>
              <a:t>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docker run --name </a:t>
            </a:r>
            <a:r>
              <a:rPr lang="en-US" altLang="zh-CN" dirty="0" err="1"/>
              <a:t>container_B</a:t>
            </a:r>
            <a:r>
              <a:rPr lang="en-US" altLang="zh-CN" dirty="0"/>
              <a:t> -it  -c 512   </a:t>
            </a:r>
            <a:r>
              <a:rPr lang="en-US" altLang="zh-CN" dirty="0" err="1"/>
              <a:t>progrium</a:t>
            </a:r>
            <a:r>
              <a:rPr lang="en-US" altLang="zh-CN" dirty="0"/>
              <a:t>/stress --</a:t>
            </a:r>
            <a:r>
              <a:rPr lang="en-US" altLang="zh-CN" dirty="0" err="1"/>
              <a:t>cpu</a:t>
            </a:r>
            <a:r>
              <a:rPr lang="en-US" altLang="zh-CN" dirty="0"/>
              <a:t> 2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C54102-A643-CA2A-C6F1-62663902B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39" y="2738060"/>
            <a:ext cx="8789891" cy="138188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C0E652-91E3-AC1E-8488-9C65C64B9014}"/>
              </a:ext>
            </a:extLst>
          </p:cNvPr>
          <p:cNvSpPr txBox="1"/>
          <p:nvPr/>
        </p:nvSpPr>
        <p:spPr>
          <a:xfrm>
            <a:off x="695739" y="4691520"/>
            <a:ext cx="3320421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--</a:t>
            </a:r>
            <a:r>
              <a:rPr lang="en-US" altLang="zh-CN" sz="2000" dirty="0" err="1"/>
              <a:t>cpu</a:t>
            </a:r>
            <a:r>
              <a:rPr lang="en-US" altLang="zh-CN" sz="2000" dirty="0"/>
              <a:t> 2</a:t>
            </a:r>
            <a:r>
              <a:rPr lang="zh-CN" altLang="en-US" sz="2000" dirty="0"/>
              <a:t>：启动</a:t>
            </a:r>
            <a:r>
              <a:rPr lang="en-US" altLang="zh-CN" sz="2000" dirty="0"/>
              <a:t>2</a:t>
            </a:r>
            <a:r>
              <a:rPr lang="zh-CN" altLang="en-US" sz="2000" dirty="0"/>
              <a:t>个工作线程。</a:t>
            </a:r>
          </a:p>
        </p:txBody>
      </p:sp>
    </p:spTree>
    <p:extLst>
      <p:ext uri="{BB962C8B-B14F-4D97-AF65-F5344CB8AC3E}">
        <p14:creationId xmlns:p14="http://schemas.microsoft.com/office/powerpoint/2010/main" val="101370364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自定义 1126">
      <a:dk1>
        <a:sysClr val="windowText" lastClr="000000"/>
      </a:dk1>
      <a:lt1>
        <a:sysClr val="window" lastClr="FFFFFF"/>
      </a:lt1>
      <a:dk2>
        <a:srgbClr val="292584"/>
      </a:dk2>
      <a:lt2>
        <a:srgbClr val="0E1645"/>
      </a:lt2>
      <a:accent1>
        <a:srgbClr val="0E1645"/>
      </a:accent1>
      <a:accent2>
        <a:srgbClr val="292584"/>
      </a:accent2>
      <a:accent3>
        <a:srgbClr val="0E1645"/>
      </a:accent3>
      <a:accent4>
        <a:srgbClr val="292584"/>
      </a:accent4>
      <a:accent5>
        <a:srgbClr val="0E1645"/>
      </a:accent5>
      <a:accent6>
        <a:srgbClr val="292584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微笑PPT - 小A">
  <a:themeElements>
    <a:clrScheme name="自定义 1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073E87"/>
      </a:accent1>
      <a:accent2>
        <a:srgbClr val="2D82F4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微笑PPT - 小A">
      <a:majorFont>
        <a:latin typeface="Arial"/>
        <a:ea typeface="微软雅黑"/>
        <a:cs typeface="宋体"/>
      </a:majorFont>
      <a:minorFont>
        <a:latin typeface="Arial"/>
        <a:ea typeface="微软雅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微笑PPT - 小A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E20000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EEAAAA"/>
        </a:accent5>
        <a:accent6>
          <a:srgbClr val="B90000"/>
        </a:accent6>
        <a:hlink>
          <a:srgbClr val="8000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10</TotalTime>
  <Words>430</Words>
  <Application>Microsoft Office PowerPoint</Application>
  <PresentationFormat>宽屏</PresentationFormat>
  <Paragraphs>43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Adobe 明體 Std L</vt:lpstr>
      <vt:lpstr>Arial Unicode MS</vt:lpstr>
      <vt:lpstr>方正兰亭粗黑_GBK</vt:lpstr>
      <vt:lpstr>微软雅黑</vt:lpstr>
      <vt:lpstr>微软雅黑 Light</vt:lpstr>
      <vt:lpstr>Arial</vt:lpstr>
      <vt:lpstr>Arial Black</vt:lpstr>
      <vt:lpstr>Calibri</vt:lpstr>
      <vt:lpstr>Impact</vt:lpstr>
      <vt:lpstr>Wingdings</vt:lpstr>
      <vt:lpstr>主题1</vt:lpstr>
      <vt:lpstr>微笑PPT - 小A</vt:lpstr>
      <vt:lpstr>PowerPoint 演示文稿</vt:lpstr>
      <vt:lpstr>PowerPoint 演示文稿</vt:lpstr>
      <vt:lpstr>PowerPoint 演示文稿</vt:lpstr>
      <vt:lpstr>一、限制容器对内存的使用</vt:lpstr>
      <vt:lpstr>一、限制容器对内存的使用</vt:lpstr>
      <vt:lpstr>PowerPoint 演示文稿</vt:lpstr>
      <vt:lpstr>二、限制容器对CPU的使用</vt:lpstr>
      <vt:lpstr>二、限制容器对CPU的使用</vt:lpstr>
      <vt:lpstr>二、限制容器对CPU的使用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h429302517@outlook.com</dc:creator>
  <cp:lastModifiedBy>Administrator</cp:lastModifiedBy>
  <cp:revision>22</cp:revision>
  <dcterms:created xsi:type="dcterms:W3CDTF">2023-09-05T02:50:10Z</dcterms:created>
  <dcterms:modified xsi:type="dcterms:W3CDTF">2023-09-07T17:26:38Z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54D80431C6BB7E3F8C82E4641C09EAA9_42</vt:lpwstr>
  </property>
  <property fmtid="{D5CDD505-2E9C-101B-9397-08002B2CF9AE}" pid="3" name="KSOProductBuildVer">
    <vt:lpwstr>2052-6.0.2.8225</vt:lpwstr>
  </property>
</Properties>
</file>