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1" r:id="rId10"/>
    <p:sldId id="262" r:id="rId11"/>
    <p:sldId id="26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4DE84-108A-5E23-3615-8200D8C909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98DBEE-A92A-8BBE-A213-6382C5482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40D905-411D-176A-C297-9DE70D611339}"/>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7554E80F-2966-60C7-5F4B-2EFBA8AC7B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9DA4AF-F80E-07A8-A20D-2C7CDC523D88}"/>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310350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9F0B0-5DC1-1786-B4C2-E1836F95EE2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CFBF50-5A7B-0350-17C3-7FAACB67A7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3ED047-C5AB-D699-4C8F-0A40FB6B9040}"/>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74D70626-6252-371F-228B-ACC9C02C9C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894F1D-2297-1102-3EB7-989AD476A191}"/>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19156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DEF81C-B00E-2E00-AA01-266E3969B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AAD926-772A-67E9-7D44-62DCE9B3F8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2F82D7-D871-DD1F-B981-B4DCD6A6E7E2}"/>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077CDFE9-A556-891B-3730-5199E97F05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42718-471D-149C-9436-6EF143EA654F}"/>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374133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3E798-FCF9-EFC9-10D7-6F812CC25E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D1BDEB-A92D-01C6-8FC4-11F8978322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5C86CA-6A32-97FF-3584-E0F917588276}"/>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5C58D651-EC6E-7B2F-2979-395DE1315C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4C07A4-2C9A-2BE3-0154-8AE2AEE56460}"/>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56336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7B02B-F240-1E5E-FD84-C56B302E85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D5BD49F-9425-D2EA-7731-BEF3818DE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3F8ED5-7E2E-0B71-A1A0-0D76CB38E3CD}"/>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F53DBCFF-6E01-7AB9-7B05-86D8EC4412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4A84A-6C81-981E-F865-D1A411DD9A75}"/>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48649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F067F-B70F-DB5A-8DF8-075D7DE66D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467355-23AC-1CEE-6EC4-D59E90797FA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6AC0C1-7E4F-D47B-205C-880B01901A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A7204F-97AC-5B51-03E0-FD797EF6B419}"/>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6" name="页脚占位符 5">
            <a:extLst>
              <a:ext uri="{FF2B5EF4-FFF2-40B4-BE49-F238E27FC236}">
                <a16:creationId xmlns:a16="http://schemas.microsoft.com/office/drawing/2014/main" id="{D77A5806-B633-1986-30AD-AACA7EC84C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E2D18A-0979-84AD-7D05-532EADB12A9D}"/>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4802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FDC7D-1ADF-7549-787A-80B0AD7558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2C6347-4F5B-D43B-EFD7-3A08CE5FF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569246-ECE8-040E-FD48-1B49F33A739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485690-5AD9-8FC3-0E8D-25FF280C7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803EB6-71F4-0A69-E9C0-5907CDFDD0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C9E5D46-545E-A2D6-4A23-180B948F0457}"/>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8" name="页脚占位符 7">
            <a:extLst>
              <a:ext uri="{FF2B5EF4-FFF2-40B4-BE49-F238E27FC236}">
                <a16:creationId xmlns:a16="http://schemas.microsoft.com/office/drawing/2014/main" id="{6AC4A46B-7024-954C-8C64-D77CE70C6E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EE0D79-5848-5D15-D6BC-EEFC0750DD0E}"/>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365240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A000C-741C-C661-195C-460811BB0F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2948F9-CFD5-5252-6E37-69788602A71E}"/>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4" name="页脚占位符 3">
            <a:extLst>
              <a:ext uri="{FF2B5EF4-FFF2-40B4-BE49-F238E27FC236}">
                <a16:creationId xmlns:a16="http://schemas.microsoft.com/office/drawing/2014/main" id="{3B3A0D16-97FF-E783-C5F4-65E5C4E5E93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267BAC-5FF5-1CE7-780F-F0D050F25780}"/>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24920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215772-7A00-CF3A-135F-82571E39668C}"/>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3" name="页脚占位符 2">
            <a:extLst>
              <a:ext uri="{FF2B5EF4-FFF2-40B4-BE49-F238E27FC236}">
                <a16:creationId xmlns:a16="http://schemas.microsoft.com/office/drawing/2014/main" id="{7F42A662-C64C-D68F-DB65-47E973BE95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063BAB-5FD1-C59C-282E-D99D2FC6B071}"/>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106961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2AD2F-1AF6-7A0E-B828-A0AEAE3CE9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4E42A7-2DFD-C037-F6E4-08044A6D7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D5E90E-5D15-1F89-DA74-5752C11F3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1D1C9C-1186-3436-97E0-35A869FC4747}"/>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6" name="页脚占位符 5">
            <a:extLst>
              <a:ext uri="{FF2B5EF4-FFF2-40B4-BE49-F238E27FC236}">
                <a16:creationId xmlns:a16="http://schemas.microsoft.com/office/drawing/2014/main" id="{AC5FD642-D1B0-425B-833A-33D04D060F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EEAED5-0465-9313-0C48-162E6E6DECEE}"/>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369925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17E52-5DC9-4363-135E-2C1E11BEFB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CC0215-E2F3-B92A-3FCB-1064A0CF6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9CF160-9E53-BBBD-77C4-7D7017AC1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22CCC5-568E-5ECE-38BA-9ADA1CABA018}"/>
              </a:ext>
            </a:extLst>
          </p:cNvPr>
          <p:cNvSpPr>
            <a:spLocks noGrp="1"/>
          </p:cNvSpPr>
          <p:nvPr>
            <p:ph type="dt" sz="half" idx="10"/>
          </p:nvPr>
        </p:nvSpPr>
        <p:spPr/>
        <p:txBody>
          <a:bodyPr/>
          <a:lstStyle/>
          <a:p>
            <a:fld id="{F7BA3A86-4085-4C40-88F3-02377EBADF21}" type="datetimeFigureOut">
              <a:rPr lang="zh-CN" altLang="en-US" smtClean="0"/>
              <a:t>2022/11/28</a:t>
            </a:fld>
            <a:endParaRPr lang="zh-CN" altLang="en-US"/>
          </a:p>
        </p:txBody>
      </p:sp>
      <p:sp>
        <p:nvSpPr>
          <p:cNvPr id="6" name="页脚占位符 5">
            <a:extLst>
              <a:ext uri="{FF2B5EF4-FFF2-40B4-BE49-F238E27FC236}">
                <a16:creationId xmlns:a16="http://schemas.microsoft.com/office/drawing/2014/main" id="{2816DD0C-2D83-465D-8E31-5360CF54DC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694EAD-C44A-F43B-B2C6-16C2A0B4D9B9}"/>
              </a:ext>
            </a:extLst>
          </p:cNvPr>
          <p:cNvSpPr>
            <a:spLocks noGrp="1"/>
          </p:cNvSpPr>
          <p:nvPr>
            <p:ph type="sldNum" sz="quarter" idx="12"/>
          </p:nvPr>
        </p:nvSpPr>
        <p:spPr/>
        <p:txBody>
          <a:body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293316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B8FF8-CF9E-5BD1-8C60-02EEDC19E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B54963-76BE-B4C3-25BB-9BC56B320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B84184-FCED-349C-D405-3E9A38E75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A3A86-4085-4C40-88F3-02377EBADF2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149352D6-820A-0182-34E6-025809175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E45C9D-9770-515A-D6FD-F9FC7B916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DDEFE-3C93-4E9F-B6B1-910DC0AFECB2}" type="slidenum">
              <a:rPr lang="zh-CN" altLang="en-US" smtClean="0"/>
              <a:t>‹#›</a:t>
            </a:fld>
            <a:endParaRPr lang="zh-CN" altLang="en-US"/>
          </a:p>
        </p:txBody>
      </p:sp>
    </p:spTree>
    <p:extLst>
      <p:ext uri="{BB962C8B-B14F-4D97-AF65-F5344CB8AC3E}">
        <p14:creationId xmlns:p14="http://schemas.microsoft.com/office/powerpoint/2010/main" val="154845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815C8-EDEB-4721-F8D3-D89B6578E9F0}"/>
              </a:ext>
            </a:extLst>
          </p:cNvPr>
          <p:cNvSpPr>
            <a:spLocks noGrp="1"/>
          </p:cNvSpPr>
          <p:nvPr>
            <p:ph type="ctrTitle"/>
          </p:nvPr>
        </p:nvSpPr>
        <p:spPr>
          <a:xfrm>
            <a:off x="0" y="1197204"/>
            <a:ext cx="12191999" cy="917591"/>
          </a:xfrm>
        </p:spPr>
        <p:txBody>
          <a:bodyPr>
            <a:normAutofit/>
          </a:bodyPr>
          <a:lstStyle/>
          <a:p>
            <a:r>
              <a:rPr lang="en-US" altLang="zh-CN" sz="3200" dirty="0">
                <a:latin typeface="Arial" panose="020B0604020202020204" pitchFamily="34" charset="0"/>
                <a:cs typeface="Arial" panose="020B0604020202020204" pitchFamily="34" charset="0"/>
              </a:rPr>
              <a:t>Multi-modal learning to facilitate car body design</a:t>
            </a:r>
            <a:br>
              <a:rPr lang="en-US" altLang="zh-CN" sz="4400" dirty="0">
                <a:latin typeface="Arial" panose="020B0604020202020204" pitchFamily="34" charset="0"/>
                <a:cs typeface="Arial" panose="020B0604020202020204" pitchFamily="34" charset="0"/>
              </a:rPr>
            </a:br>
            <a:r>
              <a:rPr lang="en-US" altLang="zh-CN" sz="1800" dirty="0">
                <a:latin typeface="Arial" panose="020B0604020202020204" pitchFamily="34" charset="0"/>
                <a:cs typeface="Arial" panose="020B0604020202020204" pitchFamily="34" charset="0"/>
              </a:rPr>
              <a:t>- explore machine learning, 3D modeling, and fluid dynamic simulations</a:t>
            </a:r>
            <a:endParaRPr lang="zh-CN" altLang="en-US" sz="18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9679B276-49F6-9580-A4B9-52944F5B1BB7}"/>
              </a:ext>
            </a:extLst>
          </p:cNvPr>
          <p:cNvSpPr>
            <a:spLocks noGrp="1"/>
          </p:cNvSpPr>
          <p:nvPr>
            <p:ph type="subTitle" idx="1"/>
          </p:nvPr>
        </p:nvSpPr>
        <p:spPr>
          <a:xfrm>
            <a:off x="392784" y="5118756"/>
            <a:ext cx="4018961" cy="1498861"/>
          </a:xfrm>
        </p:spPr>
        <p:txBody>
          <a:bodyPr>
            <a:normAutofit/>
          </a:bodyPr>
          <a:lstStyle/>
          <a:p>
            <a:pPr algn="just"/>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UROP Student: </a:t>
            </a:r>
            <a:r>
              <a:rPr lang="en-US" altLang="zh-CN" sz="1800" b="1" kern="100" dirty="0" err="1">
                <a:effectLst/>
                <a:latin typeface="Arial" panose="020B0604020202020204" pitchFamily="34" charset="0"/>
                <a:ea typeface="等线" panose="02010600030101010101" pitchFamily="2" charset="-122"/>
                <a:cs typeface="Times New Roman" panose="02020603050405020304" pitchFamily="18" charset="0"/>
              </a:rPr>
              <a:t>Hanqi</a:t>
            </a:r>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1800" b="1" kern="100" dirty="0" err="1">
                <a:effectLst/>
                <a:latin typeface="Arial" panose="020B0604020202020204" pitchFamily="34" charset="0"/>
                <a:ea typeface="等线" panose="02010600030101010101" pitchFamily="2" charset="-122"/>
                <a:cs typeface="Times New Roman" panose="02020603050405020304" pitchFamily="18" charset="0"/>
              </a:rPr>
              <a:t>Su</a:t>
            </a:r>
            <a:endPar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endParaRPr>
          </a:p>
          <a:p>
            <a:pPr algn="just"/>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Faculty Supervisor: </a:t>
            </a:r>
            <a:r>
              <a:rPr lang="en-US" altLang="zh-CN" sz="1800" b="1" kern="100" dirty="0" err="1">
                <a:effectLst/>
                <a:latin typeface="Arial" panose="020B0604020202020204" pitchFamily="34" charset="0"/>
                <a:ea typeface="等线" panose="02010600030101010101" pitchFamily="2" charset="-122"/>
                <a:cs typeface="Times New Roman" panose="02020603050405020304" pitchFamily="18" charset="0"/>
              </a:rPr>
              <a:t>Faez</a:t>
            </a:r>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 Ahmed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Direct Supervisor: </a:t>
            </a:r>
            <a:r>
              <a:rPr lang="en-US" altLang="zh-CN" sz="1800" b="1" kern="100" dirty="0" err="1">
                <a:effectLst/>
                <a:latin typeface="Arial" panose="020B0604020202020204" pitchFamily="34" charset="0"/>
                <a:ea typeface="等线" panose="02010600030101010101" pitchFamily="2" charset="-122"/>
                <a:cs typeface="Times New Roman" panose="02020603050405020304" pitchFamily="18" charset="0"/>
              </a:rPr>
              <a:t>Binyang</a:t>
            </a:r>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 Song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Arial" panose="020B0604020202020204" pitchFamily="34" charset="0"/>
                <a:ea typeface="等线" panose="02010600030101010101" pitchFamily="2" charset="-122"/>
                <a:cs typeface="Times New Roman" panose="02020603050405020304" pitchFamily="18" charset="0"/>
              </a:rPr>
              <a:t>Term: 2022 Fall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副标题 2">
            <a:extLst>
              <a:ext uri="{FF2B5EF4-FFF2-40B4-BE49-F238E27FC236}">
                <a16:creationId xmlns:a16="http://schemas.microsoft.com/office/drawing/2014/main" id="{9101F01D-FBE1-F908-4B4F-9B636199D643}"/>
              </a:ext>
            </a:extLst>
          </p:cNvPr>
          <p:cNvSpPr txBox="1">
            <a:spLocks/>
          </p:cNvSpPr>
          <p:nvPr/>
        </p:nvSpPr>
        <p:spPr>
          <a:xfrm>
            <a:off x="10609868" y="6304494"/>
            <a:ext cx="1377884" cy="416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zh-CN" sz="1800" b="1" kern="100" dirty="0">
                <a:latin typeface="Arial" panose="020B0604020202020204" pitchFamily="34" charset="0"/>
                <a:ea typeface="等线" panose="02010600030101010101" pitchFamily="2" charset="-122"/>
                <a:cs typeface="Times New Roman" panose="02020603050405020304" pitchFamily="18" charset="0"/>
              </a:rPr>
              <a:t>2022.11.30</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ED743FBA-9A59-785F-84F5-30E55C8CE9C4}"/>
              </a:ext>
            </a:extLst>
          </p:cNvPr>
          <p:cNvPicPr>
            <a:picLocks noChangeAspect="1"/>
          </p:cNvPicPr>
          <p:nvPr/>
        </p:nvPicPr>
        <p:blipFill>
          <a:blip r:embed="rId2"/>
          <a:stretch>
            <a:fillRect/>
          </a:stretch>
        </p:blipFill>
        <p:spPr>
          <a:xfrm>
            <a:off x="7293616" y="2474088"/>
            <a:ext cx="3185436" cy="3078747"/>
          </a:xfrm>
          <a:prstGeom prst="rect">
            <a:avLst/>
          </a:prstGeom>
        </p:spPr>
      </p:pic>
    </p:spTree>
    <p:extLst>
      <p:ext uri="{BB962C8B-B14F-4D97-AF65-F5344CB8AC3E}">
        <p14:creationId xmlns:p14="http://schemas.microsoft.com/office/powerpoint/2010/main" val="133595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52856EE-D238-2B98-6B83-FD626EE49A91}"/>
              </a:ext>
            </a:extLst>
          </p:cNvPr>
          <p:cNvSpPr/>
          <p:nvPr/>
        </p:nvSpPr>
        <p:spPr>
          <a:xfrm>
            <a:off x="612742" y="1282045"/>
            <a:ext cx="2121031" cy="791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26E792-C898-705C-4C36-015C3DCAA8B0}"/>
              </a:ext>
            </a:extLst>
          </p:cNvPr>
          <p:cNvSpPr txBox="1"/>
          <p:nvPr/>
        </p:nvSpPr>
        <p:spPr>
          <a:xfrm>
            <a:off x="377073" y="339365"/>
            <a:ext cx="7470315"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Construct muti-modal learning model</a:t>
            </a:r>
            <a:endParaRPr lang="zh-CN" altLang="en-US" sz="3200" b="1"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0592E64F-3B05-B236-6F0B-816E62215521}"/>
              </a:ext>
            </a:extLst>
          </p:cNvPr>
          <p:cNvSpPr/>
          <p:nvPr/>
        </p:nvSpPr>
        <p:spPr>
          <a:xfrm>
            <a:off x="612742" y="2584202"/>
            <a:ext cx="2121031" cy="791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2A68948-50E8-7422-7AAD-574765A61FAE}"/>
              </a:ext>
            </a:extLst>
          </p:cNvPr>
          <p:cNvSpPr/>
          <p:nvPr/>
        </p:nvSpPr>
        <p:spPr>
          <a:xfrm>
            <a:off x="3404647" y="1282045"/>
            <a:ext cx="2121031" cy="791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53AEB38-3A30-EC8A-212D-BD00EF404AE5}"/>
              </a:ext>
            </a:extLst>
          </p:cNvPr>
          <p:cNvSpPr/>
          <p:nvPr/>
        </p:nvSpPr>
        <p:spPr>
          <a:xfrm>
            <a:off x="3404647" y="2595165"/>
            <a:ext cx="2121031" cy="791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1CF227E-7684-E933-DDAF-CD20DE92DA89}"/>
              </a:ext>
            </a:extLst>
          </p:cNvPr>
          <p:cNvSpPr/>
          <p:nvPr/>
        </p:nvSpPr>
        <p:spPr>
          <a:xfrm>
            <a:off x="6196552" y="1962346"/>
            <a:ext cx="2121031" cy="791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279B04-8046-4C67-F735-A18E7172D1F6}"/>
              </a:ext>
            </a:extLst>
          </p:cNvPr>
          <p:cNvSpPr/>
          <p:nvPr/>
        </p:nvSpPr>
        <p:spPr>
          <a:xfrm>
            <a:off x="8988457" y="1962346"/>
            <a:ext cx="2121031" cy="791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93BD994-691A-AE68-0687-D9D52B6DEC5E}"/>
              </a:ext>
            </a:extLst>
          </p:cNvPr>
          <p:cNvSpPr txBox="1"/>
          <p:nvPr/>
        </p:nvSpPr>
        <p:spPr>
          <a:xfrm>
            <a:off x="895545" y="1477916"/>
            <a:ext cx="1555423" cy="400110"/>
          </a:xfrm>
          <a:prstGeom prst="rect">
            <a:avLst/>
          </a:prstGeom>
          <a:noFill/>
        </p:spPr>
        <p:txBody>
          <a:bodyPr wrap="square" rtlCol="0">
            <a:spAutoFit/>
          </a:bodyPr>
          <a:lstStyle/>
          <a:p>
            <a:r>
              <a:rPr lang="en-US" altLang="zh-CN" sz="2000" b="1" dirty="0">
                <a:latin typeface="Arial" panose="020B0604020202020204" pitchFamily="34" charset="0"/>
                <a:cs typeface="Arial" panose="020B0604020202020204" pitchFamily="34" charset="0"/>
              </a:rPr>
              <a:t>Image Data</a:t>
            </a:r>
            <a:endParaRPr lang="zh-CN" altLang="en-US" sz="2000" b="1"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D59EE483-3734-F14A-A1BC-ECD0ADE81C4E}"/>
              </a:ext>
            </a:extLst>
          </p:cNvPr>
          <p:cNvSpPr txBox="1"/>
          <p:nvPr/>
        </p:nvSpPr>
        <p:spPr>
          <a:xfrm>
            <a:off x="754141" y="2780073"/>
            <a:ext cx="1838229" cy="400110"/>
          </a:xfrm>
          <a:prstGeom prst="rect">
            <a:avLst/>
          </a:prstGeom>
          <a:noFill/>
        </p:spPr>
        <p:txBody>
          <a:bodyPr wrap="square" rtlCol="0">
            <a:spAutoFit/>
          </a:bodyPr>
          <a:lstStyle/>
          <a:p>
            <a:r>
              <a:rPr lang="en-US" altLang="zh-CN" sz="2000" b="1" dirty="0">
                <a:latin typeface="Arial" panose="020B0604020202020204" pitchFamily="34" charset="0"/>
                <a:cs typeface="Arial" panose="020B0604020202020204" pitchFamily="34" charset="0"/>
              </a:rPr>
              <a:t>Tabular Data</a:t>
            </a:r>
            <a:endParaRPr lang="zh-CN" altLang="en-US" sz="2000" b="1" dirty="0">
              <a:latin typeface="Arial" panose="020B0604020202020204" pitchFamily="34" charset="0"/>
              <a:cs typeface="Arial" panose="020B0604020202020204" pitchFamily="34" charset="0"/>
            </a:endParaRPr>
          </a:p>
        </p:txBody>
      </p:sp>
      <p:sp>
        <p:nvSpPr>
          <p:cNvPr id="13" name="文本框 10">
            <a:extLst>
              <a:ext uri="{FF2B5EF4-FFF2-40B4-BE49-F238E27FC236}">
                <a16:creationId xmlns:a16="http://schemas.microsoft.com/office/drawing/2014/main" id="{C93BD994-691A-AE68-0687-D9D52B6DEC5E}"/>
              </a:ext>
            </a:extLst>
          </p:cNvPr>
          <p:cNvSpPr txBox="1"/>
          <p:nvPr/>
        </p:nvSpPr>
        <p:spPr>
          <a:xfrm>
            <a:off x="3697270" y="1343667"/>
            <a:ext cx="1610413"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Arial" panose="020B0604020202020204" pitchFamily="34" charset="0"/>
                <a:cs typeface="Arial" panose="020B0604020202020204" pitchFamily="34" charset="0"/>
              </a:rPr>
              <a:t>CNN Model Embedding</a:t>
            </a:r>
            <a:endParaRPr lang="zh-CN" altLang="en-US" sz="2000" b="1" dirty="0">
              <a:latin typeface="Arial" panose="020B0604020202020204" pitchFamily="34" charset="0"/>
              <a:cs typeface="Arial" panose="020B0604020202020204" pitchFamily="34" charset="0"/>
            </a:endParaRPr>
          </a:p>
        </p:txBody>
      </p:sp>
      <p:sp>
        <p:nvSpPr>
          <p:cNvPr id="14" name="文本框 10">
            <a:extLst>
              <a:ext uri="{FF2B5EF4-FFF2-40B4-BE49-F238E27FC236}">
                <a16:creationId xmlns:a16="http://schemas.microsoft.com/office/drawing/2014/main" id="{C93BD994-691A-AE68-0687-D9D52B6DEC5E}"/>
              </a:ext>
            </a:extLst>
          </p:cNvPr>
          <p:cNvSpPr txBox="1"/>
          <p:nvPr/>
        </p:nvSpPr>
        <p:spPr>
          <a:xfrm>
            <a:off x="3660134" y="2637148"/>
            <a:ext cx="1685042"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Arial" panose="020B0604020202020204" pitchFamily="34" charset="0"/>
                <a:cs typeface="Arial" panose="020B0604020202020204" pitchFamily="34" charset="0"/>
              </a:rPr>
              <a:t>MLP Model Embedding</a:t>
            </a:r>
            <a:endParaRPr lang="zh-CN" altLang="en-US" sz="2000" b="1" dirty="0">
              <a:latin typeface="Arial" panose="020B0604020202020204" pitchFamily="34" charset="0"/>
              <a:cs typeface="Arial" panose="020B0604020202020204" pitchFamily="34" charset="0"/>
            </a:endParaRPr>
          </a:p>
        </p:txBody>
      </p:sp>
      <p:sp>
        <p:nvSpPr>
          <p:cNvPr id="16" name="文本框 10">
            <a:extLst>
              <a:ext uri="{FF2B5EF4-FFF2-40B4-BE49-F238E27FC236}">
                <a16:creationId xmlns:a16="http://schemas.microsoft.com/office/drawing/2014/main" id="{755FD739-C886-ABA5-54E2-4EE0496CF753}"/>
              </a:ext>
            </a:extLst>
          </p:cNvPr>
          <p:cNvSpPr txBox="1"/>
          <p:nvPr/>
        </p:nvSpPr>
        <p:spPr>
          <a:xfrm>
            <a:off x="6178841" y="2004329"/>
            <a:ext cx="2190163"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latin typeface="Arial" panose="020B0604020202020204" pitchFamily="34" charset="0"/>
                <a:cs typeface="Arial" panose="020B0604020202020204" pitchFamily="34" charset="0"/>
              </a:rPr>
              <a:t>Concatenate Two Embedding</a:t>
            </a:r>
            <a:endParaRPr lang="zh-CN" altLang="en-US" sz="2000" b="1" dirty="0">
              <a:latin typeface="Arial" panose="020B0604020202020204" pitchFamily="34" charset="0"/>
              <a:cs typeface="Arial" panose="020B0604020202020204" pitchFamily="34" charset="0"/>
            </a:endParaRPr>
          </a:p>
        </p:txBody>
      </p:sp>
      <p:sp>
        <p:nvSpPr>
          <p:cNvPr id="18" name="文本框 10">
            <a:extLst>
              <a:ext uri="{FF2B5EF4-FFF2-40B4-BE49-F238E27FC236}">
                <a16:creationId xmlns:a16="http://schemas.microsoft.com/office/drawing/2014/main" id="{52752B65-9D82-B060-EA9C-B6826D1CB4A8}"/>
              </a:ext>
            </a:extLst>
          </p:cNvPr>
          <p:cNvSpPr txBox="1"/>
          <p:nvPr/>
        </p:nvSpPr>
        <p:spPr>
          <a:xfrm>
            <a:off x="9232768" y="2158217"/>
            <a:ext cx="197570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Arial" panose="020B0604020202020204" pitchFamily="34" charset="0"/>
                <a:cs typeface="Arial" panose="020B0604020202020204" pitchFamily="34" charset="0"/>
              </a:rPr>
              <a:t>Predict MPG</a:t>
            </a:r>
            <a:endParaRPr lang="zh-CN" altLang="en-US" sz="2000" b="1" dirty="0">
              <a:latin typeface="Arial" panose="020B0604020202020204" pitchFamily="34" charset="0"/>
              <a:cs typeface="Arial" panose="020B0604020202020204" pitchFamily="34" charset="0"/>
            </a:endParaRPr>
          </a:p>
        </p:txBody>
      </p:sp>
      <p:sp>
        <p:nvSpPr>
          <p:cNvPr id="19" name="箭头: 右 18">
            <a:extLst>
              <a:ext uri="{FF2B5EF4-FFF2-40B4-BE49-F238E27FC236}">
                <a16:creationId xmlns:a16="http://schemas.microsoft.com/office/drawing/2014/main" id="{BDFACD56-77FF-F87D-8A91-85D7764409E6}"/>
              </a:ext>
            </a:extLst>
          </p:cNvPr>
          <p:cNvSpPr/>
          <p:nvPr/>
        </p:nvSpPr>
        <p:spPr>
          <a:xfrm>
            <a:off x="2837468" y="1554115"/>
            <a:ext cx="499621" cy="20005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C1AD3F4B-8940-FEFA-7C53-8D251F44A4FB}"/>
              </a:ext>
            </a:extLst>
          </p:cNvPr>
          <p:cNvSpPr/>
          <p:nvPr/>
        </p:nvSpPr>
        <p:spPr>
          <a:xfrm>
            <a:off x="2847679" y="2880100"/>
            <a:ext cx="499621" cy="20005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27FD2165-A031-13D2-AADB-391B71FC44CA}"/>
              </a:ext>
            </a:extLst>
          </p:cNvPr>
          <p:cNvSpPr/>
          <p:nvPr/>
        </p:nvSpPr>
        <p:spPr>
          <a:xfrm rot="2143977">
            <a:off x="5600306" y="1621675"/>
            <a:ext cx="578535" cy="2563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BDFACD56-77FF-F87D-8A91-85D7764409E6}"/>
              </a:ext>
            </a:extLst>
          </p:cNvPr>
          <p:cNvSpPr/>
          <p:nvPr/>
        </p:nvSpPr>
        <p:spPr>
          <a:xfrm rot="19499680">
            <a:off x="5597181" y="2852487"/>
            <a:ext cx="590663" cy="2166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箭头: 右 22">
            <a:extLst>
              <a:ext uri="{FF2B5EF4-FFF2-40B4-BE49-F238E27FC236}">
                <a16:creationId xmlns:a16="http://schemas.microsoft.com/office/drawing/2014/main" id="{BDFACD56-77FF-F87D-8A91-85D7764409E6}"/>
              </a:ext>
            </a:extLst>
          </p:cNvPr>
          <p:cNvSpPr/>
          <p:nvPr/>
        </p:nvSpPr>
        <p:spPr>
          <a:xfrm>
            <a:off x="8391475" y="2258244"/>
            <a:ext cx="499621" cy="20005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文本框 24">
            <a:extLst>
              <a:ext uri="{FF2B5EF4-FFF2-40B4-BE49-F238E27FC236}">
                <a16:creationId xmlns:a16="http://schemas.microsoft.com/office/drawing/2014/main" id="{F1AD40E8-B48C-203F-9B97-3E6D9956E223}"/>
              </a:ext>
            </a:extLst>
          </p:cNvPr>
          <p:cNvSpPr txBox="1"/>
          <p:nvPr/>
        </p:nvSpPr>
        <p:spPr>
          <a:xfrm>
            <a:off x="377072" y="4006622"/>
            <a:ext cx="9398524" cy="1015663"/>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rPr>
              <a:t>Problem:</a:t>
            </a:r>
          </a:p>
          <a:p>
            <a:r>
              <a:rPr lang="en-US" altLang="zh-CN" b="1" dirty="0">
                <a:latin typeface="Arial" panose="020B0604020202020204" pitchFamily="34" charset="0"/>
                <a:cs typeface="Arial" panose="020B0604020202020204" pitchFamily="34" charset="0"/>
              </a:rPr>
              <a:t>21893 rows =&gt; too large for </a:t>
            </a:r>
            <a:r>
              <a:rPr lang="en-US" altLang="zh-CN" b="1" dirty="0" err="1">
                <a:latin typeface="Arial" panose="020B0604020202020204" pitchFamily="34" charset="0"/>
                <a:cs typeface="Arial" panose="020B0604020202020204" pitchFamily="34" charset="0"/>
              </a:rPr>
              <a:t>numpy</a:t>
            </a:r>
            <a:r>
              <a:rPr lang="en-US" altLang="zh-CN" b="1" dirty="0">
                <a:latin typeface="Arial" panose="020B0604020202020204" pitchFamily="34" charset="0"/>
                <a:cs typeface="Arial" panose="020B0604020202020204" pitchFamily="34" charset="0"/>
              </a:rPr>
              <a:t> array to store image data, RAM cannot undertake</a:t>
            </a:r>
          </a:p>
          <a:p>
            <a:r>
              <a:rPr lang="en-US" altLang="zh-CN" b="1" dirty="0">
                <a:latin typeface="Arial" panose="020B0604020202020204" pitchFamily="34" charset="0"/>
                <a:cs typeface="Arial" panose="020B0604020202020204" pitchFamily="34" charset="0"/>
              </a:rPr>
              <a:t>Still working on that</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846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E196CA5-3218-4EC4-7691-AA375185FE83}"/>
              </a:ext>
            </a:extLst>
          </p:cNvPr>
          <p:cNvSpPr txBox="1"/>
          <p:nvPr/>
        </p:nvSpPr>
        <p:spPr>
          <a:xfrm>
            <a:off x="3369388" y="2762053"/>
            <a:ext cx="5453224" cy="1015663"/>
          </a:xfrm>
          <a:prstGeom prst="rect">
            <a:avLst/>
          </a:prstGeom>
          <a:noFill/>
        </p:spPr>
        <p:txBody>
          <a:bodyPr wrap="none" rtlCol="0">
            <a:spAutoFit/>
          </a:bodyPr>
          <a:lstStyle/>
          <a:p>
            <a:r>
              <a:rPr lang="en-US" altLang="zh-CN" sz="6000" b="1" dirty="0">
                <a:latin typeface="Arial" panose="020B0604020202020204" pitchFamily="34" charset="0"/>
                <a:cs typeface="Arial" panose="020B0604020202020204" pitchFamily="34" charset="0"/>
              </a:rPr>
              <a:t>Thank You ! ! !</a:t>
            </a:r>
            <a:endParaRPr lang="zh-CN" altLang="en-US" sz="6000" b="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C5A159D4-E416-52F7-B266-6D45D33752F1}"/>
              </a:ext>
            </a:extLst>
          </p:cNvPr>
          <p:cNvSpPr txBox="1"/>
          <p:nvPr/>
        </p:nvSpPr>
        <p:spPr>
          <a:xfrm>
            <a:off x="471341" y="5495827"/>
            <a:ext cx="2210670" cy="1077218"/>
          </a:xfrm>
          <a:prstGeom prst="rect">
            <a:avLst/>
          </a:prstGeom>
          <a:noFill/>
        </p:spPr>
        <p:txBody>
          <a:bodyPr wrap="none" rtlCol="0">
            <a:spAutoFit/>
          </a:bodyPr>
          <a:lstStyle/>
          <a:p>
            <a:r>
              <a:rPr lang="en-US" altLang="zh-CN" sz="3200" b="1" dirty="0" err="1">
                <a:latin typeface="Arial" panose="020B0604020202020204" pitchFamily="34" charset="0"/>
                <a:cs typeface="Arial" panose="020B0604020202020204" pitchFamily="34" charset="0"/>
              </a:rPr>
              <a:t>Hanqi</a:t>
            </a:r>
            <a:r>
              <a:rPr lang="en-US" altLang="zh-CN" sz="3200" b="1" dirty="0">
                <a:latin typeface="Arial" panose="020B0604020202020204" pitchFamily="34" charset="0"/>
                <a:cs typeface="Arial" panose="020B0604020202020204" pitchFamily="34" charset="0"/>
              </a:rPr>
              <a:t> SU</a:t>
            </a:r>
          </a:p>
          <a:p>
            <a:r>
              <a:rPr lang="en-US" altLang="zh-CN" sz="3200" b="1" dirty="0">
                <a:latin typeface="Arial" panose="020B0604020202020204" pitchFamily="34" charset="0"/>
                <a:cs typeface="Arial" panose="020B0604020202020204" pitchFamily="34" charset="0"/>
              </a:rPr>
              <a:t>2022.11.30</a:t>
            </a:r>
            <a:endParaRPr lang="zh-CN" alt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77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A09A59-A191-3519-BDAF-787148D8CDC6}"/>
              </a:ext>
            </a:extLst>
          </p:cNvPr>
          <p:cNvSpPr txBox="1"/>
          <p:nvPr/>
        </p:nvSpPr>
        <p:spPr>
          <a:xfrm>
            <a:off x="377073" y="339365"/>
            <a:ext cx="4433906" cy="646331"/>
          </a:xfrm>
          <a:prstGeom prst="rect">
            <a:avLst/>
          </a:prstGeom>
          <a:noFill/>
        </p:spPr>
        <p:txBody>
          <a:bodyPr wrap="none" rtlCol="0">
            <a:spAutoFit/>
          </a:bodyPr>
          <a:lstStyle/>
          <a:p>
            <a:r>
              <a:rPr lang="en-US" altLang="zh-CN" sz="3600" b="1" dirty="0">
                <a:latin typeface="Arial" panose="020B0604020202020204" pitchFamily="34" charset="0"/>
                <a:cs typeface="Arial" panose="020B0604020202020204" pitchFamily="34" charset="0"/>
              </a:rPr>
              <a:t>Workflow Schedule</a:t>
            </a:r>
            <a:endParaRPr lang="zh-CN" altLang="en-US" sz="3600" b="1" dirty="0">
              <a:latin typeface="Arial" panose="020B0604020202020204" pitchFamily="34" charset="0"/>
              <a:cs typeface="Arial" panose="020B0604020202020204" pitchFamily="34" charset="0"/>
            </a:endParaRPr>
          </a:p>
        </p:txBody>
      </p:sp>
      <p:graphicFrame>
        <p:nvGraphicFramePr>
          <p:cNvPr id="7" name="表格 7">
            <a:extLst>
              <a:ext uri="{FF2B5EF4-FFF2-40B4-BE49-F238E27FC236}">
                <a16:creationId xmlns:a16="http://schemas.microsoft.com/office/drawing/2014/main" id="{2CDB1ECB-1256-E6B0-9137-FB8D299ABEC6}"/>
              </a:ext>
            </a:extLst>
          </p:cNvPr>
          <p:cNvGraphicFramePr>
            <a:graphicFrameLocks noGrp="1"/>
          </p:cNvGraphicFramePr>
          <p:nvPr>
            <p:extLst>
              <p:ext uri="{D42A27DB-BD31-4B8C-83A1-F6EECF244321}">
                <p14:modId xmlns:p14="http://schemas.microsoft.com/office/powerpoint/2010/main" val="2158368443"/>
              </p:ext>
            </p:extLst>
          </p:nvPr>
        </p:nvGraphicFramePr>
        <p:xfrm>
          <a:off x="467149" y="1153298"/>
          <a:ext cx="10807134" cy="4963053"/>
        </p:xfrm>
        <a:graphic>
          <a:graphicData uri="http://schemas.openxmlformats.org/drawingml/2006/table">
            <a:tbl>
              <a:tblPr firstRow="1" bandRow="1">
                <a:tableStyleId>{93296810-A885-4BE3-A3E7-6D5BEEA58F35}</a:tableStyleId>
              </a:tblPr>
              <a:tblGrid>
                <a:gridCol w="2492693">
                  <a:extLst>
                    <a:ext uri="{9D8B030D-6E8A-4147-A177-3AD203B41FA5}">
                      <a16:colId xmlns:a16="http://schemas.microsoft.com/office/drawing/2014/main" val="697003931"/>
                    </a:ext>
                  </a:extLst>
                </a:gridCol>
                <a:gridCol w="8314441">
                  <a:extLst>
                    <a:ext uri="{9D8B030D-6E8A-4147-A177-3AD203B41FA5}">
                      <a16:colId xmlns:a16="http://schemas.microsoft.com/office/drawing/2014/main" val="2702417500"/>
                    </a:ext>
                  </a:extLst>
                </a:gridCol>
              </a:tblGrid>
              <a:tr h="486966">
                <a:tc>
                  <a:txBody>
                    <a:bodyPr/>
                    <a:lstStyle/>
                    <a:p>
                      <a:r>
                        <a:rPr lang="en-US" altLang="zh-CN" sz="2400" dirty="0">
                          <a:latin typeface="Arial" panose="020B0604020202020204" pitchFamily="34" charset="0"/>
                          <a:cs typeface="Arial" panose="020B0604020202020204" pitchFamily="34" charset="0"/>
                        </a:rPr>
                        <a:t>Date</a:t>
                      </a:r>
                      <a:endParaRPr lang="zh-CN" altLang="en-US" sz="2400" dirty="0">
                        <a:latin typeface="Arial" panose="020B0604020202020204" pitchFamily="34" charset="0"/>
                        <a:cs typeface="Arial" panose="020B0604020202020204" pitchFamily="34" charset="0"/>
                      </a:endParaRPr>
                    </a:p>
                  </a:txBody>
                  <a:tcPr/>
                </a:tc>
                <a:tc>
                  <a:txBody>
                    <a:bodyPr/>
                    <a:lstStyle/>
                    <a:p>
                      <a:r>
                        <a:rPr lang="en-US" altLang="zh-CN" sz="2400" dirty="0">
                          <a:latin typeface="Arial" panose="020B0604020202020204" pitchFamily="34" charset="0"/>
                          <a:cs typeface="Arial" panose="020B0604020202020204" pitchFamily="34" charset="0"/>
                        </a:rPr>
                        <a:t>Milestones</a:t>
                      </a:r>
                      <a:endParaRPr lang="zh-CN" alt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13023810"/>
                  </a:ext>
                </a:extLst>
              </a:tr>
              <a:tr h="639441">
                <a:tc>
                  <a:txBody>
                    <a:bodyPr/>
                    <a:lstStyle/>
                    <a:p>
                      <a:r>
                        <a:rPr lang="en-US" altLang="zh-CN" sz="1600" b="1" dirty="0">
                          <a:latin typeface="Arial" panose="020B0604020202020204" pitchFamily="34" charset="0"/>
                          <a:cs typeface="Arial" panose="020B0604020202020204" pitchFamily="34" charset="0"/>
                        </a:rPr>
                        <a:t>2022.10.04 - 2022.10.17</a:t>
                      </a:r>
                      <a:endParaRPr lang="zh-CN" altLang="en-US" sz="1600" b="1" dirty="0">
                        <a:latin typeface="Arial" panose="020B0604020202020204" pitchFamily="34" charset="0"/>
                        <a:cs typeface="Arial" panose="020B0604020202020204" pitchFamily="34" charset="0"/>
                      </a:endParaRPr>
                    </a:p>
                  </a:txBody>
                  <a:tcPr/>
                </a:tc>
                <a:tc>
                  <a:txBody>
                    <a:bodyPr/>
                    <a:lstStyle/>
                    <a:p>
                      <a:r>
                        <a:rPr lang="en-US" altLang="zh-CN" sz="1600" b="1" dirty="0">
                          <a:latin typeface="Arial" panose="020B0604020202020204" pitchFamily="34" charset="0"/>
                          <a:cs typeface="Arial" panose="020B0604020202020204" pitchFamily="34" charset="0"/>
                        </a:rPr>
                        <a:t>3D data classification (manually)</a:t>
                      </a:r>
                      <a:endParaRPr lang="zh-CN" alt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99194967"/>
                  </a:ext>
                </a:extLst>
              </a:tr>
              <a:tr h="639441">
                <a:tc>
                  <a:txBody>
                    <a:bodyPr/>
                    <a:lstStyle/>
                    <a:p>
                      <a:r>
                        <a:rPr lang="en-US" altLang="zh-CN" sz="1600" b="1" dirty="0">
                          <a:latin typeface="Arial" panose="020B0604020202020204" pitchFamily="34" charset="0"/>
                          <a:cs typeface="Arial" panose="020B0604020202020204" pitchFamily="34" charset="0"/>
                        </a:rPr>
                        <a:t>2022.10.18 - 2022.10.24</a:t>
                      </a:r>
                      <a:endParaRPr lang="zh-CN" altLang="en-US" sz="1600" b="1" dirty="0">
                        <a:latin typeface="Arial" panose="020B0604020202020204" pitchFamily="34" charset="0"/>
                        <a:cs typeface="Arial" panose="020B0604020202020204" pitchFamily="34" charset="0"/>
                      </a:endParaRPr>
                    </a:p>
                  </a:txBody>
                  <a:tcPr/>
                </a:tc>
                <a:tc>
                  <a:txBody>
                    <a:bodyPr/>
                    <a:lstStyle/>
                    <a:p>
                      <a:r>
                        <a:rPr lang="en-US" altLang="zh-CN" sz="1600" b="1" dirty="0">
                          <a:latin typeface="Arial" panose="020B0604020202020204" pitchFamily="34" charset="0"/>
                          <a:cs typeface="Arial" panose="020B0604020202020204" pitchFamily="34" charset="0"/>
                        </a:rPr>
                        <a:t>Learn basic knowledge about CNN: principles, methods, optimization, development</a:t>
                      </a:r>
                      <a:endParaRPr lang="zh-CN" alt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8152514"/>
                  </a:ext>
                </a:extLst>
              </a:tr>
              <a:tr h="639441">
                <a:tc>
                  <a:txBody>
                    <a:bodyPr/>
                    <a:lstStyle/>
                    <a:p>
                      <a:r>
                        <a:rPr lang="en-US" altLang="zh-CN" sz="1600" b="1" dirty="0">
                          <a:latin typeface="Arial" panose="020B0604020202020204" pitchFamily="34" charset="0"/>
                          <a:cs typeface="Arial" panose="020B0604020202020204" pitchFamily="34" charset="0"/>
                        </a:rPr>
                        <a:t>2022.10.25 - 2022.10.31</a:t>
                      </a:r>
                      <a:endParaRPr lang="zh-CN" altLang="en-US" sz="1600" b="1" dirty="0">
                        <a:latin typeface="Arial" panose="020B0604020202020204" pitchFamily="34" charset="0"/>
                        <a:cs typeface="Arial" panose="020B0604020202020204" pitchFamily="34" charset="0"/>
                      </a:endParaRPr>
                    </a:p>
                  </a:txBody>
                  <a:tcPr/>
                </a:tc>
                <a:tc>
                  <a:txBody>
                    <a:bodyPr/>
                    <a:lstStyle/>
                    <a:p>
                      <a:r>
                        <a:rPr lang="en-US" altLang="zh-CN" sz="1600" b="1" dirty="0">
                          <a:latin typeface="Arial" panose="020B0604020202020204" pitchFamily="34" charset="0"/>
                          <a:cs typeface="Arial" panose="020B0604020202020204" pitchFamily="34" charset="0"/>
                        </a:rPr>
                        <a:t>Image data process + construct CNN model</a:t>
                      </a:r>
                      <a:endParaRPr lang="zh-CN" alt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65880887"/>
                  </a:ext>
                </a:extLst>
              </a:tr>
              <a:tr h="639441">
                <a:tc>
                  <a:txBody>
                    <a:bodyPr/>
                    <a:lstStyle/>
                    <a:p>
                      <a:r>
                        <a:rPr lang="en-US" altLang="zh-CN" sz="1600" b="1" dirty="0">
                          <a:latin typeface="Arial" panose="020B0604020202020204" pitchFamily="34" charset="0"/>
                          <a:cs typeface="Arial" panose="020B0604020202020204" pitchFamily="34" charset="0"/>
                        </a:rPr>
                        <a:t>2022.11.01 - 2022.11.07</a:t>
                      </a:r>
                      <a:endParaRPr lang="zh-CN" altLang="en-US" sz="1600" b="1" dirty="0">
                        <a:latin typeface="Arial" panose="020B0604020202020204" pitchFamily="34" charset="0"/>
                        <a:cs typeface="Arial" panose="020B0604020202020204" pitchFamily="34" charset="0"/>
                      </a:endParaRPr>
                    </a:p>
                  </a:txBody>
                  <a:tcPr/>
                </a:tc>
                <a:tc>
                  <a:txBody>
                    <a:bodyPr/>
                    <a:lstStyle/>
                    <a:p>
                      <a:r>
                        <a:rPr lang="en-US" altLang="zh-CN" sz="1600" b="1" dirty="0">
                          <a:latin typeface="Arial" panose="020B0604020202020204" pitchFamily="34" charset="0"/>
                          <a:cs typeface="Arial" panose="020B0604020202020204" pitchFamily="34" charset="0"/>
                        </a:rPr>
                        <a:t>Parameter tuning about CNN model</a:t>
                      </a:r>
                      <a:endParaRPr lang="zh-CN" alt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30268307"/>
                  </a:ext>
                </a:extLst>
              </a:tr>
              <a:tr h="639441">
                <a:tc>
                  <a:txBody>
                    <a:bodyPr/>
                    <a:lstStyle/>
                    <a:p>
                      <a:r>
                        <a:rPr lang="en-US" altLang="zh-CN" sz="1600" b="1" dirty="0">
                          <a:latin typeface="Arial" panose="020B0604020202020204" pitchFamily="34" charset="0"/>
                          <a:cs typeface="Arial" panose="020B0604020202020204" pitchFamily="34" charset="0"/>
                        </a:rPr>
                        <a:t>2022.11.08 - 2022.11.15</a:t>
                      </a:r>
                      <a:endParaRPr lang="zh-CN" altLang="en-US" sz="1600" b="1" dirty="0">
                        <a:latin typeface="Arial" panose="020B0604020202020204" pitchFamily="34" charset="0"/>
                        <a:cs typeface="Arial" panose="020B0604020202020204" pitchFamily="34" charset="0"/>
                      </a:endParaRPr>
                    </a:p>
                  </a:txBody>
                  <a:tcPr/>
                </a:tc>
                <a:tc>
                  <a:txBody>
                    <a:bodyPr/>
                    <a:lstStyle/>
                    <a:p>
                      <a:r>
                        <a:rPr lang="en-US" altLang="zh-CN" sz="1600" b="1" dirty="0">
                          <a:latin typeface="Arial" panose="020B0604020202020204" pitchFamily="34" charset="0"/>
                          <a:cs typeface="Arial" panose="020B0604020202020204" pitchFamily="34" charset="0"/>
                        </a:rPr>
                        <a:t>Tabular data reconstruction + paper reading</a:t>
                      </a:r>
                      <a:endParaRPr lang="zh-CN" alt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95250454"/>
                  </a:ext>
                </a:extLst>
              </a:tr>
              <a:tr h="639441">
                <a:tc>
                  <a:txBody>
                    <a:bodyPr/>
                    <a:lstStyle/>
                    <a:p>
                      <a:r>
                        <a:rPr lang="en-US" altLang="zh-CN" sz="1600" b="1" dirty="0">
                          <a:latin typeface="Arial" panose="020B0604020202020204" pitchFamily="34" charset="0"/>
                          <a:cs typeface="Arial" panose="020B0604020202020204" pitchFamily="34" charset="0"/>
                        </a:rPr>
                        <a:t>2022.11.16 - 2022.11.22</a:t>
                      </a:r>
                      <a:endParaRPr lang="zh-CN" altLang="en-US" sz="1600" b="1" dirty="0">
                        <a:latin typeface="Arial" panose="020B0604020202020204" pitchFamily="34" charset="0"/>
                        <a:cs typeface="Arial" panose="020B0604020202020204" pitchFamily="34" charset="0"/>
                      </a:endParaRPr>
                    </a:p>
                  </a:txBody>
                  <a:tcPr/>
                </a:tc>
                <a:tc>
                  <a:txBody>
                    <a:bodyPr/>
                    <a:lstStyle/>
                    <a:p>
                      <a:r>
                        <a:rPr lang="en-US" altLang="zh-CN" sz="1600" b="1" dirty="0">
                          <a:latin typeface="Arial" panose="020B0604020202020204" pitchFamily="34" charset="0"/>
                          <a:cs typeface="Arial" panose="020B0604020202020204" pitchFamily="34" charset="0"/>
                        </a:rPr>
                        <a:t>Construct MLP model for tabular data processing + parameter tuning</a:t>
                      </a:r>
                      <a:endParaRPr lang="zh-CN" alt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71825993"/>
                  </a:ext>
                </a:extLst>
              </a:tr>
              <a:tr h="639441">
                <a:tc>
                  <a:txBody>
                    <a:bodyPr/>
                    <a:lstStyle/>
                    <a:p>
                      <a:r>
                        <a:rPr lang="en-US" altLang="zh-CN" sz="1600" b="1" dirty="0">
                          <a:latin typeface="Arial" panose="020B0604020202020204" pitchFamily="34" charset="0"/>
                          <a:cs typeface="Arial" panose="020B0604020202020204" pitchFamily="34" charset="0"/>
                        </a:rPr>
                        <a:t>2022.11.23 - 2022.11.29</a:t>
                      </a:r>
                      <a:endParaRPr lang="zh-CN" altLang="en-US" sz="1600" b="1" dirty="0">
                        <a:latin typeface="Arial" panose="020B0604020202020204" pitchFamily="34" charset="0"/>
                        <a:cs typeface="Arial" panose="020B0604020202020204" pitchFamily="34" charset="0"/>
                      </a:endParaRPr>
                    </a:p>
                  </a:txBody>
                  <a:tcPr/>
                </a:tc>
                <a:tc>
                  <a:txBody>
                    <a:bodyPr/>
                    <a:lstStyle/>
                    <a:p>
                      <a:r>
                        <a:rPr lang="en-US" altLang="zh-CN" sz="1600" b="1" dirty="0">
                          <a:latin typeface="Arial" panose="020B0604020202020204" pitchFamily="34" charset="0"/>
                          <a:cs typeface="Arial" panose="020B0604020202020204" pitchFamily="34" charset="0"/>
                        </a:rPr>
                        <a:t>A new way for data split + parameter tuning + mix two model to construct muti-modal learning model</a:t>
                      </a:r>
                      <a:endParaRPr lang="zh-CN" alt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77320007"/>
                  </a:ext>
                </a:extLst>
              </a:tr>
            </a:tbl>
          </a:graphicData>
        </a:graphic>
      </p:graphicFrame>
      <p:sp>
        <p:nvSpPr>
          <p:cNvPr id="11" name="文本框 10">
            <a:extLst>
              <a:ext uri="{FF2B5EF4-FFF2-40B4-BE49-F238E27FC236}">
                <a16:creationId xmlns:a16="http://schemas.microsoft.com/office/drawing/2014/main" id="{DC7F36D7-3644-9511-6D33-5CB0B9395910}"/>
              </a:ext>
            </a:extLst>
          </p:cNvPr>
          <p:cNvSpPr txBox="1"/>
          <p:nvPr/>
        </p:nvSpPr>
        <p:spPr>
          <a:xfrm>
            <a:off x="467149" y="6192712"/>
            <a:ext cx="6094428" cy="369332"/>
          </a:xfrm>
          <a:prstGeom prst="rect">
            <a:avLst/>
          </a:prstGeom>
          <a:noFill/>
        </p:spPr>
        <p:txBody>
          <a:bodyPr wrap="square">
            <a:spAutoFit/>
          </a:bodyPr>
          <a:lstStyle/>
          <a:p>
            <a:r>
              <a:rPr lang="en-US" altLang="zh-CN" sz="1800" dirty="0">
                <a:latin typeface="Arial" panose="020B0604020202020204" pitchFamily="34" charset="0"/>
                <a:cs typeface="Arial" panose="020B0604020202020204" pitchFamily="34" charset="0"/>
              </a:rPr>
              <a:t>TBD                                </a:t>
            </a:r>
            <a:r>
              <a:rPr lang="en-US" altLang="zh-CN" sz="1800" dirty="0" err="1">
                <a:latin typeface="Arial" panose="020B0604020202020204" pitchFamily="34" charset="0"/>
                <a:cs typeface="Arial" panose="020B0604020202020204" pitchFamily="34" charset="0"/>
              </a:rPr>
              <a:t>TBD</a:t>
            </a:r>
            <a:endParaRPr lang="zh-CN"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05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2DA9BD-17AB-725D-9036-7B291666CD79}"/>
              </a:ext>
            </a:extLst>
          </p:cNvPr>
          <p:cNvSpPr txBox="1"/>
          <p:nvPr/>
        </p:nvSpPr>
        <p:spPr>
          <a:xfrm>
            <a:off x="377073" y="339365"/>
            <a:ext cx="7340471" cy="646331"/>
          </a:xfrm>
          <a:prstGeom prst="rect">
            <a:avLst/>
          </a:prstGeom>
          <a:noFill/>
        </p:spPr>
        <p:txBody>
          <a:bodyPr wrap="none" rtlCol="0">
            <a:spAutoFit/>
          </a:bodyPr>
          <a:lstStyle/>
          <a:p>
            <a:r>
              <a:rPr lang="en-US" altLang="zh-CN" sz="3600" b="1" dirty="0">
                <a:latin typeface="Arial" panose="020B0604020202020204" pitchFamily="34" charset="0"/>
                <a:cs typeface="Arial" panose="020B0604020202020204" pitchFamily="34" charset="0"/>
              </a:rPr>
              <a:t>3D data classification (manually)</a:t>
            </a:r>
            <a:endParaRPr lang="zh-CN" altLang="en-US" sz="3600" b="1" dirty="0">
              <a:latin typeface="Arial" panose="020B0604020202020204" pitchFamily="34" charset="0"/>
              <a:cs typeface="Arial" panose="020B0604020202020204" pitchFamily="34" charset="0"/>
            </a:endParaRPr>
          </a:p>
        </p:txBody>
      </p:sp>
      <p:graphicFrame>
        <p:nvGraphicFramePr>
          <p:cNvPr id="6" name="表格 6">
            <a:extLst>
              <a:ext uri="{FF2B5EF4-FFF2-40B4-BE49-F238E27FC236}">
                <a16:creationId xmlns:a16="http://schemas.microsoft.com/office/drawing/2014/main" id="{10E865D4-239F-636B-5FE8-528A7AD3954A}"/>
              </a:ext>
            </a:extLst>
          </p:cNvPr>
          <p:cNvGraphicFramePr>
            <a:graphicFrameLocks noGrp="1"/>
          </p:cNvGraphicFramePr>
          <p:nvPr>
            <p:extLst>
              <p:ext uri="{D42A27DB-BD31-4B8C-83A1-F6EECF244321}">
                <p14:modId xmlns:p14="http://schemas.microsoft.com/office/powerpoint/2010/main" val="3802810583"/>
              </p:ext>
            </p:extLst>
          </p:nvPr>
        </p:nvGraphicFramePr>
        <p:xfrm>
          <a:off x="486003" y="1203960"/>
          <a:ext cx="8579953" cy="2494280"/>
        </p:xfrm>
        <a:graphic>
          <a:graphicData uri="http://schemas.openxmlformats.org/drawingml/2006/table">
            <a:tbl>
              <a:tblPr firstRow="1" bandRow="1">
                <a:tableStyleId>{93296810-A885-4BE3-A3E7-6D5BEEA58F35}</a:tableStyleId>
              </a:tblPr>
              <a:tblGrid>
                <a:gridCol w="1870698">
                  <a:extLst>
                    <a:ext uri="{9D8B030D-6E8A-4147-A177-3AD203B41FA5}">
                      <a16:colId xmlns:a16="http://schemas.microsoft.com/office/drawing/2014/main" val="1953471043"/>
                    </a:ext>
                  </a:extLst>
                </a:gridCol>
                <a:gridCol w="6709255">
                  <a:extLst>
                    <a:ext uri="{9D8B030D-6E8A-4147-A177-3AD203B41FA5}">
                      <a16:colId xmlns:a16="http://schemas.microsoft.com/office/drawing/2014/main" val="3240987954"/>
                    </a:ext>
                  </a:extLst>
                </a:gridCol>
              </a:tblGrid>
              <a:tr h="370840">
                <a:tc>
                  <a:txBody>
                    <a:bodyPr/>
                    <a:lstStyle/>
                    <a:p>
                      <a:r>
                        <a:rPr lang="en-US" altLang="zh-CN" b="1" dirty="0">
                          <a:latin typeface="Arial" panose="020B0604020202020204" pitchFamily="34" charset="0"/>
                          <a:cs typeface="Arial" panose="020B0604020202020204" pitchFamily="34" charset="0"/>
                        </a:rPr>
                        <a:t>Type</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b="1" dirty="0">
                          <a:latin typeface="Arial" panose="020B0604020202020204" pitchFamily="34" charset="0"/>
                          <a:cs typeface="Arial" panose="020B0604020202020204" pitchFamily="34" charset="0"/>
                        </a:rPr>
                        <a:t>Description</a:t>
                      </a:r>
                      <a:endParaRPr lang="zh-CN" alt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7794202"/>
                  </a:ext>
                </a:extLst>
              </a:tr>
              <a:tr h="370840">
                <a:tc>
                  <a:txBody>
                    <a:bodyPr/>
                    <a:lstStyle/>
                    <a:p>
                      <a:r>
                        <a:rPr lang="en-US" altLang="zh-CN" b="1" dirty="0">
                          <a:latin typeface="Arial" panose="020B0604020202020204" pitchFamily="34" charset="0"/>
                          <a:cs typeface="Arial" panose="020B0604020202020204" pitchFamily="34" charset="0"/>
                        </a:rPr>
                        <a:t>non car</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b="1" dirty="0">
                          <a:latin typeface="Arial" panose="020B0604020202020204" pitchFamily="34" charset="0"/>
                          <a:cs typeface="Arial" panose="020B0604020202020204" pitchFamily="34" charset="0"/>
                        </a:rPr>
                        <a:t>not typical car type (like a truck) </a:t>
                      </a:r>
                      <a:endParaRPr lang="zh-CN" alt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7491537"/>
                  </a:ext>
                </a:extLst>
              </a:tr>
              <a:tr h="370840">
                <a:tc>
                  <a:txBody>
                    <a:bodyPr/>
                    <a:lstStyle/>
                    <a:p>
                      <a:r>
                        <a:rPr lang="en-US" altLang="zh-CN" b="1" dirty="0">
                          <a:latin typeface="Arial" panose="020B0604020202020204" pitchFamily="34" charset="0"/>
                          <a:cs typeface="Arial" panose="020B0604020202020204" pitchFamily="34" charset="0"/>
                        </a:rPr>
                        <a:t>semi-perfect</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b="1" dirty="0">
                          <a:latin typeface="Arial" panose="020B0604020202020204" pitchFamily="34" charset="0"/>
                          <a:cs typeface="Arial" panose="020B0604020202020204" pitchFamily="34" charset="0"/>
                        </a:rPr>
                        <a:t>in the bottom of the car, there are some holes which can make the air go through</a:t>
                      </a:r>
                      <a:endParaRPr lang="zh-CN" alt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3568936"/>
                  </a:ext>
                </a:extLst>
              </a:tr>
              <a:tr h="370840">
                <a:tc>
                  <a:txBody>
                    <a:bodyPr/>
                    <a:lstStyle/>
                    <a:p>
                      <a:r>
                        <a:rPr lang="en-US" altLang="zh-CN" b="1" dirty="0">
                          <a:latin typeface="Arial" panose="020B0604020202020204" pitchFamily="34" charset="0"/>
                          <a:cs typeface="Arial" panose="020B0604020202020204" pitchFamily="34" charset="0"/>
                        </a:rPr>
                        <a:t>broken surface</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b="1" dirty="0">
                          <a:latin typeface="Arial" panose="020B0604020202020204" pitchFamily="34" charset="0"/>
                          <a:cs typeface="Arial" panose="020B0604020202020204" pitchFamily="34" charset="0"/>
                        </a:rPr>
                        <a:t>the surface should be perfect, but it has some leaks instead</a:t>
                      </a:r>
                      <a:endParaRPr lang="zh-CN" alt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14403084"/>
                  </a:ext>
                </a:extLst>
              </a:tr>
              <a:tr h="370840">
                <a:tc>
                  <a:txBody>
                    <a:bodyPr/>
                    <a:lstStyle/>
                    <a:p>
                      <a:r>
                        <a:rPr lang="en-US" altLang="zh-CN" b="1" dirty="0">
                          <a:latin typeface="Arial" panose="020B0604020202020204" pitchFamily="34" charset="0"/>
                          <a:cs typeface="Arial" panose="020B0604020202020204" pitchFamily="34" charset="0"/>
                        </a:rPr>
                        <a:t>perfect surface</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b="1" dirty="0">
                          <a:latin typeface="Arial" panose="020B0604020202020204" pitchFamily="34" charset="0"/>
                          <a:cs typeface="Arial" panose="020B0604020202020204" pitchFamily="34" charset="0"/>
                        </a:rPr>
                        <a:t>A good car</a:t>
                      </a:r>
                      <a:endParaRPr lang="zh-CN" alt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87972115"/>
                  </a:ext>
                </a:extLst>
              </a:tr>
              <a:tr h="370840">
                <a:tc>
                  <a:txBody>
                    <a:bodyPr/>
                    <a:lstStyle/>
                    <a:p>
                      <a:r>
                        <a:rPr lang="en-US" altLang="zh-CN" b="1" dirty="0">
                          <a:latin typeface="Arial" panose="020B0604020202020204" pitchFamily="34" charset="0"/>
                          <a:cs typeface="Arial" panose="020B0604020202020204" pitchFamily="34" charset="0"/>
                        </a:rPr>
                        <a:t>hollow body</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b="1" dirty="0">
                          <a:latin typeface="Arial" panose="020B0604020202020204" pitchFamily="34" charset="0"/>
                          <a:cs typeface="Arial" panose="020B0604020202020204" pitchFamily="34" charset="0"/>
                        </a:rPr>
                        <a:t>some holes in the top of the car or does not have windows</a:t>
                      </a:r>
                      <a:endParaRPr lang="zh-CN" alt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84316513"/>
                  </a:ext>
                </a:extLst>
              </a:tr>
            </a:tbl>
          </a:graphicData>
        </a:graphic>
      </p:graphicFrame>
      <p:pic>
        <p:nvPicPr>
          <p:cNvPr id="8" name="图片 7">
            <a:extLst>
              <a:ext uri="{FF2B5EF4-FFF2-40B4-BE49-F238E27FC236}">
                <a16:creationId xmlns:a16="http://schemas.microsoft.com/office/drawing/2014/main" id="{026F0F7B-EDC1-11E1-AD99-85946049F9FB}"/>
              </a:ext>
            </a:extLst>
          </p:cNvPr>
          <p:cNvPicPr>
            <a:picLocks noChangeAspect="1"/>
          </p:cNvPicPr>
          <p:nvPr/>
        </p:nvPicPr>
        <p:blipFill>
          <a:blip r:embed="rId2"/>
          <a:stretch>
            <a:fillRect/>
          </a:stretch>
        </p:blipFill>
        <p:spPr>
          <a:xfrm>
            <a:off x="9065957" y="1578266"/>
            <a:ext cx="2463995" cy="1850734"/>
          </a:xfrm>
          <a:prstGeom prst="rect">
            <a:avLst/>
          </a:prstGeom>
        </p:spPr>
      </p:pic>
      <p:pic>
        <p:nvPicPr>
          <p:cNvPr id="10" name="图片 9">
            <a:extLst>
              <a:ext uri="{FF2B5EF4-FFF2-40B4-BE49-F238E27FC236}">
                <a16:creationId xmlns:a16="http://schemas.microsoft.com/office/drawing/2014/main" id="{5100D7E2-0753-2468-209D-070EDAFF92AD}"/>
              </a:ext>
            </a:extLst>
          </p:cNvPr>
          <p:cNvPicPr>
            <a:picLocks noChangeAspect="1"/>
          </p:cNvPicPr>
          <p:nvPr/>
        </p:nvPicPr>
        <p:blipFill>
          <a:blip r:embed="rId3"/>
          <a:stretch>
            <a:fillRect/>
          </a:stretch>
        </p:blipFill>
        <p:spPr>
          <a:xfrm>
            <a:off x="486003" y="3975502"/>
            <a:ext cx="4484044" cy="2588106"/>
          </a:xfrm>
          <a:prstGeom prst="rect">
            <a:avLst/>
          </a:prstGeom>
        </p:spPr>
      </p:pic>
      <p:pic>
        <p:nvPicPr>
          <p:cNvPr id="12" name="图片 11">
            <a:extLst>
              <a:ext uri="{FF2B5EF4-FFF2-40B4-BE49-F238E27FC236}">
                <a16:creationId xmlns:a16="http://schemas.microsoft.com/office/drawing/2014/main" id="{C40F88B7-D7BF-A6F9-ABCF-324ADBAF3341}"/>
              </a:ext>
            </a:extLst>
          </p:cNvPr>
          <p:cNvPicPr>
            <a:picLocks noChangeAspect="1"/>
          </p:cNvPicPr>
          <p:nvPr/>
        </p:nvPicPr>
        <p:blipFill>
          <a:blip r:embed="rId4"/>
          <a:stretch>
            <a:fillRect/>
          </a:stretch>
        </p:blipFill>
        <p:spPr>
          <a:xfrm>
            <a:off x="5392563" y="3975502"/>
            <a:ext cx="4948642" cy="2587885"/>
          </a:xfrm>
          <a:prstGeom prst="rect">
            <a:avLst/>
          </a:prstGeom>
        </p:spPr>
      </p:pic>
    </p:spTree>
    <p:extLst>
      <p:ext uri="{BB962C8B-B14F-4D97-AF65-F5344CB8AC3E}">
        <p14:creationId xmlns:p14="http://schemas.microsoft.com/office/powerpoint/2010/main" val="140917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9316B1C-738A-C2BE-AC57-4B7D812EAA16}"/>
              </a:ext>
            </a:extLst>
          </p:cNvPr>
          <p:cNvSpPr/>
          <p:nvPr/>
        </p:nvSpPr>
        <p:spPr>
          <a:xfrm>
            <a:off x="377071" y="1158792"/>
            <a:ext cx="4820745" cy="1866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A343E03-5DB3-CD65-2F89-E147FAFCFC98}"/>
              </a:ext>
            </a:extLst>
          </p:cNvPr>
          <p:cNvSpPr txBox="1"/>
          <p:nvPr/>
        </p:nvSpPr>
        <p:spPr>
          <a:xfrm>
            <a:off x="377073" y="339365"/>
            <a:ext cx="4570482" cy="646331"/>
          </a:xfrm>
          <a:prstGeom prst="rect">
            <a:avLst/>
          </a:prstGeom>
          <a:noFill/>
        </p:spPr>
        <p:txBody>
          <a:bodyPr wrap="none" rtlCol="0">
            <a:spAutoFit/>
          </a:bodyPr>
          <a:lstStyle/>
          <a:p>
            <a:r>
              <a:rPr lang="en-US" altLang="zh-CN" sz="3600" b="1" dirty="0">
                <a:latin typeface="Arial" panose="020B0604020202020204" pitchFamily="34" charset="0"/>
                <a:cs typeface="Arial" panose="020B0604020202020204" pitchFamily="34" charset="0"/>
              </a:rPr>
              <a:t>Image Data Process</a:t>
            </a:r>
            <a:endParaRPr lang="zh-CN" altLang="en-US" sz="3600" b="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76647F36-1F86-5F63-769B-D9B6CACD62E7}"/>
              </a:ext>
            </a:extLst>
          </p:cNvPr>
          <p:cNvSpPr txBox="1"/>
          <p:nvPr/>
        </p:nvSpPr>
        <p:spPr>
          <a:xfrm>
            <a:off x="6015873" y="339364"/>
            <a:ext cx="4791696" cy="646331"/>
          </a:xfrm>
          <a:prstGeom prst="rect">
            <a:avLst/>
          </a:prstGeom>
          <a:noFill/>
        </p:spPr>
        <p:txBody>
          <a:bodyPr wrap="none" rtlCol="0">
            <a:spAutoFit/>
          </a:bodyPr>
          <a:lstStyle/>
          <a:p>
            <a:r>
              <a:rPr lang="en-US" altLang="zh-CN" sz="3600" b="1" dirty="0">
                <a:latin typeface="Arial" panose="020B0604020202020204" pitchFamily="34" charset="0"/>
                <a:cs typeface="Arial" panose="020B0604020202020204" pitchFamily="34" charset="0"/>
              </a:rPr>
              <a:t>CNN Model </a:t>
            </a:r>
            <a:r>
              <a:rPr lang="en-US" altLang="zh-CN" sz="2400" b="1" dirty="0">
                <a:latin typeface="Arial" panose="020B0604020202020204" pitchFamily="34" charset="0"/>
                <a:cs typeface="Arial" panose="020B0604020202020204" pitchFamily="34" charset="0"/>
              </a:rPr>
              <a:t>(predict MPG)</a:t>
            </a:r>
            <a:endParaRPr lang="zh-CN" altLang="en-US" sz="24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AD1F48C-6367-1BF9-F6F7-3A311BCD1EED}"/>
              </a:ext>
            </a:extLst>
          </p:cNvPr>
          <p:cNvSpPr txBox="1"/>
          <p:nvPr/>
        </p:nvSpPr>
        <p:spPr>
          <a:xfrm>
            <a:off x="377073" y="1462726"/>
            <a:ext cx="4242123"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Vehicle info.csv  4317 car models</a:t>
            </a:r>
            <a:endParaRPr lang="zh-CN" altLang="en-US" sz="2000" b="1"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AB60C7CF-F47D-8B84-26AD-F73360FBF39C}"/>
              </a:ext>
            </a:extLst>
          </p:cNvPr>
          <p:cNvSpPr txBox="1"/>
          <p:nvPr/>
        </p:nvSpPr>
        <p:spPr>
          <a:xfrm>
            <a:off x="377073" y="2339866"/>
            <a:ext cx="4820743" cy="400110"/>
          </a:xfrm>
          <a:prstGeom prst="rect">
            <a:avLst/>
          </a:prstGeom>
          <a:noFill/>
        </p:spPr>
        <p:txBody>
          <a:bodyPr wrap="none" rtlCol="0">
            <a:spAutoFit/>
          </a:bodyPr>
          <a:lstStyle/>
          <a:p>
            <a:r>
              <a:rPr lang="en-US" altLang="zh-CN" sz="2000" b="1" dirty="0" err="1">
                <a:latin typeface="Arial" panose="020B0604020202020204" pitchFamily="34" charset="0"/>
                <a:cs typeface="Arial" panose="020B0604020202020204" pitchFamily="34" charset="0"/>
              </a:rPr>
              <a:t>car_MPG</a:t>
            </a:r>
            <a:r>
              <a:rPr lang="en-US" altLang="zh-CN" sz="2000" b="1" dirty="0">
                <a:latin typeface="Arial" panose="020B0604020202020204" pitchFamily="34" charset="0"/>
                <a:cs typeface="Arial" panose="020B0604020202020204" pitchFamily="34" charset="0"/>
              </a:rPr>
              <a:t> modify.csv  3576 car models</a:t>
            </a:r>
            <a:endParaRPr lang="zh-CN" altLang="en-US" sz="2000" b="1" dirty="0">
              <a:latin typeface="Arial" panose="020B0604020202020204" pitchFamily="34" charset="0"/>
              <a:cs typeface="Arial" panose="020B0604020202020204" pitchFamily="34" charset="0"/>
            </a:endParaRPr>
          </a:p>
        </p:txBody>
      </p:sp>
      <p:cxnSp>
        <p:nvCxnSpPr>
          <p:cNvPr id="9" name="直接箭头连接符 8">
            <a:extLst>
              <a:ext uri="{FF2B5EF4-FFF2-40B4-BE49-F238E27FC236}">
                <a16:creationId xmlns:a16="http://schemas.microsoft.com/office/drawing/2014/main" id="{4F58A8F3-5907-9A90-AA25-BBDB6086F8EB}"/>
              </a:ext>
            </a:extLst>
          </p:cNvPr>
          <p:cNvCxnSpPr>
            <a:stCxn id="6" idx="2"/>
          </p:cNvCxnSpPr>
          <p:nvPr/>
        </p:nvCxnSpPr>
        <p:spPr>
          <a:xfrm flipH="1">
            <a:off x="2498103" y="1862836"/>
            <a:ext cx="32" cy="477030"/>
          </a:xfrm>
          <a:prstGeom prst="straightConnector1">
            <a:avLst/>
          </a:prstGeom>
          <a:ln w="50800">
            <a:tailEnd type="triangle"/>
          </a:ln>
        </p:spPr>
        <p:style>
          <a:lnRef idx="1">
            <a:schemeClr val="accent6"/>
          </a:lnRef>
          <a:fillRef idx="0">
            <a:schemeClr val="accent6"/>
          </a:fillRef>
          <a:effectRef idx="0">
            <a:schemeClr val="accent6"/>
          </a:effectRef>
          <a:fontRef idx="minor">
            <a:schemeClr val="tx1"/>
          </a:fontRef>
        </p:style>
      </p:cxnSp>
      <p:sp>
        <p:nvSpPr>
          <p:cNvPr id="10" name="文本框 9">
            <a:extLst>
              <a:ext uri="{FF2B5EF4-FFF2-40B4-BE49-F238E27FC236}">
                <a16:creationId xmlns:a16="http://schemas.microsoft.com/office/drawing/2014/main" id="{349E85B5-BF3B-34AA-ACD6-F9C1C9FEB8E1}"/>
              </a:ext>
            </a:extLst>
          </p:cNvPr>
          <p:cNvSpPr txBox="1"/>
          <p:nvPr/>
        </p:nvSpPr>
        <p:spPr>
          <a:xfrm>
            <a:off x="377071" y="3501263"/>
            <a:ext cx="3845925" cy="400110"/>
          </a:xfrm>
          <a:prstGeom prst="rect">
            <a:avLst/>
          </a:prstGeom>
          <a:noFill/>
        </p:spPr>
        <p:txBody>
          <a:bodyPr wrap="none" rtlCol="0">
            <a:spAutoFit/>
          </a:bodyPr>
          <a:lstStyle/>
          <a:p>
            <a:r>
              <a:rPr lang="en-US" altLang="zh-CN" sz="2000" b="1" kern="0" dirty="0">
                <a:effectLst/>
                <a:latin typeface="Arial" panose="020B0604020202020204" pitchFamily="34" charset="0"/>
                <a:ea typeface="宋体" panose="02010600030101010101" pitchFamily="2" charset="-122"/>
                <a:cs typeface="Arial" panose="020B0604020202020204" pitchFamily="34" charset="0"/>
              </a:rPr>
              <a:t>Data Split =&gt; Train : Test = 7:3</a:t>
            </a:r>
            <a:endParaRPr lang="zh-CN" altLang="en-US" sz="20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48A17B8A-9FBD-29DB-90E3-7AD67C69DE84}"/>
              </a:ext>
            </a:extLst>
          </p:cNvPr>
          <p:cNvSpPr txBox="1"/>
          <p:nvPr/>
        </p:nvSpPr>
        <p:spPr>
          <a:xfrm>
            <a:off x="2660823" y="1901296"/>
            <a:ext cx="1795684" cy="400110"/>
          </a:xfrm>
          <a:prstGeom prst="rect">
            <a:avLst/>
          </a:prstGeom>
          <a:noFill/>
        </p:spPr>
        <p:txBody>
          <a:bodyPr wrap="none" rtlCol="0">
            <a:spAutoFit/>
          </a:bodyPr>
          <a:lstStyle/>
          <a:p>
            <a:r>
              <a:rPr lang="en-US" altLang="zh-CN" sz="2000" b="1" dirty="0">
                <a:solidFill>
                  <a:schemeClr val="accent6"/>
                </a:solidFill>
                <a:latin typeface="Arial" panose="020B0604020202020204" pitchFamily="34" charset="0"/>
                <a:cs typeface="Arial" panose="020B0604020202020204" pitchFamily="34" charset="0"/>
              </a:rPr>
              <a:t>Data Process</a:t>
            </a:r>
            <a:endParaRPr lang="zh-CN" altLang="en-US" sz="2000" b="1" dirty="0">
              <a:solidFill>
                <a:schemeClr val="accent6"/>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36336693-6953-12EF-7E4C-B000B9A69C4F}"/>
              </a:ext>
            </a:extLst>
          </p:cNvPr>
          <p:cNvSpPr txBox="1"/>
          <p:nvPr/>
        </p:nvSpPr>
        <p:spPr>
          <a:xfrm>
            <a:off x="377071" y="3970042"/>
            <a:ext cx="4901937"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Stratified sampling according to MPG values</a:t>
            </a:r>
            <a:endParaRPr lang="zh-CN" altLang="en-US" sz="1600" b="1"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6739B39C-6C98-8063-F1DE-1C489D75A67A}"/>
              </a:ext>
            </a:extLst>
          </p:cNvPr>
          <p:cNvSpPr txBox="1"/>
          <p:nvPr/>
        </p:nvSpPr>
        <p:spPr>
          <a:xfrm>
            <a:off x="377071" y="4877435"/>
            <a:ext cx="6094428" cy="1323439"/>
          </a:xfrm>
          <a:prstGeom prst="rect">
            <a:avLst/>
          </a:prstGeom>
          <a:noFill/>
        </p:spPr>
        <p:txBody>
          <a:bodyPr wrap="square">
            <a:spAutoFit/>
          </a:bodyPr>
          <a:lstStyle/>
          <a:p>
            <a:pPr lvl="0" algn="l" fontAlgn="ctr">
              <a:buSzPts val="1000"/>
              <a:tabLst>
                <a:tab pos="457200" algn="l"/>
              </a:tabLst>
            </a:pPr>
            <a:r>
              <a:rPr lang="en-US" altLang="zh-CN" sz="1600" b="1" kern="0" dirty="0">
                <a:latin typeface="Arial" panose="020B0604020202020204" pitchFamily="34" charset="0"/>
                <a:ea typeface="宋体" panose="02010600030101010101" pitchFamily="2" charset="-122"/>
                <a:cs typeface="Arial" panose="020B0604020202020204" pitchFamily="34" charset="0"/>
              </a:rPr>
              <a:t>V</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isualization</a:t>
            </a: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Draw scatter picture =&gt; ground truth - predict</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Show the result of MSE and MAE</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Show the epochs with training loss and validation loss</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Show the value of r-squared</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p:txBody>
      </p:sp>
      <p:sp>
        <p:nvSpPr>
          <p:cNvPr id="17" name="文本框 16">
            <a:extLst>
              <a:ext uri="{FF2B5EF4-FFF2-40B4-BE49-F238E27FC236}">
                <a16:creationId xmlns:a16="http://schemas.microsoft.com/office/drawing/2014/main" id="{3CCB9740-A422-2245-67F4-D4802E58773E}"/>
              </a:ext>
            </a:extLst>
          </p:cNvPr>
          <p:cNvSpPr txBox="1"/>
          <p:nvPr/>
        </p:nvSpPr>
        <p:spPr>
          <a:xfrm>
            <a:off x="6120476" y="4877435"/>
            <a:ext cx="5540481" cy="1938992"/>
          </a:xfrm>
          <a:prstGeom prst="rect">
            <a:avLst/>
          </a:prstGeom>
          <a:noFill/>
        </p:spPr>
        <p:txBody>
          <a:bodyPr wrap="square">
            <a:spAutoFit/>
          </a:bodyPr>
          <a:lstStyle/>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The best model</a:t>
            </a:r>
            <a:endParaRPr lang="zh-CN" altLang="zh-CN" sz="1600" b="1" kern="100" dirty="0">
              <a:effectLst/>
              <a:latin typeface="Arial" panose="020B0604020202020204" pitchFamily="34" charset="0"/>
              <a:ea typeface="等线" panose="02010600030101010101" pitchFamily="2" charset="-122"/>
              <a:cs typeface="Arial" panose="020B0604020202020204" pitchFamily="34" charset="0"/>
            </a:endParaRP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VGG16 =&gt; Learning rate -&gt; scheduler + one layer + 1024 neurons + 0.5 dropout rate + 15 patience</a:t>
            </a:r>
          </a:p>
          <a:p>
            <a:pPr algn="l"/>
            <a:endParaRPr lang="en-US" altLang="zh-CN" b="1" kern="0" dirty="0">
              <a:latin typeface="Arial" panose="020B0604020202020204" pitchFamily="34" charset="0"/>
              <a:ea typeface="宋体" panose="02010600030101010101" pitchFamily="2" charset="-122"/>
              <a:cs typeface="Arial" panose="020B0604020202020204" pitchFamily="34" charset="0"/>
            </a:endParaRPr>
          </a:p>
          <a:p>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MSE</a:t>
            </a:r>
            <a:r>
              <a:rPr lang="en-US" altLang="zh-CN" sz="1600" b="1" kern="0" dirty="0">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rgbClr val="FF0000"/>
                </a:solidFill>
                <a:latin typeface="Arial" panose="020B0604020202020204" pitchFamily="34" charset="0"/>
                <a:ea typeface="宋体" panose="02010600030101010101" pitchFamily="2" charset="-122"/>
                <a:cs typeface="Arial" panose="020B0604020202020204" pitchFamily="34" charset="0"/>
              </a:rPr>
              <a:t>75.7739</a:t>
            </a:r>
            <a:endParaRPr lang="en-US" altLang="zh-CN" sz="16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endParaRPr>
          </a:p>
          <a:p>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MAE:  </a:t>
            </a:r>
            <a:r>
              <a:rPr lang="en-US" altLang="zh-CN" sz="1600" b="1" kern="0" dirty="0">
                <a:solidFill>
                  <a:srgbClr val="FF0000"/>
                </a:solidFill>
                <a:latin typeface="Arial" panose="020B0604020202020204" pitchFamily="34" charset="0"/>
                <a:ea typeface="宋体" panose="02010600030101010101" pitchFamily="2" charset="-122"/>
                <a:cs typeface="Arial" panose="020B0604020202020204" pitchFamily="34" charset="0"/>
              </a:rPr>
              <a:t>3.7990</a:t>
            </a:r>
            <a:endParaRPr lang="en-US" altLang="zh-CN" sz="16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endParaRPr>
          </a:p>
          <a:p>
            <a:pPr algn="l"/>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r-squared:  </a:t>
            </a:r>
            <a:r>
              <a:rPr lang="en-US" altLang="zh-CN" sz="16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0.6433502981659011</a:t>
            </a:r>
            <a:endParaRPr lang="zh-CN" altLang="zh-CN" sz="1600" b="1" kern="1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p:txBody>
      </p:sp>
      <p:pic>
        <p:nvPicPr>
          <p:cNvPr id="19" name="图片 18">
            <a:extLst>
              <a:ext uri="{FF2B5EF4-FFF2-40B4-BE49-F238E27FC236}">
                <a16:creationId xmlns:a16="http://schemas.microsoft.com/office/drawing/2014/main" id="{E680658B-7742-4A63-D3B9-FB6AA8055A4A}"/>
              </a:ext>
            </a:extLst>
          </p:cNvPr>
          <p:cNvPicPr>
            <a:picLocks noChangeAspect="1"/>
          </p:cNvPicPr>
          <p:nvPr/>
        </p:nvPicPr>
        <p:blipFill>
          <a:blip r:embed="rId2"/>
          <a:stretch>
            <a:fillRect/>
          </a:stretch>
        </p:blipFill>
        <p:spPr>
          <a:xfrm>
            <a:off x="6120476" y="1030590"/>
            <a:ext cx="4390411" cy="3835153"/>
          </a:xfrm>
          <a:prstGeom prst="rect">
            <a:avLst/>
          </a:prstGeom>
        </p:spPr>
      </p:pic>
    </p:spTree>
    <p:extLst>
      <p:ext uri="{BB962C8B-B14F-4D97-AF65-F5344CB8AC3E}">
        <p14:creationId xmlns:p14="http://schemas.microsoft.com/office/powerpoint/2010/main" val="340954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A89505B-C5CD-BE55-C37A-6752BEDA8174}"/>
              </a:ext>
            </a:extLst>
          </p:cNvPr>
          <p:cNvSpPr txBox="1"/>
          <p:nvPr/>
        </p:nvSpPr>
        <p:spPr>
          <a:xfrm>
            <a:off x="377073" y="339365"/>
            <a:ext cx="7191392"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Parameter Tuning about CNN model</a:t>
            </a:r>
            <a:endParaRPr lang="zh-CN" altLang="en-US" sz="3200" b="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5407055C-FAAB-6591-A8A5-D950FEB31696}"/>
              </a:ext>
            </a:extLst>
          </p:cNvPr>
          <p:cNvSpPr txBox="1"/>
          <p:nvPr/>
        </p:nvSpPr>
        <p:spPr>
          <a:xfrm>
            <a:off x="377073" y="1229262"/>
            <a:ext cx="6094428" cy="1815882"/>
          </a:xfrm>
          <a:prstGeom prst="rect">
            <a:avLst/>
          </a:prstGeom>
          <a:noFill/>
        </p:spPr>
        <p:txBody>
          <a:bodyPr wrap="square">
            <a:spAutoFit/>
          </a:bodyPr>
          <a:lstStyle/>
          <a:p>
            <a:pPr lvl="0" algn="l" fontAlgn="ctr">
              <a:buSzPts val="1000"/>
              <a:tabLst>
                <a:tab pos="457200" algn="l"/>
              </a:tabLst>
            </a:pPr>
            <a:r>
              <a:rPr lang="en-US" altLang="zh-CN" sz="1600" b="1" kern="0" dirty="0">
                <a:latin typeface="Arial" panose="020B0604020202020204" pitchFamily="34" charset="0"/>
                <a:ea typeface="宋体" panose="02010600030101010101" pitchFamily="2" charset="-122"/>
                <a:cs typeface="Arial" panose="020B0604020202020204" pitchFamily="34" charset="0"/>
              </a:rPr>
              <a:t>Parameters:</a:t>
            </a:r>
            <a:endParaRPr lang="en-US" altLang="zh-CN" sz="1600" b="1" kern="0" dirty="0">
              <a:effectLst/>
              <a:latin typeface="Arial" panose="020B0604020202020204" pitchFamily="34" charset="0"/>
              <a:ea typeface="宋体" panose="02010600030101010101" pitchFamily="2" charset="-122"/>
              <a:cs typeface="Arial" panose="020B0604020202020204" pitchFamily="34" charset="0"/>
            </a:endParaRP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Learning rate -&gt; scheduler</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The number of layers</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1</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Number of neurons</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1024</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Dropout rate</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0.5</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Number of patience</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15</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Different pre-trained models</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VGG16</a:t>
            </a:r>
          </a:p>
        </p:txBody>
      </p:sp>
      <p:pic>
        <p:nvPicPr>
          <p:cNvPr id="6" name="图片 5">
            <a:extLst>
              <a:ext uri="{FF2B5EF4-FFF2-40B4-BE49-F238E27FC236}">
                <a16:creationId xmlns:a16="http://schemas.microsoft.com/office/drawing/2014/main" id="{5C1FFACF-1EEA-4487-A13F-4570BC7AC415}"/>
              </a:ext>
            </a:extLst>
          </p:cNvPr>
          <p:cNvPicPr>
            <a:picLocks noChangeAspect="1"/>
          </p:cNvPicPr>
          <p:nvPr/>
        </p:nvPicPr>
        <p:blipFill>
          <a:blip r:embed="rId2"/>
          <a:stretch>
            <a:fillRect/>
          </a:stretch>
        </p:blipFill>
        <p:spPr>
          <a:xfrm>
            <a:off x="8206995" y="3840487"/>
            <a:ext cx="3607932" cy="2678148"/>
          </a:xfrm>
          <a:prstGeom prst="rect">
            <a:avLst/>
          </a:prstGeom>
        </p:spPr>
      </p:pic>
      <p:pic>
        <p:nvPicPr>
          <p:cNvPr id="9" name="图片 8">
            <a:extLst>
              <a:ext uri="{FF2B5EF4-FFF2-40B4-BE49-F238E27FC236}">
                <a16:creationId xmlns:a16="http://schemas.microsoft.com/office/drawing/2014/main" id="{77BA07E5-49EF-C76B-3485-6AD7F35577B1}"/>
              </a:ext>
            </a:extLst>
          </p:cNvPr>
          <p:cNvPicPr>
            <a:picLocks noChangeAspect="1"/>
          </p:cNvPicPr>
          <p:nvPr/>
        </p:nvPicPr>
        <p:blipFill>
          <a:blip r:embed="rId3"/>
          <a:stretch>
            <a:fillRect/>
          </a:stretch>
        </p:blipFill>
        <p:spPr>
          <a:xfrm>
            <a:off x="377073" y="4011438"/>
            <a:ext cx="3520745" cy="2507197"/>
          </a:xfrm>
          <a:prstGeom prst="rect">
            <a:avLst/>
          </a:prstGeom>
        </p:spPr>
      </p:pic>
      <p:pic>
        <p:nvPicPr>
          <p:cNvPr id="13" name="图片 12">
            <a:extLst>
              <a:ext uri="{FF2B5EF4-FFF2-40B4-BE49-F238E27FC236}">
                <a16:creationId xmlns:a16="http://schemas.microsoft.com/office/drawing/2014/main" id="{FB304DF8-4639-74F6-79E7-1299F6C17432}"/>
              </a:ext>
            </a:extLst>
          </p:cNvPr>
          <p:cNvPicPr>
            <a:picLocks noChangeAspect="1"/>
          </p:cNvPicPr>
          <p:nvPr/>
        </p:nvPicPr>
        <p:blipFill>
          <a:blip r:embed="rId4"/>
          <a:stretch>
            <a:fillRect/>
          </a:stretch>
        </p:blipFill>
        <p:spPr>
          <a:xfrm>
            <a:off x="3972768" y="4109835"/>
            <a:ext cx="3691223" cy="2414208"/>
          </a:xfrm>
          <a:prstGeom prst="rect">
            <a:avLst/>
          </a:prstGeom>
        </p:spPr>
      </p:pic>
      <p:pic>
        <p:nvPicPr>
          <p:cNvPr id="15" name="图片 14">
            <a:extLst>
              <a:ext uri="{FF2B5EF4-FFF2-40B4-BE49-F238E27FC236}">
                <a16:creationId xmlns:a16="http://schemas.microsoft.com/office/drawing/2014/main" id="{ED19C594-C38A-1265-8F72-E8B6E8C01FEC}"/>
              </a:ext>
            </a:extLst>
          </p:cNvPr>
          <p:cNvPicPr>
            <a:picLocks noChangeAspect="1"/>
          </p:cNvPicPr>
          <p:nvPr/>
        </p:nvPicPr>
        <p:blipFill>
          <a:blip r:embed="rId5"/>
          <a:stretch>
            <a:fillRect/>
          </a:stretch>
        </p:blipFill>
        <p:spPr>
          <a:xfrm>
            <a:off x="8364898" y="1229262"/>
            <a:ext cx="3292125" cy="2309060"/>
          </a:xfrm>
          <a:prstGeom prst="rect">
            <a:avLst/>
          </a:prstGeom>
        </p:spPr>
      </p:pic>
    </p:spTree>
    <p:extLst>
      <p:ext uri="{BB962C8B-B14F-4D97-AF65-F5344CB8AC3E}">
        <p14:creationId xmlns:p14="http://schemas.microsoft.com/office/powerpoint/2010/main" val="163079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9316B1C-738A-C2BE-AC57-4B7D812EAA16}"/>
              </a:ext>
            </a:extLst>
          </p:cNvPr>
          <p:cNvSpPr/>
          <p:nvPr/>
        </p:nvSpPr>
        <p:spPr>
          <a:xfrm>
            <a:off x="377071" y="1158792"/>
            <a:ext cx="5282215" cy="18666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A343E03-5DB3-CD65-2F89-E147FAFCFC98}"/>
              </a:ext>
            </a:extLst>
          </p:cNvPr>
          <p:cNvSpPr txBox="1"/>
          <p:nvPr/>
        </p:nvSpPr>
        <p:spPr>
          <a:xfrm>
            <a:off x="377073" y="339365"/>
            <a:ext cx="4869666" cy="646331"/>
          </a:xfrm>
          <a:prstGeom prst="rect">
            <a:avLst/>
          </a:prstGeom>
          <a:noFill/>
        </p:spPr>
        <p:txBody>
          <a:bodyPr wrap="none" rtlCol="0">
            <a:spAutoFit/>
          </a:bodyPr>
          <a:lstStyle/>
          <a:p>
            <a:r>
              <a:rPr lang="en-US" altLang="zh-CN" sz="3600" b="1" dirty="0">
                <a:latin typeface="Arial" panose="020B0604020202020204" pitchFamily="34" charset="0"/>
                <a:cs typeface="Arial" panose="020B0604020202020204" pitchFamily="34" charset="0"/>
              </a:rPr>
              <a:t>Tabular Data Process</a:t>
            </a:r>
            <a:endParaRPr lang="zh-CN" altLang="en-US" sz="36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AD1F48C-6367-1BF9-F6F7-3A311BCD1EED}"/>
              </a:ext>
            </a:extLst>
          </p:cNvPr>
          <p:cNvSpPr txBox="1"/>
          <p:nvPr/>
        </p:nvSpPr>
        <p:spPr>
          <a:xfrm>
            <a:off x="377073" y="1462726"/>
            <a:ext cx="5153975"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configurations info.csv  36385 car config</a:t>
            </a:r>
            <a:endParaRPr lang="zh-CN" altLang="en-US" sz="2000" b="1"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AB60C7CF-F47D-8B84-26AD-F73360FBF39C}"/>
              </a:ext>
            </a:extLst>
          </p:cNvPr>
          <p:cNvSpPr txBox="1"/>
          <p:nvPr/>
        </p:nvSpPr>
        <p:spPr>
          <a:xfrm>
            <a:off x="377073" y="2339866"/>
            <a:ext cx="4071949"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Input dara.csv  21893 car config</a:t>
            </a:r>
            <a:endParaRPr lang="zh-CN" altLang="en-US" sz="2000" b="1" dirty="0">
              <a:latin typeface="Arial" panose="020B0604020202020204" pitchFamily="34" charset="0"/>
              <a:cs typeface="Arial" panose="020B0604020202020204" pitchFamily="34" charset="0"/>
            </a:endParaRPr>
          </a:p>
        </p:txBody>
      </p:sp>
      <p:cxnSp>
        <p:nvCxnSpPr>
          <p:cNvPr id="9" name="直接箭头连接符 8">
            <a:extLst>
              <a:ext uri="{FF2B5EF4-FFF2-40B4-BE49-F238E27FC236}">
                <a16:creationId xmlns:a16="http://schemas.microsoft.com/office/drawing/2014/main" id="{4F58A8F3-5907-9A90-AA25-BBDB6086F8EB}"/>
              </a:ext>
            </a:extLst>
          </p:cNvPr>
          <p:cNvCxnSpPr>
            <a:cxnSpLocks/>
          </p:cNvCxnSpPr>
          <p:nvPr/>
        </p:nvCxnSpPr>
        <p:spPr>
          <a:xfrm>
            <a:off x="2498103" y="1800784"/>
            <a:ext cx="0" cy="539082"/>
          </a:xfrm>
          <a:prstGeom prst="straightConnector1">
            <a:avLst/>
          </a:prstGeom>
          <a:ln w="50800">
            <a:tailEnd type="triangle"/>
          </a:ln>
        </p:spPr>
        <p:style>
          <a:lnRef idx="1">
            <a:schemeClr val="accent6"/>
          </a:lnRef>
          <a:fillRef idx="0">
            <a:schemeClr val="accent6"/>
          </a:fillRef>
          <a:effectRef idx="0">
            <a:schemeClr val="accent6"/>
          </a:effectRef>
          <a:fontRef idx="minor">
            <a:schemeClr val="tx1"/>
          </a:fontRef>
        </p:style>
      </p:cxnSp>
      <p:sp>
        <p:nvSpPr>
          <p:cNvPr id="10" name="文本框 9">
            <a:extLst>
              <a:ext uri="{FF2B5EF4-FFF2-40B4-BE49-F238E27FC236}">
                <a16:creationId xmlns:a16="http://schemas.microsoft.com/office/drawing/2014/main" id="{349E85B5-BF3B-34AA-ACD6-F9C1C9FEB8E1}"/>
              </a:ext>
            </a:extLst>
          </p:cNvPr>
          <p:cNvSpPr txBox="1"/>
          <p:nvPr/>
        </p:nvSpPr>
        <p:spPr>
          <a:xfrm>
            <a:off x="6096000" y="1158792"/>
            <a:ext cx="3845925" cy="400110"/>
          </a:xfrm>
          <a:prstGeom prst="rect">
            <a:avLst/>
          </a:prstGeom>
          <a:noFill/>
        </p:spPr>
        <p:txBody>
          <a:bodyPr wrap="none" rtlCol="0">
            <a:spAutoFit/>
          </a:bodyPr>
          <a:lstStyle/>
          <a:p>
            <a:r>
              <a:rPr lang="en-US" altLang="zh-CN" sz="2000" b="1" kern="0" dirty="0">
                <a:effectLst/>
                <a:latin typeface="Arial" panose="020B0604020202020204" pitchFamily="34" charset="0"/>
                <a:ea typeface="宋体" panose="02010600030101010101" pitchFamily="2" charset="-122"/>
                <a:cs typeface="Arial" panose="020B0604020202020204" pitchFamily="34" charset="0"/>
              </a:rPr>
              <a:t>Data Split =&gt; Train : Test = 7:3</a:t>
            </a:r>
            <a:endParaRPr lang="zh-CN" altLang="en-US" sz="20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48A17B8A-9FBD-29DB-90E3-7AD67C69DE84}"/>
              </a:ext>
            </a:extLst>
          </p:cNvPr>
          <p:cNvSpPr txBox="1"/>
          <p:nvPr/>
        </p:nvSpPr>
        <p:spPr>
          <a:xfrm>
            <a:off x="3376052" y="1892085"/>
            <a:ext cx="1795684" cy="400110"/>
          </a:xfrm>
          <a:prstGeom prst="rect">
            <a:avLst/>
          </a:prstGeom>
          <a:noFill/>
        </p:spPr>
        <p:txBody>
          <a:bodyPr wrap="none" rtlCol="0">
            <a:spAutoFit/>
          </a:bodyPr>
          <a:lstStyle/>
          <a:p>
            <a:r>
              <a:rPr lang="en-US" altLang="zh-CN" sz="2000" b="1" dirty="0">
                <a:solidFill>
                  <a:schemeClr val="accent6"/>
                </a:solidFill>
                <a:latin typeface="Arial" panose="020B0604020202020204" pitchFamily="34" charset="0"/>
                <a:cs typeface="Arial" panose="020B0604020202020204" pitchFamily="34" charset="0"/>
              </a:rPr>
              <a:t>Data Process</a:t>
            </a:r>
            <a:endParaRPr lang="zh-CN" altLang="en-US" sz="2000" b="1" dirty="0">
              <a:solidFill>
                <a:schemeClr val="accent6"/>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36336693-6953-12EF-7E4C-B000B9A69C4F}"/>
              </a:ext>
            </a:extLst>
          </p:cNvPr>
          <p:cNvSpPr txBox="1"/>
          <p:nvPr/>
        </p:nvSpPr>
        <p:spPr>
          <a:xfrm>
            <a:off x="6096000" y="1627571"/>
            <a:ext cx="4901937"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Based on the image data split</a:t>
            </a:r>
          </a:p>
          <a:p>
            <a:pPr marL="285750" indent="-285750">
              <a:buFont typeface="Arial" panose="020B0604020202020204" pitchFamily="34" charset="0"/>
              <a:buChar char="•"/>
            </a:pPr>
            <a:r>
              <a:rPr lang="en-US" altLang="zh-CN" sz="1600" b="1" kern="0" dirty="0">
                <a:latin typeface="Arial" panose="020B0604020202020204" pitchFamily="34" charset="0"/>
                <a:ea typeface="宋体" panose="02010600030101010101" pitchFamily="2" charset="-122"/>
                <a:cs typeface="Arial" panose="020B0604020202020204" pitchFamily="34" charset="0"/>
              </a:rPr>
              <a:t>Mapping image data and the tabular data</a:t>
            </a:r>
            <a:endParaRPr lang="zh-CN" altLang="en-US" sz="1600" b="1"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6739B39C-6C98-8063-F1DE-1C489D75A67A}"/>
              </a:ext>
            </a:extLst>
          </p:cNvPr>
          <p:cNvSpPr txBox="1"/>
          <p:nvPr/>
        </p:nvSpPr>
        <p:spPr>
          <a:xfrm>
            <a:off x="7755904" y="4048492"/>
            <a:ext cx="4059025" cy="1815882"/>
          </a:xfrm>
          <a:prstGeom prst="rect">
            <a:avLst/>
          </a:prstGeom>
          <a:noFill/>
        </p:spPr>
        <p:txBody>
          <a:bodyPr wrap="square">
            <a:spAutoFit/>
          </a:bodyPr>
          <a:lstStyle/>
          <a:p>
            <a:pPr lvl="0" algn="l" fontAlgn="ctr">
              <a:buSzPts val="1000"/>
              <a:tabLst>
                <a:tab pos="457200" algn="l"/>
              </a:tabLst>
            </a:pPr>
            <a:r>
              <a:rPr lang="en-US" altLang="zh-CN" sz="1600" b="1" kern="0" dirty="0">
                <a:latin typeface="Arial" panose="020B0604020202020204" pitchFamily="34" charset="0"/>
                <a:ea typeface="宋体" panose="02010600030101010101" pitchFamily="2" charset="-122"/>
                <a:cs typeface="Arial" panose="020B0604020202020204" pitchFamily="34" charset="0"/>
              </a:rPr>
              <a:t>V</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isualization</a:t>
            </a: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Draw scatter picture =&gt; ground truth - predict</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Show the result of MSE and MAE</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Show the epochs with training loss and validation loss</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a:p>
            <a:pPr marL="342900" lvl="0" indent="-342900" algn="l" fontAlgn="ctr">
              <a:buSzPts val="1000"/>
              <a:buFont typeface="Symbol" panose="05050102010706020507" pitchFamily="18" charset="2"/>
              <a:buChar char=""/>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Show the value of r-squared</a:t>
            </a:r>
            <a:endParaRPr lang="zh-CN" altLang="zh-CN" sz="1600" kern="100" dirty="0">
              <a:effectLst/>
              <a:latin typeface="Arial" panose="020B0604020202020204" pitchFamily="34" charset="0"/>
              <a:ea typeface="等线" panose="02010600030101010101" pitchFamily="2" charset="-122"/>
              <a:cs typeface="Arial" panose="020B0604020202020204" pitchFamily="34" charset="0"/>
            </a:endParaRPr>
          </a:p>
        </p:txBody>
      </p:sp>
      <p:pic>
        <p:nvPicPr>
          <p:cNvPr id="8" name="图片 7">
            <a:extLst>
              <a:ext uri="{FF2B5EF4-FFF2-40B4-BE49-F238E27FC236}">
                <a16:creationId xmlns:a16="http://schemas.microsoft.com/office/drawing/2014/main" id="{B58F5ACB-2166-60EC-6413-8C2A0E37B521}"/>
              </a:ext>
            </a:extLst>
          </p:cNvPr>
          <p:cNvPicPr>
            <a:picLocks noChangeAspect="1"/>
          </p:cNvPicPr>
          <p:nvPr/>
        </p:nvPicPr>
        <p:blipFill>
          <a:blip r:embed="rId2"/>
          <a:stretch>
            <a:fillRect/>
          </a:stretch>
        </p:blipFill>
        <p:spPr>
          <a:xfrm>
            <a:off x="377071" y="3329422"/>
            <a:ext cx="7224386" cy="3254022"/>
          </a:xfrm>
          <a:prstGeom prst="rect">
            <a:avLst/>
          </a:prstGeom>
        </p:spPr>
      </p:pic>
      <p:sp>
        <p:nvSpPr>
          <p:cNvPr id="13" name="文本框 12">
            <a:extLst>
              <a:ext uri="{FF2B5EF4-FFF2-40B4-BE49-F238E27FC236}">
                <a16:creationId xmlns:a16="http://schemas.microsoft.com/office/drawing/2014/main" id="{D7E9D5A3-9546-D6F4-FB3D-46E15E9DC656}"/>
              </a:ext>
            </a:extLst>
          </p:cNvPr>
          <p:cNvSpPr txBox="1"/>
          <p:nvPr/>
        </p:nvSpPr>
        <p:spPr>
          <a:xfrm>
            <a:off x="6095999" y="2383590"/>
            <a:ext cx="4901937"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0-1 embedding or direct num value</a:t>
            </a:r>
          </a:p>
          <a:p>
            <a:pPr marL="285750" indent="-285750">
              <a:buFont typeface="Arial" panose="020B0604020202020204" pitchFamily="34" charset="0"/>
              <a:buChar char="•"/>
            </a:pPr>
            <a:r>
              <a:rPr lang="en-US" altLang="zh-CN" sz="1600" b="1" kern="0" dirty="0">
                <a:latin typeface="Arial" panose="020B0604020202020204" pitchFamily="34" charset="0"/>
                <a:ea typeface="宋体" panose="02010600030101010101" pitchFamily="2" charset="-122"/>
                <a:cs typeface="Arial" panose="020B0604020202020204" pitchFamily="34" charset="0"/>
              </a:rPr>
              <a:t>Consider 10 types of different factors</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68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A89505B-C5CD-BE55-C37A-6752BEDA8174}"/>
              </a:ext>
            </a:extLst>
          </p:cNvPr>
          <p:cNvSpPr txBox="1"/>
          <p:nvPr/>
        </p:nvSpPr>
        <p:spPr>
          <a:xfrm>
            <a:off x="377073" y="339365"/>
            <a:ext cx="7159909"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Parameter Tuning about MLP model</a:t>
            </a:r>
            <a:endParaRPr lang="zh-CN" altLang="en-US" sz="3200" b="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5407055C-FAAB-6591-A8A5-D950FEB31696}"/>
              </a:ext>
            </a:extLst>
          </p:cNvPr>
          <p:cNvSpPr txBox="1"/>
          <p:nvPr/>
        </p:nvSpPr>
        <p:spPr>
          <a:xfrm>
            <a:off x="377073" y="1229262"/>
            <a:ext cx="6094428" cy="2308324"/>
          </a:xfrm>
          <a:prstGeom prst="rect">
            <a:avLst/>
          </a:prstGeom>
          <a:noFill/>
        </p:spPr>
        <p:txBody>
          <a:bodyPr wrap="square">
            <a:spAutoFit/>
          </a:bodyPr>
          <a:lstStyle/>
          <a:p>
            <a:pPr lvl="0" algn="l" fontAlgn="ctr">
              <a:buSzPts val="1000"/>
              <a:tabLst>
                <a:tab pos="457200" algn="l"/>
              </a:tabLst>
            </a:pPr>
            <a:r>
              <a:rPr lang="en-US" altLang="zh-CN" sz="1600" b="1" kern="0" dirty="0">
                <a:latin typeface="Arial" panose="020B0604020202020204" pitchFamily="34" charset="0"/>
                <a:ea typeface="宋体" panose="02010600030101010101" pitchFamily="2" charset="-122"/>
                <a:cs typeface="Arial" panose="020B0604020202020204" pitchFamily="34" charset="0"/>
              </a:rPr>
              <a:t>Parameters:</a:t>
            </a:r>
            <a:endParaRPr lang="en-US" altLang="zh-CN" sz="1600" b="1" kern="0" dirty="0">
              <a:effectLst/>
              <a:latin typeface="Arial" panose="020B0604020202020204" pitchFamily="34" charset="0"/>
              <a:ea typeface="宋体" panose="02010600030101010101" pitchFamily="2" charset="-122"/>
              <a:cs typeface="Arial" panose="020B0604020202020204" pitchFamily="34" charset="0"/>
            </a:endParaRP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Learning rate -&gt; scheduler</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The number of layers</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2</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Number of neurons</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170 100</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Dropout rate</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0.1</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Number of patience</a:t>
            </a:r>
            <a:r>
              <a:rPr lang="zh-CN" altLang="en-US"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20</a:t>
            </a:r>
          </a:p>
          <a:p>
            <a:pPr lvl="0" algn="l" fontAlgn="ctr">
              <a:buSzPts val="1000"/>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a:t>
            </a:r>
            <a:r>
              <a:rPr lang="en-US" altLang="zh-CN" sz="1600" b="1" kern="0" dirty="0" err="1">
                <a:effectLst/>
                <a:latin typeface="Arial" panose="020B0604020202020204" pitchFamily="34" charset="0"/>
                <a:ea typeface="宋体" panose="02010600030101010101" pitchFamily="2" charset="-122"/>
                <a:cs typeface="Arial" panose="020B0604020202020204" pitchFamily="34" charset="0"/>
              </a:rPr>
              <a:t>Batch_size</a:t>
            </a:r>
            <a:r>
              <a:rPr lang="en-US" altLang="zh-CN" sz="1600" b="1" kern="0" dirty="0">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24</a:t>
            </a:r>
          </a:p>
          <a:p>
            <a:pPr lvl="0" algn="l" fontAlgn="ctr">
              <a:buSzPts val="1000"/>
              <a:tabLst>
                <a:tab pos="457200" algn="l"/>
              </a:tabLst>
            </a:pPr>
            <a:endParaRPr lang="en-US" altLang="zh-CN" sz="1600" b="1" kern="0" dirty="0">
              <a:solidFill>
                <a:schemeClr val="accent6"/>
              </a:solidFill>
              <a:latin typeface="Arial" panose="020B0604020202020204" pitchFamily="34" charset="0"/>
              <a:ea typeface="宋体" panose="02010600030101010101" pitchFamily="2" charset="-122"/>
              <a:cs typeface="Arial" panose="020B0604020202020204" pitchFamily="34" charset="0"/>
            </a:endParaRPr>
          </a:p>
          <a:p>
            <a:pPr lvl="0" algn="l" fontAlgn="ctr">
              <a:buSzPts val="1000"/>
              <a:tabLst>
                <a:tab pos="457200" algn="l"/>
              </a:tabLst>
            </a:pP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Total columns: 165 columns</a:t>
            </a:r>
          </a:p>
        </p:txBody>
      </p:sp>
      <p:pic>
        <p:nvPicPr>
          <p:cNvPr id="2" name="图片 1">
            <a:extLst>
              <a:ext uri="{FF2B5EF4-FFF2-40B4-BE49-F238E27FC236}">
                <a16:creationId xmlns:a16="http://schemas.microsoft.com/office/drawing/2014/main" id="{F661C553-DF66-A804-5627-9C7AF949FBC0}"/>
              </a:ext>
            </a:extLst>
          </p:cNvPr>
          <p:cNvPicPr>
            <a:picLocks noChangeAspect="1"/>
          </p:cNvPicPr>
          <p:nvPr/>
        </p:nvPicPr>
        <p:blipFill>
          <a:blip r:embed="rId2"/>
          <a:stretch>
            <a:fillRect/>
          </a:stretch>
        </p:blipFill>
        <p:spPr>
          <a:xfrm>
            <a:off x="7803194" y="272700"/>
            <a:ext cx="4096575" cy="3156300"/>
          </a:xfrm>
          <a:prstGeom prst="rect">
            <a:avLst/>
          </a:prstGeom>
        </p:spPr>
      </p:pic>
      <p:pic>
        <p:nvPicPr>
          <p:cNvPr id="3" name="图片 2">
            <a:extLst>
              <a:ext uri="{FF2B5EF4-FFF2-40B4-BE49-F238E27FC236}">
                <a16:creationId xmlns:a16="http://schemas.microsoft.com/office/drawing/2014/main" id="{C2FE6EF2-924B-032C-2BE9-2B5A0D1400E3}"/>
              </a:ext>
            </a:extLst>
          </p:cNvPr>
          <p:cNvPicPr>
            <a:picLocks noChangeAspect="1"/>
          </p:cNvPicPr>
          <p:nvPr/>
        </p:nvPicPr>
        <p:blipFill>
          <a:blip r:embed="rId3"/>
          <a:stretch>
            <a:fillRect/>
          </a:stretch>
        </p:blipFill>
        <p:spPr>
          <a:xfrm>
            <a:off x="166497" y="3702377"/>
            <a:ext cx="4109188" cy="2974067"/>
          </a:xfrm>
          <a:prstGeom prst="rect">
            <a:avLst/>
          </a:prstGeom>
        </p:spPr>
      </p:pic>
      <p:pic>
        <p:nvPicPr>
          <p:cNvPr id="7" name="图片 6">
            <a:extLst>
              <a:ext uri="{FF2B5EF4-FFF2-40B4-BE49-F238E27FC236}">
                <a16:creationId xmlns:a16="http://schemas.microsoft.com/office/drawing/2014/main" id="{3234B74B-6B6D-2C33-FDEE-8B49AE39576B}"/>
              </a:ext>
            </a:extLst>
          </p:cNvPr>
          <p:cNvPicPr>
            <a:picLocks noChangeAspect="1"/>
          </p:cNvPicPr>
          <p:nvPr/>
        </p:nvPicPr>
        <p:blipFill>
          <a:blip r:embed="rId4"/>
          <a:stretch>
            <a:fillRect/>
          </a:stretch>
        </p:blipFill>
        <p:spPr>
          <a:xfrm>
            <a:off x="4499310" y="3702377"/>
            <a:ext cx="4170147" cy="2974067"/>
          </a:xfrm>
          <a:prstGeom prst="rect">
            <a:avLst/>
          </a:prstGeom>
        </p:spPr>
      </p:pic>
      <p:sp>
        <p:nvSpPr>
          <p:cNvPr id="10" name="文本框 9">
            <a:extLst>
              <a:ext uri="{FF2B5EF4-FFF2-40B4-BE49-F238E27FC236}">
                <a16:creationId xmlns:a16="http://schemas.microsoft.com/office/drawing/2014/main" id="{AE52CBD7-303E-40F2-3C4F-78290BB72348}"/>
              </a:ext>
            </a:extLst>
          </p:cNvPr>
          <p:cNvSpPr txBox="1"/>
          <p:nvPr/>
        </p:nvSpPr>
        <p:spPr>
          <a:xfrm>
            <a:off x="4047713" y="1713094"/>
            <a:ext cx="3755481" cy="1200329"/>
          </a:xfrm>
          <a:prstGeom prst="rect">
            <a:avLst/>
          </a:prstGeom>
          <a:noFill/>
        </p:spPr>
        <p:txBody>
          <a:bodyPr wrap="square">
            <a:spAutoFit/>
          </a:bodyPr>
          <a:lstStyle/>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Best Model</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MSE: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6.3254 </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MAE: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1.6819</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r-squared: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0.9156989857584197</a:t>
            </a:r>
            <a:endParaRPr lang="zh-CN" altLang="zh-CN" sz="1800" b="1" kern="1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01163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A89505B-C5CD-BE55-C37A-6752BEDA8174}"/>
              </a:ext>
            </a:extLst>
          </p:cNvPr>
          <p:cNvSpPr txBox="1"/>
          <p:nvPr/>
        </p:nvSpPr>
        <p:spPr>
          <a:xfrm>
            <a:off x="377073" y="339365"/>
            <a:ext cx="7289175"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Find which may be more informative</a:t>
            </a:r>
            <a:endParaRPr lang="zh-CN" altLang="en-US" sz="3200" b="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5407055C-FAAB-6591-A8A5-D950FEB31696}"/>
              </a:ext>
            </a:extLst>
          </p:cNvPr>
          <p:cNvSpPr txBox="1"/>
          <p:nvPr/>
        </p:nvSpPr>
        <p:spPr>
          <a:xfrm>
            <a:off x="377072" y="1229262"/>
            <a:ext cx="11095349" cy="2554545"/>
          </a:xfrm>
          <a:prstGeom prst="rect">
            <a:avLst/>
          </a:prstGeom>
          <a:noFill/>
        </p:spPr>
        <p:txBody>
          <a:bodyPr wrap="square">
            <a:spAutoFit/>
          </a:bodyPr>
          <a:lstStyle/>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2-18: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years</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(from 2007 to 2023, num = 17)</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19-73: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brand</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(num = 55)</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74-87: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Mechanical Transmission </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(num = 14)</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88-96: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Mechanical Fuel</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(num = 9 =&gt; 8 for different types, last 1 for the capacity)</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97-100: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Interior Heating Cooling </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(num = 4)</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101: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Exterior Measurements </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(num = 1 =&gt; weight)</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102-105: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Exterior Dimensions </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(num = 4)</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106-134: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Exterior Body Style </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(num = 29)</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135-139: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Drivetrain</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 (num = 5)</a:t>
            </a:r>
          </a:p>
          <a:p>
            <a:pPr marL="285750" lvl="0" indent="-285750" algn="l" fontAlgn="ctr">
              <a:buSzPts val="1000"/>
              <a:buFont typeface="Wingdings" panose="05000000000000000000" pitchFamily="2" charset="2"/>
              <a:buChar char="l"/>
              <a:tabLst>
                <a:tab pos="457200" algn="l"/>
              </a:tabLst>
            </a:pP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column 140-166 : </a:t>
            </a:r>
            <a:r>
              <a:rPr lang="en-US" altLang="zh-CN" sz="16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Engine</a:t>
            </a:r>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(num = 27 =&gt; 19(engine description)+6(engine type)+1(cylinder)+1(displacement))</a:t>
            </a:r>
            <a:endParaRPr lang="en-US" altLang="zh-CN" sz="1600" b="1" kern="0" dirty="0">
              <a:solidFill>
                <a:schemeClr val="accent6"/>
              </a:solidFill>
              <a:latin typeface="Arial" panose="020B0604020202020204" pitchFamily="34" charset="0"/>
              <a:ea typeface="宋体" panose="02010600030101010101" pitchFamily="2" charset="-122"/>
              <a:cs typeface="Arial" panose="020B0604020202020204" pitchFamily="34" charset="0"/>
            </a:endParaRPr>
          </a:p>
        </p:txBody>
      </p:sp>
      <p:sp>
        <p:nvSpPr>
          <p:cNvPr id="10" name="文本框 9">
            <a:extLst>
              <a:ext uri="{FF2B5EF4-FFF2-40B4-BE49-F238E27FC236}">
                <a16:creationId xmlns:a16="http://schemas.microsoft.com/office/drawing/2014/main" id="{AD826832-EE98-8977-007A-A1EB47434508}"/>
              </a:ext>
            </a:extLst>
          </p:cNvPr>
          <p:cNvSpPr txBox="1"/>
          <p:nvPr/>
        </p:nvSpPr>
        <p:spPr>
          <a:xfrm>
            <a:off x="377072" y="3995678"/>
            <a:ext cx="5307291" cy="2862322"/>
          </a:xfrm>
          <a:prstGeom prst="rect">
            <a:avLst/>
          </a:prstGeom>
          <a:noFill/>
        </p:spPr>
        <p:txBody>
          <a:bodyPr wrap="square">
            <a:spAutoFit/>
          </a:bodyPr>
          <a:lstStyle/>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Informative columns: =&gt; r-squared:</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89%</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Engine: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18%</a:t>
            </a:r>
          </a:p>
          <a:p>
            <a:pPr algn="l"/>
            <a:r>
              <a:rPr lang="en-US" altLang="zh-CN" b="1" kern="0" dirty="0">
                <a:latin typeface="Arial" panose="020B0604020202020204" pitchFamily="34" charset="0"/>
                <a:ea typeface="宋体" panose="02010600030101010101" pitchFamily="2" charset="-122"/>
                <a:cs typeface="Arial" panose="020B0604020202020204" pitchFamily="34" charset="0"/>
              </a:rPr>
              <a:t>	engine description: 12%</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	engine typ</a:t>
            </a:r>
            <a:r>
              <a:rPr lang="en-US" altLang="zh-CN" b="1" kern="0" dirty="0">
                <a:latin typeface="Arial" panose="020B0604020202020204" pitchFamily="34" charset="0"/>
                <a:ea typeface="宋体" panose="02010600030101010101" pitchFamily="2" charset="-122"/>
                <a:cs typeface="Arial" panose="020B0604020202020204" pitchFamily="34" charset="0"/>
              </a:rPr>
              <a:t>e: 2%</a:t>
            </a:r>
          </a:p>
          <a:p>
            <a:pPr algn="l"/>
            <a:r>
              <a:rPr lang="en-US" altLang="zh-CN" b="1" kern="0" dirty="0">
                <a:latin typeface="Arial" panose="020B0604020202020204" pitchFamily="34" charset="0"/>
                <a:ea typeface="宋体" panose="02010600030101010101" pitchFamily="2" charset="-122"/>
                <a:cs typeface="Arial" panose="020B0604020202020204" pitchFamily="34" charset="0"/>
              </a:rPr>
              <a:t>	cylinder: 2%</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	displacement: 2%</a:t>
            </a:r>
          </a:p>
          <a:p>
            <a:pPr algn="l"/>
            <a:r>
              <a:rPr lang="en-US" altLang="zh-CN" b="1" kern="0" dirty="0">
                <a:latin typeface="Arial" panose="020B0604020202020204" pitchFamily="34" charset="0"/>
                <a:ea typeface="宋体" panose="02010600030101010101" pitchFamily="2" charset="-122"/>
                <a:cs typeface="Arial" panose="020B0604020202020204" pitchFamily="34" charset="0"/>
              </a:rPr>
              <a:t>Exterior Dimensions: </a:t>
            </a:r>
            <a:r>
              <a:rPr lang="en-US" altLang="zh-CN" b="1" kern="0" dirty="0">
                <a:solidFill>
                  <a:srgbClr val="FF0000"/>
                </a:solidFill>
                <a:latin typeface="Arial" panose="020B0604020202020204" pitchFamily="34" charset="0"/>
                <a:ea typeface="宋体" panose="02010600030101010101" pitchFamily="2" charset="-122"/>
                <a:cs typeface="Arial" panose="020B0604020202020204" pitchFamily="34" charset="0"/>
              </a:rPr>
              <a:t>9%</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Exterior Me</a:t>
            </a:r>
            <a:r>
              <a:rPr lang="en-US" altLang="zh-CN" b="1" kern="0" dirty="0">
                <a:latin typeface="Arial" panose="020B0604020202020204" pitchFamily="34" charset="0"/>
                <a:ea typeface="宋体" panose="02010600030101010101" pitchFamily="2" charset="-122"/>
                <a:cs typeface="Arial" panose="020B0604020202020204" pitchFamily="34" charset="0"/>
              </a:rPr>
              <a:t>asurements: </a:t>
            </a:r>
            <a:r>
              <a:rPr lang="en-US" altLang="zh-CN" b="1" kern="0" dirty="0">
                <a:solidFill>
                  <a:srgbClr val="FF0000"/>
                </a:solidFill>
                <a:latin typeface="Arial" panose="020B0604020202020204" pitchFamily="34" charset="0"/>
                <a:ea typeface="宋体" panose="02010600030101010101" pitchFamily="2" charset="-122"/>
                <a:cs typeface="Arial" panose="020B0604020202020204" pitchFamily="34" charset="0"/>
              </a:rPr>
              <a:t>3%</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Mechanical Fuel Capacity: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2%</a:t>
            </a:r>
          </a:p>
          <a:p>
            <a:pPr algn="l"/>
            <a:endParaRPr lang="zh-CN" altLang="zh-CN" sz="1800" b="1" kern="1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p:txBody>
      </p:sp>
      <p:sp>
        <p:nvSpPr>
          <p:cNvPr id="12" name="文本框 11">
            <a:extLst>
              <a:ext uri="{FF2B5EF4-FFF2-40B4-BE49-F238E27FC236}">
                <a16:creationId xmlns:a16="http://schemas.microsoft.com/office/drawing/2014/main" id="{AE466624-F409-0380-0214-61BAE096E69B}"/>
              </a:ext>
            </a:extLst>
          </p:cNvPr>
          <p:cNvSpPr txBox="1"/>
          <p:nvPr/>
        </p:nvSpPr>
        <p:spPr>
          <a:xfrm>
            <a:off x="377072" y="859930"/>
            <a:ext cx="6094428" cy="369332"/>
          </a:xfrm>
          <a:prstGeom prst="rect">
            <a:avLst/>
          </a:prstGeom>
          <a:noFill/>
        </p:spPr>
        <p:txBody>
          <a:bodyPr wrap="square">
            <a:spAutoFit/>
          </a:bodyPr>
          <a:lstStyle/>
          <a:p>
            <a:pPr lvl="0" algn="l" fontAlgn="ctr">
              <a:buSzPts val="1000"/>
              <a:tabLst>
                <a:tab pos="457200" algn="l"/>
              </a:tabLst>
            </a:pPr>
            <a:r>
              <a:rPr lang="en-US" altLang="zh-CN" sz="1800" b="1" kern="0" dirty="0">
                <a:solidFill>
                  <a:schemeClr val="accent6"/>
                </a:solidFill>
                <a:effectLst/>
                <a:latin typeface="Arial" panose="020B0604020202020204" pitchFamily="34" charset="0"/>
                <a:ea typeface="宋体" panose="02010600030101010101" pitchFamily="2" charset="-122"/>
                <a:cs typeface="Arial" panose="020B0604020202020204" pitchFamily="34" charset="0"/>
              </a:rPr>
              <a:t>Total train columns: 165 columns: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91.4%</a:t>
            </a:r>
          </a:p>
        </p:txBody>
      </p:sp>
      <p:sp>
        <p:nvSpPr>
          <p:cNvPr id="13" name="文本框 12">
            <a:extLst>
              <a:ext uri="{FF2B5EF4-FFF2-40B4-BE49-F238E27FC236}">
                <a16:creationId xmlns:a16="http://schemas.microsoft.com/office/drawing/2014/main" id="{98A8E908-77A8-849D-7F84-FE68DF01B858}"/>
              </a:ext>
            </a:extLst>
          </p:cNvPr>
          <p:cNvSpPr txBox="1"/>
          <p:nvPr/>
        </p:nvSpPr>
        <p:spPr>
          <a:xfrm>
            <a:off x="4664013" y="6180081"/>
            <a:ext cx="5559535" cy="338554"/>
          </a:xfrm>
          <a:prstGeom prst="rect">
            <a:avLst/>
          </a:prstGeom>
          <a:noFill/>
        </p:spPr>
        <p:txBody>
          <a:bodyPr wrap="none" rtlCol="0">
            <a:spAutoFit/>
          </a:bodyPr>
          <a:lstStyle/>
          <a:p>
            <a:r>
              <a:rPr lang="en-US" altLang="zh-CN" sz="1600" b="1" dirty="0">
                <a:latin typeface="Arial" panose="020B0604020202020204" pitchFamily="34" charset="0"/>
                <a:cs typeface="Arial" panose="020B0604020202020204" pitchFamily="34" charset="0"/>
              </a:rPr>
              <a:t>If one loses any one of them, the decrease in r-squared</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63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70191DF-DCE6-50FF-7625-2FA61D2ACEA3}"/>
              </a:ext>
            </a:extLst>
          </p:cNvPr>
          <p:cNvSpPr txBox="1"/>
          <p:nvPr/>
        </p:nvSpPr>
        <p:spPr>
          <a:xfrm>
            <a:off x="377073" y="339365"/>
            <a:ext cx="4835747"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A new way for data split</a:t>
            </a:r>
            <a:endParaRPr lang="zh-CN" altLang="en-US" sz="3200" b="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E34FB81E-292B-87F0-1A25-122F920044E9}"/>
              </a:ext>
            </a:extLst>
          </p:cNvPr>
          <p:cNvSpPr txBox="1"/>
          <p:nvPr/>
        </p:nvSpPr>
        <p:spPr>
          <a:xfrm>
            <a:off x="377073" y="1060327"/>
            <a:ext cx="8728016" cy="1015663"/>
          </a:xfrm>
          <a:prstGeom prst="rect">
            <a:avLst/>
          </a:prstGeom>
          <a:noFill/>
        </p:spPr>
        <p:txBody>
          <a:bodyPr wrap="square" rtlCol="0">
            <a:spAutoFit/>
          </a:bodyPr>
          <a:lstStyle/>
          <a:p>
            <a:r>
              <a:rPr lang="en-US" altLang="zh-CN" sz="2000" b="1" dirty="0">
                <a:latin typeface="Arial" panose="020B0604020202020204" pitchFamily="34" charset="0"/>
                <a:cs typeface="Arial" panose="020B0604020202020204" pitchFamily="34" charset="0"/>
              </a:rPr>
              <a:t>Consider that the same car name but in different may provide some potential information for the prediction. Then we reconsider that if the car name is the same then we put them all in train data or test data.</a:t>
            </a:r>
            <a:endParaRPr lang="zh-CN" altLang="en-US" sz="20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95BDD6D4-EC34-3353-243D-08957FDFE338}"/>
              </a:ext>
            </a:extLst>
          </p:cNvPr>
          <p:cNvSpPr txBox="1"/>
          <p:nvPr/>
        </p:nvSpPr>
        <p:spPr>
          <a:xfrm>
            <a:off x="377073" y="2212177"/>
            <a:ext cx="3845925" cy="400110"/>
          </a:xfrm>
          <a:prstGeom prst="rect">
            <a:avLst/>
          </a:prstGeom>
          <a:noFill/>
        </p:spPr>
        <p:txBody>
          <a:bodyPr wrap="none" rtlCol="0">
            <a:spAutoFit/>
          </a:bodyPr>
          <a:lstStyle/>
          <a:p>
            <a:r>
              <a:rPr lang="en-US" altLang="zh-CN" sz="2000" b="1" kern="0" dirty="0">
                <a:effectLst/>
                <a:latin typeface="Arial" panose="020B0604020202020204" pitchFamily="34" charset="0"/>
                <a:ea typeface="宋体" panose="02010600030101010101" pitchFamily="2" charset="-122"/>
                <a:cs typeface="Arial" panose="020B0604020202020204" pitchFamily="34" charset="0"/>
              </a:rPr>
              <a:t>Data Split =&gt; Train : Test = 7:3</a:t>
            </a:r>
            <a:endParaRPr lang="zh-CN" altLang="en-US" sz="2000" b="1"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F8B8D16-1664-4B84-D078-7ADA947E283D}"/>
              </a:ext>
            </a:extLst>
          </p:cNvPr>
          <p:cNvSpPr txBox="1"/>
          <p:nvPr/>
        </p:nvSpPr>
        <p:spPr>
          <a:xfrm>
            <a:off x="5212820" y="2989583"/>
            <a:ext cx="3755481" cy="1477328"/>
          </a:xfrm>
          <a:prstGeom prst="rect">
            <a:avLst/>
          </a:prstGeom>
          <a:noFill/>
        </p:spPr>
        <p:txBody>
          <a:bodyPr wrap="square">
            <a:spAutoFit/>
          </a:bodyPr>
          <a:lstStyle/>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Best Model for Tabular Data</a:t>
            </a:r>
          </a:p>
          <a:p>
            <a:pPr algn="l"/>
            <a:endParaRPr lang="en-US" altLang="zh-CN" sz="1800" b="1" kern="0" dirty="0">
              <a:effectLst/>
              <a:latin typeface="Arial" panose="020B0604020202020204" pitchFamily="34" charset="0"/>
              <a:ea typeface="宋体" panose="02010600030101010101" pitchFamily="2" charset="-122"/>
              <a:cs typeface="Arial" panose="020B0604020202020204" pitchFamily="34" charset="0"/>
            </a:endParaRP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MSE: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10.6091 </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MAE: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1.5601</a:t>
            </a:r>
          </a:p>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r-squared:  </a:t>
            </a:r>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0.8940413451574011</a:t>
            </a:r>
            <a:endParaRPr lang="zh-CN" altLang="zh-CN" sz="1800" b="1" kern="1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703EB7B8-EB0E-A2A6-60AC-D7AFE582B79D}"/>
              </a:ext>
            </a:extLst>
          </p:cNvPr>
          <p:cNvSpPr txBox="1"/>
          <p:nvPr/>
        </p:nvSpPr>
        <p:spPr>
          <a:xfrm>
            <a:off x="377073" y="2989583"/>
            <a:ext cx="5540481" cy="1384995"/>
          </a:xfrm>
          <a:prstGeom prst="rect">
            <a:avLst/>
          </a:prstGeom>
          <a:noFill/>
        </p:spPr>
        <p:txBody>
          <a:bodyPr wrap="square">
            <a:spAutoFit/>
          </a:bodyPr>
          <a:lstStyle/>
          <a:p>
            <a:pPr algn="l"/>
            <a:r>
              <a:rPr lang="en-US" altLang="zh-CN" sz="1800" b="1" kern="0" dirty="0">
                <a:effectLst/>
                <a:latin typeface="Arial" panose="020B0604020202020204" pitchFamily="34" charset="0"/>
                <a:ea typeface="宋体" panose="02010600030101010101" pitchFamily="2" charset="-122"/>
                <a:cs typeface="Arial" panose="020B0604020202020204" pitchFamily="34" charset="0"/>
              </a:rPr>
              <a:t>Best Model for Image Data</a:t>
            </a:r>
            <a:endParaRPr lang="zh-CN" altLang="zh-CN" sz="1600" b="1" kern="100" dirty="0">
              <a:effectLst/>
              <a:latin typeface="Arial" panose="020B0604020202020204" pitchFamily="34" charset="0"/>
              <a:ea typeface="等线" panose="02010600030101010101" pitchFamily="2" charset="-122"/>
              <a:cs typeface="Arial" panose="020B0604020202020204" pitchFamily="34" charset="0"/>
            </a:endParaRPr>
          </a:p>
          <a:p>
            <a:pPr algn="l"/>
            <a:endParaRPr lang="en-US" altLang="zh-CN" b="1" kern="0" dirty="0">
              <a:latin typeface="Arial" panose="020B0604020202020204" pitchFamily="34" charset="0"/>
              <a:ea typeface="宋体" panose="02010600030101010101" pitchFamily="2" charset="-122"/>
              <a:cs typeface="Arial" panose="020B0604020202020204" pitchFamily="34" charset="0"/>
            </a:endParaRPr>
          </a:p>
          <a:p>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MSE</a:t>
            </a:r>
            <a:r>
              <a:rPr lang="en-US" altLang="zh-CN" sz="1600" b="1" kern="0" dirty="0">
                <a:latin typeface="Arial" panose="020B0604020202020204" pitchFamily="34" charset="0"/>
                <a:ea typeface="宋体" panose="02010600030101010101" pitchFamily="2" charset="-122"/>
                <a:cs typeface="Arial" panose="020B0604020202020204" pitchFamily="34" charset="0"/>
              </a:rPr>
              <a:t>:  </a:t>
            </a:r>
            <a:r>
              <a:rPr lang="en-US" altLang="zh-CN" sz="1600" b="1" kern="0" dirty="0">
                <a:solidFill>
                  <a:srgbClr val="FF0000"/>
                </a:solidFill>
                <a:latin typeface="Arial" panose="020B0604020202020204" pitchFamily="34" charset="0"/>
                <a:ea typeface="宋体" panose="02010600030101010101" pitchFamily="2" charset="-122"/>
                <a:cs typeface="Arial" panose="020B0604020202020204" pitchFamily="34" charset="0"/>
              </a:rPr>
              <a:t>87.7951</a:t>
            </a:r>
          </a:p>
          <a:p>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MAE:  </a:t>
            </a:r>
            <a:r>
              <a:rPr lang="en-US" altLang="zh-CN" sz="1600" b="1" kern="0" dirty="0">
                <a:solidFill>
                  <a:srgbClr val="FF0000"/>
                </a:solidFill>
                <a:latin typeface="Arial" panose="020B0604020202020204" pitchFamily="34" charset="0"/>
                <a:ea typeface="宋体" panose="02010600030101010101" pitchFamily="2" charset="-122"/>
                <a:cs typeface="Arial" panose="020B0604020202020204" pitchFamily="34" charset="0"/>
              </a:rPr>
              <a:t>4.1808</a:t>
            </a:r>
          </a:p>
          <a:p>
            <a:r>
              <a:rPr lang="en-US" altLang="zh-CN" sz="1600" b="1" kern="0" dirty="0">
                <a:effectLst/>
                <a:latin typeface="Arial" panose="020B0604020202020204" pitchFamily="34" charset="0"/>
                <a:ea typeface="宋体" panose="02010600030101010101" pitchFamily="2" charset="-122"/>
                <a:cs typeface="Arial" panose="020B0604020202020204" pitchFamily="34" charset="0"/>
              </a:rPr>
              <a:t>r-squared:  </a:t>
            </a:r>
            <a:r>
              <a:rPr lang="en-US" altLang="zh-CN" sz="16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0.5724449000344236</a:t>
            </a:r>
            <a:endParaRPr lang="zh-CN" altLang="zh-CN" sz="1600" b="1" kern="100" dirty="0">
              <a:solidFill>
                <a:srgbClr val="FF0000"/>
              </a:solidFill>
              <a:effectLst/>
              <a:latin typeface="Arial" panose="020B0604020202020204" pitchFamily="34" charset="0"/>
              <a:ea typeface="等线" panose="02010600030101010101" pitchFamily="2" charset="-122"/>
              <a:cs typeface="Arial" panose="020B0604020202020204" pitchFamily="34" charset="0"/>
            </a:endParaRPr>
          </a:p>
        </p:txBody>
      </p:sp>
      <p:pic>
        <p:nvPicPr>
          <p:cNvPr id="10" name="图片 9">
            <a:extLst>
              <a:ext uri="{FF2B5EF4-FFF2-40B4-BE49-F238E27FC236}">
                <a16:creationId xmlns:a16="http://schemas.microsoft.com/office/drawing/2014/main" id="{27A942FA-AFDF-945A-3690-AEBC22DC5229}"/>
              </a:ext>
            </a:extLst>
          </p:cNvPr>
          <p:cNvPicPr>
            <a:picLocks noChangeAspect="1"/>
          </p:cNvPicPr>
          <p:nvPr/>
        </p:nvPicPr>
        <p:blipFill>
          <a:blip r:embed="rId2"/>
          <a:stretch>
            <a:fillRect/>
          </a:stretch>
        </p:blipFill>
        <p:spPr>
          <a:xfrm>
            <a:off x="261076" y="4782011"/>
            <a:ext cx="5067739" cy="1836579"/>
          </a:xfrm>
          <a:prstGeom prst="rect">
            <a:avLst/>
          </a:prstGeom>
        </p:spPr>
      </p:pic>
      <p:pic>
        <p:nvPicPr>
          <p:cNvPr id="12" name="图片 11">
            <a:extLst>
              <a:ext uri="{FF2B5EF4-FFF2-40B4-BE49-F238E27FC236}">
                <a16:creationId xmlns:a16="http://schemas.microsoft.com/office/drawing/2014/main" id="{ACC780B5-5B10-21D6-46E0-8CFCD4BBCA30}"/>
              </a:ext>
            </a:extLst>
          </p:cNvPr>
          <p:cNvPicPr>
            <a:picLocks noChangeAspect="1"/>
          </p:cNvPicPr>
          <p:nvPr/>
        </p:nvPicPr>
        <p:blipFill>
          <a:blip r:embed="rId3"/>
          <a:stretch>
            <a:fillRect/>
          </a:stretch>
        </p:blipFill>
        <p:spPr>
          <a:xfrm>
            <a:off x="5495662" y="4822997"/>
            <a:ext cx="5593565" cy="1623201"/>
          </a:xfrm>
          <a:prstGeom prst="rect">
            <a:avLst/>
          </a:prstGeom>
        </p:spPr>
      </p:pic>
      <p:sp>
        <p:nvSpPr>
          <p:cNvPr id="14" name="文本框 13">
            <a:extLst>
              <a:ext uri="{FF2B5EF4-FFF2-40B4-BE49-F238E27FC236}">
                <a16:creationId xmlns:a16="http://schemas.microsoft.com/office/drawing/2014/main" id="{575E93DB-C935-BB22-7A80-D7F25BA57C39}"/>
              </a:ext>
            </a:extLst>
          </p:cNvPr>
          <p:cNvSpPr txBox="1"/>
          <p:nvPr/>
        </p:nvSpPr>
        <p:spPr>
          <a:xfrm>
            <a:off x="8968301" y="4070463"/>
            <a:ext cx="540574" cy="369332"/>
          </a:xfrm>
          <a:prstGeom prst="rect">
            <a:avLst/>
          </a:prstGeom>
          <a:noFill/>
        </p:spPr>
        <p:txBody>
          <a:bodyPr wrap="square">
            <a:spAutoFit/>
          </a:bodyPr>
          <a:lstStyle/>
          <a:p>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2% </a:t>
            </a:r>
            <a:endParaRPr lang="zh-CN" altLang="en-US" dirty="0"/>
          </a:p>
        </p:txBody>
      </p:sp>
      <p:sp>
        <p:nvSpPr>
          <p:cNvPr id="15" name="文本框 14">
            <a:extLst>
              <a:ext uri="{FF2B5EF4-FFF2-40B4-BE49-F238E27FC236}">
                <a16:creationId xmlns:a16="http://schemas.microsoft.com/office/drawing/2014/main" id="{036B6C49-0503-87E5-506C-645C9B95844C}"/>
              </a:ext>
            </a:extLst>
          </p:cNvPr>
          <p:cNvSpPr txBox="1"/>
          <p:nvPr/>
        </p:nvSpPr>
        <p:spPr>
          <a:xfrm>
            <a:off x="3795865" y="4005246"/>
            <a:ext cx="540574" cy="369332"/>
          </a:xfrm>
          <a:prstGeom prst="rect">
            <a:avLst/>
          </a:prstGeom>
          <a:noFill/>
        </p:spPr>
        <p:txBody>
          <a:bodyPr wrap="square">
            <a:spAutoFit/>
          </a:bodyPr>
          <a:lstStyle/>
          <a:p>
            <a:r>
              <a:rPr lang="en-US" altLang="zh-CN" sz="1800" b="1" kern="0" dirty="0">
                <a:solidFill>
                  <a:srgbClr val="FF0000"/>
                </a:solidFill>
                <a:effectLst/>
                <a:latin typeface="Arial" panose="020B0604020202020204" pitchFamily="34" charset="0"/>
                <a:ea typeface="宋体" panose="02010600030101010101" pitchFamily="2" charset="-122"/>
                <a:cs typeface="Arial" panose="020B0604020202020204" pitchFamily="34" charset="0"/>
              </a:rPr>
              <a:t>7% </a:t>
            </a:r>
            <a:endParaRPr lang="zh-CN" altLang="en-US" dirty="0"/>
          </a:p>
        </p:txBody>
      </p:sp>
      <p:sp>
        <p:nvSpPr>
          <p:cNvPr id="16" name="箭头: 下 15">
            <a:extLst>
              <a:ext uri="{FF2B5EF4-FFF2-40B4-BE49-F238E27FC236}">
                <a16:creationId xmlns:a16="http://schemas.microsoft.com/office/drawing/2014/main" id="{F2F83486-067C-B35A-88F4-B798FC63759C}"/>
              </a:ext>
            </a:extLst>
          </p:cNvPr>
          <p:cNvSpPr/>
          <p:nvPr/>
        </p:nvSpPr>
        <p:spPr>
          <a:xfrm>
            <a:off x="9491155" y="4108514"/>
            <a:ext cx="181880" cy="27699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81A7C3E1-2338-7B25-941B-F35DA98D65E0}"/>
              </a:ext>
            </a:extLst>
          </p:cNvPr>
          <p:cNvSpPr/>
          <p:nvPr/>
        </p:nvSpPr>
        <p:spPr>
          <a:xfrm>
            <a:off x="4327579" y="4051412"/>
            <a:ext cx="181880" cy="27699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430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848</Words>
  <Application>Microsoft Office PowerPoint</Application>
  <PresentationFormat>宽屏</PresentationFormat>
  <Paragraphs>141</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Symbol</vt:lpstr>
      <vt:lpstr>Wingdings</vt:lpstr>
      <vt:lpstr>Office 主题​​</vt:lpstr>
      <vt:lpstr>Multi-modal learning to facilitate car body design - explore machine learning, 3D modeling, and fluid dynamic simulations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苏 汉祺</dc:creator>
  <cp:lastModifiedBy>苏 汉祺</cp:lastModifiedBy>
  <cp:revision>8</cp:revision>
  <dcterms:created xsi:type="dcterms:W3CDTF">2022-11-28T23:30:13Z</dcterms:created>
  <dcterms:modified xsi:type="dcterms:W3CDTF">2022-11-29T02:22:09Z</dcterms:modified>
</cp:coreProperties>
</file>