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1" r:id="rId2"/>
    <p:sldId id="340" r:id="rId3"/>
    <p:sldId id="280" r:id="rId4"/>
    <p:sldId id="293" r:id="rId5"/>
    <p:sldId id="303" r:id="rId6"/>
    <p:sldId id="327" r:id="rId7"/>
    <p:sldId id="294" r:id="rId8"/>
    <p:sldId id="302" r:id="rId9"/>
    <p:sldId id="328" r:id="rId10"/>
    <p:sldId id="369" r:id="rId11"/>
    <p:sldId id="370" r:id="rId12"/>
    <p:sldId id="381" r:id="rId13"/>
    <p:sldId id="362" r:id="rId14"/>
    <p:sldId id="363" r:id="rId15"/>
    <p:sldId id="364" r:id="rId16"/>
    <p:sldId id="373" r:id="rId17"/>
    <p:sldId id="374" r:id="rId18"/>
    <p:sldId id="365" r:id="rId19"/>
    <p:sldId id="366" r:id="rId20"/>
    <p:sldId id="372" r:id="rId21"/>
    <p:sldId id="375" r:id="rId22"/>
    <p:sldId id="376" r:id="rId23"/>
    <p:sldId id="377" r:id="rId24"/>
    <p:sldId id="378" r:id="rId25"/>
    <p:sldId id="379" r:id="rId26"/>
    <p:sldId id="380" r:id="rId27"/>
    <p:sldId id="361" r:id="rId28"/>
    <p:sldId id="30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4" pos="7355" userDrawn="1">
          <p15:clr>
            <a:srgbClr val="A4A3A4"/>
          </p15:clr>
        </p15:guide>
        <p15:guide id="5" pos="325" userDrawn="1">
          <p15:clr>
            <a:srgbClr val="A4A3A4"/>
          </p15:clr>
        </p15:guide>
        <p15:guide id="6" orient="horz" pos="346" userDrawn="1">
          <p15:clr>
            <a:srgbClr val="A4A3A4"/>
          </p15:clr>
        </p15:guide>
        <p15:guide id="7"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B7B3"/>
    <a:srgbClr val="FFC43F"/>
    <a:srgbClr val="003F43"/>
    <a:srgbClr val="F2BB49"/>
    <a:srgbClr val="28A9A6"/>
    <a:srgbClr val="ED6C00"/>
    <a:srgbClr val="FFA6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6" autoAdjust="0"/>
    <p:restoredTop sz="94256" autoAdjust="0"/>
  </p:normalViewPr>
  <p:slideViewPr>
    <p:cSldViewPr snapToGrid="0" showGuides="1">
      <p:cViewPr varScale="1">
        <p:scale>
          <a:sx n="81" d="100"/>
          <a:sy n="81" d="100"/>
        </p:scale>
        <p:origin x="576" y="48"/>
      </p:cViewPr>
      <p:guideLst>
        <p:guide orient="horz" pos="2160"/>
        <p:guide pos="3840"/>
        <p:guide pos="7355"/>
        <p:guide pos="325"/>
        <p:guide orient="horz" pos="346"/>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宇阳" userId="c1d22fa1-eda0-4bce-91e6-ee5cbde041ce" providerId="ADAL" clId="{7A62A9D8-5658-4BD1-BB6C-8B0F5B2CA115}"/>
    <pc:docChg chg="undo custSel modSld">
      <pc:chgData name="张宇阳" userId="c1d22fa1-eda0-4bce-91e6-ee5cbde041ce" providerId="ADAL" clId="{7A62A9D8-5658-4BD1-BB6C-8B0F5B2CA115}" dt="2021-11-11T05:49:14.306" v="201"/>
      <pc:docMkLst>
        <pc:docMk/>
      </pc:docMkLst>
      <pc:sldChg chg="modSp mod">
        <pc:chgData name="张宇阳" userId="c1d22fa1-eda0-4bce-91e6-ee5cbde041ce" providerId="ADAL" clId="{7A62A9D8-5658-4BD1-BB6C-8B0F5B2CA115}" dt="2021-11-11T05:49:14.306" v="201"/>
        <pc:sldMkLst>
          <pc:docMk/>
          <pc:sldMk cId="2114741661" sldId="327"/>
        </pc:sldMkLst>
        <pc:spChg chg="mod">
          <ac:chgData name="张宇阳" userId="c1d22fa1-eda0-4bce-91e6-ee5cbde041ce" providerId="ADAL" clId="{7A62A9D8-5658-4BD1-BB6C-8B0F5B2CA115}" dt="2021-11-11T05:49:14.306" v="201"/>
          <ac:spMkLst>
            <pc:docMk/>
            <pc:sldMk cId="2114741661" sldId="327"/>
            <ac:spMk id="8" creationId="{D5D276B1-C2D8-4A14-B1DA-02414BFFD3D7}"/>
          </ac:spMkLst>
        </pc:spChg>
      </pc:sldChg>
      <pc:sldChg chg="modSp">
        <pc:chgData name="张宇阳" userId="c1d22fa1-eda0-4bce-91e6-ee5cbde041ce" providerId="ADAL" clId="{7A62A9D8-5658-4BD1-BB6C-8B0F5B2CA115}" dt="2021-11-11T05:49:14.306" v="201"/>
        <pc:sldMkLst>
          <pc:docMk/>
          <pc:sldMk cId="3372077432" sldId="328"/>
        </pc:sldMkLst>
        <pc:spChg chg="mod">
          <ac:chgData name="张宇阳" userId="c1d22fa1-eda0-4bce-91e6-ee5cbde041ce" providerId="ADAL" clId="{7A62A9D8-5658-4BD1-BB6C-8B0F5B2CA115}" dt="2021-11-11T05:49:14.306" v="201"/>
          <ac:spMkLst>
            <pc:docMk/>
            <pc:sldMk cId="3372077432" sldId="328"/>
            <ac:spMk id="8" creationId="{D5D276B1-C2D8-4A14-B1DA-02414BFFD3D7}"/>
          </ac:spMkLst>
        </pc:spChg>
      </pc:sldChg>
      <pc:sldChg chg="modSp">
        <pc:chgData name="张宇阳" userId="c1d22fa1-eda0-4bce-91e6-ee5cbde041ce" providerId="ADAL" clId="{7A62A9D8-5658-4BD1-BB6C-8B0F5B2CA115}" dt="2021-11-11T05:49:14.306" v="201"/>
        <pc:sldMkLst>
          <pc:docMk/>
          <pc:sldMk cId="184936439" sldId="329"/>
        </pc:sldMkLst>
        <pc:spChg chg="mod">
          <ac:chgData name="张宇阳" userId="c1d22fa1-eda0-4bce-91e6-ee5cbde041ce" providerId="ADAL" clId="{7A62A9D8-5658-4BD1-BB6C-8B0F5B2CA115}" dt="2021-11-11T05:49:14.306" v="201"/>
          <ac:spMkLst>
            <pc:docMk/>
            <pc:sldMk cId="184936439" sldId="329"/>
            <ac:spMk id="8" creationId="{D5D276B1-C2D8-4A14-B1DA-02414BFFD3D7}"/>
          </ac:spMkLst>
        </pc:spChg>
      </pc:sldChg>
      <pc:sldChg chg="modNotes">
        <pc:chgData name="张宇阳" userId="c1d22fa1-eda0-4bce-91e6-ee5cbde041ce" providerId="ADAL" clId="{7A62A9D8-5658-4BD1-BB6C-8B0F5B2CA115}" dt="2021-11-11T05:49:14.306" v="201"/>
        <pc:sldMkLst>
          <pc:docMk/>
          <pc:sldMk cId="2655106" sldId="332"/>
        </pc:sldMkLst>
      </pc:sldChg>
      <pc:sldChg chg="modSp">
        <pc:chgData name="张宇阳" userId="c1d22fa1-eda0-4bce-91e6-ee5cbde041ce" providerId="ADAL" clId="{7A62A9D8-5658-4BD1-BB6C-8B0F5B2CA115}" dt="2021-11-11T05:49:14.306" v="201"/>
        <pc:sldMkLst>
          <pc:docMk/>
          <pc:sldMk cId="1937304251" sldId="333"/>
        </pc:sldMkLst>
        <pc:spChg chg="mod">
          <ac:chgData name="张宇阳" userId="c1d22fa1-eda0-4bce-91e6-ee5cbde041ce" providerId="ADAL" clId="{7A62A9D8-5658-4BD1-BB6C-8B0F5B2CA115}" dt="2021-11-11T05:49:14.306" v="201"/>
          <ac:spMkLst>
            <pc:docMk/>
            <pc:sldMk cId="1937304251" sldId="333"/>
            <ac:spMk id="8" creationId="{D5D276B1-C2D8-4A14-B1DA-02414BFFD3D7}"/>
          </ac:spMkLst>
        </pc:spChg>
      </pc:sldChg>
      <pc:sldChg chg="modSp">
        <pc:chgData name="张宇阳" userId="c1d22fa1-eda0-4bce-91e6-ee5cbde041ce" providerId="ADAL" clId="{7A62A9D8-5658-4BD1-BB6C-8B0F5B2CA115}" dt="2021-11-11T05:49:14.306" v="201"/>
        <pc:sldMkLst>
          <pc:docMk/>
          <pc:sldMk cId="3865864316" sldId="334"/>
        </pc:sldMkLst>
        <pc:spChg chg="mod">
          <ac:chgData name="张宇阳" userId="c1d22fa1-eda0-4bce-91e6-ee5cbde041ce" providerId="ADAL" clId="{7A62A9D8-5658-4BD1-BB6C-8B0F5B2CA115}" dt="2021-11-11T05:49:14.306" v="201"/>
          <ac:spMkLst>
            <pc:docMk/>
            <pc:sldMk cId="3865864316" sldId="334"/>
            <ac:spMk id="8" creationId="{D5D276B1-C2D8-4A14-B1DA-02414BFFD3D7}"/>
          </ac:spMkLst>
        </pc:spChg>
      </pc:sldChg>
      <pc:sldChg chg="modSp">
        <pc:chgData name="张宇阳" userId="c1d22fa1-eda0-4bce-91e6-ee5cbde041ce" providerId="ADAL" clId="{7A62A9D8-5658-4BD1-BB6C-8B0F5B2CA115}" dt="2021-11-11T05:49:14.306" v="201"/>
        <pc:sldMkLst>
          <pc:docMk/>
          <pc:sldMk cId="2590503087" sldId="335"/>
        </pc:sldMkLst>
        <pc:spChg chg="mod">
          <ac:chgData name="张宇阳" userId="c1d22fa1-eda0-4bce-91e6-ee5cbde041ce" providerId="ADAL" clId="{7A62A9D8-5658-4BD1-BB6C-8B0F5B2CA115}" dt="2021-11-11T05:49:14.306" v="201"/>
          <ac:spMkLst>
            <pc:docMk/>
            <pc:sldMk cId="2590503087" sldId="335"/>
            <ac:spMk id="15" creationId="{8CA32243-ADC9-4DAD-BC62-05C205432746}"/>
          </ac:spMkLst>
        </pc:spChg>
      </pc:sldChg>
      <pc:sldChg chg="modSp">
        <pc:chgData name="张宇阳" userId="c1d22fa1-eda0-4bce-91e6-ee5cbde041ce" providerId="ADAL" clId="{7A62A9D8-5658-4BD1-BB6C-8B0F5B2CA115}" dt="2021-11-11T05:49:14.306" v="201"/>
        <pc:sldMkLst>
          <pc:docMk/>
          <pc:sldMk cId="332611533" sldId="338"/>
        </pc:sldMkLst>
        <pc:spChg chg="mod">
          <ac:chgData name="张宇阳" userId="c1d22fa1-eda0-4bce-91e6-ee5cbde041ce" providerId="ADAL" clId="{7A62A9D8-5658-4BD1-BB6C-8B0F5B2CA115}" dt="2021-11-11T05:49:14.306" v="201"/>
          <ac:spMkLst>
            <pc:docMk/>
            <pc:sldMk cId="332611533" sldId="338"/>
            <ac:spMk id="10" creationId="{D1E897D4-A756-45BB-84A4-D7F6427BEE04}"/>
          </ac:spMkLst>
        </pc:spChg>
      </pc:sldChg>
      <pc:sldChg chg="addSp delSp modSp mod">
        <pc:chgData name="张宇阳" userId="c1d22fa1-eda0-4bce-91e6-ee5cbde041ce" providerId="ADAL" clId="{7A62A9D8-5658-4BD1-BB6C-8B0F5B2CA115}" dt="2021-11-11T05:46:29.536" v="198" actId="1076"/>
        <pc:sldMkLst>
          <pc:docMk/>
          <pc:sldMk cId="2566681873" sldId="355"/>
        </pc:sldMkLst>
        <pc:spChg chg="add mod">
          <ac:chgData name="张宇阳" userId="c1d22fa1-eda0-4bce-91e6-ee5cbde041ce" providerId="ADAL" clId="{7A62A9D8-5658-4BD1-BB6C-8B0F5B2CA115}" dt="2021-11-11T05:44:10.186" v="103" actId="20577"/>
          <ac:spMkLst>
            <pc:docMk/>
            <pc:sldMk cId="2566681873" sldId="355"/>
            <ac:spMk id="2" creationId="{48AAE6D1-804A-4D31-B052-FE1A79E3841C}"/>
          </ac:spMkLst>
        </pc:spChg>
        <pc:spChg chg="add del mod">
          <ac:chgData name="张宇阳" userId="c1d22fa1-eda0-4bce-91e6-ee5cbde041ce" providerId="ADAL" clId="{7A62A9D8-5658-4BD1-BB6C-8B0F5B2CA115}" dt="2021-11-11T05:45:09.344" v="156" actId="20577"/>
          <ac:spMkLst>
            <pc:docMk/>
            <pc:sldMk cId="2566681873" sldId="355"/>
            <ac:spMk id="3" creationId="{E8D9BDDA-06D1-44F7-A9F3-87042D02116A}"/>
          </ac:spMkLst>
        </pc:spChg>
        <pc:spChg chg="mod">
          <ac:chgData name="张宇阳" userId="c1d22fa1-eda0-4bce-91e6-ee5cbde041ce" providerId="ADAL" clId="{7A62A9D8-5658-4BD1-BB6C-8B0F5B2CA115}" dt="2021-11-11T05:46:06.042" v="187"/>
          <ac:spMkLst>
            <pc:docMk/>
            <pc:sldMk cId="2566681873" sldId="355"/>
            <ac:spMk id="8" creationId="{D5D276B1-C2D8-4A14-B1DA-02414BFFD3D7}"/>
          </ac:spMkLst>
        </pc:spChg>
        <pc:spChg chg="add mod">
          <ac:chgData name="张宇阳" userId="c1d22fa1-eda0-4bce-91e6-ee5cbde041ce" providerId="ADAL" clId="{7A62A9D8-5658-4BD1-BB6C-8B0F5B2CA115}" dt="2021-11-11T05:45:50.481" v="178" actId="1076"/>
          <ac:spMkLst>
            <pc:docMk/>
            <pc:sldMk cId="2566681873" sldId="355"/>
            <ac:spMk id="9" creationId="{90413A82-DA86-4175-874D-F8BB29812F5C}"/>
          </ac:spMkLst>
        </pc:spChg>
        <pc:spChg chg="mod">
          <ac:chgData name="张宇阳" userId="c1d22fa1-eda0-4bce-91e6-ee5cbde041ce" providerId="ADAL" clId="{7A62A9D8-5658-4BD1-BB6C-8B0F5B2CA115}" dt="2021-11-11T05:44:39.943" v="120" actId="1076"/>
          <ac:spMkLst>
            <pc:docMk/>
            <pc:sldMk cId="2566681873" sldId="355"/>
            <ac:spMk id="22" creationId="{B04049F2-6291-40CB-95D5-239784246C43}"/>
          </ac:spMkLst>
        </pc:spChg>
        <pc:spChg chg="add del mod">
          <ac:chgData name="张宇阳" userId="c1d22fa1-eda0-4bce-91e6-ee5cbde041ce" providerId="ADAL" clId="{7A62A9D8-5658-4BD1-BB6C-8B0F5B2CA115}" dt="2021-11-11T05:45:13.802" v="157" actId="478"/>
          <ac:spMkLst>
            <pc:docMk/>
            <pc:sldMk cId="2566681873" sldId="355"/>
            <ac:spMk id="38" creationId="{C20ED69C-A3B8-47D3-A438-ED560EC449FE}"/>
          </ac:spMkLst>
        </pc:spChg>
        <pc:spChg chg="add del mod">
          <ac:chgData name="张宇阳" userId="c1d22fa1-eda0-4bce-91e6-ee5cbde041ce" providerId="ADAL" clId="{7A62A9D8-5658-4BD1-BB6C-8B0F5B2CA115}" dt="2021-11-11T05:44:45.074" v="123" actId="478"/>
          <ac:spMkLst>
            <pc:docMk/>
            <pc:sldMk cId="2566681873" sldId="355"/>
            <ac:spMk id="39" creationId="{FC81B3CD-726E-4087-AB68-30F93FE0A611}"/>
          </ac:spMkLst>
        </pc:spChg>
        <pc:spChg chg="add mod">
          <ac:chgData name="张宇阳" userId="c1d22fa1-eda0-4bce-91e6-ee5cbde041ce" providerId="ADAL" clId="{7A62A9D8-5658-4BD1-BB6C-8B0F5B2CA115}" dt="2021-11-11T05:45:21.278" v="160" actId="207"/>
          <ac:spMkLst>
            <pc:docMk/>
            <pc:sldMk cId="2566681873" sldId="355"/>
            <ac:spMk id="52" creationId="{15A8F041-C7B5-4206-9B2F-881E524CD57F}"/>
          </ac:spMkLst>
        </pc:spChg>
        <pc:spChg chg="add mod">
          <ac:chgData name="张宇阳" userId="c1d22fa1-eda0-4bce-91e6-ee5cbde041ce" providerId="ADAL" clId="{7A62A9D8-5658-4BD1-BB6C-8B0F5B2CA115}" dt="2021-11-11T05:45:58.962" v="185" actId="20577"/>
          <ac:spMkLst>
            <pc:docMk/>
            <pc:sldMk cId="2566681873" sldId="355"/>
            <ac:spMk id="53" creationId="{CB96830E-0EF7-401C-A214-31FBD21A064D}"/>
          </ac:spMkLst>
        </pc:spChg>
        <pc:spChg chg="add mod">
          <ac:chgData name="张宇阳" userId="c1d22fa1-eda0-4bce-91e6-ee5cbde041ce" providerId="ADAL" clId="{7A62A9D8-5658-4BD1-BB6C-8B0F5B2CA115}" dt="2021-11-11T05:46:00.673" v="186" actId="6549"/>
          <ac:spMkLst>
            <pc:docMk/>
            <pc:sldMk cId="2566681873" sldId="355"/>
            <ac:spMk id="54" creationId="{CF3D25E1-2978-422D-84EA-F0AFEACA7177}"/>
          </ac:spMkLst>
        </pc:spChg>
        <pc:spChg chg="add mod">
          <ac:chgData name="张宇阳" userId="c1d22fa1-eda0-4bce-91e6-ee5cbde041ce" providerId="ADAL" clId="{7A62A9D8-5658-4BD1-BB6C-8B0F5B2CA115}" dt="2021-11-11T05:46:20.819" v="196" actId="1076"/>
          <ac:spMkLst>
            <pc:docMk/>
            <pc:sldMk cId="2566681873" sldId="355"/>
            <ac:spMk id="55" creationId="{4D2EA6E9-310E-4826-BC85-F2D15D634C8B}"/>
          </ac:spMkLst>
        </pc:spChg>
        <pc:spChg chg="add mod">
          <ac:chgData name="张宇阳" userId="c1d22fa1-eda0-4bce-91e6-ee5cbde041ce" providerId="ADAL" clId="{7A62A9D8-5658-4BD1-BB6C-8B0F5B2CA115}" dt="2021-11-11T05:46:29.536" v="198" actId="1076"/>
          <ac:spMkLst>
            <pc:docMk/>
            <pc:sldMk cId="2566681873" sldId="355"/>
            <ac:spMk id="56" creationId="{44F2070F-358D-49BD-AC82-85ACAF9F0EFF}"/>
          </ac:spMkLst>
        </pc:spChg>
        <pc:picChg chg="mod">
          <ac:chgData name="张宇阳" userId="c1d22fa1-eda0-4bce-91e6-ee5cbde041ce" providerId="ADAL" clId="{7A62A9D8-5658-4BD1-BB6C-8B0F5B2CA115}" dt="2021-11-11T05:44:42.221" v="122" actId="1076"/>
          <ac:picMkLst>
            <pc:docMk/>
            <pc:sldMk cId="2566681873" sldId="355"/>
            <ac:picMk id="14" creationId="{36022DDA-ED8E-4370-91B0-E393EFF8B463}"/>
          </ac:picMkLst>
        </pc:picChg>
        <pc:cxnChg chg="mod">
          <ac:chgData name="张宇阳" userId="c1d22fa1-eda0-4bce-91e6-ee5cbde041ce" providerId="ADAL" clId="{7A62A9D8-5658-4BD1-BB6C-8B0F5B2CA115}" dt="2021-11-11T05:44:42.221" v="122" actId="1076"/>
          <ac:cxnSpMkLst>
            <pc:docMk/>
            <pc:sldMk cId="2566681873" sldId="355"/>
            <ac:cxnSpMk id="20" creationId="{9E95E2D7-33A3-4284-9A1A-481918C5EE21}"/>
          </ac:cxnSpMkLst>
        </pc:cxnChg>
      </pc:sldChg>
      <pc:sldChg chg="modSp">
        <pc:chgData name="张宇阳" userId="c1d22fa1-eda0-4bce-91e6-ee5cbde041ce" providerId="ADAL" clId="{7A62A9D8-5658-4BD1-BB6C-8B0F5B2CA115}" dt="2021-11-11T05:49:14.306" v="201"/>
        <pc:sldMkLst>
          <pc:docMk/>
          <pc:sldMk cId="2369901825" sldId="361"/>
        </pc:sldMkLst>
        <pc:spChg chg="mod">
          <ac:chgData name="张宇阳" userId="c1d22fa1-eda0-4bce-91e6-ee5cbde041ce" providerId="ADAL" clId="{7A62A9D8-5658-4BD1-BB6C-8B0F5B2CA115}" dt="2021-11-11T05:49:14.306" v="201"/>
          <ac:spMkLst>
            <pc:docMk/>
            <pc:sldMk cId="2369901825" sldId="361"/>
            <ac:spMk id="5" creationId="{E4E81189-B864-46D0-BC01-A673E1AF610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DF404B-359D-460A-9136-AEE3854C1A3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06EB705B-739E-41C0-B97C-28EA0390F86B}">
      <dgm:prSet phldrT="[文本]"/>
      <dgm:spPr>
        <a:solidFill>
          <a:schemeClr val="tx1"/>
        </a:solidFill>
      </dgm:spPr>
      <dgm:t>
        <a:bodyPr/>
        <a:lstStyle/>
        <a:p>
          <a:r>
            <a:rPr lang="en-US" altLang="zh-CN" b="1" dirty="0"/>
            <a:t>Data </a:t>
          </a:r>
          <a:r>
            <a:rPr lang="en-US" altLang="zh-CN" b="1" dirty="0">
              <a:solidFill>
                <a:srgbClr val="FF0000"/>
              </a:solidFill>
            </a:rPr>
            <a:t>X</a:t>
          </a:r>
          <a:r>
            <a:rPr lang="en-US" altLang="zh-CN" b="1" dirty="0"/>
            <a:t>(m*n)</a:t>
          </a:r>
        </a:p>
        <a:p>
          <a:r>
            <a:rPr lang="en-US" altLang="zh-CN" b="1" dirty="0"/>
            <a:t>There are m* n -dimensional samples</a:t>
          </a:r>
          <a:endParaRPr lang="zh-CN" altLang="en-US" b="1" dirty="0"/>
        </a:p>
      </dgm:t>
    </dgm:pt>
    <dgm:pt modelId="{A46F811B-FB98-4BF9-B321-E58374D5808F}" type="parTrans" cxnId="{8B6E5832-C8B7-40AF-A8AE-06328672E819}">
      <dgm:prSet/>
      <dgm:spPr/>
      <dgm:t>
        <a:bodyPr/>
        <a:lstStyle/>
        <a:p>
          <a:endParaRPr lang="zh-CN" altLang="en-US"/>
        </a:p>
      </dgm:t>
    </dgm:pt>
    <dgm:pt modelId="{DCC11E75-6165-48AA-B418-D4937F28BFEC}" type="sibTrans" cxnId="{8B6E5832-C8B7-40AF-A8AE-06328672E819}">
      <dgm:prSet/>
      <dgm:spPr>
        <a:solidFill>
          <a:srgbClr val="92D050"/>
        </a:solidFill>
      </dgm:spPr>
      <dgm:t>
        <a:bodyPr/>
        <a:lstStyle/>
        <a:p>
          <a:endParaRPr lang="zh-CN" altLang="en-US"/>
        </a:p>
      </dgm:t>
    </dgm:pt>
    <dgm:pt modelId="{5DCDBCD9-5D68-4E2F-B26D-F33A5F3486C7}">
      <dgm:prSet phldrT="[文本]"/>
      <dgm:spPr>
        <a:solidFill>
          <a:schemeClr val="tx1"/>
        </a:solidFill>
      </dgm:spPr>
      <dgm:t>
        <a:bodyPr/>
        <a:lstStyle/>
        <a:p>
          <a:r>
            <a:rPr lang="en-US" altLang="en-US" b="1" dirty="0"/>
            <a:t>For each </a:t>
          </a:r>
          <a:r>
            <a:rPr lang="en-US" altLang="zh-CN" b="1" dirty="0"/>
            <a:t>column</a:t>
          </a:r>
          <a:r>
            <a:rPr lang="en-US" altLang="en-US" b="1" dirty="0"/>
            <a:t> of </a:t>
          </a:r>
          <a:r>
            <a:rPr lang="en-US" altLang="en-US" b="1" dirty="0">
              <a:solidFill>
                <a:srgbClr val="FF0000"/>
              </a:solidFill>
            </a:rPr>
            <a:t>X, </a:t>
          </a:r>
          <a:r>
            <a:rPr lang="en-US" altLang="en-US" b="1" dirty="0"/>
            <a:t>subtract the mean of this </a:t>
          </a:r>
          <a:r>
            <a:rPr lang="en-US" altLang="zh-CN" b="1" dirty="0"/>
            <a:t>column</a:t>
          </a:r>
          <a:r>
            <a:rPr lang="en-US" altLang="en-US" b="1" dirty="0"/>
            <a:t> get </a:t>
          </a:r>
          <a:r>
            <a:rPr lang="en-US" altLang="en-US" b="1" dirty="0">
              <a:solidFill>
                <a:srgbClr val="FF0000"/>
              </a:solidFill>
            </a:rPr>
            <a:t>X1</a:t>
          </a:r>
          <a:endParaRPr lang="zh-CN" altLang="en-US" b="1" dirty="0">
            <a:solidFill>
              <a:srgbClr val="FF0000"/>
            </a:solidFill>
          </a:endParaRPr>
        </a:p>
      </dgm:t>
    </dgm:pt>
    <dgm:pt modelId="{F372916C-9D03-4670-8BB9-EB0A964A1F2C}" type="parTrans" cxnId="{04FD0280-7250-4A37-AE0B-436205E6D889}">
      <dgm:prSet/>
      <dgm:spPr/>
      <dgm:t>
        <a:bodyPr/>
        <a:lstStyle/>
        <a:p>
          <a:endParaRPr lang="zh-CN" altLang="en-US"/>
        </a:p>
      </dgm:t>
    </dgm:pt>
    <dgm:pt modelId="{B7C41149-2D81-44BE-A3CB-F208169445C0}" type="sibTrans" cxnId="{04FD0280-7250-4A37-AE0B-436205E6D889}">
      <dgm:prSet/>
      <dgm:spPr>
        <a:solidFill>
          <a:srgbClr val="92D050"/>
        </a:solidFill>
      </dgm:spPr>
      <dgm:t>
        <a:bodyPr/>
        <a:lstStyle/>
        <a:p>
          <a:endParaRPr lang="zh-CN" altLang="en-US"/>
        </a:p>
      </dgm:t>
    </dgm:pt>
    <dgm:pt modelId="{31B2F288-36E9-4834-97DE-2870D83B86F4}">
      <dgm:prSet phldrT="[文本]"/>
      <dgm:spPr>
        <a:solidFill>
          <a:schemeClr val="tx1"/>
        </a:solidFill>
      </dgm:spPr>
      <dgm:t>
        <a:bodyPr/>
        <a:lstStyle/>
        <a:p>
          <a:r>
            <a:rPr lang="en-US" altLang="en-US" b="1" dirty="0"/>
            <a:t>Find the covariance matrix of </a:t>
          </a:r>
          <a:r>
            <a:rPr lang="en-US" altLang="en-US" b="1" dirty="0">
              <a:solidFill>
                <a:srgbClr val="FF0000"/>
              </a:solidFill>
            </a:rPr>
            <a:t>X1 </a:t>
          </a:r>
          <a:r>
            <a:rPr lang="en-US" altLang="en-US" b="1" dirty="0">
              <a:solidFill>
                <a:schemeClr val="bg1"/>
              </a:solidFill>
            </a:rPr>
            <a:t>to</a:t>
          </a:r>
          <a:r>
            <a:rPr lang="en-US" altLang="en-US" b="1" dirty="0">
              <a:solidFill>
                <a:srgbClr val="FF0000"/>
              </a:solidFill>
            </a:rPr>
            <a:t> </a:t>
          </a:r>
          <a:r>
            <a:rPr lang="en-US" altLang="en-US" b="1" dirty="0">
              <a:solidFill>
                <a:schemeClr val="bg1"/>
              </a:solidFill>
            </a:rPr>
            <a:t>get</a:t>
          </a:r>
          <a:r>
            <a:rPr lang="en-US" altLang="en-US" b="1" dirty="0">
              <a:solidFill>
                <a:srgbClr val="FF0000"/>
              </a:solidFill>
            </a:rPr>
            <a:t> C_X</a:t>
          </a:r>
          <a:endParaRPr lang="zh-CN" altLang="en-US" b="1" dirty="0">
            <a:solidFill>
              <a:srgbClr val="FF0000"/>
            </a:solidFill>
          </a:endParaRPr>
        </a:p>
      </dgm:t>
    </dgm:pt>
    <dgm:pt modelId="{0E5167AB-F162-4B45-8ADE-0CEF619EA7D1}" type="parTrans" cxnId="{D7BA4830-8460-4DAD-B116-3837CA6E44CB}">
      <dgm:prSet/>
      <dgm:spPr/>
      <dgm:t>
        <a:bodyPr/>
        <a:lstStyle/>
        <a:p>
          <a:endParaRPr lang="zh-CN" altLang="en-US"/>
        </a:p>
      </dgm:t>
    </dgm:pt>
    <dgm:pt modelId="{2B1AC0DA-EF58-4B7E-A534-E6B70DD7E176}" type="sibTrans" cxnId="{D7BA4830-8460-4DAD-B116-3837CA6E44CB}">
      <dgm:prSet/>
      <dgm:spPr>
        <a:solidFill>
          <a:srgbClr val="92D050"/>
        </a:solidFill>
      </dgm:spPr>
      <dgm:t>
        <a:bodyPr/>
        <a:lstStyle/>
        <a:p>
          <a:endParaRPr lang="zh-CN" altLang="en-US"/>
        </a:p>
      </dgm:t>
    </dgm:pt>
    <dgm:pt modelId="{7516691F-6FF8-4F8D-B3B9-CA83FF7C9AE0}">
      <dgm:prSet/>
      <dgm:spPr>
        <a:solidFill>
          <a:schemeClr val="tx1"/>
        </a:solidFill>
      </dgm:spPr>
      <dgm:t>
        <a:bodyPr/>
        <a:lstStyle/>
        <a:p>
          <a:r>
            <a:rPr lang="en-US" altLang="en-US" b="1" dirty="0"/>
            <a:t>Find the eigenvalues of the covariance matrix</a:t>
          </a:r>
          <a:r>
            <a:rPr lang="en-US" altLang="en-US" b="1" dirty="0">
              <a:solidFill>
                <a:srgbClr val="FF0000"/>
              </a:solidFill>
            </a:rPr>
            <a:t>(C_X)</a:t>
          </a:r>
          <a:r>
            <a:rPr lang="en-US" altLang="en-US" b="1" dirty="0"/>
            <a:t>  and the corresponding eigenvectors</a:t>
          </a:r>
          <a:endParaRPr lang="zh-CN" altLang="en-US" b="1" dirty="0"/>
        </a:p>
      </dgm:t>
    </dgm:pt>
    <dgm:pt modelId="{9B39AD07-394B-4180-B5F8-3695D4BE3A79}" type="parTrans" cxnId="{0C3CD4C8-CF55-4E60-86E3-67C7A2E99F1C}">
      <dgm:prSet/>
      <dgm:spPr/>
      <dgm:t>
        <a:bodyPr/>
        <a:lstStyle/>
        <a:p>
          <a:endParaRPr lang="zh-CN" altLang="en-US"/>
        </a:p>
      </dgm:t>
    </dgm:pt>
    <dgm:pt modelId="{E0EAE537-78A0-4F30-8026-1D1585091623}" type="sibTrans" cxnId="{0C3CD4C8-CF55-4E60-86E3-67C7A2E99F1C}">
      <dgm:prSet/>
      <dgm:spPr>
        <a:solidFill>
          <a:srgbClr val="92D050"/>
        </a:solidFill>
      </dgm:spPr>
      <dgm:t>
        <a:bodyPr/>
        <a:lstStyle/>
        <a:p>
          <a:endParaRPr lang="zh-CN" altLang="en-US"/>
        </a:p>
      </dgm:t>
    </dgm:pt>
    <dgm:pt modelId="{C359CF10-C594-4110-B87B-F927DC2A2786}">
      <dgm:prSet/>
      <dgm:spPr>
        <a:solidFill>
          <a:schemeClr val="tx1"/>
        </a:solidFill>
      </dgm:spPr>
      <dgm:t>
        <a:bodyPr/>
        <a:lstStyle/>
        <a:p>
          <a:r>
            <a:rPr lang="en-US" altLang="en-US" b="1" dirty="0"/>
            <a:t>Get the top k largest eigenvectors to form the matrix </a:t>
          </a:r>
          <a:r>
            <a:rPr lang="en-US" altLang="en-US" b="1" dirty="0">
              <a:solidFill>
                <a:srgbClr val="FF0000"/>
              </a:solidFill>
            </a:rPr>
            <a:t>P</a:t>
          </a:r>
          <a:r>
            <a:rPr lang="en-US" altLang="en-US" b="1" dirty="0"/>
            <a:t>(n*k)</a:t>
          </a:r>
          <a:endParaRPr lang="zh-CN" altLang="en-US" b="1" dirty="0"/>
        </a:p>
      </dgm:t>
    </dgm:pt>
    <dgm:pt modelId="{40C7E2E3-9F8A-4D17-9FF8-131FA32976D0}" type="parTrans" cxnId="{D7007DB5-B843-4810-89FB-C309B3E87623}">
      <dgm:prSet/>
      <dgm:spPr/>
      <dgm:t>
        <a:bodyPr/>
        <a:lstStyle/>
        <a:p>
          <a:endParaRPr lang="zh-CN" altLang="en-US"/>
        </a:p>
      </dgm:t>
    </dgm:pt>
    <dgm:pt modelId="{9D214D7A-4F5C-43BF-91C2-D2419520718A}" type="sibTrans" cxnId="{D7007DB5-B843-4810-89FB-C309B3E87623}">
      <dgm:prSet/>
      <dgm:spPr>
        <a:solidFill>
          <a:srgbClr val="92D050"/>
        </a:solidFill>
      </dgm:spPr>
      <dgm:t>
        <a:bodyPr/>
        <a:lstStyle/>
        <a:p>
          <a:endParaRPr lang="zh-CN" altLang="en-US"/>
        </a:p>
      </dgm:t>
    </dgm:pt>
    <dgm:pt modelId="{BFBA79F5-7909-40E7-9465-F0127474ECD9}">
      <dgm:prSet/>
      <dgm:spPr>
        <a:solidFill>
          <a:schemeClr val="tx1"/>
        </a:solidFill>
      </dgm:spPr>
      <dgm:t>
        <a:bodyPr/>
        <a:lstStyle/>
        <a:p>
          <a:r>
            <a:rPr lang="en-US" altLang="en-US" b="1" dirty="0">
              <a:solidFill>
                <a:srgbClr val="FF0000"/>
              </a:solidFill>
            </a:rPr>
            <a:t>Y = X*P </a:t>
          </a:r>
        </a:p>
        <a:p>
          <a:r>
            <a:rPr lang="en-US" altLang="en-US" b="1" dirty="0">
              <a:solidFill>
                <a:srgbClr val="FF0000"/>
              </a:solidFill>
            </a:rPr>
            <a:t>Y</a:t>
          </a:r>
          <a:r>
            <a:rPr lang="en-US" altLang="en-US" b="1" dirty="0"/>
            <a:t>(m*k) is the data after dimensionality reduction to k dimensions.</a:t>
          </a:r>
          <a:endParaRPr lang="zh-CN" altLang="en-US" b="1" dirty="0"/>
        </a:p>
      </dgm:t>
    </dgm:pt>
    <dgm:pt modelId="{65CDA88E-29A3-4FD0-87FC-F79BC8785697}" type="parTrans" cxnId="{B937A820-380E-470B-BBB8-43434E9C32B5}">
      <dgm:prSet/>
      <dgm:spPr/>
      <dgm:t>
        <a:bodyPr/>
        <a:lstStyle/>
        <a:p>
          <a:endParaRPr lang="zh-CN" altLang="en-US"/>
        </a:p>
      </dgm:t>
    </dgm:pt>
    <dgm:pt modelId="{2001F46F-9DCA-43C8-80AA-0AC7F6FAFAF6}" type="sibTrans" cxnId="{B937A820-380E-470B-BBB8-43434E9C32B5}">
      <dgm:prSet/>
      <dgm:spPr/>
      <dgm:t>
        <a:bodyPr/>
        <a:lstStyle/>
        <a:p>
          <a:endParaRPr lang="zh-CN" altLang="en-US"/>
        </a:p>
      </dgm:t>
    </dgm:pt>
    <dgm:pt modelId="{5125D133-A478-4CDC-B0DC-107CF82D4D45}" type="pres">
      <dgm:prSet presAssocID="{39DF404B-359D-460A-9136-AEE3854C1A37}" presName="Name0" presStyleCnt="0">
        <dgm:presLayoutVars>
          <dgm:dir/>
          <dgm:resizeHandles val="exact"/>
        </dgm:presLayoutVars>
      </dgm:prSet>
      <dgm:spPr/>
    </dgm:pt>
    <dgm:pt modelId="{1EF35065-BA7F-4AFA-BD45-8BFC0EE9D0D7}" type="pres">
      <dgm:prSet presAssocID="{06EB705B-739E-41C0-B97C-28EA0390F86B}" presName="node" presStyleLbl="node1" presStyleIdx="0" presStyleCnt="6" custScaleX="93144" custLinFactNeighborX="-818" custLinFactNeighborY="-63317">
        <dgm:presLayoutVars>
          <dgm:bulletEnabled val="1"/>
        </dgm:presLayoutVars>
      </dgm:prSet>
      <dgm:spPr/>
    </dgm:pt>
    <dgm:pt modelId="{109918F1-3712-4D72-8C80-DC76BC997D20}" type="pres">
      <dgm:prSet presAssocID="{DCC11E75-6165-48AA-B418-D4937F28BFEC}" presName="sibTrans" presStyleLbl="sibTrans2D1" presStyleIdx="0" presStyleCnt="5"/>
      <dgm:spPr/>
    </dgm:pt>
    <dgm:pt modelId="{348B4AFD-58EF-424A-87A7-88360D8F2BC0}" type="pres">
      <dgm:prSet presAssocID="{DCC11E75-6165-48AA-B418-D4937F28BFEC}" presName="connectorText" presStyleLbl="sibTrans2D1" presStyleIdx="0" presStyleCnt="5"/>
      <dgm:spPr/>
    </dgm:pt>
    <dgm:pt modelId="{6A46982D-2663-441F-AE65-CEF7FF029F57}" type="pres">
      <dgm:prSet presAssocID="{5DCDBCD9-5D68-4E2F-B26D-F33A5F3486C7}" presName="node" presStyleLbl="node1" presStyleIdx="1" presStyleCnt="6" custScaleY="103064" custLinFactNeighborX="961" custLinFactNeighborY="-23474">
        <dgm:presLayoutVars>
          <dgm:bulletEnabled val="1"/>
        </dgm:presLayoutVars>
      </dgm:prSet>
      <dgm:spPr/>
    </dgm:pt>
    <dgm:pt modelId="{C2667B3B-3A3D-4983-B595-E6EB7F41C795}" type="pres">
      <dgm:prSet presAssocID="{B7C41149-2D81-44BE-A3CB-F208169445C0}" presName="sibTrans" presStyleLbl="sibTrans2D1" presStyleIdx="1" presStyleCnt="5"/>
      <dgm:spPr/>
    </dgm:pt>
    <dgm:pt modelId="{BE48C6AC-6E0D-48ED-BA80-59DF0FBF45D5}" type="pres">
      <dgm:prSet presAssocID="{B7C41149-2D81-44BE-A3CB-F208169445C0}" presName="connectorText" presStyleLbl="sibTrans2D1" presStyleIdx="1" presStyleCnt="5"/>
      <dgm:spPr/>
    </dgm:pt>
    <dgm:pt modelId="{3C43A2F7-A41E-4AF2-8C7E-40A097CBDB96}" type="pres">
      <dgm:prSet presAssocID="{31B2F288-36E9-4834-97DE-2870D83B86F4}" presName="node" presStyleLbl="node1" presStyleIdx="2" presStyleCnt="6" custLinFactNeighborX="7920" custLinFactNeighborY="-25006">
        <dgm:presLayoutVars>
          <dgm:bulletEnabled val="1"/>
        </dgm:presLayoutVars>
      </dgm:prSet>
      <dgm:spPr/>
    </dgm:pt>
    <dgm:pt modelId="{05B543D6-2F26-46A2-8428-A3F56F33D1E2}" type="pres">
      <dgm:prSet presAssocID="{2B1AC0DA-EF58-4B7E-A534-E6B70DD7E176}" presName="sibTrans" presStyleLbl="sibTrans2D1" presStyleIdx="2" presStyleCnt="5"/>
      <dgm:spPr/>
    </dgm:pt>
    <dgm:pt modelId="{BCC9159E-62B8-49FD-8E25-1EA834F88603}" type="pres">
      <dgm:prSet presAssocID="{2B1AC0DA-EF58-4B7E-A534-E6B70DD7E176}" presName="connectorText" presStyleLbl="sibTrans2D1" presStyleIdx="2" presStyleCnt="5"/>
      <dgm:spPr/>
    </dgm:pt>
    <dgm:pt modelId="{90D97ADE-B166-421C-94C0-F154D24F6C39}" type="pres">
      <dgm:prSet presAssocID="{7516691F-6FF8-4F8D-B3B9-CA83FF7C9AE0}" presName="node" presStyleLbl="node1" presStyleIdx="3" presStyleCnt="6" custLinFactNeighborX="4391" custLinFactNeighborY="-24468">
        <dgm:presLayoutVars>
          <dgm:bulletEnabled val="1"/>
        </dgm:presLayoutVars>
      </dgm:prSet>
      <dgm:spPr/>
    </dgm:pt>
    <dgm:pt modelId="{24A57468-BFE3-4450-85BB-426A399E2D49}" type="pres">
      <dgm:prSet presAssocID="{E0EAE537-78A0-4F30-8026-1D1585091623}" presName="sibTrans" presStyleLbl="sibTrans2D1" presStyleIdx="3" presStyleCnt="5" custLinFactNeighborX="9734" custLinFactNeighborY="-1122"/>
      <dgm:spPr/>
    </dgm:pt>
    <dgm:pt modelId="{7F1A99A3-AD1E-46BC-8E9A-9606C07FA660}" type="pres">
      <dgm:prSet presAssocID="{E0EAE537-78A0-4F30-8026-1D1585091623}" presName="connectorText" presStyleLbl="sibTrans2D1" presStyleIdx="3" presStyleCnt="5"/>
      <dgm:spPr/>
    </dgm:pt>
    <dgm:pt modelId="{1E5D8DA3-3AC3-4CDA-817D-340239801DB5}" type="pres">
      <dgm:prSet presAssocID="{C359CF10-C594-4110-B87B-F927DC2A2786}" presName="node" presStyleLbl="node1" presStyleIdx="4" presStyleCnt="6" custLinFactNeighborX="8589" custLinFactNeighborY="-24468">
        <dgm:presLayoutVars>
          <dgm:bulletEnabled val="1"/>
        </dgm:presLayoutVars>
      </dgm:prSet>
      <dgm:spPr/>
    </dgm:pt>
    <dgm:pt modelId="{72A1ADF3-A0F8-4F30-8384-34762DAABE9B}" type="pres">
      <dgm:prSet presAssocID="{9D214D7A-4F5C-43BF-91C2-D2419520718A}" presName="sibTrans" presStyleLbl="sibTrans2D1" presStyleIdx="4" presStyleCnt="5"/>
      <dgm:spPr/>
    </dgm:pt>
    <dgm:pt modelId="{54CB343C-5894-4247-9123-B6DCC55FAFCA}" type="pres">
      <dgm:prSet presAssocID="{9D214D7A-4F5C-43BF-91C2-D2419520718A}" presName="connectorText" presStyleLbl="sibTrans2D1" presStyleIdx="4" presStyleCnt="5"/>
      <dgm:spPr/>
    </dgm:pt>
    <dgm:pt modelId="{8703E1E9-3F75-447B-98F1-6CD2407B57F3}" type="pres">
      <dgm:prSet presAssocID="{BFBA79F5-7909-40E7-9465-F0127474ECD9}" presName="node" presStyleLbl="node1" presStyleIdx="5" presStyleCnt="6" custLinFactNeighborX="15305" custLinFactNeighborY="-25474">
        <dgm:presLayoutVars>
          <dgm:bulletEnabled val="1"/>
        </dgm:presLayoutVars>
      </dgm:prSet>
      <dgm:spPr/>
    </dgm:pt>
  </dgm:ptLst>
  <dgm:cxnLst>
    <dgm:cxn modelId="{0400C41F-DBD9-4A1B-A77F-AA28F443CB44}" type="presOf" srcId="{DCC11E75-6165-48AA-B418-D4937F28BFEC}" destId="{348B4AFD-58EF-424A-87A7-88360D8F2BC0}" srcOrd="1" destOrd="0" presId="urn:microsoft.com/office/officeart/2005/8/layout/process1"/>
    <dgm:cxn modelId="{B937A820-380E-470B-BBB8-43434E9C32B5}" srcId="{39DF404B-359D-460A-9136-AEE3854C1A37}" destId="{BFBA79F5-7909-40E7-9465-F0127474ECD9}" srcOrd="5" destOrd="0" parTransId="{65CDA88E-29A3-4FD0-87FC-F79BC8785697}" sibTransId="{2001F46F-9DCA-43C8-80AA-0AC7F6FAFAF6}"/>
    <dgm:cxn modelId="{29AE4522-932E-4535-83D8-7AC96DC834EB}" type="presOf" srcId="{2B1AC0DA-EF58-4B7E-A534-E6B70DD7E176}" destId="{05B543D6-2F26-46A2-8428-A3F56F33D1E2}" srcOrd="0" destOrd="0" presId="urn:microsoft.com/office/officeart/2005/8/layout/process1"/>
    <dgm:cxn modelId="{F067102A-5E1D-480B-AA9D-CB646DBBDC2F}" type="presOf" srcId="{5DCDBCD9-5D68-4E2F-B26D-F33A5F3486C7}" destId="{6A46982D-2663-441F-AE65-CEF7FF029F57}" srcOrd="0" destOrd="0" presId="urn:microsoft.com/office/officeart/2005/8/layout/process1"/>
    <dgm:cxn modelId="{2A75FF2F-DDDA-436E-A1A4-A699FF6A7148}" type="presOf" srcId="{31B2F288-36E9-4834-97DE-2870D83B86F4}" destId="{3C43A2F7-A41E-4AF2-8C7E-40A097CBDB96}" srcOrd="0" destOrd="0" presId="urn:microsoft.com/office/officeart/2005/8/layout/process1"/>
    <dgm:cxn modelId="{D7BA4830-8460-4DAD-B116-3837CA6E44CB}" srcId="{39DF404B-359D-460A-9136-AEE3854C1A37}" destId="{31B2F288-36E9-4834-97DE-2870D83B86F4}" srcOrd="2" destOrd="0" parTransId="{0E5167AB-F162-4B45-8ADE-0CEF619EA7D1}" sibTransId="{2B1AC0DA-EF58-4B7E-A534-E6B70DD7E176}"/>
    <dgm:cxn modelId="{8B6E5832-C8B7-40AF-A8AE-06328672E819}" srcId="{39DF404B-359D-460A-9136-AEE3854C1A37}" destId="{06EB705B-739E-41C0-B97C-28EA0390F86B}" srcOrd="0" destOrd="0" parTransId="{A46F811B-FB98-4BF9-B321-E58374D5808F}" sibTransId="{DCC11E75-6165-48AA-B418-D4937F28BFEC}"/>
    <dgm:cxn modelId="{AE2CC033-B638-4018-8FA2-A9F2E82DF679}" type="presOf" srcId="{9D214D7A-4F5C-43BF-91C2-D2419520718A}" destId="{54CB343C-5894-4247-9123-B6DCC55FAFCA}" srcOrd="1" destOrd="0" presId="urn:microsoft.com/office/officeart/2005/8/layout/process1"/>
    <dgm:cxn modelId="{25112C5B-5BDD-4EF7-BE4F-503C6E6AD201}" type="presOf" srcId="{E0EAE537-78A0-4F30-8026-1D1585091623}" destId="{24A57468-BFE3-4450-85BB-426A399E2D49}" srcOrd="0" destOrd="0" presId="urn:microsoft.com/office/officeart/2005/8/layout/process1"/>
    <dgm:cxn modelId="{259C5E60-571C-4B42-86EA-0B6810DB78B0}" type="presOf" srcId="{C359CF10-C594-4110-B87B-F927DC2A2786}" destId="{1E5D8DA3-3AC3-4CDA-817D-340239801DB5}" srcOrd="0" destOrd="0" presId="urn:microsoft.com/office/officeart/2005/8/layout/process1"/>
    <dgm:cxn modelId="{80BCA861-71EB-42DE-B9D1-BC471C1E9C00}" type="presOf" srcId="{06EB705B-739E-41C0-B97C-28EA0390F86B}" destId="{1EF35065-BA7F-4AFA-BD45-8BFC0EE9D0D7}" srcOrd="0" destOrd="0" presId="urn:microsoft.com/office/officeart/2005/8/layout/process1"/>
    <dgm:cxn modelId="{D48BAA65-7A22-4CE3-80FA-6733DE43A6DA}" type="presOf" srcId="{DCC11E75-6165-48AA-B418-D4937F28BFEC}" destId="{109918F1-3712-4D72-8C80-DC76BC997D20}" srcOrd="0" destOrd="0" presId="urn:microsoft.com/office/officeart/2005/8/layout/process1"/>
    <dgm:cxn modelId="{EBBE4958-440E-482E-85B5-F3FF42B5996F}" type="presOf" srcId="{2B1AC0DA-EF58-4B7E-A534-E6B70DD7E176}" destId="{BCC9159E-62B8-49FD-8E25-1EA834F88603}" srcOrd="1" destOrd="0" presId="urn:microsoft.com/office/officeart/2005/8/layout/process1"/>
    <dgm:cxn modelId="{04FD0280-7250-4A37-AE0B-436205E6D889}" srcId="{39DF404B-359D-460A-9136-AEE3854C1A37}" destId="{5DCDBCD9-5D68-4E2F-B26D-F33A5F3486C7}" srcOrd="1" destOrd="0" parTransId="{F372916C-9D03-4670-8BB9-EB0A964A1F2C}" sibTransId="{B7C41149-2D81-44BE-A3CB-F208169445C0}"/>
    <dgm:cxn modelId="{D63D8093-B4E0-4A95-83BD-3CE55DE5A44B}" type="presOf" srcId="{B7C41149-2D81-44BE-A3CB-F208169445C0}" destId="{BE48C6AC-6E0D-48ED-BA80-59DF0FBF45D5}" srcOrd="1" destOrd="0" presId="urn:microsoft.com/office/officeart/2005/8/layout/process1"/>
    <dgm:cxn modelId="{05A6F7AA-3843-4D65-8B3C-3862A3E6C6F5}" type="presOf" srcId="{39DF404B-359D-460A-9136-AEE3854C1A37}" destId="{5125D133-A478-4CDC-B0DC-107CF82D4D45}" srcOrd="0" destOrd="0" presId="urn:microsoft.com/office/officeart/2005/8/layout/process1"/>
    <dgm:cxn modelId="{91F037AD-8B54-438C-841B-726E53D86EFC}" type="presOf" srcId="{7516691F-6FF8-4F8D-B3B9-CA83FF7C9AE0}" destId="{90D97ADE-B166-421C-94C0-F154D24F6C39}" srcOrd="0" destOrd="0" presId="urn:microsoft.com/office/officeart/2005/8/layout/process1"/>
    <dgm:cxn modelId="{D7007DB5-B843-4810-89FB-C309B3E87623}" srcId="{39DF404B-359D-460A-9136-AEE3854C1A37}" destId="{C359CF10-C594-4110-B87B-F927DC2A2786}" srcOrd="4" destOrd="0" parTransId="{40C7E2E3-9F8A-4D17-9FF8-131FA32976D0}" sibTransId="{9D214D7A-4F5C-43BF-91C2-D2419520718A}"/>
    <dgm:cxn modelId="{0C3CD4C8-CF55-4E60-86E3-67C7A2E99F1C}" srcId="{39DF404B-359D-460A-9136-AEE3854C1A37}" destId="{7516691F-6FF8-4F8D-B3B9-CA83FF7C9AE0}" srcOrd="3" destOrd="0" parTransId="{9B39AD07-394B-4180-B5F8-3695D4BE3A79}" sibTransId="{E0EAE537-78A0-4F30-8026-1D1585091623}"/>
    <dgm:cxn modelId="{1F1656D3-E067-4AA3-931B-F16AF21A221B}" type="presOf" srcId="{B7C41149-2D81-44BE-A3CB-F208169445C0}" destId="{C2667B3B-3A3D-4983-B595-E6EB7F41C795}" srcOrd="0" destOrd="0" presId="urn:microsoft.com/office/officeart/2005/8/layout/process1"/>
    <dgm:cxn modelId="{E5ADB7D3-6227-4505-A8D1-687419F187EF}" type="presOf" srcId="{9D214D7A-4F5C-43BF-91C2-D2419520718A}" destId="{72A1ADF3-A0F8-4F30-8384-34762DAABE9B}" srcOrd="0" destOrd="0" presId="urn:microsoft.com/office/officeart/2005/8/layout/process1"/>
    <dgm:cxn modelId="{97B211EA-60E4-4C91-8C15-045CF8A40919}" type="presOf" srcId="{BFBA79F5-7909-40E7-9465-F0127474ECD9}" destId="{8703E1E9-3F75-447B-98F1-6CD2407B57F3}" srcOrd="0" destOrd="0" presId="urn:microsoft.com/office/officeart/2005/8/layout/process1"/>
    <dgm:cxn modelId="{862872F8-C138-4D3F-946A-0AE2300BC12C}" type="presOf" srcId="{E0EAE537-78A0-4F30-8026-1D1585091623}" destId="{7F1A99A3-AD1E-46BC-8E9A-9606C07FA660}" srcOrd="1" destOrd="0" presId="urn:microsoft.com/office/officeart/2005/8/layout/process1"/>
    <dgm:cxn modelId="{48C6CC2D-FF60-4AEF-9309-95442A777460}" type="presParOf" srcId="{5125D133-A478-4CDC-B0DC-107CF82D4D45}" destId="{1EF35065-BA7F-4AFA-BD45-8BFC0EE9D0D7}" srcOrd="0" destOrd="0" presId="urn:microsoft.com/office/officeart/2005/8/layout/process1"/>
    <dgm:cxn modelId="{579FD7A6-DA68-4F0C-9B6E-313F050CB1F8}" type="presParOf" srcId="{5125D133-A478-4CDC-B0DC-107CF82D4D45}" destId="{109918F1-3712-4D72-8C80-DC76BC997D20}" srcOrd="1" destOrd="0" presId="urn:microsoft.com/office/officeart/2005/8/layout/process1"/>
    <dgm:cxn modelId="{3F86872B-185F-4C6C-82F3-D7C2432D4F39}" type="presParOf" srcId="{109918F1-3712-4D72-8C80-DC76BC997D20}" destId="{348B4AFD-58EF-424A-87A7-88360D8F2BC0}" srcOrd="0" destOrd="0" presId="urn:microsoft.com/office/officeart/2005/8/layout/process1"/>
    <dgm:cxn modelId="{164DBE49-616D-4EA8-8A88-4C83098CB063}" type="presParOf" srcId="{5125D133-A478-4CDC-B0DC-107CF82D4D45}" destId="{6A46982D-2663-441F-AE65-CEF7FF029F57}" srcOrd="2" destOrd="0" presId="urn:microsoft.com/office/officeart/2005/8/layout/process1"/>
    <dgm:cxn modelId="{4C4F7259-9F86-497C-A762-FC34E017A6AB}" type="presParOf" srcId="{5125D133-A478-4CDC-B0DC-107CF82D4D45}" destId="{C2667B3B-3A3D-4983-B595-E6EB7F41C795}" srcOrd="3" destOrd="0" presId="urn:microsoft.com/office/officeart/2005/8/layout/process1"/>
    <dgm:cxn modelId="{C0771FA8-D9F0-422C-B7AD-B8C315FABCBD}" type="presParOf" srcId="{C2667B3B-3A3D-4983-B595-E6EB7F41C795}" destId="{BE48C6AC-6E0D-48ED-BA80-59DF0FBF45D5}" srcOrd="0" destOrd="0" presId="urn:microsoft.com/office/officeart/2005/8/layout/process1"/>
    <dgm:cxn modelId="{99F829B9-5805-44CD-9E54-DC8DAC5A0FE8}" type="presParOf" srcId="{5125D133-A478-4CDC-B0DC-107CF82D4D45}" destId="{3C43A2F7-A41E-4AF2-8C7E-40A097CBDB96}" srcOrd="4" destOrd="0" presId="urn:microsoft.com/office/officeart/2005/8/layout/process1"/>
    <dgm:cxn modelId="{2420D18F-312B-4386-ACAF-492BE5F89BD2}" type="presParOf" srcId="{5125D133-A478-4CDC-B0DC-107CF82D4D45}" destId="{05B543D6-2F26-46A2-8428-A3F56F33D1E2}" srcOrd="5" destOrd="0" presId="urn:microsoft.com/office/officeart/2005/8/layout/process1"/>
    <dgm:cxn modelId="{3BAC7187-5C7A-4B99-ABC6-4271D1F406CA}" type="presParOf" srcId="{05B543D6-2F26-46A2-8428-A3F56F33D1E2}" destId="{BCC9159E-62B8-49FD-8E25-1EA834F88603}" srcOrd="0" destOrd="0" presId="urn:microsoft.com/office/officeart/2005/8/layout/process1"/>
    <dgm:cxn modelId="{6692D46E-3EEA-4728-A0E3-7612859A565C}" type="presParOf" srcId="{5125D133-A478-4CDC-B0DC-107CF82D4D45}" destId="{90D97ADE-B166-421C-94C0-F154D24F6C39}" srcOrd="6" destOrd="0" presId="urn:microsoft.com/office/officeart/2005/8/layout/process1"/>
    <dgm:cxn modelId="{191485C1-2B8B-4AC1-A5DC-A093AC9D155B}" type="presParOf" srcId="{5125D133-A478-4CDC-B0DC-107CF82D4D45}" destId="{24A57468-BFE3-4450-85BB-426A399E2D49}" srcOrd="7" destOrd="0" presId="urn:microsoft.com/office/officeart/2005/8/layout/process1"/>
    <dgm:cxn modelId="{BD188160-0E82-41C7-8F6F-97C3AC576E80}" type="presParOf" srcId="{24A57468-BFE3-4450-85BB-426A399E2D49}" destId="{7F1A99A3-AD1E-46BC-8E9A-9606C07FA660}" srcOrd="0" destOrd="0" presId="urn:microsoft.com/office/officeart/2005/8/layout/process1"/>
    <dgm:cxn modelId="{F546D5BD-148D-4916-9F47-B930D655EE79}" type="presParOf" srcId="{5125D133-A478-4CDC-B0DC-107CF82D4D45}" destId="{1E5D8DA3-3AC3-4CDA-817D-340239801DB5}" srcOrd="8" destOrd="0" presId="urn:microsoft.com/office/officeart/2005/8/layout/process1"/>
    <dgm:cxn modelId="{272EEF08-6968-4F0A-A17C-36863E579DED}" type="presParOf" srcId="{5125D133-A478-4CDC-B0DC-107CF82D4D45}" destId="{72A1ADF3-A0F8-4F30-8384-34762DAABE9B}" srcOrd="9" destOrd="0" presId="urn:microsoft.com/office/officeart/2005/8/layout/process1"/>
    <dgm:cxn modelId="{A1FFBDEB-0571-495B-B645-33E79F4D0C09}" type="presParOf" srcId="{72A1ADF3-A0F8-4F30-8384-34762DAABE9B}" destId="{54CB343C-5894-4247-9123-B6DCC55FAFCA}" srcOrd="0" destOrd="0" presId="urn:microsoft.com/office/officeart/2005/8/layout/process1"/>
    <dgm:cxn modelId="{4B81249D-5A52-468B-92DA-CB81075B1258}" type="presParOf" srcId="{5125D133-A478-4CDC-B0DC-107CF82D4D45}" destId="{8703E1E9-3F75-447B-98F1-6CD2407B57F3}" srcOrd="1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DF404B-359D-460A-9136-AEE3854C1A3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06EB705B-739E-41C0-B97C-28EA0390F86B}">
      <dgm:prSet phldrT="[文本]"/>
      <dgm:spPr>
        <a:solidFill>
          <a:schemeClr val="tx1"/>
        </a:solidFill>
      </dgm:spPr>
      <dgm:t>
        <a:bodyPr/>
        <a:lstStyle/>
        <a:p>
          <a:r>
            <a:rPr lang="en-US" altLang="zh-CN" dirty="0"/>
            <a:t>Data </a:t>
          </a:r>
          <a:r>
            <a:rPr lang="en-US" altLang="zh-CN" dirty="0">
              <a:solidFill>
                <a:srgbClr val="FF0000"/>
              </a:solidFill>
            </a:rPr>
            <a:t>X</a:t>
          </a:r>
          <a:r>
            <a:rPr lang="en-US" altLang="zh-CN" dirty="0"/>
            <a:t>(m*n) and labels </a:t>
          </a:r>
          <a:r>
            <a:rPr lang="en-US" altLang="zh-CN" dirty="0">
              <a:solidFill>
                <a:srgbClr val="FF0000"/>
              </a:solidFill>
            </a:rPr>
            <a:t>L</a:t>
          </a:r>
          <a:r>
            <a:rPr lang="en-US" altLang="zh-CN" dirty="0"/>
            <a:t>(m*1)</a:t>
          </a:r>
        </a:p>
        <a:p>
          <a:r>
            <a:rPr lang="en-US" altLang="zh-CN" dirty="0"/>
            <a:t>There are m n-dimensional samples</a:t>
          </a:r>
          <a:endParaRPr lang="zh-CN" altLang="en-US" dirty="0"/>
        </a:p>
      </dgm:t>
    </dgm:pt>
    <dgm:pt modelId="{A46F811B-FB98-4BF9-B321-E58374D5808F}" type="parTrans" cxnId="{8B6E5832-C8B7-40AF-A8AE-06328672E819}">
      <dgm:prSet/>
      <dgm:spPr/>
      <dgm:t>
        <a:bodyPr/>
        <a:lstStyle/>
        <a:p>
          <a:endParaRPr lang="zh-CN" altLang="en-US"/>
        </a:p>
      </dgm:t>
    </dgm:pt>
    <dgm:pt modelId="{DCC11E75-6165-48AA-B418-D4937F28BFEC}" type="sibTrans" cxnId="{8B6E5832-C8B7-40AF-A8AE-06328672E819}">
      <dgm:prSet/>
      <dgm:spPr>
        <a:solidFill>
          <a:srgbClr val="92D050"/>
        </a:solidFill>
      </dgm:spPr>
      <dgm:t>
        <a:bodyPr/>
        <a:lstStyle/>
        <a:p>
          <a:endParaRPr lang="zh-CN" altLang="en-US"/>
        </a:p>
      </dgm:t>
    </dgm:pt>
    <dgm:pt modelId="{5DCDBCD9-5D68-4E2F-B26D-F33A5F3486C7}">
      <dgm:prSet phldrT="[文本]"/>
      <dgm:spPr>
        <a:solidFill>
          <a:schemeClr val="tx1"/>
        </a:solidFill>
      </dgm:spPr>
      <dgm:t>
        <a:bodyPr/>
        <a:lstStyle/>
        <a:p>
          <a:r>
            <a:rPr lang="en-US" b="0" i="0" dirty="0"/>
            <a:t>Find intraclass scatter matrix </a:t>
          </a:r>
          <a:r>
            <a:rPr lang="en-US" b="0" i="0" dirty="0" err="1">
              <a:solidFill>
                <a:srgbClr val="FF0000"/>
              </a:solidFill>
            </a:rPr>
            <a:t>S_w</a:t>
          </a:r>
          <a:r>
            <a:rPr lang="en-US" b="0" i="0" dirty="0">
              <a:solidFill>
                <a:schemeClr val="bg1"/>
              </a:solidFill>
            </a:rPr>
            <a:t>(n*n)</a:t>
          </a:r>
          <a:endParaRPr lang="zh-CN" altLang="en-US" dirty="0">
            <a:solidFill>
              <a:schemeClr val="bg1"/>
            </a:solidFill>
          </a:endParaRPr>
        </a:p>
      </dgm:t>
    </dgm:pt>
    <dgm:pt modelId="{F372916C-9D03-4670-8BB9-EB0A964A1F2C}" type="parTrans" cxnId="{04FD0280-7250-4A37-AE0B-436205E6D889}">
      <dgm:prSet/>
      <dgm:spPr/>
      <dgm:t>
        <a:bodyPr/>
        <a:lstStyle/>
        <a:p>
          <a:endParaRPr lang="zh-CN" altLang="en-US"/>
        </a:p>
      </dgm:t>
    </dgm:pt>
    <dgm:pt modelId="{B7C41149-2D81-44BE-A3CB-F208169445C0}" type="sibTrans" cxnId="{04FD0280-7250-4A37-AE0B-436205E6D889}">
      <dgm:prSet/>
      <dgm:spPr>
        <a:solidFill>
          <a:srgbClr val="92D050"/>
        </a:solidFill>
      </dgm:spPr>
      <dgm:t>
        <a:bodyPr/>
        <a:lstStyle/>
        <a:p>
          <a:endParaRPr lang="zh-CN" altLang="en-US"/>
        </a:p>
      </dgm:t>
    </dgm:pt>
    <dgm:pt modelId="{31B2F288-36E9-4834-97DE-2870D83B86F4}">
      <dgm:prSet phldrT="[文本]"/>
      <dgm:spPr>
        <a:solidFill>
          <a:schemeClr val="tx1"/>
        </a:solidFill>
      </dgm:spPr>
      <dgm:t>
        <a:bodyPr/>
        <a:lstStyle/>
        <a:p>
          <a:r>
            <a:rPr lang="en-US" altLang="en-US" dirty="0"/>
            <a:t>Find interclass scatter matrix</a:t>
          </a:r>
        </a:p>
        <a:p>
          <a:r>
            <a:rPr lang="en-US" altLang="zh-CN" dirty="0" err="1">
              <a:solidFill>
                <a:srgbClr val="FF0000"/>
              </a:solidFill>
            </a:rPr>
            <a:t>S_b</a:t>
          </a:r>
          <a:r>
            <a:rPr lang="en-US" altLang="zh-CN" dirty="0">
              <a:solidFill>
                <a:schemeClr val="bg1"/>
              </a:solidFill>
            </a:rPr>
            <a:t>(n*n). </a:t>
          </a:r>
          <a:r>
            <a:rPr lang="el-GR" b="0" i="0" u="none" dirty="0"/>
            <a:t>μ</a:t>
          </a:r>
          <a:r>
            <a:rPr lang="en-US" b="0" i="0" u="none" dirty="0"/>
            <a:t>(1</a:t>
          </a:r>
          <a:r>
            <a:rPr lang="zh-CN" altLang="en-US" b="0" i="0" u="none" dirty="0"/>
            <a:t>*</a:t>
          </a:r>
          <a:r>
            <a:rPr lang="en-US" b="0" i="0" u="none" dirty="0"/>
            <a:t>n) is </a:t>
          </a:r>
          <a:r>
            <a:rPr lang="en-US" altLang="zh-CN" b="0" i="0" u="none" dirty="0"/>
            <a:t>the vector of all sample means</a:t>
          </a:r>
          <a:br>
            <a:rPr lang="el-GR" dirty="0"/>
          </a:br>
          <a:endParaRPr lang="zh-CN" altLang="en-US" dirty="0">
            <a:solidFill>
              <a:srgbClr val="FF0000"/>
            </a:solidFill>
          </a:endParaRPr>
        </a:p>
      </dgm:t>
    </dgm:pt>
    <dgm:pt modelId="{0E5167AB-F162-4B45-8ADE-0CEF619EA7D1}" type="parTrans" cxnId="{D7BA4830-8460-4DAD-B116-3837CA6E44CB}">
      <dgm:prSet/>
      <dgm:spPr/>
      <dgm:t>
        <a:bodyPr/>
        <a:lstStyle/>
        <a:p>
          <a:endParaRPr lang="zh-CN" altLang="en-US"/>
        </a:p>
      </dgm:t>
    </dgm:pt>
    <dgm:pt modelId="{2B1AC0DA-EF58-4B7E-A534-E6B70DD7E176}" type="sibTrans" cxnId="{D7BA4830-8460-4DAD-B116-3837CA6E44CB}">
      <dgm:prSet/>
      <dgm:spPr>
        <a:solidFill>
          <a:srgbClr val="92D050"/>
        </a:solidFill>
      </dgm:spPr>
      <dgm:t>
        <a:bodyPr/>
        <a:lstStyle/>
        <a:p>
          <a:endParaRPr lang="zh-CN" altLang="en-US"/>
        </a:p>
      </dgm:t>
    </dgm:pt>
    <dgm:pt modelId="{7516691F-6FF8-4F8D-B3B9-CA83FF7C9AE0}">
      <dgm:prSet/>
      <dgm:spPr>
        <a:solidFill>
          <a:schemeClr val="tx1"/>
        </a:solidFill>
      </dgm:spPr>
      <dgm:t>
        <a:bodyPr/>
        <a:lstStyle/>
        <a:p>
          <a:r>
            <a:rPr lang="en-US" altLang="en-US" dirty="0"/>
            <a:t>Compute </a:t>
          </a:r>
          <a:r>
            <a:rPr lang="en-US" altLang="en-US" dirty="0" err="1"/>
            <a:t>S_w</a:t>
          </a:r>
          <a:r>
            <a:rPr lang="en-US" altLang="en-US" dirty="0"/>
            <a:t>\</a:t>
          </a:r>
          <a:r>
            <a:rPr lang="en-US" altLang="en-US" dirty="0" err="1"/>
            <a:t>S_b</a:t>
          </a:r>
          <a:r>
            <a:rPr lang="en-US" altLang="en-US" dirty="0"/>
            <a:t> to get </a:t>
          </a:r>
          <a:r>
            <a:rPr lang="en-US" altLang="en-US" dirty="0">
              <a:solidFill>
                <a:srgbClr val="FF0000"/>
              </a:solidFill>
            </a:rPr>
            <a:t>S</a:t>
          </a:r>
          <a:r>
            <a:rPr lang="en-US" altLang="en-US" dirty="0"/>
            <a:t>. </a:t>
          </a:r>
          <a:r>
            <a:rPr lang="en-US" altLang="en-US" dirty="0" err="1"/>
            <a:t>S_w</a:t>
          </a:r>
          <a:r>
            <a:rPr lang="en-US" altLang="en-US" dirty="0"/>
            <a:t> maybe a s</a:t>
          </a:r>
          <a:r>
            <a:rPr lang="en-US" b="0" i="0" dirty="0"/>
            <a:t>ingular matrix, then we need to solve the pseudoinverse</a:t>
          </a:r>
          <a:endParaRPr lang="zh-CN" altLang="en-US" dirty="0"/>
        </a:p>
      </dgm:t>
    </dgm:pt>
    <dgm:pt modelId="{9B39AD07-394B-4180-B5F8-3695D4BE3A79}" type="parTrans" cxnId="{0C3CD4C8-CF55-4E60-86E3-67C7A2E99F1C}">
      <dgm:prSet/>
      <dgm:spPr/>
      <dgm:t>
        <a:bodyPr/>
        <a:lstStyle/>
        <a:p>
          <a:endParaRPr lang="zh-CN" altLang="en-US"/>
        </a:p>
      </dgm:t>
    </dgm:pt>
    <dgm:pt modelId="{E0EAE537-78A0-4F30-8026-1D1585091623}" type="sibTrans" cxnId="{0C3CD4C8-CF55-4E60-86E3-67C7A2E99F1C}">
      <dgm:prSet/>
      <dgm:spPr>
        <a:solidFill>
          <a:srgbClr val="92D050"/>
        </a:solidFill>
      </dgm:spPr>
      <dgm:t>
        <a:bodyPr/>
        <a:lstStyle/>
        <a:p>
          <a:endParaRPr lang="zh-CN" altLang="en-US"/>
        </a:p>
      </dgm:t>
    </dgm:pt>
    <dgm:pt modelId="{C359CF10-C594-4110-B87B-F927DC2A2786}">
      <dgm:prSet/>
      <dgm:spPr>
        <a:solidFill>
          <a:schemeClr val="tx1"/>
        </a:solidFill>
      </dgm:spPr>
      <dgm:t>
        <a:bodyPr/>
        <a:lstStyle/>
        <a:p>
          <a:r>
            <a:rPr lang="en-US" altLang="en-US" dirty="0"/>
            <a:t>Find the eigenvalues of the matrix</a:t>
          </a:r>
          <a:r>
            <a:rPr lang="en-US" altLang="en-US" dirty="0">
              <a:solidFill>
                <a:srgbClr val="FF0000"/>
              </a:solidFill>
            </a:rPr>
            <a:t>(S)</a:t>
          </a:r>
          <a:r>
            <a:rPr lang="en-US" altLang="en-US" dirty="0"/>
            <a:t>  and the corresponding eigenvectors</a:t>
          </a:r>
          <a:endParaRPr lang="zh-CN" altLang="en-US" dirty="0"/>
        </a:p>
      </dgm:t>
    </dgm:pt>
    <dgm:pt modelId="{40C7E2E3-9F8A-4D17-9FF8-131FA32976D0}" type="parTrans" cxnId="{D7007DB5-B843-4810-89FB-C309B3E87623}">
      <dgm:prSet/>
      <dgm:spPr/>
      <dgm:t>
        <a:bodyPr/>
        <a:lstStyle/>
        <a:p>
          <a:endParaRPr lang="zh-CN" altLang="en-US"/>
        </a:p>
      </dgm:t>
    </dgm:pt>
    <dgm:pt modelId="{9D214D7A-4F5C-43BF-91C2-D2419520718A}" type="sibTrans" cxnId="{D7007DB5-B843-4810-89FB-C309B3E87623}">
      <dgm:prSet/>
      <dgm:spPr>
        <a:solidFill>
          <a:srgbClr val="92D050"/>
        </a:solidFill>
      </dgm:spPr>
      <dgm:t>
        <a:bodyPr/>
        <a:lstStyle/>
        <a:p>
          <a:endParaRPr lang="zh-CN" altLang="en-US"/>
        </a:p>
      </dgm:t>
    </dgm:pt>
    <dgm:pt modelId="{BFBA79F5-7909-40E7-9465-F0127474ECD9}">
      <dgm:prSet/>
      <dgm:spPr>
        <a:solidFill>
          <a:schemeClr val="tx1"/>
        </a:solidFill>
      </dgm:spPr>
      <dgm:t>
        <a:bodyPr/>
        <a:lstStyle/>
        <a:p>
          <a:r>
            <a:rPr lang="en-US" altLang="en-US" dirty="0"/>
            <a:t>Get the top k largest eigenvectors to form the matrix </a:t>
          </a:r>
          <a:r>
            <a:rPr lang="en-US" altLang="en-US" dirty="0">
              <a:solidFill>
                <a:srgbClr val="FF0000"/>
              </a:solidFill>
            </a:rPr>
            <a:t>W</a:t>
          </a:r>
          <a:r>
            <a:rPr lang="en-US" altLang="en-US" dirty="0"/>
            <a:t>(n*k)</a:t>
          </a:r>
          <a:endParaRPr lang="zh-CN" altLang="en-US" dirty="0"/>
        </a:p>
      </dgm:t>
    </dgm:pt>
    <dgm:pt modelId="{65CDA88E-29A3-4FD0-87FC-F79BC8785697}" type="parTrans" cxnId="{B937A820-380E-470B-BBB8-43434E9C32B5}">
      <dgm:prSet/>
      <dgm:spPr/>
      <dgm:t>
        <a:bodyPr/>
        <a:lstStyle/>
        <a:p>
          <a:endParaRPr lang="zh-CN" altLang="en-US"/>
        </a:p>
      </dgm:t>
    </dgm:pt>
    <dgm:pt modelId="{2001F46F-9DCA-43C8-80AA-0AC7F6FAFAF6}" type="sibTrans" cxnId="{B937A820-380E-470B-BBB8-43434E9C32B5}">
      <dgm:prSet/>
      <dgm:spPr>
        <a:solidFill>
          <a:srgbClr val="92D050"/>
        </a:solidFill>
      </dgm:spPr>
      <dgm:t>
        <a:bodyPr/>
        <a:lstStyle/>
        <a:p>
          <a:endParaRPr lang="zh-CN" altLang="en-US"/>
        </a:p>
      </dgm:t>
    </dgm:pt>
    <dgm:pt modelId="{157BAF79-8A1B-4133-BC5A-FC3BB63F0746}">
      <dgm:prSet/>
      <dgm:spPr>
        <a:solidFill>
          <a:schemeClr val="tx1"/>
        </a:solidFill>
      </dgm:spPr>
      <dgm:t>
        <a:bodyPr/>
        <a:lstStyle/>
        <a:p>
          <a:r>
            <a:rPr lang="en-US" altLang="en-US" dirty="0">
              <a:solidFill>
                <a:srgbClr val="FF0000"/>
              </a:solidFill>
            </a:rPr>
            <a:t>Y = X*W </a:t>
          </a:r>
        </a:p>
        <a:p>
          <a:r>
            <a:rPr lang="en-US" altLang="en-US" dirty="0">
              <a:solidFill>
                <a:srgbClr val="FF0000"/>
              </a:solidFill>
            </a:rPr>
            <a:t>Y</a:t>
          </a:r>
          <a:r>
            <a:rPr lang="en-US" altLang="en-US" dirty="0"/>
            <a:t>(m*k) is the data after dimensionality reduction to k dimensions.</a:t>
          </a:r>
          <a:endParaRPr lang="zh-CN" altLang="en-US" dirty="0"/>
        </a:p>
      </dgm:t>
    </dgm:pt>
    <dgm:pt modelId="{DB6F7F36-F0ED-403A-A22E-A35A63D97B32}" type="parTrans" cxnId="{825AA1D8-BAE7-432D-95B7-484999791DAE}">
      <dgm:prSet/>
      <dgm:spPr/>
      <dgm:t>
        <a:bodyPr/>
        <a:lstStyle/>
        <a:p>
          <a:endParaRPr lang="zh-CN" altLang="en-US"/>
        </a:p>
      </dgm:t>
    </dgm:pt>
    <dgm:pt modelId="{470150CE-ACD2-4D25-96F7-B02FCCB472BB}" type="sibTrans" cxnId="{825AA1D8-BAE7-432D-95B7-484999791DAE}">
      <dgm:prSet/>
      <dgm:spPr/>
      <dgm:t>
        <a:bodyPr/>
        <a:lstStyle/>
        <a:p>
          <a:endParaRPr lang="zh-CN" altLang="en-US"/>
        </a:p>
      </dgm:t>
    </dgm:pt>
    <dgm:pt modelId="{5125D133-A478-4CDC-B0DC-107CF82D4D45}" type="pres">
      <dgm:prSet presAssocID="{39DF404B-359D-460A-9136-AEE3854C1A37}" presName="Name0" presStyleCnt="0">
        <dgm:presLayoutVars>
          <dgm:dir/>
          <dgm:resizeHandles val="exact"/>
        </dgm:presLayoutVars>
      </dgm:prSet>
      <dgm:spPr/>
    </dgm:pt>
    <dgm:pt modelId="{1EF35065-BA7F-4AFA-BD45-8BFC0EE9D0D7}" type="pres">
      <dgm:prSet presAssocID="{06EB705B-739E-41C0-B97C-28EA0390F86B}" presName="node" presStyleLbl="node1" presStyleIdx="0" presStyleCnt="7" custLinFactNeighborX="51001" custLinFactNeighborY="-69617">
        <dgm:presLayoutVars>
          <dgm:bulletEnabled val="1"/>
        </dgm:presLayoutVars>
      </dgm:prSet>
      <dgm:spPr/>
    </dgm:pt>
    <dgm:pt modelId="{109918F1-3712-4D72-8C80-DC76BC997D20}" type="pres">
      <dgm:prSet presAssocID="{DCC11E75-6165-48AA-B418-D4937F28BFEC}" presName="sibTrans" presStyleLbl="sibTrans2D1" presStyleIdx="0" presStyleCnt="6" custLinFactNeighborX="-4679" custLinFactNeighborY="-16517"/>
      <dgm:spPr/>
    </dgm:pt>
    <dgm:pt modelId="{348B4AFD-58EF-424A-87A7-88360D8F2BC0}" type="pres">
      <dgm:prSet presAssocID="{DCC11E75-6165-48AA-B418-D4937F28BFEC}" presName="connectorText" presStyleLbl="sibTrans2D1" presStyleIdx="0" presStyleCnt="6"/>
      <dgm:spPr/>
    </dgm:pt>
    <dgm:pt modelId="{6A46982D-2663-441F-AE65-CEF7FF029F57}" type="pres">
      <dgm:prSet presAssocID="{5DCDBCD9-5D68-4E2F-B26D-F33A5F3486C7}" presName="node" presStyleLbl="node1" presStyleIdx="1" presStyleCnt="7" custLinFactNeighborX="47814" custLinFactNeighborY="-68397">
        <dgm:presLayoutVars>
          <dgm:bulletEnabled val="1"/>
        </dgm:presLayoutVars>
      </dgm:prSet>
      <dgm:spPr/>
    </dgm:pt>
    <dgm:pt modelId="{C2667B3B-3A3D-4983-B595-E6EB7F41C795}" type="pres">
      <dgm:prSet presAssocID="{B7C41149-2D81-44BE-A3CB-F208169445C0}" presName="sibTrans" presStyleLbl="sibTrans2D1" presStyleIdx="1" presStyleCnt="6" custLinFactNeighborX="8990" custLinFactNeighborY="-21081"/>
      <dgm:spPr/>
    </dgm:pt>
    <dgm:pt modelId="{BE48C6AC-6E0D-48ED-BA80-59DF0FBF45D5}" type="pres">
      <dgm:prSet presAssocID="{B7C41149-2D81-44BE-A3CB-F208169445C0}" presName="connectorText" presStyleLbl="sibTrans2D1" presStyleIdx="1" presStyleCnt="6"/>
      <dgm:spPr/>
    </dgm:pt>
    <dgm:pt modelId="{3C43A2F7-A41E-4AF2-8C7E-40A097CBDB96}" type="pres">
      <dgm:prSet presAssocID="{31B2F288-36E9-4834-97DE-2870D83B86F4}" presName="node" presStyleLbl="node1" presStyleIdx="2" presStyleCnt="7" custLinFactNeighborX="52236" custLinFactNeighborY="-67786">
        <dgm:presLayoutVars>
          <dgm:bulletEnabled val="1"/>
        </dgm:presLayoutVars>
      </dgm:prSet>
      <dgm:spPr/>
    </dgm:pt>
    <dgm:pt modelId="{05B543D6-2F26-46A2-8428-A3F56F33D1E2}" type="pres">
      <dgm:prSet presAssocID="{2B1AC0DA-EF58-4B7E-A534-E6B70DD7E176}" presName="sibTrans" presStyleLbl="sibTrans2D1" presStyleIdx="2" presStyleCnt="6" custLinFactNeighborY="-22754"/>
      <dgm:spPr/>
    </dgm:pt>
    <dgm:pt modelId="{BCC9159E-62B8-49FD-8E25-1EA834F88603}" type="pres">
      <dgm:prSet presAssocID="{2B1AC0DA-EF58-4B7E-A534-E6B70DD7E176}" presName="connectorText" presStyleLbl="sibTrans2D1" presStyleIdx="2" presStyleCnt="6"/>
      <dgm:spPr/>
    </dgm:pt>
    <dgm:pt modelId="{90D97ADE-B166-421C-94C0-F154D24F6C39}" type="pres">
      <dgm:prSet presAssocID="{7516691F-6FF8-4F8D-B3B9-CA83FF7C9AE0}" presName="node" presStyleLbl="node1" presStyleIdx="3" presStyleCnt="7" custScaleX="133812" custLinFactNeighborX="43861" custLinFactNeighborY="-67661">
        <dgm:presLayoutVars>
          <dgm:bulletEnabled val="1"/>
        </dgm:presLayoutVars>
      </dgm:prSet>
      <dgm:spPr/>
    </dgm:pt>
    <dgm:pt modelId="{24A57468-BFE3-4450-85BB-426A399E2D49}" type="pres">
      <dgm:prSet presAssocID="{E0EAE537-78A0-4F30-8026-1D1585091623}" presName="sibTrans" presStyleLbl="sibTrans2D1" presStyleIdx="3" presStyleCnt="6" custLinFactNeighborX="8386" custLinFactNeighborY="-17399"/>
      <dgm:spPr/>
    </dgm:pt>
    <dgm:pt modelId="{7F1A99A3-AD1E-46BC-8E9A-9606C07FA660}" type="pres">
      <dgm:prSet presAssocID="{E0EAE537-78A0-4F30-8026-1D1585091623}" presName="connectorText" presStyleLbl="sibTrans2D1" presStyleIdx="3" presStyleCnt="6"/>
      <dgm:spPr/>
    </dgm:pt>
    <dgm:pt modelId="{1E5D8DA3-3AC3-4CDA-817D-340239801DB5}" type="pres">
      <dgm:prSet presAssocID="{C359CF10-C594-4110-B87B-F927DC2A2786}" presName="node" presStyleLbl="node1" presStyleIdx="4" presStyleCnt="7" custLinFactNeighborX="33065" custLinFactNeighborY="-69837">
        <dgm:presLayoutVars>
          <dgm:bulletEnabled val="1"/>
        </dgm:presLayoutVars>
      </dgm:prSet>
      <dgm:spPr/>
    </dgm:pt>
    <dgm:pt modelId="{72A1ADF3-A0F8-4F30-8384-34762DAABE9B}" type="pres">
      <dgm:prSet presAssocID="{9D214D7A-4F5C-43BF-91C2-D2419520718A}" presName="sibTrans" presStyleLbl="sibTrans2D1" presStyleIdx="4" presStyleCnt="6"/>
      <dgm:spPr/>
    </dgm:pt>
    <dgm:pt modelId="{54CB343C-5894-4247-9123-B6DCC55FAFCA}" type="pres">
      <dgm:prSet presAssocID="{9D214D7A-4F5C-43BF-91C2-D2419520718A}" presName="connectorText" presStyleLbl="sibTrans2D1" presStyleIdx="4" presStyleCnt="6"/>
      <dgm:spPr/>
    </dgm:pt>
    <dgm:pt modelId="{8703E1E9-3F75-447B-98F1-6CD2407B57F3}" type="pres">
      <dgm:prSet presAssocID="{BFBA79F5-7909-40E7-9465-F0127474ECD9}" presName="node" presStyleLbl="node1" presStyleIdx="5" presStyleCnt="7" custLinFactNeighborX="4650" custLinFactNeighborY="-69347">
        <dgm:presLayoutVars>
          <dgm:bulletEnabled val="1"/>
        </dgm:presLayoutVars>
      </dgm:prSet>
      <dgm:spPr/>
    </dgm:pt>
    <dgm:pt modelId="{532C9F84-2530-4F91-811D-FBB91AFC1AF0}" type="pres">
      <dgm:prSet presAssocID="{2001F46F-9DCA-43C8-80AA-0AC7F6FAFAF6}" presName="sibTrans" presStyleLbl="sibTrans2D1" presStyleIdx="5" presStyleCnt="6"/>
      <dgm:spPr/>
    </dgm:pt>
    <dgm:pt modelId="{9C46A504-41AD-4F2F-A3E1-7F42A7FC1E96}" type="pres">
      <dgm:prSet presAssocID="{2001F46F-9DCA-43C8-80AA-0AC7F6FAFAF6}" presName="connectorText" presStyleLbl="sibTrans2D1" presStyleIdx="5" presStyleCnt="6"/>
      <dgm:spPr/>
    </dgm:pt>
    <dgm:pt modelId="{F15D1F09-432F-4D64-A727-FD96770034A1}" type="pres">
      <dgm:prSet presAssocID="{157BAF79-8A1B-4133-BC5A-FC3BB63F0746}" presName="node" presStyleLbl="node1" presStyleIdx="6" presStyleCnt="7" custLinFactNeighborX="-26453" custLinFactNeighborY="-70566">
        <dgm:presLayoutVars>
          <dgm:bulletEnabled val="1"/>
        </dgm:presLayoutVars>
      </dgm:prSet>
      <dgm:spPr/>
    </dgm:pt>
  </dgm:ptLst>
  <dgm:cxnLst>
    <dgm:cxn modelId="{5678D70F-1D6C-475A-94D9-8908520FB7DC}" type="presOf" srcId="{157BAF79-8A1B-4133-BC5A-FC3BB63F0746}" destId="{F15D1F09-432F-4D64-A727-FD96770034A1}" srcOrd="0" destOrd="0" presId="urn:microsoft.com/office/officeart/2005/8/layout/process1"/>
    <dgm:cxn modelId="{0400C41F-DBD9-4A1B-A77F-AA28F443CB44}" type="presOf" srcId="{DCC11E75-6165-48AA-B418-D4937F28BFEC}" destId="{348B4AFD-58EF-424A-87A7-88360D8F2BC0}" srcOrd="1" destOrd="0" presId="urn:microsoft.com/office/officeart/2005/8/layout/process1"/>
    <dgm:cxn modelId="{B937A820-380E-470B-BBB8-43434E9C32B5}" srcId="{39DF404B-359D-460A-9136-AEE3854C1A37}" destId="{BFBA79F5-7909-40E7-9465-F0127474ECD9}" srcOrd="5" destOrd="0" parTransId="{65CDA88E-29A3-4FD0-87FC-F79BC8785697}" sibTransId="{2001F46F-9DCA-43C8-80AA-0AC7F6FAFAF6}"/>
    <dgm:cxn modelId="{29AE4522-932E-4535-83D8-7AC96DC834EB}" type="presOf" srcId="{2B1AC0DA-EF58-4B7E-A534-E6B70DD7E176}" destId="{05B543D6-2F26-46A2-8428-A3F56F33D1E2}" srcOrd="0" destOrd="0" presId="urn:microsoft.com/office/officeart/2005/8/layout/process1"/>
    <dgm:cxn modelId="{F067102A-5E1D-480B-AA9D-CB646DBBDC2F}" type="presOf" srcId="{5DCDBCD9-5D68-4E2F-B26D-F33A5F3486C7}" destId="{6A46982D-2663-441F-AE65-CEF7FF029F57}" srcOrd="0" destOrd="0" presId="urn:microsoft.com/office/officeart/2005/8/layout/process1"/>
    <dgm:cxn modelId="{2A75FF2F-DDDA-436E-A1A4-A699FF6A7148}" type="presOf" srcId="{31B2F288-36E9-4834-97DE-2870D83B86F4}" destId="{3C43A2F7-A41E-4AF2-8C7E-40A097CBDB96}" srcOrd="0" destOrd="0" presId="urn:microsoft.com/office/officeart/2005/8/layout/process1"/>
    <dgm:cxn modelId="{D7BA4830-8460-4DAD-B116-3837CA6E44CB}" srcId="{39DF404B-359D-460A-9136-AEE3854C1A37}" destId="{31B2F288-36E9-4834-97DE-2870D83B86F4}" srcOrd="2" destOrd="0" parTransId="{0E5167AB-F162-4B45-8ADE-0CEF619EA7D1}" sibTransId="{2B1AC0DA-EF58-4B7E-A534-E6B70DD7E176}"/>
    <dgm:cxn modelId="{8B6E5832-C8B7-40AF-A8AE-06328672E819}" srcId="{39DF404B-359D-460A-9136-AEE3854C1A37}" destId="{06EB705B-739E-41C0-B97C-28EA0390F86B}" srcOrd="0" destOrd="0" parTransId="{A46F811B-FB98-4BF9-B321-E58374D5808F}" sibTransId="{DCC11E75-6165-48AA-B418-D4937F28BFEC}"/>
    <dgm:cxn modelId="{AE2CC033-B638-4018-8FA2-A9F2E82DF679}" type="presOf" srcId="{9D214D7A-4F5C-43BF-91C2-D2419520718A}" destId="{54CB343C-5894-4247-9123-B6DCC55FAFCA}" srcOrd="1" destOrd="0" presId="urn:microsoft.com/office/officeart/2005/8/layout/process1"/>
    <dgm:cxn modelId="{25112C5B-5BDD-4EF7-BE4F-503C6E6AD201}" type="presOf" srcId="{E0EAE537-78A0-4F30-8026-1D1585091623}" destId="{24A57468-BFE3-4450-85BB-426A399E2D49}" srcOrd="0" destOrd="0" presId="urn:microsoft.com/office/officeart/2005/8/layout/process1"/>
    <dgm:cxn modelId="{259C5E60-571C-4B42-86EA-0B6810DB78B0}" type="presOf" srcId="{C359CF10-C594-4110-B87B-F927DC2A2786}" destId="{1E5D8DA3-3AC3-4CDA-817D-340239801DB5}" srcOrd="0" destOrd="0" presId="urn:microsoft.com/office/officeart/2005/8/layout/process1"/>
    <dgm:cxn modelId="{80BCA861-71EB-42DE-B9D1-BC471C1E9C00}" type="presOf" srcId="{06EB705B-739E-41C0-B97C-28EA0390F86B}" destId="{1EF35065-BA7F-4AFA-BD45-8BFC0EE9D0D7}" srcOrd="0" destOrd="0" presId="urn:microsoft.com/office/officeart/2005/8/layout/process1"/>
    <dgm:cxn modelId="{D48BAA65-7A22-4CE3-80FA-6733DE43A6DA}" type="presOf" srcId="{DCC11E75-6165-48AA-B418-D4937F28BFEC}" destId="{109918F1-3712-4D72-8C80-DC76BC997D20}" srcOrd="0" destOrd="0" presId="urn:microsoft.com/office/officeart/2005/8/layout/process1"/>
    <dgm:cxn modelId="{EBBE4958-440E-482E-85B5-F3FF42B5996F}" type="presOf" srcId="{2B1AC0DA-EF58-4B7E-A534-E6B70DD7E176}" destId="{BCC9159E-62B8-49FD-8E25-1EA834F88603}" srcOrd="1" destOrd="0" presId="urn:microsoft.com/office/officeart/2005/8/layout/process1"/>
    <dgm:cxn modelId="{04FD0280-7250-4A37-AE0B-436205E6D889}" srcId="{39DF404B-359D-460A-9136-AEE3854C1A37}" destId="{5DCDBCD9-5D68-4E2F-B26D-F33A5F3486C7}" srcOrd="1" destOrd="0" parTransId="{F372916C-9D03-4670-8BB9-EB0A964A1F2C}" sibTransId="{B7C41149-2D81-44BE-A3CB-F208169445C0}"/>
    <dgm:cxn modelId="{2E6E008D-FA25-4AA5-83FB-3900338C82FE}" type="presOf" srcId="{2001F46F-9DCA-43C8-80AA-0AC7F6FAFAF6}" destId="{532C9F84-2530-4F91-811D-FBB91AFC1AF0}" srcOrd="0" destOrd="0" presId="urn:microsoft.com/office/officeart/2005/8/layout/process1"/>
    <dgm:cxn modelId="{D63D8093-B4E0-4A95-83BD-3CE55DE5A44B}" type="presOf" srcId="{B7C41149-2D81-44BE-A3CB-F208169445C0}" destId="{BE48C6AC-6E0D-48ED-BA80-59DF0FBF45D5}" srcOrd="1" destOrd="0" presId="urn:microsoft.com/office/officeart/2005/8/layout/process1"/>
    <dgm:cxn modelId="{E3E7B9A0-45D9-4AF1-A409-84218CA011DA}" type="presOf" srcId="{2001F46F-9DCA-43C8-80AA-0AC7F6FAFAF6}" destId="{9C46A504-41AD-4F2F-A3E1-7F42A7FC1E96}" srcOrd="1" destOrd="0" presId="urn:microsoft.com/office/officeart/2005/8/layout/process1"/>
    <dgm:cxn modelId="{05A6F7AA-3843-4D65-8B3C-3862A3E6C6F5}" type="presOf" srcId="{39DF404B-359D-460A-9136-AEE3854C1A37}" destId="{5125D133-A478-4CDC-B0DC-107CF82D4D45}" srcOrd="0" destOrd="0" presId="urn:microsoft.com/office/officeart/2005/8/layout/process1"/>
    <dgm:cxn modelId="{91F037AD-8B54-438C-841B-726E53D86EFC}" type="presOf" srcId="{7516691F-6FF8-4F8D-B3B9-CA83FF7C9AE0}" destId="{90D97ADE-B166-421C-94C0-F154D24F6C39}" srcOrd="0" destOrd="0" presId="urn:microsoft.com/office/officeart/2005/8/layout/process1"/>
    <dgm:cxn modelId="{D7007DB5-B843-4810-89FB-C309B3E87623}" srcId="{39DF404B-359D-460A-9136-AEE3854C1A37}" destId="{C359CF10-C594-4110-B87B-F927DC2A2786}" srcOrd="4" destOrd="0" parTransId="{40C7E2E3-9F8A-4D17-9FF8-131FA32976D0}" sibTransId="{9D214D7A-4F5C-43BF-91C2-D2419520718A}"/>
    <dgm:cxn modelId="{0C3CD4C8-CF55-4E60-86E3-67C7A2E99F1C}" srcId="{39DF404B-359D-460A-9136-AEE3854C1A37}" destId="{7516691F-6FF8-4F8D-B3B9-CA83FF7C9AE0}" srcOrd="3" destOrd="0" parTransId="{9B39AD07-394B-4180-B5F8-3695D4BE3A79}" sibTransId="{E0EAE537-78A0-4F30-8026-1D1585091623}"/>
    <dgm:cxn modelId="{1F1656D3-E067-4AA3-931B-F16AF21A221B}" type="presOf" srcId="{B7C41149-2D81-44BE-A3CB-F208169445C0}" destId="{C2667B3B-3A3D-4983-B595-E6EB7F41C795}" srcOrd="0" destOrd="0" presId="urn:microsoft.com/office/officeart/2005/8/layout/process1"/>
    <dgm:cxn modelId="{E5ADB7D3-6227-4505-A8D1-687419F187EF}" type="presOf" srcId="{9D214D7A-4F5C-43BF-91C2-D2419520718A}" destId="{72A1ADF3-A0F8-4F30-8384-34762DAABE9B}" srcOrd="0" destOrd="0" presId="urn:microsoft.com/office/officeart/2005/8/layout/process1"/>
    <dgm:cxn modelId="{825AA1D8-BAE7-432D-95B7-484999791DAE}" srcId="{39DF404B-359D-460A-9136-AEE3854C1A37}" destId="{157BAF79-8A1B-4133-BC5A-FC3BB63F0746}" srcOrd="6" destOrd="0" parTransId="{DB6F7F36-F0ED-403A-A22E-A35A63D97B32}" sibTransId="{470150CE-ACD2-4D25-96F7-B02FCCB472BB}"/>
    <dgm:cxn modelId="{97B211EA-60E4-4C91-8C15-045CF8A40919}" type="presOf" srcId="{BFBA79F5-7909-40E7-9465-F0127474ECD9}" destId="{8703E1E9-3F75-447B-98F1-6CD2407B57F3}" srcOrd="0" destOrd="0" presId="urn:microsoft.com/office/officeart/2005/8/layout/process1"/>
    <dgm:cxn modelId="{862872F8-C138-4D3F-946A-0AE2300BC12C}" type="presOf" srcId="{E0EAE537-78A0-4F30-8026-1D1585091623}" destId="{7F1A99A3-AD1E-46BC-8E9A-9606C07FA660}" srcOrd="1" destOrd="0" presId="urn:microsoft.com/office/officeart/2005/8/layout/process1"/>
    <dgm:cxn modelId="{48C6CC2D-FF60-4AEF-9309-95442A777460}" type="presParOf" srcId="{5125D133-A478-4CDC-B0DC-107CF82D4D45}" destId="{1EF35065-BA7F-4AFA-BD45-8BFC0EE9D0D7}" srcOrd="0" destOrd="0" presId="urn:microsoft.com/office/officeart/2005/8/layout/process1"/>
    <dgm:cxn modelId="{579FD7A6-DA68-4F0C-9B6E-313F050CB1F8}" type="presParOf" srcId="{5125D133-A478-4CDC-B0DC-107CF82D4D45}" destId="{109918F1-3712-4D72-8C80-DC76BC997D20}" srcOrd="1" destOrd="0" presId="urn:microsoft.com/office/officeart/2005/8/layout/process1"/>
    <dgm:cxn modelId="{3F86872B-185F-4C6C-82F3-D7C2432D4F39}" type="presParOf" srcId="{109918F1-3712-4D72-8C80-DC76BC997D20}" destId="{348B4AFD-58EF-424A-87A7-88360D8F2BC0}" srcOrd="0" destOrd="0" presId="urn:microsoft.com/office/officeart/2005/8/layout/process1"/>
    <dgm:cxn modelId="{164DBE49-616D-4EA8-8A88-4C83098CB063}" type="presParOf" srcId="{5125D133-A478-4CDC-B0DC-107CF82D4D45}" destId="{6A46982D-2663-441F-AE65-CEF7FF029F57}" srcOrd="2" destOrd="0" presId="urn:microsoft.com/office/officeart/2005/8/layout/process1"/>
    <dgm:cxn modelId="{4C4F7259-9F86-497C-A762-FC34E017A6AB}" type="presParOf" srcId="{5125D133-A478-4CDC-B0DC-107CF82D4D45}" destId="{C2667B3B-3A3D-4983-B595-E6EB7F41C795}" srcOrd="3" destOrd="0" presId="urn:microsoft.com/office/officeart/2005/8/layout/process1"/>
    <dgm:cxn modelId="{C0771FA8-D9F0-422C-B7AD-B8C315FABCBD}" type="presParOf" srcId="{C2667B3B-3A3D-4983-B595-E6EB7F41C795}" destId="{BE48C6AC-6E0D-48ED-BA80-59DF0FBF45D5}" srcOrd="0" destOrd="0" presId="urn:microsoft.com/office/officeart/2005/8/layout/process1"/>
    <dgm:cxn modelId="{99F829B9-5805-44CD-9E54-DC8DAC5A0FE8}" type="presParOf" srcId="{5125D133-A478-4CDC-B0DC-107CF82D4D45}" destId="{3C43A2F7-A41E-4AF2-8C7E-40A097CBDB96}" srcOrd="4" destOrd="0" presId="urn:microsoft.com/office/officeart/2005/8/layout/process1"/>
    <dgm:cxn modelId="{2420D18F-312B-4386-ACAF-492BE5F89BD2}" type="presParOf" srcId="{5125D133-A478-4CDC-B0DC-107CF82D4D45}" destId="{05B543D6-2F26-46A2-8428-A3F56F33D1E2}" srcOrd="5" destOrd="0" presId="urn:microsoft.com/office/officeart/2005/8/layout/process1"/>
    <dgm:cxn modelId="{3BAC7187-5C7A-4B99-ABC6-4271D1F406CA}" type="presParOf" srcId="{05B543D6-2F26-46A2-8428-A3F56F33D1E2}" destId="{BCC9159E-62B8-49FD-8E25-1EA834F88603}" srcOrd="0" destOrd="0" presId="urn:microsoft.com/office/officeart/2005/8/layout/process1"/>
    <dgm:cxn modelId="{6692D46E-3EEA-4728-A0E3-7612859A565C}" type="presParOf" srcId="{5125D133-A478-4CDC-B0DC-107CF82D4D45}" destId="{90D97ADE-B166-421C-94C0-F154D24F6C39}" srcOrd="6" destOrd="0" presId="urn:microsoft.com/office/officeart/2005/8/layout/process1"/>
    <dgm:cxn modelId="{191485C1-2B8B-4AC1-A5DC-A093AC9D155B}" type="presParOf" srcId="{5125D133-A478-4CDC-B0DC-107CF82D4D45}" destId="{24A57468-BFE3-4450-85BB-426A399E2D49}" srcOrd="7" destOrd="0" presId="urn:microsoft.com/office/officeart/2005/8/layout/process1"/>
    <dgm:cxn modelId="{BD188160-0E82-41C7-8F6F-97C3AC576E80}" type="presParOf" srcId="{24A57468-BFE3-4450-85BB-426A399E2D49}" destId="{7F1A99A3-AD1E-46BC-8E9A-9606C07FA660}" srcOrd="0" destOrd="0" presId="urn:microsoft.com/office/officeart/2005/8/layout/process1"/>
    <dgm:cxn modelId="{F546D5BD-148D-4916-9F47-B930D655EE79}" type="presParOf" srcId="{5125D133-A478-4CDC-B0DC-107CF82D4D45}" destId="{1E5D8DA3-3AC3-4CDA-817D-340239801DB5}" srcOrd="8" destOrd="0" presId="urn:microsoft.com/office/officeart/2005/8/layout/process1"/>
    <dgm:cxn modelId="{272EEF08-6968-4F0A-A17C-36863E579DED}" type="presParOf" srcId="{5125D133-A478-4CDC-B0DC-107CF82D4D45}" destId="{72A1ADF3-A0F8-4F30-8384-34762DAABE9B}" srcOrd="9" destOrd="0" presId="urn:microsoft.com/office/officeart/2005/8/layout/process1"/>
    <dgm:cxn modelId="{A1FFBDEB-0571-495B-B645-33E79F4D0C09}" type="presParOf" srcId="{72A1ADF3-A0F8-4F30-8384-34762DAABE9B}" destId="{54CB343C-5894-4247-9123-B6DCC55FAFCA}" srcOrd="0" destOrd="0" presId="urn:microsoft.com/office/officeart/2005/8/layout/process1"/>
    <dgm:cxn modelId="{4B81249D-5A52-468B-92DA-CB81075B1258}" type="presParOf" srcId="{5125D133-A478-4CDC-B0DC-107CF82D4D45}" destId="{8703E1E9-3F75-447B-98F1-6CD2407B57F3}" srcOrd="10" destOrd="0" presId="urn:microsoft.com/office/officeart/2005/8/layout/process1"/>
    <dgm:cxn modelId="{E844A9C3-FDBD-44B9-92F2-570EEDA04BA7}" type="presParOf" srcId="{5125D133-A478-4CDC-B0DC-107CF82D4D45}" destId="{532C9F84-2530-4F91-811D-FBB91AFC1AF0}" srcOrd="11" destOrd="0" presId="urn:microsoft.com/office/officeart/2005/8/layout/process1"/>
    <dgm:cxn modelId="{9189B2EF-D449-49C5-8CF6-249FEA3F0B12}" type="presParOf" srcId="{532C9F84-2530-4F91-811D-FBB91AFC1AF0}" destId="{9C46A504-41AD-4F2F-A3E1-7F42A7FC1E96}" srcOrd="0" destOrd="0" presId="urn:microsoft.com/office/officeart/2005/8/layout/process1"/>
    <dgm:cxn modelId="{3B3F8CD9-9120-44A6-9767-76333D3310E0}" type="presParOf" srcId="{5125D133-A478-4CDC-B0DC-107CF82D4D45}" destId="{F15D1F09-432F-4D64-A727-FD96770034A1}" srcOrd="12"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35065-BA7F-4AFA-BD45-8BFC0EE9D0D7}">
      <dsp:nvSpPr>
        <dsp:cNvPr id="0" name=""/>
        <dsp:cNvSpPr/>
      </dsp:nvSpPr>
      <dsp:spPr>
        <a:xfrm>
          <a:off x="0" y="0"/>
          <a:ext cx="1420311" cy="1751201"/>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Data </a:t>
          </a:r>
          <a:r>
            <a:rPr lang="en-US" altLang="zh-CN" sz="1400" b="1" kern="1200" dirty="0">
              <a:solidFill>
                <a:srgbClr val="FF0000"/>
              </a:solidFill>
            </a:rPr>
            <a:t>X</a:t>
          </a:r>
          <a:r>
            <a:rPr lang="en-US" altLang="zh-CN" sz="1400" b="1" kern="1200" dirty="0"/>
            <a:t>(m*n)</a:t>
          </a:r>
        </a:p>
        <a:p>
          <a:pPr marL="0" lvl="0" indent="0" algn="ctr" defTabSz="622300">
            <a:lnSpc>
              <a:spcPct val="90000"/>
            </a:lnSpc>
            <a:spcBef>
              <a:spcPct val="0"/>
            </a:spcBef>
            <a:spcAft>
              <a:spcPct val="35000"/>
            </a:spcAft>
            <a:buNone/>
          </a:pPr>
          <a:r>
            <a:rPr lang="en-US" altLang="zh-CN" sz="1400" b="1" kern="1200" dirty="0"/>
            <a:t>There are m* n -dimensional samples</a:t>
          </a:r>
          <a:endParaRPr lang="zh-CN" altLang="en-US" sz="1400" b="1" kern="1200" dirty="0"/>
        </a:p>
      </dsp:txBody>
      <dsp:txXfrm>
        <a:off x="41599" y="41599"/>
        <a:ext cx="1337113" cy="1668003"/>
      </dsp:txXfrm>
    </dsp:sp>
    <dsp:sp modelId="{109918F1-3712-4D72-8C80-DC76BC997D20}">
      <dsp:nvSpPr>
        <dsp:cNvPr id="0" name=""/>
        <dsp:cNvSpPr/>
      </dsp:nvSpPr>
      <dsp:spPr>
        <a:xfrm rot="44055">
          <a:off x="1575496" y="699717"/>
          <a:ext cx="329047" cy="37816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575500" y="774718"/>
        <a:ext cx="230333" cy="226898"/>
      </dsp:txXfrm>
    </dsp:sp>
    <dsp:sp modelId="{6A46982D-2663-441F-AE65-CEF7FF029F57}">
      <dsp:nvSpPr>
        <dsp:cNvPr id="0" name=""/>
        <dsp:cNvSpPr/>
      </dsp:nvSpPr>
      <dsp:spPr>
        <a:xfrm>
          <a:off x="2041104" y="0"/>
          <a:ext cx="1524855" cy="180485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t>For each </a:t>
          </a:r>
          <a:r>
            <a:rPr lang="en-US" altLang="zh-CN" sz="1400" b="1" kern="1200" dirty="0"/>
            <a:t>column</a:t>
          </a:r>
          <a:r>
            <a:rPr lang="en-US" altLang="en-US" sz="1400" b="1" kern="1200" dirty="0"/>
            <a:t> of </a:t>
          </a:r>
          <a:r>
            <a:rPr lang="en-US" altLang="en-US" sz="1400" b="1" kern="1200" dirty="0">
              <a:solidFill>
                <a:srgbClr val="FF0000"/>
              </a:solidFill>
            </a:rPr>
            <a:t>X, </a:t>
          </a:r>
          <a:r>
            <a:rPr lang="en-US" altLang="en-US" sz="1400" b="1" kern="1200" dirty="0"/>
            <a:t>subtract the mean of this </a:t>
          </a:r>
          <a:r>
            <a:rPr lang="en-US" altLang="zh-CN" sz="1400" b="1" kern="1200" dirty="0"/>
            <a:t>column</a:t>
          </a:r>
          <a:r>
            <a:rPr lang="en-US" altLang="en-US" sz="1400" b="1" kern="1200" dirty="0"/>
            <a:t> get </a:t>
          </a:r>
          <a:r>
            <a:rPr lang="en-US" altLang="en-US" sz="1400" b="1" kern="1200" dirty="0">
              <a:solidFill>
                <a:srgbClr val="FF0000"/>
              </a:solidFill>
            </a:rPr>
            <a:t>X1</a:t>
          </a:r>
          <a:endParaRPr lang="zh-CN" altLang="en-US" sz="1400" b="1" kern="1200" dirty="0">
            <a:solidFill>
              <a:srgbClr val="FF0000"/>
            </a:solidFill>
          </a:endParaRPr>
        </a:p>
      </dsp:txBody>
      <dsp:txXfrm>
        <a:off x="2085765" y="44661"/>
        <a:ext cx="1435533" cy="1715536"/>
      </dsp:txXfrm>
    </dsp:sp>
    <dsp:sp modelId="{C2667B3B-3A3D-4983-B595-E6EB7F41C795}">
      <dsp:nvSpPr>
        <dsp:cNvPr id="0" name=""/>
        <dsp:cNvSpPr/>
      </dsp:nvSpPr>
      <dsp:spPr>
        <a:xfrm rot="21557642">
          <a:off x="3729044" y="699812"/>
          <a:ext cx="345791" cy="37816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729048" y="776084"/>
        <a:ext cx="242054" cy="226898"/>
      </dsp:txXfrm>
    </dsp:sp>
    <dsp:sp modelId="{3C43A2F7-A41E-4AF2-8C7E-40A097CBDB96}">
      <dsp:nvSpPr>
        <dsp:cNvPr id="0" name=""/>
        <dsp:cNvSpPr/>
      </dsp:nvSpPr>
      <dsp:spPr>
        <a:xfrm>
          <a:off x="4218348" y="0"/>
          <a:ext cx="1524855" cy="1751201"/>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t>Find the covariance matrix of </a:t>
          </a:r>
          <a:r>
            <a:rPr lang="en-US" altLang="en-US" sz="1400" b="1" kern="1200" dirty="0">
              <a:solidFill>
                <a:srgbClr val="FF0000"/>
              </a:solidFill>
            </a:rPr>
            <a:t>X1 </a:t>
          </a:r>
          <a:r>
            <a:rPr lang="en-US" altLang="en-US" sz="1400" b="1" kern="1200" dirty="0">
              <a:solidFill>
                <a:schemeClr val="bg1"/>
              </a:solidFill>
            </a:rPr>
            <a:t>to</a:t>
          </a:r>
          <a:r>
            <a:rPr lang="en-US" altLang="en-US" sz="1400" b="1" kern="1200" dirty="0">
              <a:solidFill>
                <a:srgbClr val="FF0000"/>
              </a:solidFill>
            </a:rPr>
            <a:t> </a:t>
          </a:r>
          <a:r>
            <a:rPr lang="en-US" altLang="en-US" sz="1400" b="1" kern="1200" dirty="0">
              <a:solidFill>
                <a:schemeClr val="bg1"/>
              </a:solidFill>
            </a:rPr>
            <a:t>get</a:t>
          </a:r>
          <a:r>
            <a:rPr lang="en-US" altLang="en-US" sz="1400" b="1" kern="1200" dirty="0">
              <a:solidFill>
                <a:srgbClr val="FF0000"/>
              </a:solidFill>
            </a:rPr>
            <a:t> C_X</a:t>
          </a:r>
          <a:endParaRPr lang="zh-CN" altLang="en-US" sz="1400" b="1" kern="1200" dirty="0">
            <a:solidFill>
              <a:srgbClr val="FF0000"/>
            </a:solidFill>
          </a:endParaRPr>
        </a:p>
      </dsp:txBody>
      <dsp:txXfrm>
        <a:off x="4263009" y="44661"/>
        <a:ext cx="1435533" cy="1661879"/>
      </dsp:txXfrm>
    </dsp:sp>
    <dsp:sp modelId="{05B543D6-2F26-46A2-8428-A3F56F33D1E2}">
      <dsp:nvSpPr>
        <dsp:cNvPr id="0" name=""/>
        <dsp:cNvSpPr/>
      </dsp:nvSpPr>
      <dsp:spPr>
        <a:xfrm rot="1">
          <a:off x="5890308" y="686519"/>
          <a:ext cx="311861" cy="37816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5890308" y="762152"/>
        <a:ext cx="218303" cy="226898"/>
      </dsp:txXfrm>
    </dsp:sp>
    <dsp:sp modelId="{90D97ADE-B166-421C-94C0-F154D24F6C39}">
      <dsp:nvSpPr>
        <dsp:cNvPr id="0" name=""/>
        <dsp:cNvSpPr/>
      </dsp:nvSpPr>
      <dsp:spPr>
        <a:xfrm>
          <a:off x="6331621" y="0"/>
          <a:ext cx="1524855" cy="1751201"/>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t>Find the eigenvalues of the covariance matrix</a:t>
          </a:r>
          <a:r>
            <a:rPr lang="en-US" altLang="en-US" sz="1400" b="1" kern="1200" dirty="0">
              <a:solidFill>
                <a:srgbClr val="FF0000"/>
              </a:solidFill>
            </a:rPr>
            <a:t>(C_X)</a:t>
          </a:r>
          <a:r>
            <a:rPr lang="en-US" altLang="en-US" sz="1400" b="1" kern="1200" dirty="0"/>
            <a:t>  and the corresponding eigenvectors</a:t>
          </a:r>
          <a:endParaRPr lang="zh-CN" altLang="en-US" sz="1400" b="1" kern="1200" dirty="0"/>
        </a:p>
      </dsp:txBody>
      <dsp:txXfrm>
        <a:off x="6376282" y="44661"/>
        <a:ext cx="1435533" cy="1661879"/>
      </dsp:txXfrm>
    </dsp:sp>
    <dsp:sp modelId="{24A57468-BFE3-4450-85BB-426A399E2D49}">
      <dsp:nvSpPr>
        <dsp:cNvPr id="0" name=""/>
        <dsp:cNvSpPr/>
      </dsp:nvSpPr>
      <dsp:spPr>
        <a:xfrm>
          <a:off x="8048152" y="682276"/>
          <a:ext cx="336840" cy="37816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8048152" y="757909"/>
        <a:ext cx="235788" cy="226898"/>
      </dsp:txXfrm>
    </dsp:sp>
    <dsp:sp modelId="{1E5D8DA3-3AC3-4CDA-817D-340239801DB5}">
      <dsp:nvSpPr>
        <dsp:cNvPr id="0" name=""/>
        <dsp:cNvSpPr/>
      </dsp:nvSpPr>
      <dsp:spPr>
        <a:xfrm>
          <a:off x="8492024" y="0"/>
          <a:ext cx="1524855" cy="1751201"/>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t>Get the top k largest eigenvectors to form the matrix </a:t>
          </a:r>
          <a:r>
            <a:rPr lang="en-US" altLang="en-US" sz="1400" b="1" kern="1200" dirty="0">
              <a:solidFill>
                <a:srgbClr val="FF0000"/>
              </a:solidFill>
            </a:rPr>
            <a:t>P</a:t>
          </a:r>
          <a:r>
            <a:rPr lang="en-US" altLang="en-US" sz="1400" b="1" kern="1200" dirty="0"/>
            <a:t>(n*k)</a:t>
          </a:r>
          <a:endParaRPr lang="zh-CN" altLang="en-US" sz="1400" b="1" kern="1200" dirty="0"/>
        </a:p>
      </dsp:txBody>
      <dsp:txXfrm>
        <a:off x="8536685" y="44661"/>
        <a:ext cx="1435533" cy="1661879"/>
      </dsp:txXfrm>
    </dsp:sp>
    <dsp:sp modelId="{72A1ADF3-A0F8-4F30-8384-34762DAABE9B}">
      <dsp:nvSpPr>
        <dsp:cNvPr id="0" name=""/>
        <dsp:cNvSpPr/>
      </dsp:nvSpPr>
      <dsp:spPr>
        <a:xfrm rot="21599999">
          <a:off x="10157516" y="686519"/>
          <a:ext cx="298148" cy="37816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0157516" y="762152"/>
        <a:ext cx="208704" cy="226898"/>
      </dsp:txXfrm>
    </dsp:sp>
    <dsp:sp modelId="{8703E1E9-3F75-447B-98F1-6CD2407B57F3}">
      <dsp:nvSpPr>
        <dsp:cNvPr id="0" name=""/>
        <dsp:cNvSpPr/>
      </dsp:nvSpPr>
      <dsp:spPr>
        <a:xfrm>
          <a:off x="10579424" y="0"/>
          <a:ext cx="1524855" cy="1751201"/>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rgbClr val="FF0000"/>
              </a:solidFill>
            </a:rPr>
            <a:t>Y = X*P </a:t>
          </a:r>
        </a:p>
        <a:p>
          <a:pPr marL="0" lvl="0" indent="0" algn="ctr" defTabSz="622300">
            <a:lnSpc>
              <a:spcPct val="90000"/>
            </a:lnSpc>
            <a:spcBef>
              <a:spcPct val="0"/>
            </a:spcBef>
            <a:spcAft>
              <a:spcPct val="35000"/>
            </a:spcAft>
            <a:buNone/>
          </a:pPr>
          <a:r>
            <a:rPr lang="en-US" altLang="en-US" sz="1400" b="1" kern="1200" dirty="0">
              <a:solidFill>
                <a:srgbClr val="FF0000"/>
              </a:solidFill>
            </a:rPr>
            <a:t>Y</a:t>
          </a:r>
          <a:r>
            <a:rPr lang="en-US" altLang="en-US" sz="1400" b="1" kern="1200" dirty="0"/>
            <a:t>(m*k) is the data after dimensionality reduction to k dimensions.</a:t>
          </a:r>
          <a:endParaRPr lang="zh-CN" altLang="en-US" sz="1400" b="1" kern="1200" dirty="0"/>
        </a:p>
      </dsp:txBody>
      <dsp:txXfrm>
        <a:off x="10624085" y="44661"/>
        <a:ext cx="1435533" cy="1661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35065-BA7F-4AFA-BD45-8BFC0EE9D0D7}">
      <dsp:nvSpPr>
        <dsp:cNvPr id="0" name=""/>
        <dsp:cNvSpPr/>
      </dsp:nvSpPr>
      <dsp:spPr>
        <a:xfrm>
          <a:off x="244047" y="762970"/>
          <a:ext cx="1188524" cy="154461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Data </a:t>
          </a:r>
          <a:r>
            <a:rPr lang="en-US" altLang="zh-CN" sz="1200" kern="1200" dirty="0">
              <a:solidFill>
                <a:srgbClr val="FF0000"/>
              </a:solidFill>
            </a:rPr>
            <a:t>X</a:t>
          </a:r>
          <a:r>
            <a:rPr lang="en-US" altLang="zh-CN" sz="1200" kern="1200" dirty="0"/>
            <a:t>(m*n) and labels </a:t>
          </a:r>
          <a:r>
            <a:rPr lang="en-US" altLang="zh-CN" sz="1200" kern="1200" dirty="0">
              <a:solidFill>
                <a:srgbClr val="FF0000"/>
              </a:solidFill>
            </a:rPr>
            <a:t>L</a:t>
          </a:r>
          <a:r>
            <a:rPr lang="en-US" altLang="zh-CN" sz="1200" kern="1200" dirty="0"/>
            <a:t>(m*1)</a:t>
          </a:r>
        </a:p>
        <a:p>
          <a:pPr marL="0" lvl="0" indent="0" algn="ctr" defTabSz="533400">
            <a:lnSpc>
              <a:spcPct val="90000"/>
            </a:lnSpc>
            <a:spcBef>
              <a:spcPct val="0"/>
            </a:spcBef>
            <a:spcAft>
              <a:spcPct val="35000"/>
            </a:spcAft>
            <a:buNone/>
          </a:pPr>
          <a:r>
            <a:rPr lang="en-US" altLang="zh-CN" sz="1200" kern="1200" dirty="0"/>
            <a:t>There are m n-dimensional samples</a:t>
          </a:r>
          <a:endParaRPr lang="zh-CN" altLang="en-US" sz="1200" kern="1200" dirty="0"/>
        </a:p>
      </dsp:txBody>
      <dsp:txXfrm>
        <a:off x="278858" y="797781"/>
        <a:ext cx="1118902" cy="1474996"/>
      </dsp:txXfrm>
    </dsp:sp>
    <dsp:sp modelId="{109918F1-3712-4D72-8C80-DC76BC997D20}">
      <dsp:nvSpPr>
        <dsp:cNvPr id="0" name=""/>
        <dsp:cNvSpPr/>
      </dsp:nvSpPr>
      <dsp:spPr>
        <a:xfrm rot="39289">
          <a:off x="1536214" y="1348719"/>
          <a:ext cx="243953" cy="29475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536216" y="1407252"/>
        <a:ext cx="170767" cy="176852"/>
      </dsp:txXfrm>
    </dsp:sp>
    <dsp:sp modelId="{6A46982D-2663-441F-AE65-CEF7FF029F57}">
      <dsp:nvSpPr>
        <dsp:cNvPr id="0" name=""/>
        <dsp:cNvSpPr/>
      </dsp:nvSpPr>
      <dsp:spPr>
        <a:xfrm>
          <a:off x="1892830" y="781815"/>
          <a:ext cx="1188524" cy="154461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Find intraclass scatter matrix </a:t>
          </a:r>
          <a:r>
            <a:rPr lang="en-US" sz="1200" b="0" i="0" kern="1200" dirty="0" err="1">
              <a:solidFill>
                <a:srgbClr val="FF0000"/>
              </a:solidFill>
            </a:rPr>
            <a:t>S_w</a:t>
          </a:r>
          <a:r>
            <a:rPr lang="en-US" sz="1200" b="0" i="0" kern="1200" dirty="0">
              <a:solidFill>
                <a:schemeClr val="bg1"/>
              </a:solidFill>
            </a:rPr>
            <a:t>(n*n)</a:t>
          </a:r>
          <a:endParaRPr lang="zh-CN" altLang="en-US" sz="1200" kern="1200" dirty="0">
            <a:solidFill>
              <a:schemeClr val="bg1"/>
            </a:solidFill>
          </a:endParaRPr>
        </a:p>
      </dsp:txBody>
      <dsp:txXfrm>
        <a:off x="1927641" y="816626"/>
        <a:ext cx="1118902" cy="1474996"/>
      </dsp:txXfrm>
    </dsp:sp>
    <dsp:sp modelId="{C2667B3B-3A3D-4983-B595-E6EB7F41C795}">
      <dsp:nvSpPr>
        <dsp:cNvPr id="0" name=""/>
        <dsp:cNvSpPr/>
      </dsp:nvSpPr>
      <dsp:spPr>
        <a:xfrm rot="19255">
          <a:off x="3229115" y="1349370"/>
          <a:ext cx="263113" cy="29475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3229116" y="1408100"/>
        <a:ext cx="184179" cy="176852"/>
      </dsp:txXfrm>
    </dsp:sp>
    <dsp:sp modelId="{3C43A2F7-A41E-4AF2-8C7E-40A097CBDB96}">
      <dsp:nvSpPr>
        <dsp:cNvPr id="0" name=""/>
        <dsp:cNvSpPr/>
      </dsp:nvSpPr>
      <dsp:spPr>
        <a:xfrm>
          <a:off x="3577788" y="791252"/>
          <a:ext cx="1188524" cy="154461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Find interclass scatter matrix</a:t>
          </a:r>
        </a:p>
        <a:p>
          <a:pPr marL="0" lvl="0" indent="0" algn="ctr" defTabSz="533400">
            <a:lnSpc>
              <a:spcPct val="90000"/>
            </a:lnSpc>
            <a:spcBef>
              <a:spcPct val="0"/>
            </a:spcBef>
            <a:spcAft>
              <a:spcPct val="35000"/>
            </a:spcAft>
            <a:buNone/>
          </a:pPr>
          <a:r>
            <a:rPr lang="en-US" altLang="zh-CN" sz="1200" kern="1200" dirty="0" err="1">
              <a:solidFill>
                <a:srgbClr val="FF0000"/>
              </a:solidFill>
            </a:rPr>
            <a:t>S_b</a:t>
          </a:r>
          <a:r>
            <a:rPr lang="en-US" altLang="zh-CN" sz="1200" kern="1200" dirty="0">
              <a:solidFill>
                <a:schemeClr val="bg1"/>
              </a:solidFill>
            </a:rPr>
            <a:t>(n*n). </a:t>
          </a:r>
          <a:r>
            <a:rPr lang="el-GR" sz="1200" b="0" i="0" u="none" kern="1200" dirty="0"/>
            <a:t>μ</a:t>
          </a:r>
          <a:r>
            <a:rPr lang="en-US" sz="1200" b="0" i="0" u="none" kern="1200" dirty="0"/>
            <a:t>(1</a:t>
          </a:r>
          <a:r>
            <a:rPr lang="zh-CN" altLang="en-US" sz="1200" b="0" i="0" u="none" kern="1200" dirty="0"/>
            <a:t>*</a:t>
          </a:r>
          <a:r>
            <a:rPr lang="en-US" sz="1200" b="0" i="0" u="none" kern="1200" dirty="0"/>
            <a:t>n) is </a:t>
          </a:r>
          <a:r>
            <a:rPr lang="en-US" altLang="zh-CN" sz="1200" b="0" i="0" u="none" kern="1200" dirty="0"/>
            <a:t>the vector of all sample means</a:t>
          </a:r>
          <a:br>
            <a:rPr lang="el-GR" sz="1200" kern="1200" dirty="0"/>
          </a:br>
          <a:endParaRPr lang="zh-CN" altLang="en-US" sz="1200" kern="1200" dirty="0">
            <a:solidFill>
              <a:srgbClr val="FF0000"/>
            </a:solidFill>
          </a:endParaRPr>
        </a:p>
      </dsp:txBody>
      <dsp:txXfrm>
        <a:off x="3612599" y="826063"/>
        <a:ext cx="1118902" cy="1474996"/>
      </dsp:txXfrm>
    </dsp:sp>
    <dsp:sp modelId="{05B543D6-2F26-46A2-8428-A3F56F33D1E2}">
      <dsp:nvSpPr>
        <dsp:cNvPr id="0" name=""/>
        <dsp:cNvSpPr/>
      </dsp:nvSpPr>
      <dsp:spPr>
        <a:xfrm rot="3637">
          <a:off x="4875211" y="1349982"/>
          <a:ext cx="230865" cy="29475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4875211" y="1408896"/>
        <a:ext cx="161606" cy="176852"/>
      </dsp:txXfrm>
    </dsp:sp>
    <dsp:sp modelId="{90D97ADE-B166-421C-94C0-F154D24F6C39}">
      <dsp:nvSpPr>
        <dsp:cNvPr id="0" name=""/>
        <dsp:cNvSpPr/>
      </dsp:nvSpPr>
      <dsp:spPr>
        <a:xfrm>
          <a:off x="5201907" y="793183"/>
          <a:ext cx="1590388" cy="154461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Compute </a:t>
          </a:r>
          <a:r>
            <a:rPr lang="en-US" altLang="en-US" sz="1200" kern="1200" dirty="0" err="1"/>
            <a:t>S_w</a:t>
          </a:r>
          <a:r>
            <a:rPr lang="en-US" altLang="en-US" sz="1200" kern="1200" dirty="0"/>
            <a:t>\</a:t>
          </a:r>
          <a:r>
            <a:rPr lang="en-US" altLang="en-US" sz="1200" kern="1200" dirty="0" err="1"/>
            <a:t>S_b</a:t>
          </a:r>
          <a:r>
            <a:rPr lang="en-US" altLang="en-US" sz="1200" kern="1200" dirty="0"/>
            <a:t> to get </a:t>
          </a:r>
          <a:r>
            <a:rPr lang="en-US" altLang="en-US" sz="1200" kern="1200" dirty="0">
              <a:solidFill>
                <a:srgbClr val="FF0000"/>
              </a:solidFill>
            </a:rPr>
            <a:t>S</a:t>
          </a:r>
          <a:r>
            <a:rPr lang="en-US" altLang="en-US" sz="1200" kern="1200" dirty="0"/>
            <a:t>. </a:t>
          </a:r>
          <a:r>
            <a:rPr lang="en-US" altLang="en-US" sz="1200" kern="1200" dirty="0" err="1"/>
            <a:t>S_w</a:t>
          </a:r>
          <a:r>
            <a:rPr lang="en-US" altLang="en-US" sz="1200" kern="1200" dirty="0"/>
            <a:t> maybe a s</a:t>
          </a:r>
          <a:r>
            <a:rPr lang="en-US" sz="1200" b="0" i="0" kern="1200" dirty="0"/>
            <a:t>ingular matrix, then we need to solve the pseudoinverse</a:t>
          </a:r>
          <a:endParaRPr lang="zh-CN" altLang="en-US" sz="1200" kern="1200" dirty="0"/>
        </a:p>
      </dsp:txBody>
      <dsp:txXfrm>
        <a:off x="5247147" y="838423"/>
        <a:ext cx="1499908" cy="1454138"/>
      </dsp:txXfrm>
    </dsp:sp>
    <dsp:sp modelId="{24A57468-BFE3-4450-85BB-426A399E2D49}">
      <dsp:nvSpPr>
        <dsp:cNvPr id="0" name=""/>
        <dsp:cNvSpPr/>
      </dsp:nvSpPr>
      <dsp:spPr>
        <a:xfrm rot="21536295">
          <a:off x="6917150" y="1348045"/>
          <a:ext cx="224803" cy="29475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6917156" y="1407621"/>
        <a:ext cx="157362" cy="176852"/>
      </dsp:txXfrm>
    </dsp:sp>
    <dsp:sp modelId="{1E5D8DA3-3AC3-4CDA-817D-340239801DB5}">
      <dsp:nvSpPr>
        <dsp:cNvPr id="0" name=""/>
        <dsp:cNvSpPr/>
      </dsp:nvSpPr>
      <dsp:spPr>
        <a:xfrm>
          <a:off x="7216381" y="759572"/>
          <a:ext cx="1188524" cy="154461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Find the eigenvalues of the matrix</a:t>
          </a:r>
          <a:r>
            <a:rPr lang="en-US" altLang="en-US" sz="1200" kern="1200" dirty="0">
              <a:solidFill>
                <a:srgbClr val="FF0000"/>
              </a:solidFill>
            </a:rPr>
            <a:t>(S)</a:t>
          </a:r>
          <a:r>
            <a:rPr lang="en-US" altLang="en-US" sz="1200" kern="1200" dirty="0"/>
            <a:t>  and the corresponding eigenvectors</a:t>
          </a:r>
          <a:endParaRPr lang="zh-CN" altLang="en-US" sz="1200" kern="1200" dirty="0"/>
        </a:p>
      </dsp:txBody>
      <dsp:txXfrm>
        <a:off x="7251192" y="794383"/>
        <a:ext cx="1118902" cy="1474996"/>
      </dsp:txXfrm>
    </dsp:sp>
    <dsp:sp modelId="{72A1ADF3-A0F8-4F30-8384-34762DAABE9B}">
      <dsp:nvSpPr>
        <dsp:cNvPr id="0" name=""/>
        <dsp:cNvSpPr/>
      </dsp:nvSpPr>
      <dsp:spPr>
        <a:xfrm rot="17019">
          <a:off x="8489985" y="1388314"/>
          <a:ext cx="180372" cy="29475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489985" y="1447131"/>
        <a:ext cx="126260" cy="176852"/>
      </dsp:txXfrm>
    </dsp:sp>
    <dsp:sp modelId="{8703E1E9-3F75-447B-98F1-6CD2407B57F3}">
      <dsp:nvSpPr>
        <dsp:cNvPr id="0" name=""/>
        <dsp:cNvSpPr/>
      </dsp:nvSpPr>
      <dsp:spPr>
        <a:xfrm>
          <a:off x="8745228" y="767141"/>
          <a:ext cx="1188524" cy="154461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Get the top k largest eigenvectors to form the matrix </a:t>
          </a:r>
          <a:r>
            <a:rPr lang="en-US" altLang="en-US" sz="1200" kern="1200" dirty="0">
              <a:solidFill>
                <a:srgbClr val="FF0000"/>
              </a:solidFill>
            </a:rPr>
            <a:t>W</a:t>
          </a:r>
          <a:r>
            <a:rPr lang="en-US" altLang="en-US" sz="1200" kern="1200" dirty="0"/>
            <a:t>(n*k)</a:t>
          </a:r>
          <a:endParaRPr lang="zh-CN" altLang="en-US" sz="1200" kern="1200" dirty="0"/>
        </a:p>
      </dsp:txBody>
      <dsp:txXfrm>
        <a:off x="8780039" y="801952"/>
        <a:ext cx="1118902" cy="1474996"/>
      </dsp:txXfrm>
    </dsp:sp>
    <dsp:sp modelId="{532C9F84-2530-4F91-811D-FBB91AFC1AF0}">
      <dsp:nvSpPr>
        <dsp:cNvPr id="0" name=""/>
        <dsp:cNvSpPr/>
      </dsp:nvSpPr>
      <dsp:spPr>
        <a:xfrm rot="21557307">
          <a:off x="10015632" y="1382597"/>
          <a:ext cx="173611" cy="294754"/>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0015634" y="1441871"/>
        <a:ext cx="121528" cy="176852"/>
      </dsp:txXfrm>
    </dsp:sp>
    <dsp:sp modelId="{F15D1F09-432F-4D64-A727-FD96770034A1}">
      <dsp:nvSpPr>
        <dsp:cNvPr id="0" name=""/>
        <dsp:cNvSpPr/>
      </dsp:nvSpPr>
      <dsp:spPr>
        <a:xfrm>
          <a:off x="10261296" y="748312"/>
          <a:ext cx="1188524" cy="154461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solidFill>
                <a:srgbClr val="FF0000"/>
              </a:solidFill>
            </a:rPr>
            <a:t>Y = X*W </a:t>
          </a:r>
        </a:p>
        <a:p>
          <a:pPr marL="0" lvl="0" indent="0" algn="ctr" defTabSz="533400">
            <a:lnSpc>
              <a:spcPct val="90000"/>
            </a:lnSpc>
            <a:spcBef>
              <a:spcPct val="0"/>
            </a:spcBef>
            <a:spcAft>
              <a:spcPct val="35000"/>
            </a:spcAft>
            <a:buNone/>
          </a:pPr>
          <a:r>
            <a:rPr lang="en-US" altLang="en-US" sz="1200" kern="1200" dirty="0">
              <a:solidFill>
                <a:srgbClr val="FF0000"/>
              </a:solidFill>
            </a:rPr>
            <a:t>Y</a:t>
          </a:r>
          <a:r>
            <a:rPr lang="en-US" altLang="en-US" sz="1200" kern="1200" dirty="0"/>
            <a:t>(m*k) is the data after dimensionality reduction to k dimensions.</a:t>
          </a:r>
          <a:endParaRPr lang="zh-CN" altLang="en-US" sz="1200" kern="1200" dirty="0"/>
        </a:p>
      </dsp:txBody>
      <dsp:txXfrm>
        <a:off x="10296107" y="783123"/>
        <a:ext cx="1118902" cy="14749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17A16-A4F0-4D67-9363-6A7C936BADF5}" type="datetimeFigureOut">
              <a:rPr lang="zh-CN" altLang="en-US" smtClean="0"/>
              <a:t>2022/1/1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CB6DD-41BC-4919-9DB2-87870EBC07D9}" type="slidenum">
              <a:rPr lang="zh-CN" altLang="en-US" smtClean="0"/>
              <a:t>‹#›</a:t>
            </a:fld>
            <a:endParaRPr lang="zh-CN" altLang="en-US"/>
          </a:p>
        </p:txBody>
      </p:sp>
    </p:spTree>
    <p:extLst>
      <p:ext uri="{BB962C8B-B14F-4D97-AF65-F5344CB8AC3E}">
        <p14:creationId xmlns:p14="http://schemas.microsoft.com/office/powerpoint/2010/main" val="279121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ECB6DD-41BC-4919-9DB2-87870EBC07D9}" type="slidenum">
              <a:rPr lang="zh-CN" altLang="en-US" smtClean="0"/>
              <a:t>4</a:t>
            </a:fld>
            <a:endParaRPr lang="zh-CN" altLang="en-US"/>
          </a:p>
        </p:txBody>
      </p:sp>
    </p:spTree>
    <p:extLst>
      <p:ext uri="{BB962C8B-B14F-4D97-AF65-F5344CB8AC3E}">
        <p14:creationId xmlns:p14="http://schemas.microsoft.com/office/powerpoint/2010/main" val="148830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ECB6DD-41BC-4919-9DB2-87870EBC07D9}" type="slidenum">
              <a:rPr lang="zh-CN" altLang="en-US" smtClean="0"/>
              <a:t>22</a:t>
            </a:fld>
            <a:endParaRPr lang="zh-CN" altLang="en-US"/>
          </a:p>
        </p:txBody>
      </p:sp>
    </p:spTree>
    <p:extLst>
      <p:ext uri="{BB962C8B-B14F-4D97-AF65-F5344CB8AC3E}">
        <p14:creationId xmlns:p14="http://schemas.microsoft.com/office/powerpoint/2010/main" val="3218660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ECB6DD-41BC-4919-9DB2-87870EBC07D9}" type="slidenum">
              <a:rPr lang="zh-CN" altLang="en-US" smtClean="0"/>
              <a:t>23</a:t>
            </a:fld>
            <a:endParaRPr lang="zh-CN" altLang="en-US"/>
          </a:p>
        </p:txBody>
      </p:sp>
    </p:spTree>
    <p:extLst>
      <p:ext uri="{BB962C8B-B14F-4D97-AF65-F5344CB8AC3E}">
        <p14:creationId xmlns:p14="http://schemas.microsoft.com/office/powerpoint/2010/main" val="27605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ECB6DD-41BC-4919-9DB2-87870EBC07D9}" type="slidenum">
              <a:rPr lang="zh-CN" altLang="en-US" smtClean="0"/>
              <a:t>24</a:t>
            </a:fld>
            <a:endParaRPr lang="zh-CN" altLang="en-US"/>
          </a:p>
        </p:txBody>
      </p:sp>
    </p:spTree>
    <p:extLst>
      <p:ext uri="{BB962C8B-B14F-4D97-AF65-F5344CB8AC3E}">
        <p14:creationId xmlns:p14="http://schemas.microsoft.com/office/powerpoint/2010/main" val="2675444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ECB6DD-41BC-4919-9DB2-87870EBC07D9}" type="slidenum">
              <a:rPr lang="zh-CN" altLang="en-US" smtClean="0"/>
              <a:t>25</a:t>
            </a:fld>
            <a:endParaRPr lang="zh-CN" altLang="en-US"/>
          </a:p>
        </p:txBody>
      </p:sp>
    </p:spTree>
    <p:extLst>
      <p:ext uri="{BB962C8B-B14F-4D97-AF65-F5344CB8AC3E}">
        <p14:creationId xmlns:p14="http://schemas.microsoft.com/office/powerpoint/2010/main" val="1485319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ECB6DD-41BC-4919-9DB2-87870EBC07D9}" type="slidenum">
              <a:rPr lang="zh-CN" altLang="en-US" smtClean="0"/>
              <a:t>26</a:t>
            </a:fld>
            <a:endParaRPr lang="zh-CN" altLang="en-US"/>
          </a:p>
        </p:txBody>
      </p:sp>
    </p:spTree>
    <p:extLst>
      <p:ext uri="{BB962C8B-B14F-4D97-AF65-F5344CB8AC3E}">
        <p14:creationId xmlns:p14="http://schemas.microsoft.com/office/powerpoint/2010/main" val="331059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21796-7890-4926-9672-A049595879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2214B3-9816-4279-98D2-3AFB128633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3D90D-38A8-429B-B17F-EDE90F81C969}"/>
              </a:ext>
            </a:extLst>
          </p:cNvPr>
          <p:cNvSpPr>
            <a:spLocks noGrp="1"/>
          </p:cNvSpPr>
          <p:nvPr>
            <p:ph type="dt" sz="half" idx="10"/>
          </p:nvPr>
        </p:nvSpPr>
        <p:spPr/>
        <p:txBody>
          <a:bodyPr/>
          <a:lstStyle/>
          <a:p>
            <a:fld id="{44C5172D-48C1-4C2F-A433-E148BA547B11}" type="datetimeFigureOut">
              <a:rPr lang="zh-CN" altLang="en-US" smtClean="0"/>
              <a:t>2022/1/1</a:t>
            </a:fld>
            <a:endParaRPr lang="zh-CN" altLang="en-US"/>
          </a:p>
        </p:txBody>
      </p:sp>
      <p:sp>
        <p:nvSpPr>
          <p:cNvPr id="5" name="页脚占位符 4">
            <a:extLst>
              <a:ext uri="{FF2B5EF4-FFF2-40B4-BE49-F238E27FC236}">
                <a16:creationId xmlns:a16="http://schemas.microsoft.com/office/drawing/2014/main" id="{A183979A-8BDC-4353-9426-9EE2EFC63C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3C831A-222E-40B7-848F-C248704DF4E0}"/>
              </a:ext>
            </a:extLst>
          </p:cNvPr>
          <p:cNvSpPr>
            <a:spLocks noGrp="1"/>
          </p:cNvSpPr>
          <p:nvPr>
            <p:ph type="sldNum" sz="quarter" idx="12"/>
          </p:nvPr>
        </p:nvSpPr>
        <p:spPr/>
        <p:txBody>
          <a:bodyPr/>
          <a:lstStyle/>
          <a:p>
            <a:fld id="{415BEEB9-ADE8-40F7-B13A-0567A6ABDD52}" type="slidenum">
              <a:rPr lang="zh-CN" altLang="en-US" smtClean="0"/>
              <a:t>‹#›</a:t>
            </a:fld>
            <a:endParaRPr lang="zh-CN" altLang="en-US"/>
          </a:p>
        </p:txBody>
      </p:sp>
    </p:spTree>
    <p:extLst>
      <p:ext uri="{BB962C8B-B14F-4D97-AF65-F5344CB8AC3E}">
        <p14:creationId xmlns:p14="http://schemas.microsoft.com/office/powerpoint/2010/main" val="180715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55CEC-37FC-4ADC-9193-EA3A78CDC7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1C4AF2-6E50-4029-877C-6099CBDA0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1DB08FC-BC90-4759-87F8-5084347CDE03}"/>
              </a:ext>
            </a:extLst>
          </p:cNvPr>
          <p:cNvSpPr>
            <a:spLocks noGrp="1"/>
          </p:cNvSpPr>
          <p:nvPr>
            <p:ph type="dt" sz="half" idx="10"/>
          </p:nvPr>
        </p:nvSpPr>
        <p:spPr/>
        <p:txBody>
          <a:bodyPr/>
          <a:lstStyle/>
          <a:p>
            <a:fld id="{8675B68F-81FD-4CE7-B2F6-0406887E1A37}" type="datetimeFigureOut">
              <a:rPr lang="zh-CN" altLang="en-US" smtClean="0"/>
              <a:t>2022/1/1</a:t>
            </a:fld>
            <a:endParaRPr lang="zh-CN" altLang="en-US"/>
          </a:p>
        </p:txBody>
      </p:sp>
      <p:sp>
        <p:nvSpPr>
          <p:cNvPr id="5" name="页脚占位符 4">
            <a:extLst>
              <a:ext uri="{FF2B5EF4-FFF2-40B4-BE49-F238E27FC236}">
                <a16:creationId xmlns:a16="http://schemas.microsoft.com/office/drawing/2014/main" id="{87E9B1AD-CB12-4217-B9C7-CDAF072144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AFECFF-4945-4DA4-8071-FBB8223E7CAA}"/>
              </a:ext>
            </a:extLst>
          </p:cNvPr>
          <p:cNvSpPr>
            <a:spLocks noGrp="1"/>
          </p:cNvSpPr>
          <p:nvPr>
            <p:ph type="sldNum" sz="quarter" idx="12"/>
          </p:nvPr>
        </p:nvSpPr>
        <p:spPr/>
        <p:txBody>
          <a:bodyPr/>
          <a:lstStyle/>
          <a:p>
            <a:fld id="{DC8DD293-6C96-4CA9-8255-9F66613557FA}" type="slidenum">
              <a:rPr lang="zh-CN" altLang="en-US" smtClean="0"/>
              <a:t>‹#›</a:t>
            </a:fld>
            <a:endParaRPr lang="zh-CN" altLang="en-US"/>
          </a:p>
        </p:txBody>
      </p:sp>
    </p:spTree>
    <p:extLst>
      <p:ext uri="{BB962C8B-B14F-4D97-AF65-F5344CB8AC3E}">
        <p14:creationId xmlns:p14="http://schemas.microsoft.com/office/powerpoint/2010/main" val="166935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1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030483"/>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sv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4.png"/><Relationship Id="rId4" Type="http://schemas.openxmlformats.org/officeDocument/2006/relationships/diagramData" Target="../diagrams/data2.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3.svg"/><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7.png"/><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sv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梯形 5">
            <a:extLst>
              <a:ext uri="{FF2B5EF4-FFF2-40B4-BE49-F238E27FC236}">
                <a16:creationId xmlns:a16="http://schemas.microsoft.com/office/drawing/2014/main" id="{24E99A4E-E276-4D36-BAB2-4C7D6A14DE29}"/>
              </a:ext>
            </a:extLst>
          </p:cNvPr>
          <p:cNvSpPr/>
          <p:nvPr/>
        </p:nvSpPr>
        <p:spPr>
          <a:xfrm>
            <a:off x="2134298" y="1400406"/>
            <a:ext cx="7473387" cy="2390454"/>
          </a:xfrm>
          <a:prstGeom prst="trapezoid">
            <a:avLst>
              <a:gd name="adj" fmla="val 0"/>
            </a:avLst>
          </a:prstGeom>
          <a:solidFill>
            <a:srgbClr val="00FCE9">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4" name="图形 3">
            <a:extLst>
              <a:ext uri="{FF2B5EF4-FFF2-40B4-BE49-F238E27FC236}">
                <a16:creationId xmlns:a16="http://schemas.microsoft.com/office/drawing/2014/main" id="{C5412F5B-504E-477E-A72D-B09FA9922C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7" name="文本框 6">
            <a:extLst>
              <a:ext uri="{FF2B5EF4-FFF2-40B4-BE49-F238E27FC236}">
                <a16:creationId xmlns:a16="http://schemas.microsoft.com/office/drawing/2014/main" id="{5FE99352-A43F-4719-8C8C-5724FCE20CE4}"/>
              </a:ext>
            </a:extLst>
          </p:cNvPr>
          <p:cNvSpPr txBox="1"/>
          <p:nvPr/>
        </p:nvSpPr>
        <p:spPr>
          <a:xfrm>
            <a:off x="657455" y="2057024"/>
            <a:ext cx="10427071" cy="1077218"/>
          </a:xfrm>
          <a:prstGeom prst="rect">
            <a:avLst/>
          </a:prstGeom>
          <a:noFill/>
        </p:spPr>
        <p:txBody>
          <a:bodyPr wrap="square" rtlCol="0">
            <a:spAutoFit/>
          </a:bodyPr>
          <a:lstStyle/>
          <a:p>
            <a:pPr algn="ctr">
              <a:spcAft>
                <a:spcPts val="1200"/>
              </a:spcAft>
            </a:pPr>
            <a:r>
              <a:rPr lang="en-US" altLang="zh-CN" sz="3600" b="1" dirty="0">
                <a:solidFill>
                  <a:schemeClr val="bg1"/>
                </a:solidFill>
                <a:latin typeface="HelveticaInserat-Roman-SemiB" pitchFamily="2" charset="0"/>
              </a:rPr>
              <a:t>Classification and Clustering</a:t>
            </a:r>
          </a:p>
          <a:p>
            <a:pPr algn="ctr">
              <a:spcAft>
                <a:spcPts val="1200"/>
              </a:spcAft>
            </a:pPr>
            <a:r>
              <a:rPr lang="en-US" altLang="zh-CN" b="1" dirty="0">
                <a:solidFill>
                  <a:srgbClr val="FFC43F"/>
                </a:solidFill>
                <a:latin typeface="HelveticaInserat-Roman-SemiB" pitchFamily="2" charset="0"/>
              </a:rPr>
              <a:t>Artificial Intelligence B Fall 2021 Assignment 2 Presentation  </a:t>
            </a:r>
          </a:p>
        </p:txBody>
      </p:sp>
      <p:sp>
        <p:nvSpPr>
          <p:cNvPr id="8" name="矩形 7">
            <a:extLst>
              <a:ext uri="{FF2B5EF4-FFF2-40B4-BE49-F238E27FC236}">
                <a16:creationId xmlns:a16="http://schemas.microsoft.com/office/drawing/2014/main" id="{73B0CAAC-AD43-48FE-B310-A7641DB11B62}"/>
              </a:ext>
            </a:extLst>
          </p:cNvPr>
          <p:cNvSpPr/>
          <p:nvPr/>
        </p:nvSpPr>
        <p:spPr>
          <a:xfrm>
            <a:off x="7009007" y="5687185"/>
            <a:ext cx="4997981" cy="1015663"/>
          </a:xfrm>
          <a:prstGeom prst="rect">
            <a:avLst/>
          </a:prstGeom>
          <a:solidFill>
            <a:srgbClr val="FFFFFF">
              <a:alpha val="27843"/>
            </a:srgbClr>
          </a:solidFill>
        </p:spPr>
        <p:txBody>
          <a:bodyPr wrap="square">
            <a:spAutoFit/>
          </a:bodyPr>
          <a:lstStyle/>
          <a:p>
            <a:pPr algn="r"/>
            <a:endParaRPr lang="en-US" altLang="zh-CN" sz="2000" b="1" dirty="0">
              <a:solidFill>
                <a:srgbClr val="FFC43F"/>
              </a:solidFill>
              <a:latin typeface="Lato" panose="020F0502020204030203" pitchFamily="34" charset="0"/>
              <a:ea typeface="思源黑体 CN Light" panose="020B0300000000000000" pitchFamily="34" charset="-122"/>
              <a:cs typeface="Open Sans" panose="020B0606030504020204" pitchFamily="34" charset="0"/>
            </a:endParaRPr>
          </a:p>
          <a:p>
            <a:pPr algn="r"/>
            <a:r>
              <a:rPr lang="en-US" altLang="zh-CN" sz="2000" b="1" dirty="0" err="1">
                <a:solidFill>
                  <a:srgbClr val="FFC43F"/>
                </a:solidFill>
                <a:latin typeface="Lato" panose="020F0502020204030203" pitchFamily="34" charset="0"/>
                <a:ea typeface="思源黑体 CN Light" panose="020B0300000000000000" pitchFamily="34" charset="-122"/>
                <a:cs typeface="Open Sans" panose="020B0606030504020204" pitchFamily="34" charset="0"/>
              </a:rPr>
              <a:t>Hanqi</a:t>
            </a:r>
            <a:r>
              <a:rPr lang="en-US" altLang="zh-CN" sz="2000" b="1" dirty="0">
                <a:solidFill>
                  <a:srgbClr val="FFC43F"/>
                </a:solidFill>
                <a:latin typeface="Lato" panose="020F0502020204030203" pitchFamily="34" charset="0"/>
                <a:ea typeface="思源黑体 CN Light" panose="020B0300000000000000" pitchFamily="34" charset="-122"/>
                <a:cs typeface="Open Sans" panose="020B0606030504020204" pitchFamily="34" charset="0"/>
              </a:rPr>
              <a:t> </a:t>
            </a:r>
            <a:r>
              <a:rPr lang="en-US" altLang="zh-CN" sz="2000" b="1" dirty="0" err="1">
                <a:solidFill>
                  <a:srgbClr val="FFC43F"/>
                </a:solidFill>
                <a:latin typeface="Lato" panose="020F0502020204030203" pitchFamily="34" charset="0"/>
                <a:ea typeface="思源黑体 CN Light" panose="020B0300000000000000" pitchFamily="34" charset="-122"/>
                <a:cs typeface="Open Sans" panose="020B0606030504020204" pitchFamily="34" charset="0"/>
              </a:rPr>
              <a:t>Su</a:t>
            </a:r>
            <a:endParaRPr lang="en-US" altLang="zh-CN" sz="2000" b="1" dirty="0">
              <a:solidFill>
                <a:srgbClr val="FFC43F"/>
              </a:solidFill>
              <a:latin typeface="Lato" panose="020F0502020204030203" pitchFamily="34" charset="0"/>
              <a:ea typeface="思源黑体 CN Light" panose="020B0300000000000000" pitchFamily="34" charset="-122"/>
              <a:cs typeface="Open Sans" panose="020B0606030504020204" pitchFamily="34" charset="0"/>
            </a:endParaRPr>
          </a:p>
          <a:p>
            <a:pPr algn="r"/>
            <a:r>
              <a:rPr lang="en-US" altLang="zh-CN" sz="2000" b="1" dirty="0">
                <a:solidFill>
                  <a:srgbClr val="FFC43F"/>
                </a:solidFill>
                <a:latin typeface="Lato" panose="020F0502020204030203" pitchFamily="34" charset="0"/>
                <a:ea typeface="思源黑体 CN Light" panose="020B0300000000000000" pitchFamily="34" charset="-122"/>
                <a:cs typeface="Open Sans" panose="020B0606030504020204" pitchFamily="34" charset="0"/>
              </a:rPr>
              <a:t>2021.12.30</a:t>
            </a:r>
            <a:endParaRPr lang="zh-CN" altLang="en-US" sz="2000" b="1" dirty="0">
              <a:solidFill>
                <a:srgbClr val="FFC43F"/>
              </a:solidFill>
            </a:endParaRPr>
          </a:p>
        </p:txBody>
      </p:sp>
    </p:spTree>
    <p:extLst>
      <p:ext uri="{BB962C8B-B14F-4D97-AF65-F5344CB8AC3E}">
        <p14:creationId xmlns:p14="http://schemas.microsoft.com/office/powerpoint/2010/main" val="15640585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9703236" cy="830997"/>
          </a:xfrm>
          <a:prstGeom prst="rect">
            <a:avLst/>
          </a:prstGeom>
          <a:noFill/>
        </p:spPr>
        <p:txBody>
          <a:bodyPr wrap="square" rtlCol="0">
            <a:spAutoFit/>
          </a:bodyPr>
          <a:lstStyle/>
          <a:p>
            <a:r>
              <a:rPr lang="en-US" altLang="zh-CN" sz="4800" dirty="0">
                <a:solidFill>
                  <a:srgbClr val="FFC43F"/>
                </a:solidFill>
                <a:effectLst/>
                <a:latin typeface="HelveticaInserat-Roman-SemiB" pitchFamily="2" charset="0"/>
                <a:cs typeface="Times New Roman" panose="02020603050405020304" pitchFamily="18" charset="0"/>
              </a:rPr>
              <a:t>K-means</a:t>
            </a:r>
            <a:endParaRPr lang="en-US" altLang="zh-CN" sz="2400" b="1" dirty="0">
              <a:solidFill>
                <a:srgbClr val="92D050"/>
              </a:solidFill>
              <a:effectLst/>
              <a:latin typeface="HelveticaInserat-Roman-SemiB" pitchFamily="2" charset="0"/>
              <a:cs typeface="Times New Roman" panose="02020603050405020304" pitchFamily="18" charset="0"/>
            </a:endParaRP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515937" y="1440299"/>
            <a:ext cx="9127684" cy="696088"/>
          </a:xfrm>
          <a:prstGeom prst="rect">
            <a:avLst/>
          </a:prstGeom>
          <a:noFill/>
        </p:spPr>
        <p:txBody>
          <a:bodyPr wrap="square" rtlCol="0">
            <a:spAutoFit/>
          </a:bodyPr>
          <a:lstStyle/>
          <a:p>
            <a:pPr lvl="2">
              <a:lnSpc>
                <a:spcPct val="150000"/>
              </a:lnSpc>
              <a:spcBef>
                <a:spcPts val="1200"/>
              </a:spcBef>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On the left is an image of the classification using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PCA</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and on the right is the actual distribution image. We can see that the PCA classification does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not </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separate out certain points very well.</a:t>
            </a:r>
          </a:p>
        </p:txBody>
      </p:sp>
      <p:pic>
        <p:nvPicPr>
          <p:cNvPr id="3" name="图片 2">
            <a:extLst>
              <a:ext uri="{FF2B5EF4-FFF2-40B4-BE49-F238E27FC236}">
                <a16:creationId xmlns:a16="http://schemas.microsoft.com/office/drawing/2014/main" id="{BFF1260E-B8E5-40AA-8362-6D6B03FE26D9}"/>
              </a:ext>
            </a:extLst>
          </p:cNvPr>
          <p:cNvPicPr>
            <a:picLocks noChangeAspect="1"/>
          </p:cNvPicPr>
          <p:nvPr/>
        </p:nvPicPr>
        <p:blipFill>
          <a:blip r:embed="rId4"/>
          <a:stretch>
            <a:fillRect/>
          </a:stretch>
        </p:blipFill>
        <p:spPr>
          <a:xfrm>
            <a:off x="738470" y="2681328"/>
            <a:ext cx="4549534" cy="3833192"/>
          </a:xfrm>
          <a:prstGeom prst="rect">
            <a:avLst/>
          </a:prstGeom>
        </p:spPr>
      </p:pic>
      <p:pic>
        <p:nvPicPr>
          <p:cNvPr id="6" name="图片 5">
            <a:extLst>
              <a:ext uri="{FF2B5EF4-FFF2-40B4-BE49-F238E27FC236}">
                <a16:creationId xmlns:a16="http://schemas.microsoft.com/office/drawing/2014/main" id="{DDCD435D-8DDB-4283-B8A3-929218E4D04A}"/>
              </a:ext>
            </a:extLst>
          </p:cNvPr>
          <p:cNvPicPr>
            <a:picLocks noChangeAspect="1"/>
          </p:cNvPicPr>
          <p:nvPr/>
        </p:nvPicPr>
        <p:blipFill>
          <a:blip r:embed="rId5"/>
          <a:stretch>
            <a:fillRect/>
          </a:stretch>
        </p:blipFill>
        <p:spPr>
          <a:xfrm>
            <a:off x="6705636" y="2681328"/>
            <a:ext cx="4587638" cy="3787468"/>
          </a:xfrm>
          <a:prstGeom prst="rect">
            <a:avLst/>
          </a:prstGeom>
        </p:spPr>
      </p:pic>
    </p:spTree>
    <p:extLst>
      <p:ext uri="{BB962C8B-B14F-4D97-AF65-F5344CB8AC3E}">
        <p14:creationId xmlns:p14="http://schemas.microsoft.com/office/powerpoint/2010/main" val="2072432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Hierarchical clustering</a:t>
            </a:r>
            <a:endParaRPr lang="en-US" altLang="zh-CN" sz="2400" b="1" dirty="0">
              <a:solidFill>
                <a:srgbClr val="92D050"/>
              </a:solidFill>
              <a:effectLst/>
              <a:latin typeface="HelveticaInserat-Roman-SemiB" pitchFamily="2" charset="0"/>
              <a:cs typeface="Times New Roman" panose="02020603050405020304" pitchFamily="18" charset="0"/>
            </a:endParaRP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283561" y="1607546"/>
            <a:ext cx="9127684" cy="372923"/>
          </a:xfrm>
          <a:prstGeom prst="rect">
            <a:avLst/>
          </a:prstGeom>
          <a:noFill/>
        </p:spPr>
        <p:txBody>
          <a:bodyPr wrap="square" rtlCol="0">
            <a:spAutoFit/>
          </a:bodyPr>
          <a:lstStyle/>
          <a:p>
            <a:pPr lvl="2">
              <a:lnSpc>
                <a:spcPct val="150000"/>
              </a:lnSpc>
              <a:spcBef>
                <a:spcPts val="1200"/>
              </a:spcBef>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Linkage choose ‘average’ fit well than ‘single’ and ‘complete’ in some degree </a:t>
            </a:r>
          </a:p>
        </p:txBody>
      </p:sp>
      <p:pic>
        <p:nvPicPr>
          <p:cNvPr id="5" name="图片 4">
            <a:extLst>
              <a:ext uri="{FF2B5EF4-FFF2-40B4-BE49-F238E27FC236}">
                <a16:creationId xmlns:a16="http://schemas.microsoft.com/office/drawing/2014/main" id="{860E1763-CD5B-4A06-95A7-C64DE936AD83}"/>
              </a:ext>
            </a:extLst>
          </p:cNvPr>
          <p:cNvPicPr>
            <a:picLocks noChangeAspect="1"/>
          </p:cNvPicPr>
          <p:nvPr/>
        </p:nvPicPr>
        <p:blipFill>
          <a:blip r:embed="rId4"/>
          <a:stretch>
            <a:fillRect/>
          </a:stretch>
        </p:blipFill>
        <p:spPr>
          <a:xfrm>
            <a:off x="229962" y="2284230"/>
            <a:ext cx="3615967" cy="2858727"/>
          </a:xfrm>
          <a:prstGeom prst="rect">
            <a:avLst/>
          </a:prstGeom>
        </p:spPr>
      </p:pic>
      <p:pic>
        <p:nvPicPr>
          <p:cNvPr id="10" name="图片 9">
            <a:extLst>
              <a:ext uri="{FF2B5EF4-FFF2-40B4-BE49-F238E27FC236}">
                <a16:creationId xmlns:a16="http://schemas.microsoft.com/office/drawing/2014/main" id="{522B4E29-3DCF-4C81-A210-EFAD53BC6F78}"/>
              </a:ext>
            </a:extLst>
          </p:cNvPr>
          <p:cNvPicPr>
            <a:picLocks noChangeAspect="1"/>
          </p:cNvPicPr>
          <p:nvPr/>
        </p:nvPicPr>
        <p:blipFill>
          <a:blip r:embed="rId5"/>
          <a:stretch>
            <a:fillRect/>
          </a:stretch>
        </p:blipFill>
        <p:spPr>
          <a:xfrm>
            <a:off x="4265132" y="2284230"/>
            <a:ext cx="3615967" cy="2899761"/>
          </a:xfrm>
          <a:prstGeom prst="rect">
            <a:avLst/>
          </a:prstGeom>
        </p:spPr>
      </p:pic>
      <p:sp>
        <p:nvSpPr>
          <p:cNvPr id="12" name="文本框 11">
            <a:extLst>
              <a:ext uri="{FF2B5EF4-FFF2-40B4-BE49-F238E27FC236}">
                <a16:creationId xmlns:a16="http://schemas.microsoft.com/office/drawing/2014/main" id="{B0F29E9A-2883-4536-864F-C73180A9FF7F}"/>
              </a:ext>
            </a:extLst>
          </p:cNvPr>
          <p:cNvSpPr txBox="1"/>
          <p:nvPr/>
        </p:nvSpPr>
        <p:spPr>
          <a:xfrm>
            <a:off x="1553067" y="5245090"/>
            <a:ext cx="6235830" cy="369332"/>
          </a:xfrm>
          <a:prstGeom prst="rect">
            <a:avLst/>
          </a:prstGeom>
          <a:noFill/>
        </p:spPr>
        <p:txBody>
          <a:bodyPr wrap="square">
            <a:spAutoFit/>
          </a:bodyPr>
          <a:lstStyle/>
          <a:p>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average</a:t>
            </a:r>
            <a:endParaRPr lang="zh-CN" altLang="en-US" dirty="0"/>
          </a:p>
        </p:txBody>
      </p:sp>
      <p:pic>
        <p:nvPicPr>
          <p:cNvPr id="16" name="图片 15">
            <a:extLst>
              <a:ext uri="{FF2B5EF4-FFF2-40B4-BE49-F238E27FC236}">
                <a16:creationId xmlns:a16="http://schemas.microsoft.com/office/drawing/2014/main" id="{C4F8E14E-E16D-4316-9C62-D69210617B5F}"/>
              </a:ext>
            </a:extLst>
          </p:cNvPr>
          <p:cNvPicPr>
            <a:picLocks noChangeAspect="1"/>
          </p:cNvPicPr>
          <p:nvPr/>
        </p:nvPicPr>
        <p:blipFill>
          <a:blip r:embed="rId6"/>
          <a:stretch>
            <a:fillRect/>
          </a:stretch>
        </p:blipFill>
        <p:spPr>
          <a:xfrm>
            <a:off x="8346071" y="2266761"/>
            <a:ext cx="3615967" cy="2917230"/>
          </a:xfrm>
          <a:prstGeom prst="rect">
            <a:avLst/>
          </a:prstGeom>
        </p:spPr>
      </p:pic>
      <p:sp>
        <p:nvSpPr>
          <p:cNvPr id="18" name="文本框 17">
            <a:extLst>
              <a:ext uri="{FF2B5EF4-FFF2-40B4-BE49-F238E27FC236}">
                <a16:creationId xmlns:a16="http://schemas.microsoft.com/office/drawing/2014/main" id="{BA244CB8-E48C-4D74-AD50-D5F2C402DF4A}"/>
              </a:ext>
            </a:extLst>
          </p:cNvPr>
          <p:cNvSpPr txBox="1"/>
          <p:nvPr/>
        </p:nvSpPr>
        <p:spPr>
          <a:xfrm>
            <a:off x="5069644" y="5352355"/>
            <a:ext cx="2006942" cy="646331"/>
          </a:xfrm>
          <a:prstGeom prst="rect">
            <a:avLst/>
          </a:prstGeom>
          <a:noFill/>
        </p:spPr>
        <p:txBody>
          <a:bodyPr wrap="square">
            <a:spAutoFit/>
          </a:bodyPr>
          <a:lstStyle/>
          <a:p>
            <a:pPr algn="ctr"/>
            <a:r>
              <a:rPr lang="en-US" altLang="zh-CN" b="1" dirty="0">
                <a:solidFill>
                  <a:schemeClr val="bg1"/>
                </a:solidFill>
                <a:latin typeface="Lato" panose="020F0502020204030203" pitchFamily="34" charset="0"/>
                <a:ea typeface="思源黑体 CN Light" panose="020B0300000000000000" pitchFamily="34" charset="-122"/>
                <a:cs typeface="Open Sans" panose="020B0606030504020204" pitchFamily="34" charset="0"/>
              </a:rPr>
              <a:t>c</a:t>
            </a: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omplete</a:t>
            </a:r>
          </a:p>
          <a:p>
            <a:pPr algn="ctr"/>
            <a:r>
              <a:rPr lang="en-US" altLang="zh-CN" b="1" dirty="0">
                <a:solidFill>
                  <a:schemeClr val="bg1"/>
                </a:solidFill>
                <a:latin typeface="Lato" panose="020F0502020204030203" pitchFamily="34" charset="0"/>
                <a:ea typeface="思源黑体 CN Light" panose="020B0300000000000000" pitchFamily="34" charset="-122"/>
                <a:cs typeface="Open Sans" panose="020B0606030504020204" pitchFamily="34" charset="0"/>
              </a:rPr>
              <a:t>farthest distance</a:t>
            </a:r>
            <a:endParaRPr lang="zh-CN" altLang="en-US" dirty="0"/>
          </a:p>
        </p:txBody>
      </p:sp>
      <p:sp>
        <p:nvSpPr>
          <p:cNvPr id="20" name="文本框 19">
            <a:extLst>
              <a:ext uri="{FF2B5EF4-FFF2-40B4-BE49-F238E27FC236}">
                <a16:creationId xmlns:a16="http://schemas.microsoft.com/office/drawing/2014/main" id="{0A8D870E-8EE3-4402-975A-5F1E1FCCD647}"/>
              </a:ext>
            </a:extLst>
          </p:cNvPr>
          <p:cNvSpPr txBox="1"/>
          <p:nvPr/>
        </p:nvSpPr>
        <p:spPr>
          <a:xfrm>
            <a:off x="9298532" y="5352354"/>
            <a:ext cx="2006942" cy="646331"/>
          </a:xfrm>
          <a:prstGeom prst="rect">
            <a:avLst/>
          </a:prstGeom>
          <a:noFill/>
        </p:spPr>
        <p:txBody>
          <a:bodyPr wrap="square">
            <a:spAutoFit/>
          </a:bodyPr>
          <a:lstStyle/>
          <a:p>
            <a:pPr algn="ct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single</a:t>
            </a:r>
          </a:p>
          <a:p>
            <a:pPr algn="ctr"/>
            <a:r>
              <a:rPr lang="en-US" altLang="zh-CN" b="1" dirty="0">
                <a:solidFill>
                  <a:schemeClr val="bg1"/>
                </a:solidFill>
                <a:latin typeface="Lato" panose="020F0502020204030203" pitchFamily="34" charset="0"/>
                <a:ea typeface="思源黑体 CN Light" panose="020B0300000000000000" pitchFamily="34" charset="-122"/>
                <a:cs typeface="Open Sans" panose="020B0606030504020204" pitchFamily="34" charset="0"/>
              </a:rPr>
              <a:t>shortest distance</a:t>
            </a:r>
            <a:endParaRPr lang="zh-CN" altLang="en-US" dirty="0"/>
          </a:p>
        </p:txBody>
      </p:sp>
    </p:spTree>
    <p:extLst>
      <p:ext uri="{BB962C8B-B14F-4D97-AF65-F5344CB8AC3E}">
        <p14:creationId xmlns:p14="http://schemas.microsoft.com/office/powerpoint/2010/main" val="19023686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GMM</a:t>
            </a:r>
            <a:endParaRPr lang="en-US" altLang="zh-CN" sz="2400" b="1" dirty="0">
              <a:solidFill>
                <a:srgbClr val="92D050"/>
              </a:solidFill>
              <a:effectLst/>
              <a:latin typeface="HelveticaInserat-Roman-SemiB" pitchFamily="2" charset="0"/>
              <a:cs typeface="Times New Roman" panose="02020603050405020304" pitchFamily="18" charset="0"/>
            </a:endParaRP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283561" y="3272234"/>
            <a:ext cx="9127684" cy="1804084"/>
          </a:xfrm>
          <a:prstGeom prst="rect">
            <a:avLst/>
          </a:prstGeom>
          <a:noFill/>
        </p:spPr>
        <p:txBody>
          <a:bodyPr wrap="square" rtlCol="0">
            <a:spAutoFit/>
          </a:bodyPr>
          <a:lstStyle/>
          <a:p>
            <a:pPr lvl="2">
              <a:lnSpc>
                <a:spcPct val="150000"/>
              </a:lnSpc>
              <a:spcBef>
                <a:spcPts val="1200"/>
              </a:spcBef>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Just follow the MATLAB official guide</a:t>
            </a:r>
          </a:p>
          <a:p>
            <a:pPr lvl="2">
              <a:lnSpc>
                <a:spcPct val="150000"/>
              </a:lnSpc>
              <a:spcBef>
                <a:spcPts val="1200"/>
              </a:spcBef>
              <a:defRPr/>
            </a:pPr>
            <a:r>
              <a:rPr lang="en-US" altLang="zh-CN" sz="1400" b="1" dirty="0">
                <a:solidFill>
                  <a:schemeClr val="bg1"/>
                </a:solidFill>
                <a:latin typeface="Lato" panose="020F0502020204030203" pitchFamily="34" charset="0"/>
                <a:ea typeface="思源黑体 CN Light" panose="020B0300000000000000" pitchFamily="34" charset="-122"/>
                <a:cs typeface="Open Sans" panose="020B0606030504020204" pitchFamily="34" charset="0"/>
              </a:rPr>
              <a:t>Sigma is diagonal</a:t>
            </a:r>
          </a:p>
          <a:p>
            <a:pPr lvl="2">
              <a:lnSpc>
                <a:spcPct val="150000"/>
              </a:lnSpc>
              <a:spcBef>
                <a:spcPts val="1200"/>
              </a:spcBef>
              <a:defRPr/>
            </a:pPr>
            <a:r>
              <a:rPr lang="en-US" altLang="zh-CN" sz="1400" b="1" dirty="0" err="1">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Sharecovarience</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 false</a:t>
            </a:r>
          </a:p>
          <a:p>
            <a:pPr lvl="2">
              <a:lnSpc>
                <a:spcPct val="150000"/>
              </a:lnSpc>
              <a:spcBef>
                <a:spcPts val="1200"/>
              </a:spcBef>
              <a:defRPr/>
            </a:pPr>
            <a:r>
              <a:rPr lang="en-US" altLang="zh-CN" sz="1400" b="1" dirty="0">
                <a:solidFill>
                  <a:schemeClr val="bg1"/>
                </a:solidFill>
                <a:latin typeface="Lato" panose="020F0502020204030203" pitchFamily="34" charset="0"/>
                <a:ea typeface="思源黑体 CN Light" panose="020B0300000000000000" pitchFamily="34" charset="-122"/>
                <a:cs typeface="Open Sans" panose="020B0606030504020204" pitchFamily="34" charset="0"/>
              </a:rPr>
              <a:t>good</a:t>
            </a:r>
            <a:endPar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endParaRPr>
          </a:p>
        </p:txBody>
      </p:sp>
      <p:pic>
        <p:nvPicPr>
          <p:cNvPr id="3" name="图片 2">
            <a:extLst>
              <a:ext uri="{FF2B5EF4-FFF2-40B4-BE49-F238E27FC236}">
                <a16:creationId xmlns:a16="http://schemas.microsoft.com/office/drawing/2014/main" id="{0142399D-30A4-45B8-9DB9-53296319DE98}"/>
              </a:ext>
            </a:extLst>
          </p:cNvPr>
          <p:cNvPicPr>
            <a:picLocks noChangeAspect="1"/>
          </p:cNvPicPr>
          <p:nvPr/>
        </p:nvPicPr>
        <p:blipFill>
          <a:blip r:embed="rId4"/>
          <a:stretch>
            <a:fillRect/>
          </a:stretch>
        </p:blipFill>
        <p:spPr>
          <a:xfrm>
            <a:off x="4767426" y="1391847"/>
            <a:ext cx="5809448" cy="4778129"/>
          </a:xfrm>
          <a:prstGeom prst="rect">
            <a:avLst/>
          </a:prstGeom>
        </p:spPr>
      </p:pic>
    </p:spTree>
    <p:extLst>
      <p:ext uri="{BB962C8B-B14F-4D97-AF65-F5344CB8AC3E}">
        <p14:creationId xmlns:p14="http://schemas.microsoft.com/office/powerpoint/2010/main" val="37187244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FE99352-A43F-4719-8C8C-5724FCE20CE4}"/>
              </a:ext>
            </a:extLst>
          </p:cNvPr>
          <p:cNvSpPr txBox="1"/>
          <p:nvPr/>
        </p:nvSpPr>
        <p:spPr>
          <a:xfrm>
            <a:off x="515938" y="3378200"/>
            <a:ext cx="4854715" cy="830997"/>
          </a:xfrm>
          <a:prstGeom prst="rect">
            <a:avLst/>
          </a:prstGeom>
          <a:noFill/>
        </p:spPr>
        <p:txBody>
          <a:bodyPr wrap="square" rtlCol="0">
            <a:spAutoFit/>
          </a:bodyPr>
          <a:lstStyle/>
          <a:p>
            <a:pPr>
              <a:spcAft>
                <a:spcPts val="1200"/>
              </a:spcAft>
            </a:pPr>
            <a:r>
              <a:rPr lang="en-US" altLang="zh-CN" sz="4800" dirty="0">
                <a:solidFill>
                  <a:srgbClr val="F2BB49"/>
                </a:solidFill>
                <a:latin typeface="HelveticaInserat-Roman-SemiB" pitchFamily="2" charset="0"/>
              </a:rPr>
              <a:t>     LDA</a:t>
            </a:r>
          </a:p>
        </p:txBody>
      </p:sp>
      <p:pic>
        <p:nvPicPr>
          <p:cNvPr id="9" name="图形 8">
            <a:extLst>
              <a:ext uri="{FF2B5EF4-FFF2-40B4-BE49-F238E27FC236}">
                <a16:creationId xmlns:a16="http://schemas.microsoft.com/office/drawing/2014/main" id="{6171F665-C16B-4065-B6E9-DAAA2A7BBD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E024820A-DE20-41A9-A59C-4BF7C6EC0FD7}"/>
              </a:ext>
            </a:extLst>
          </p:cNvPr>
          <p:cNvSpPr txBox="1"/>
          <p:nvPr/>
        </p:nvSpPr>
        <p:spPr>
          <a:xfrm>
            <a:off x="1410242" y="4513910"/>
            <a:ext cx="5580062" cy="523220"/>
          </a:xfrm>
          <a:prstGeom prst="rect">
            <a:avLst/>
          </a:prstGeom>
          <a:noFill/>
        </p:spPr>
        <p:txBody>
          <a:bodyPr wrap="square" rtlCol="0">
            <a:spAutoFit/>
          </a:bodyPr>
          <a:lstStyle/>
          <a:p>
            <a:pPr>
              <a:spcBef>
                <a:spcPts val="1400"/>
              </a:spcBef>
              <a:defRPr/>
            </a:pPr>
            <a:r>
              <a:rPr lang="en-US" altLang="zh-CN" sz="2800" b="1" dirty="0">
                <a:solidFill>
                  <a:srgbClr val="92D050"/>
                </a:solidFill>
                <a:effectLst/>
                <a:latin typeface="HelveticaInserat-Roman-SemiB" pitchFamily="2" charset="0"/>
                <a:cs typeface="Times New Roman" panose="02020603050405020304" pitchFamily="18" charset="0"/>
              </a:rPr>
              <a:t>Linear Discriminant Analysis</a:t>
            </a:r>
            <a:endParaRPr kumimoji="0" lang="en-US" altLang="zh-CN" sz="2800" b="1" i="0" u="none" strike="noStrike" kern="1200" cap="none" spc="0" normalizeH="0" baseline="0" noProof="0" dirty="0">
              <a:ln>
                <a:noFill/>
              </a:ln>
              <a:solidFill>
                <a:srgbClr val="92D050"/>
              </a:solidFill>
              <a:effectLst/>
              <a:uLnTx/>
              <a:uFillTx/>
              <a:latin typeface="Lato" panose="020F0502020204030203" pitchFamily="34" charset="0"/>
              <a:ea typeface="等线" panose="02010600030101010101" pitchFamily="2" charset="-122"/>
            </a:endParaRPr>
          </a:p>
        </p:txBody>
      </p:sp>
      <p:cxnSp>
        <p:nvCxnSpPr>
          <p:cNvPr id="4" name="直接连接符 3">
            <a:extLst>
              <a:ext uri="{FF2B5EF4-FFF2-40B4-BE49-F238E27FC236}">
                <a16:creationId xmlns:a16="http://schemas.microsoft.com/office/drawing/2014/main" id="{2216BD36-BDEC-41A9-86C5-AE9C7208874B}"/>
              </a:ext>
            </a:extLst>
          </p:cNvPr>
          <p:cNvCxnSpPr/>
          <p:nvPr/>
        </p:nvCxnSpPr>
        <p:spPr>
          <a:xfrm>
            <a:off x="515938" y="5608320"/>
            <a:ext cx="3918902" cy="0"/>
          </a:xfrm>
          <a:prstGeom prst="line">
            <a:avLst/>
          </a:prstGeom>
          <a:ln>
            <a:solidFill>
              <a:srgbClr val="2BB7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3944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9703236" cy="830997"/>
          </a:xfrm>
          <a:prstGeom prst="rect">
            <a:avLst/>
          </a:prstGeom>
          <a:noFill/>
        </p:spPr>
        <p:txBody>
          <a:bodyPr wrap="square" rtlCol="0">
            <a:spAutoFit/>
          </a:bodyPr>
          <a:lstStyle/>
          <a:p>
            <a:r>
              <a:rPr lang="en-US" altLang="zh-CN" sz="4800" dirty="0">
                <a:solidFill>
                  <a:srgbClr val="FFC43F"/>
                </a:solidFill>
                <a:effectLst/>
                <a:latin typeface="HelveticaInserat-Roman-SemiB" pitchFamily="2" charset="0"/>
                <a:cs typeface="Times New Roman" panose="02020603050405020304" pitchFamily="18" charset="0"/>
              </a:rPr>
              <a:t>LDA  </a:t>
            </a:r>
            <a:r>
              <a:rPr lang="en-US" altLang="zh-CN" sz="2400" b="1" dirty="0">
                <a:solidFill>
                  <a:srgbClr val="92D050"/>
                </a:solidFill>
                <a:effectLst/>
                <a:latin typeface="HelveticaInserat-Roman-SemiB" pitchFamily="2" charset="0"/>
                <a:cs typeface="Times New Roman" panose="02020603050405020304" pitchFamily="18" charset="0"/>
              </a:rPr>
              <a:t>Linear Discriminant Analysis</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515937" y="1623809"/>
            <a:ext cx="11160126" cy="3327578"/>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defRPr/>
            </a:pPr>
            <a:r>
              <a:rPr lang="en-US" altLang="zh-CN" sz="2400" b="1" dirty="0">
                <a:solidFill>
                  <a:srgbClr val="FFC43F"/>
                </a:solidFill>
                <a:effectLst/>
                <a:latin typeface="等线" panose="02010600030101010101" pitchFamily="2" charset="-122"/>
                <a:cs typeface="Times New Roman" panose="02020603050405020304" pitchFamily="18" charset="0"/>
              </a:rPr>
              <a:t>What is LDA ?</a:t>
            </a:r>
            <a:endParaRPr lang="en-US" altLang="zh-CN" sz="2400" b="1" dirty="0">
              <a:solidFill>
                <a:srgbClr val="FFC43F"/>
              </a:solidFill>
              <a:latin typeface="HelveticaInserat-Roman-SemiB" pitchFamily="2" charset="0"/>
            </a:endParaRP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Linear Discriminant Analysis (LDA) is a classical method for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dimension reduction </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of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supervised data</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The main idea of LDA is to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project the data in a high-dimensional space to a lower-dimensional space</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and ensure that the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intra-class variance of each category is small and the inter-class mean difference is large </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after the projection, which means that after the high-dimensional data in the same category is projected to a lower-dimensional space, the same categories are grouped together, but different categories are far apart.</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This is different from PCA, which is an unsupervised dimensionality reduction technique that does not take into account the output of the sample categories.</a:t>
            </a:r>
          </a:p>
        </p:txBody>
      </p:sp>
    </p:spTree>
    <p:extLst>
      <p:ext uri="{BB962C8B-B14F-4D97-AF65-F5344CB8AC3E}">
        <p14:creationId xmlns:p14="http://schemas.microsoft.com/office/powerpoint/2010/main" val="2613296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7" y="549275"/>
            <a:ext cx="9703236" cy="830997"/>
          </a:xfrm>
          <a:prstGeom prst="rect">
            <a:avLst/>
          </a:prstGeom>
          <a:noFill/>
        </p:spPr>
        <p:txBody>
          <a:bodyPr wrap="square" rtlCol="0">
            <a:spAutoFit/>
          </a:bodyPr>
          <a:lstStyle/>
          <a:p>
            <a:r>
              <a:rPr lang="en-US" altLang="zh-CN" sz="4800" dirty="0">
                <a:solidFill>
                  <a:srgbClr val="FFC43F"/>
                </a:solidFill>
                <a:effectLst/>
                <a:latin typeface="HelveticaInserat-Roman-SemiB" pitchFamily="2" charset="0"/>
                <a:cs typeface="Times New Roman" panose="02020603050405020304" pitchFamily="18" charset="0"/>
              </a:rPr>
              <a:t>LDA  </a:t>
            </a:r>
            <a:r>
              <a:rPr lang="en-US" altLang="zh-CN" sz="2400" b="1" dirty="0">
                <a:solidFill>
                  <a:srgbClr val="92D050"/>
                </a:solidFill>
                <a:effectLst/>
                <a:latin typeface="HelveticaInserat-Roman-SemiB" pitchFamily="2" charset="0"/>
                <a:cs typeface="Times New Roman" panose="02020603050405020304" pitchFamily="18" charset="0"/>
              </a:rPr>
              <a:t>Linear Discriminant Analysis</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515938" y="1553640"/>
            <a:ext cx="11160126" cy="587405"/>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defRPr/>
            </a:pPr>
            <a:r>
              <a:rPr lang="en-US" altLang="zh-CN" sz="2400" b="1" dirty="0">
                <a:solidFill>
                  <a:srgbClr val="FFC43F"/>
                </a:solidFill>
                <a:latin typeface="等线" panose="02010600030101010101" pitchFamily="2" charset="-122"/>
                <a:cs typeface="Times New Roman" panose="02020603050405020304" pitchFamily="18" charset="0"/>
              </a:rPr>
              <a:t>How to do it ?</a:t>
            </a:r>
            <a:endParaRPr lang="en-US" altLang="zh-CN" sz="2400" b="1" dirty="0">
              <a:solidFill>
                <a:srgbClr val="FFC43F"/>
              </a:solidFill>
              <a:latin typeface="HelveticaInserat-Roman-SemiB" pitchFamily="2" charset="0"/>
            </a:endParaRPr>
          </a:p>
        </p:txBody>
      </p:sp>
      <p:sp>
        <p:nvSpPr>
          <p:cNvPr id="5" name="矩形 4">
            <a:extLst>
              <a:ext uri="{FF2B5EF4-FFF2-40B4-BE49-F238E27FC236}">
                <a16:creationId xmlns:a16="http://schemas.microsoft.com/office/drawing/2014/main" id="{ABED9D26-9E95-4786-9F33-8D8CEB2F1107}"/>
              </a:ext>
            </a:extLst>
          </p:cNvPr>
          <p:cNvSpPr/>
          <p:nvPr/>
        </p:nvSpPr>
        <p:spPr>
          <a:xfrm>
            <a:off x="3208361" y="1817879"/>
            <a:ext cx="8732430" cy="646331"/>
          </a:xfrm>
          <a:prstGeom prst="rect">
            <a:avLst/>
          </a:prstGeom>
          <a:noFill/>
        </p:spPr>
        <p:txBody>
          <a:bodyPr wrap="square" lIns="91440" tIns="45720" rIns="91440" bIns="45720">
            <a:spAutoFit/>
          </a:bodyPr>
          <a:lstStyle/>
          <a:p>
            <a:pPr algn="ctr"/>
            <a:r>
              <a:rPr lang="en-US" altLang="zh-C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a:t>
            </a:r>
            <a:r>
              <a:rPr lang="en-US" altLang="zh-CN"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-dimensional to k-dimensional</a:t>
            </a:r>
            <a:endParaRPr lang="zh-CN" alt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aphicFrame>
        <p:nvGraphicFramePr>
          <p:cNvPr id="9" name="图示 8">
            <a:extLst>
              <a:ext uri="{FF2B5EF4-FFF2-40B4-BE49-F238E27FC236}">
                <a16:creationId xmlns:a16="http://schemas.microsoft.com/office/drawing/2014/main" id="{4B6023E4-C12E-45FA-84C3-64FE6B361870}"/>
              </a:ext>
            </a:extLst>
          </p:cNvPr>
          <p:cNvGraphicFramePr/>
          <p:nvPr>
            <p:extLst>
              <p:ext uri="{D42A27DB-BD31-4B8C-83A1-F6EECF244321}">
                <p14:modId xmlns:p14="http://schemas.microsoft.com/office/powerpoint/2010/main" val="1789952263"/>
              </p:ext>
            </p:extLst>
          </p:nvPr>
        </p:nvGraphicFramePr>
        <p:xfrm>
          <a:off x="98897" y="2237756"/>
          <a:ext cx="11577165" cy="52211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图片 9">
            <a:extLst>
              <a:ext uri="{FF2B5EF4-FFF2-40B4-BE49-F238E27FC236}">
                <a16:creationId xmlns:a16="http://schemas.microsoft.com/office/drawing/2014/main" id="{1941ACAE-F409-4027-9001-E750A2FD82F0}"/>
              </a:ext>
            </a:extLst>
          </p:cNvPr>
          <p:cNvPicPr>
            <a:picLocks noChangeAspect="1"/>
          </p:cNvPicPr>
          <p:nvPr/>
        </p:nvPicPr>
        <p:blipFill>
          <a:blip r:embed="rId9"/>
          <a:stretch>
            <a:fillRect/>
          </a:stretch>
        </p:blipFill>
        <p:spPr>
          <a:xfrm>
            <a:off x="1202887" y="5196393"/>
            <a:ext cx="2809524" cy="428571"/>
          </a:xfrm>
          <a:prstGeom prst="rect">
            <a:avLst/>
          </a:prstGeom>
        </p:spPr>
      </p:pic>
      <p:pic>
        <p:nvPicPr>
          <p:cNvPr id="11" name="图片 10">
            <a:extLst>
              <a:ext uri="{FF2B5EF4-FFF2-40B4-BE49-F238E27FC236}">
                <a16:creationId xmlns:a16="http://schemas.microsoft.com/office/drawing/2014/main" id="{C82707E7-8C3C-4776-9262-956E382A3303}"/>
              </a:ext>
            </a:extLst>
          </p:cNvPr>
          <p:cNvPicPr>
            <a:picLocks noChangeAspect="1"/>
          </p:cNvPicPr>
          <p:nvPr/>
        </p:nvPicPr>
        <p:blipFill>
          <a:blip r:embed="rId10"/>
          <a:stretch>
            <a:fillRect/>
          </a:stretch>
        </p:blipFill>
        <p:spPr>
          <a:xfrm>
            <a:off x="4467555" y="5172583"/>
            <a:ext cx="1800000" cy="476190"/>
          </a:xfrm>
          <a:prstGeom prst="rect">
            <a:avLst/>
          </a:prstGeom>
        </p:spPr>
      </p:pic>
      <p:cxnSp>
        <p:nvCxnSpPr>
          <p:cNvPr id="3" name="直接箭头连接符 2">
            <a:extLst>
              <a:ext uri="{FF2B5EF4-FFF2-40B4-BE49-F238E27FC236}">
                <a16:creationId xmlns:a16="http://schemas.microsoft.com/office/drawing/2014/main" id="{48F4A216-72DC-47B7-AD02-068373972488}"/>
              </a:ext>
            </a:extLst>
          </p:cNvPr>
          <p:cNvCxnSpPr/>
          <p:nvPr/>
        </p:nvCxnSpPr>
        <p:spPr>
          <a:xfrm>
            <a:off x="2526384" y="4703975"/>
            <a:ext cx="0" cy="367646"/>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596C9C9A-9DD0-4BFF-8839-6B0ABFE79FEA}"/>
              </a:ext>
            </a:extLst>
          </p:cNvPr>
          <p:cNvCxnSpPr>
            <a:cxnSpLocks/>
          </p:cNvCxnSpPr>
          <p:nvPr/>
        </p:nvCxnSpPr>
        <p:spPr>
          <a:xfrm>
            <a:off x="4336762" y="4703975"/>
            <a:ext cx="878333" cy="367646"/>
          </a:xfrm>
          <a:prstGeom prst="straightConnector1">
            <a:avLst/>
          </a:prstGeom>
          <a:ln w="317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82442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LDA + Cluster</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445597" y="1853910"/>
            <a:ext cx="9127684" cy="372923"/>
          </a:xfrm>
          <a:prstGeom prst="rect">
            <a:avLst/>
          </a:prstGeom>
          <a:noFill/>
        </p:spPr>
        <p:txBody>
          <a:bodyPr wrap="square" rtlCol="0">
            <a:spAutoFit/>
          </a:bodyPr>
          <a:lstStyle/>
          <a:p>
            <a:pPr lvl="2">
              <a:lnSpc>
                <a:spcPct val="150000"/>
              </a:lnSpc>
              <a:spcBef>
                <a:spcPts val="1200"/>
              </a:spcBef>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The LDA classification looks much better than the PCA classification</a:t>
            </a:r>
          </a:p>
        </p:txBody>
      </p:sp>
      <p:pic>
        <p:nvPicPr>
          <p:cNvPr id="9" name="图片 8">
            <a:extLst>
              <a:ext uri="{FF2B5EF4-FFF2-40B4-BE49-F238E27FC236}">
                <a16:creationId xmlns:a16="http://schemas.microsoft.com/office/drawing/2014/main" id="{F8FFBB0A-4693-4FB4-99CA-D1341A24DBDA}"/>
              </a:ext>
            </a:extLst>
          </p:cNvPr>
          <p:cNvPicPr>
            <a:picLocks noChangeAspect="1"/>
          </p:cNvPicPr>
          <p:nvPr/>
        </p:nvPicPr>
        <p:blipFill>
          <a:blip r:embed="rId4"/>
          <a:stretch>
            <a:fillRect/>
          </a:stretch>
        </p:blipFill>
        <p:spPr>
          <a:xfrm>
            <a:off x="971937" y="2608931"/>
            <a:ext cx="4648603" cy="3932261"/>
          </a:xfrm>
          <a:prstGeom prst="rect">
            <a:avLst/>
          </a:prstGeom>
        </p:spPr>
      </p:pic>
      <p:pic>
        <p:nvPicPr>
          <p:cNvPr id="10" name="图片 9">
            <a:extLst>
              <a:ext uri="{FF2B5EF4-FFF2-40B4-BE49-F238E27FC236}">
                <a16:creationId xmlns:a16="http://schemas.microsoft.com/office/drawing/2014/main" id="{243F4AE2-8505-452D-92F5-64F034F994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608931"/>
            <a:ext cx="5199274" cy="3899456"/>
          </a:xfrm>
          <a:prstGeom prst="rect">
            <a:avLst/>
          </a:prstGeom>
        </p:spPr>
      </p:pic>
    </p:spTree>
    <p:extLst>
      <p:ext uri="{BB962C8B-B14F-4D97-AF65-F5344CB8AC3E}">
        <p14:creationId xmlns:p14="http://schemas.microsoft.com/office/powerpoint/2010/main" val="22923439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478231" y="266615"/>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PCA &amp; LDA</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6671" y="255856"/>
            <a:ext cx="2831940" cy="520356"/>
          </a:xfrm>
          <a:prstGeom prst="rect">
            <a:avLst/>
          </a:prstGeom>
        </p:spPr>
      </p:pic>
      <p:pic>
        <p:nvPicPr>
          <p:cNvPr id="10" name="Picture 2" descr="Linear Discriminant Analysis Source - sebastianraschka">
            <a:extLst>
              <a:ext uri="{FF2B5EF4-FFF2-40B4-BE49-F238E27FC236}">
                <a16:creationId xmlns:a16="http://schemas.microsoft.com/office/drawing/2014/main" id="{DD822A43-DBE5-42C3-BB07-533DC1CA7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043" y="1295235"/>
            <a:ext cx="10923914" cy="556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363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FE99352-A43F-4719-8C8C-5724FCE20CE4}"/>
              </a:ext>
            </a:extLst>
          </p:cNvPr>
          <p:cNvSpPr txBox="1"/>
          <p:nvPr/>
        </p:nvSpPr>
        <p:spPr>
          <a:xfrm>
            <a:off x="515938" y="3378200"/>
            <a:ext cx="4854715" cy="830997"/>
          </a:xfrm>
          <a:prstGeom prst="rect">
            <a:avLst/>
          </a:prstGeom>
          <a:noFill/>
        </p:spPr>
        <p:txBody>
          <a:bodyPr wrap="square" rtlCol="0">
            <a:spAutoFit/>
          </a:bodyPr>
          <a:lstStyle/>
          <a:p>
            <a:pPr>
              <a:spcAft>
                <a:spcPts val="1200"/>
              </a:spcAft>
            </a:pPr>
            <a:r>
              <a:rPr lang="en-US" altLang="zh-CN" sz="4800" dirty="0">
                <a:solidFill>
                  <a:srgbClr val="F2BB49"/>
                </a:solidFill>
                <a:latin typeface="HelveticaInserat-Roman-SemiB" pitchFamily="2" charset="0"/>
              </a:rPr>
              <a:t>     Clustering</a:t>
            </a:r>
          </a:p>
        </p:txBody>
      </p:sp>
      <p:pic>
        <p:nvPicPr>
          <p:cNvPr id="9" name="图形 8">
            <a:extLst>
              <a:ext uri="{FF2B5EF4-FFF2-40B4-BE49-F238E27FC236}">
                <a16:creationId xmlns:a16="http://schemas.microsoft.com/office/drawing/2014/main" id="{6171F665-C16B-4065-B6E9-DAAA2A7BBD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E024820A-DE20-41A9-A59C-4BF7C6EC0FD7}"/>
              </a:ext>
            </a:extLst>
          </p:cNvPr>
          <p:cNvSpPr txBox="1"/>
          <p:nvPr/>
        </p:nvSpPr>
        <p:spPr>
          <a:xfrm>
            <a:off x="1410242" y="4513910"/>
            <a:ext cx="5580062" cy="523220"/>
          </a:xfrm>
          <a:prstGeom prst="rect">
            <a:avLst/>
          </a:prstGeom>
          <a:noFill/>
        </p:spPr>
        <p:txBody>
          <a:bodyPr wrap="square" rtlCol="0">
            <a:spAutoFit/>
          </a:bodyPr>
          <a:lstStyle/>
          <a:p>
            <a:pPr>
              <a:spcBef>
                <a:spcPts val="1400"/>
              </a:spcBef>
              <a:defRPr/>
            </a:pPr>
            <a:r>
              <a:rPr lang="en-US" altLang="zh-CN" sz="2800" b="1" dirty="0">
                <a:solidFill>
                  <a:srgbClr val="92D050"/>
                </a:solidFill>
                <a:effectLst/>
                <a:latin typeface="HelveticaInserat-Roman-SemiB" pitchFamily="2" charset="0"/>
                <a:cs typeface="Times New Roman" panose="02020603050405020304" pitchFamily="18" charset="0"/>
              </a:rPr>
              <a:t>Different method</a:t>
            </a:r>
            <a:endParaRPr kumimoji="0" lang="en-US" altLang="zh-CN" sz="2800" b="1" i="0" u="none" strike="noStrike" kern="1200" cap="none" spc="0" normalizeH="0" baseline="0" noProof="0" dirty="0">
              <a:ln>
                <a:noFill/>
              </a:ln>
              <a:solidFill>
                <a:srgbClr val="92D050"/>
              </a:solidFill>
              <a:effectLst/>
              <a:uLnTx/>
              <a:uFillTx/>
              <a:latin typeface="Lato" panose="020F0502020204030203" pitchFamily="34" charset="0"/>
              <a:ea typeface="等线" panose="02010600030101010101" pitchFamily="2" charset="-122"/>
            </a:endParaRPr>
          </a:p>
        </p:txBody>
      </p:sp>
      <p:cxnSp>
        <p:nvCxnSpPr>
          <p:cNvPr id="4" name="直接连接符 3">
            <a:extLst>
              <a:ext uri="{FF2B5EF4-FFF2-40B4-BE49-F238E27FC236}">
                <a16:creationId xmlns:a16="http://schemas.microsoft.com/office/drawing/2014/main" id="{2216BD36-BDEC-41A9-86C5-AE9C7208874B}"/>
              </a:ext>
            </a:extLst>
          </p:cNvPr>
          <p:cNvCxnSpPr/>
          <p:nvPr/>
        </p:nvCxnSpPr>
        <p:spPr>
          <a:xfrm>
            <a:off x="515938" y="5608320"/>
            <a:ext cx="3918902" cy="0"/>
          </a:xfrm>
          <a:prstGeom prst="line">
            <a:avLst/>
          </a:prstGeom>
          <a:ln>
            <a:solidFill>
              <a:srgbClr val="2BB7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106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9703236" cy="830997"/>
          </a:xfrm>
          <a:prstGeom prst="rect">
            <a:avLst/>
          </a:prstGeom>
          <a:noFill/>
        </p:spPr>
        <p:txBody>
          <a:bodyPr wrap="square" rtlCol="0">
            <a:spAutoFit/>
          </a:bodyPr>
          <a:lstStyle/>
          <a:p>
            <a:r>
              <a:rPr lang="en-US" altLang="zh-CN" sz="4800" dirty="0">
                <a:solidFill>
                  <a:srgbClr val="FFC43F"/>
                </a:solidFill>
                <a:effectLst/>
                <a:latin typeface="HelveticaInserat-Roman-SemiB" pitchFamily="2" charset="0"/>
                <a:cs typeface="Times New Roman" panose="02020603050405020304" pitchFamily="18" charset="0"/>
              </a:rPr>
              <a:t>K-means</a:t>
            </a:r>
            <a:endParaRPr lang="en-US" altLang="zh-CN" sz="2400" b="1" dirty="0">
              <a:solidFill>
                <a:srgbClr val="92D050"/>
              </a:solidFill>
              <a:effectLst/>
              <a:latin typeface="HelveticaInserat-Roman-SemiB" pitchFamily="2" charset="0"/>
              <a:cs typeface="Times New Roman" panose="02020603050405020304" pitchFamily="18" charset="0"/>
            </a:endParaRP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515937" y="1623809"/>
            <a:ext cx="11160126" cy="5081904"/>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defRPr/>
            </a:pPr>
            <a:r>
              <a:rPr lang="en-US" altLang="zh-CN" sz="2400" b="1" dirty="0">
                <a:solidFill>
                  <a:srgbClr val="FFC43F"/>
                </a:solidFill>
                <a:effectLst/>
                <a:latin typeface="等线" panose="02010600030101010101" pitchFamily="2" charset="-122"/>
                <a:cs typeface="Times New Roman" panose="02020603050405020304" pitchFamily="18" charset="0"/>
              </a:rPr>
              <a:t>What is K-means ?</a:t>
            </a:r>
            <a:endParaRPr lang="en-US" altLang="zh-CN" sz="2400" b="1" dirty="0">
              <a:solidFill>
                <a:srgbClr val="FFC43F"/>
              </a:solidFill>
              <a:latin typeface="HelveticaInserat-Roman-SemiB" pitchFamily="2" charset="0"/>
            </a:endParaRP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K-means algorithm is a clustering algorithm based on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partition.</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It takes K as the parameter to divide N data objects into K clusters, so that the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similarity within the cluster is high and the similarity between clusters is low</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a:t>
            </a:r>
          </a:p>
          <a:p>
            <a:pPr marL="1200150" lvl="2" indent="-285750">
              <a:lnSpc>
                <a:spcPct val="150000"/>
              </a:lnSpc>
              <a:spcBef>
                <a:spcPts val="1200"/>
              </a:spcBef>
              <a:buFont typeface="Arial" panose="020B0604020202020204" pitchFamily="34" charset="0"/>
              <a:buChar char="•"/>
              <a:defRPr/>
            </a:pP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Process: </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Firstly, k data objects are randomly selected, and each data object represents a cluster center, that is, k initial centers are selected. </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For each remaining object, it is assigned to the cluster corresponding to its most similar cluster center according to its similarity (distance) to each cluster center.</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The average value of all objects in each cluster is then recalculated as the new cluster center.</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The above process is repeated until the criterion function converges, that is, the cluster center does not change significantly. The mean square error is usually used as a criterion function, which minimizes the sum of squares of the distances from each point to the center of the nearest cluster</a:t>
            </a:r>
          </a:p>
        </p:txBody>
      </p:sp>
    </p:spTree>
    <p:extLst>
      <p:ext uri="{BB962C8B-B14F-4D97-AF65-F5344CB8AC3E}">
        <p14:creationId xmlns:p14="http://schemas.microsoft.com/office/powerpoint/2010/main" val="1176693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FE99352-A43F-4719-8C8C-5724FCE20CE4}"/>
              </a:ext>
            </a:extLst>
          </p:cNvPr>
          <p:cNvSpPr txBox="1"/>
          <p:nvPr/>
        </p:nvSpPr>
        <p:spPr>
          <a:xfrm>
            <a:off x="4801790" y="2793610"/>
            <a:ext cx="4854715" cy="830997"/>
          </a:xfrm>
          <a:prstGeom prst="rect">
            <a:avLst/>
          </a:prstGeom>
          <a:noFill/>
        </p:spPr>
        <p:txBody>
          <a:bodyPr wrap="square" rtlCol="0">
            <a:spAutoFit/>
          </a:bodyPr>
          <a:lstStyle/>
          <a:p>
            <a:r>
              <a:rPr lang="en-US" altLang="zh-CN" sz="4800" dirty="0">
                <a:solidFill>
                  <a:srgbClr val="F2BB49"/>
                </a:solidFill>
                <a:latin typeface="HelveticaInserat-Roman-SemiB" pitchFamily="2" charset="0"/>
              </a:rPr>
              <a:t>OUTLINE</a:t>
            </a:r>
          </a:p>
        </p:txBody>
      </p:sp>
      <p:sp>
        <p:nvSpPr>
          <p:cNvPr id="10" name="文本框 9">
            <a:extLst>
              <a:ext uri="{FF2B5EF4-FFF2-40B4-BE49-F238E27FC236}">
                <a16:creationId xmlns:a16="http://schemas.microsoft.com/office/drawing/2014/main" id="{5D4D32C4-E608-4A7C-9725-2A65E55D2FF6}"/>
              </a:ext>
            </a:extLst>
          </p:cNvPr>
          <p:cNvSpPr txBox="1"/>
          <p:nvPr/>
        </p:nvSpPr>
        <p:spPr>
          <a:xfrm>
            <a:off x="4801790" y="3721388"/>
            <a:ext cx="7390210"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altLang="zh-CN" sz="1800" dirty="0">
                <a:solidFill>
                  <a:schemeClr val="bg1"/>
                </a:solidFill>
                <a:effectLst/>
                <a:latin typeface="微软雅黑 Light" panose="020B0502040204020203" pitchFamily="34" charset="-122"/>
                <a:ea typeface="微软雅黑 Light" panose="020B0502040204020203" pitchFamily="34" charset="-122"/>
              </a:rPr>
              <a:t>The purpose of this project is to achieve classification, dimensionality reduction, and clustering. Use MATLAB to program with existing tools for data mining and classification. Discuss machine learning methods and compare performances</a:t>
            </a:r>
            <a:endParaRPr kumimoji="0" lang="en-US" altLang="zh-CN" sz="1400" b="0" i="0" u="none" strike="noStrike" kern="1200" cap="none" spc="0" normalizeH="0" baseline="0" noProof="0" dirty="0">
              <a:ln>
                <a:noFill/>
              </a:ln>
              <a:solidFill>
                <a:schemeClr val="bg1"/>
              </a:solidFill>
              <a:effectLst/>
              <a:uLnTx/>
              <a:uFillTx/>
              <a:latin typeface="微软雅黑 Light" panose="020B0502040204020203" pitchFamily="34" charset="-122"/>
              <a:ea typeface="微软雅黑 Light" panose="020B0502040204020203" pitchFamily="34" charset="-122"/>
              <a:cs typeface="Open Sans" panose="020B0606030504020204" pitchFamily="34" charset="0"/>
            </a:endParaRPr>
          </a:p>
        </p:txBody>
      </p:sp>
      <p:pic>
        <p:nvPicPr>
          <p:cNvPr id="12" name="图形 11">
            <a:extLst>
              <a:ext uri="{FF2B5EF4-FFF2-40B4-BE49-F238E27FC236}">
                <a16:creationId xmlns:a16="http://schemas.microsoft.com/office/drawing/2014/main" id="{F0C5737E-24A3-43AD-8C80-4F0A170A20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cxnSp>
        <p:nvCxnSpPr>
          <p:cNvPr id="3" name="直接连接符 2">
            <a:extLst>
              <a:ext uri="{FF2B5EF4-FFF2-40B4-BE49-F238E27FC236}">
                <a16:creationId xmlns:a16="http://schemas.microsoft.com/office/drawing/2014/main" id="{DA89E003-1426-44B3-88EB-1B6B2CA43344}"/>
              </a:ext>
            </a:extLst>
          </p:cNvPr>
          <p:cNvCxnSpPr/>
          <p:nvPr/>
        </p:nvCxnSpPr>
        <p:spPr>
          <a:xfrm>
            <a:off x="4876800" y="3648891"/>
            <a:ext cx="6400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9786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Hierarchical clustering</a:t>
            </a:r>
            <a:endParaRPr lang="en-US" altLang="zh-CN" sz="2400" b="1" dirty="0">
              <a:solidFill>
                <a:srgbClr val="92D050"/>
              </a:solidFill>
              <a:effectLst/>
              <a:latin typeface="HelveticaInserat-Roman-SemiB" pitchFamily="2" charset="0"/>
              <a:cs typeface="Times New Roman" panose="02020603050405020304" pitchFamily="18" charset="0"/>
            </a:endParaRP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515937" y="1403422"/>
            <a:ext cx="11160126" cy="5266570"/>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defRPr/>
            </a:pPr>
            <a:r>
              <a:rPr lang="en-US" altLang="zh-CN" sz="2400" b="1" dirty="0">
                <a:solidFill>
                  <a:srgbClr val="FFC43F"/>
                </a:solidFill>
                <a:effectLst/>
                <a:latin typeface="等线" panose="02010600030101010101" pitchFamily="2" charset="-122"/>
                <a:cs typeface="Times New Roman" panose="02020603050405020304" pitchFamily="18" charset="0"/>
              </a:rPr>
              <a:t>What is hierarchical clustering ?</a:t>
            </a:r>
            <a:endParaRPr lang="en-US" altLang="zh-CN" sz="2400" b="1" dirty="0">
              <a:solidFill>
                <a:srgbClr val="FFC43F"/>
              </a:solidFill>
              <a:latin typeface="HelveticaInserat-Roman-SemiB" pitchFamily="2" charset="0"/>
            </a:endParaRP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Hierarchical Clustering is a kind of Clustering algorithm, which creates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a Hierarchical nested Clustering tree </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by calculating the similarity among data points of different categories. In a cluster tree, the original data points of different categories are the lowest layer of the tree, and the top layer of the tree is the root node of a cluster. One of the advantages of hierarchical clustering algorithm compared with partition clustering algorithm is that the clustering of data sets can be displayed at different scales (hierarchies).</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There are two ways to create clustering tree: bottom-up merging and top-down merging. The hierarchical clustering algorithm can be classified as Agglomerative or Divisive.</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The two approaches are not superior to each other, but in practical application, depending on the characteristics of the data and the number of "classes" you want, consider whether top-down or bottom-up is faster.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The Linkage methods </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are the shortest, longest, middle, class average, etc.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class average is usually the most common and most useful method</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on the one hand, because of its monotonicity, on the other hand, because of its space expansion/concentration degree moderate). To make up for the deficiency of decomposition and merging, hierarchical merging is often combined with other clustering methods, such as cyclic location.</a:t>
            </a:r>
          </a:p>
        </p:txBody>
      </p:sp>
    </p:spTree>
    <p:extLst>
      <p:ext uri="{BB962C8B-B14F-4D97-AF65-F5344CB8AC3E}">
        <p14:creationId xmlns:p14="http://schemas.microsoft.com/office/powerpoint/2010/main" val="13912253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FE99352-A43F-4719-8C8C-5724FCE20CE4}"/>
              </a:ext>
            </a:extLst>
          </p:cNvPr>
          <p:cNvSpPr txBox="1"/>
          <p:nvPr/>
        </p:nvSpPr>
        <p:spPr>
          <a:xfrm>
            <a:off x="515938" y="3378200"/>
            <a:ext cx="4854715" cy="830997"/>
          </a:xfrm>
          <a:prstGeom prst="rect">
            <a:avLst/>
          </a:prstGeom>
          <a:noFill/>
        </p:spPr>
        <p:txBody>
          <a:bodyPr wrap="square" rtlCol="0">
            <a:spAutoFit/>
          </a:bodyPr>
          <a:lstStyle/>
          <a:p>
            <a:pPr>
              <a:spcAft>
                <a:spcPts val="1200"/>
              </a:spcAft>
            </a:pPr>
            <a:r>
              <a:rPr lang="en-US" altLang="zh-CN" sz="4800" dirty="0">
                <a:solidFill>
                  <a:srgbClr val="F2BB49"/>
                </a:solidFill>
                <a:latin typeface="HelveticaInserat-Roman-SemiB" pitchFamily="2" charset="0"/>
              </a:rPr>
              <a:t>     Classification</a:t>
            </a:r>
          </a:p>
        </p:txBody>
      </p:sp>
      <p:pic>
        <p:nvPicPr>
          <p:cNvPr id="9" name="图形 8">
            <a:extLst>
              <a:ext uri="{FF2B5EF4-FFF2-40B4-BE49-F238E27FC236}">
                <a16:creationId xmlns:a16="http://schemas.microsoft.com/office/drawing/2014/main" id="{6171F665-C16B-4065-B6E9-DAAA2A7BBD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E024820A-DE20-41A9-A59C-4BF7C6EC0FD7}"/>
              </a:ext>
            </a:extLst>
          </p:cNvPr>
          <p:cNvSpPr txBox="1"/>
          <p:nvPr/>
        </p:nvSpPr>
        <p:spPr>
          <a:xfrm>
            <a:off x="1410241" y="4513910"/>
            <a:ext cx="5867251" cy="523220"/>
          </a:xfrm>
          <a:prstGeom prst="rect">
            <a:avLst/>
          </a:prstGeom>
          <a:noFill/>
        </p:spPr>
        <p:txBody>
          <a:bodyPr wrap="square" rtlCol="0">
            <a:spAutoFit/>
          </a:bodyPr>
          <a:lstStyle/>
          <a:p>
            <a:pPr>
              <a:spcBef>
                <a:spcPts val="1400"/>
              </a:spcBef>
              <a:defRPr/>
            </a:pPr>
            <a:r>
              <a:rPr lang="en-US" altLang="zh-CN" sz="2800" b="1" dirty="0">
                <a:solidFill>
                  <a:srgbClr val="92D050"/>
                </a:solidFill>
                <a:effectLst/>
                <a:latin typeface="HelveticaInserat-Roman-SemiB" pitchFamily="2" charset="0"/>
                <a:cs typeface="Times New Roman" panose="02020603050405020304" pitchFamily="18" charset="0"/>
              </a:rPr>
              <a:t>two-class classification problem</a:t>
            </a:r>
          </a:p>
        </p:txBody>
      </p:sp>
      <p:cxnSp>
        <p:nvCxnSpPr>
          <p:cNvPr id="4" name="直接连接符 3">
            <a:extLst>
              <a:ext uri="{FF2B5EF4-FFF2-40B4-BE49-F238E27FC236}">
                <a16:creationId xmlns:a16="http://schemas.microsoft.com/office/drawing/2014/main" id="{2216BD36-BDEC-41A9-86C5-AE9C7208874B}"/>
              </a:ext>
            </a:extLst>
          </p:cNvPr>
          <p:cNvCxnSpPr/>
          <p:nvPr/>
        </p:nvCxnSpPr>
        <p:spPr>
          <a:xfrm>
            <a:off x="515938" y="5608320"/>
            <a:ext cx="3918902" cy="0"/>
          </a:xfrm>
          <a:prstGeom prst="line">
            <a:avLst/>
          </a:prstGeom>
          <a:ln>
            <a:solidFill>
              <a:srgbClr val="2BB7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472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478231" y="266615"/>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Two-class classification </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6671" y="255856"/>
            <a:ext cx="2831940" cy="520356"/>
          </a:xfrm>
          <a:prstGeom prst="rect">
            <a:avLst/>
          </a:prstGeom>
        </p:spPr>
      </p:pic>
      <p:sp>
        <p:nvSpPr>
          <p:cNvPr id="8" name="文本框 7">
            <a:extLst>
              <a:ext uri="{FF2B5EF4-FFF2-40B4-BE49-F238E27FC236}">
                <a16:creationId xmlns:a16="http://schemas.microsoft.com/office/drawing/2014/main" id="{291D953D-63BA-4E33-A8E6-7DAFF5F6102D}"/>
              </a:ext>
            </a:extLst>
          </p:cNvPr>
          <p:cNvSpPr txBox="1"/>
          <p:nvPr/>
        </p:nvSpPr>
        <p:spPr>
          <a:xfrm>
            <a:off x="-393568" y="1221021"/>
            <a:ext cx="10876174" cy="868636"/>
          </a:xfrm>
          <a:prstGeom prst="rect">
            <a:avLst/>
          </a:prstGeom>
          <a:noFill/>
        </p:spPr>
        <p:txBody>
          <a:bodyPr wrap="square">
            <a:spAutoFit/>
          </a:bodyPr>
          <a:lstStyle/>
          <a:p>
            <a:pPr marL="1200150" lvl="2" indent="-285750">
              <a:lnSpc>
                <a:spcPct val="150000"/>
              </a:lnSpc>
              <a:spcBef>
                <a:spcPts val="1200"/>
              </a:spcBef>
              <a:buFont typeface="Arial" panose="020B0604020202020204" pitchFamily="34" charset="0"/>
              <a:buChar char="•"/>
              <a:defRPr/>
            </a:pP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Use SVM with a RBF kernel, SVM with a linear kernel, and a neural network classifier with one hidden layer to classify the dataset in a 5-fold cross validation setting</a:t>
            </a:r>
          </a:p>
        </p:txBody>
      </p:sp>
      <p:sp>
        <p:nvSpPr>
          <p:cNvPr id="15" name="文本框 14">
            <a:extLst>
              <a:ext uri="{FF2B5EF4-FFF2-40B4-BE49-F238E27FC236}">
                <a16:creationId xmlns:a16="http://schemas.microsoft.com/office/drawing/2014/main" id="{9EECDAF7-2380-4F83-92A2-A63F098E7852}"/>
              </a:ext>
            </a:extLst>
          </p:cNvPr>
          <p:cNvSpPr txBox="1"/>
          <p:nvPr/>
        </p:nvSpPr>
        <p:spPr>
          <a:xfrm>
            <a:off x="478231" y="4108637"/>
            <a:ext cx="6292392" cy="369332"/>
          </a:xfrm>
          <a:prstGeom prst="rect">
            <a:avLst/>
          </a:prstGeom>
          <a:noFill/>
        </p:spPr>
        <p:txBody>
          <a:bodyPr wrap="square">
            <a:spAutoFit/>
          </a:bodyPr>
          <a:lstStyle/>
          <a:p>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SVM with a RBF kernel</a:t>
            </a:r>
            <a:endParaRPr lang="zh-CN" altLang="en-US" dirty="0"/>
          </a:p>
        </p:txBody>
      </p:sp>
      <p:sp>
        <p:nvSpPr>
          <p:cNvPr id="17" name="文本框 16">
            <a:extLst>
              <a:ext uri="{FF2B5EF4-FFF2-40B4-BE49-F238E27FC236}">
                <a16:creationId xmlns:a16="http://schemas.microsoft.com/office/drawing/2014/main" id="{51BBD08B-7C9C-4E8D-9CF5-8C99373F4D17}"/>
              </a:ext>
            </a:extLst>
          </p:cNvPr>
          <p:cNvSpPr txBox="1"/>
          <p:nvPr/>
        </p:nvSpPr>
        <p:spPr>
          <a:xfrm>
            <a:off x="478231" y="6197367"/>
            <a:ext cx="6292392" cy="369332"/>
          </a:xfrm>
          <a:prstGeom prst="rect">
            <a:avLst/>
          </a:prstGeom>
          <a:noFill/>
        </p:spPr>
        <p:txBody>
          <a:bodyPr wrap="square">
            <a:spAutoFit/>
          </a:bodyPr>
          <a:lstStyle/>
          <a:p>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SVM with a linear kernel</a:t>
            </a:r>
            <a:endParaRPr lang="zh-CN" altLang="en-US" dirty="0"/>
          </a:p>
        </p:txBody>
      </p:sp>
      <p:sp>
        <p:nvSpPr>
          <p:cNvPr id="19" name="文本框 18">
            <a:extLst>
              <a:ext uri="{FF2B5EF4-FFF2-40B4-BE49-F238E27FC236}">
                <a16:creationId xmlns:a16="http://schemas.microsoft.com/office/drawing/2014/main" id="{001C77F9-99C2-46FF-A9B6-6CB91582C38F}"/>
              </a:ext>
            </a:extLst>
          </p:cNvPr>
          <p:cNvSpPr txBox="1"/>
          <p:nvPr/>
        </p:nvSpPr>
        <p:spPr>
          <a:xfrm>
            <a:off x="6095999" y="6197367"/>
            <a:ext cx="6292392" cy="369332"/>
          </a:xfrm>
          <a:prstGeom prst="rect">
            <a:avLst/>
          </a:prstGeom>
          <a:noFill/>
        </p:spPr>
        <p:txBody>
          <a:bodyPr wrap="square">
            <a:spAutoFit/>
          </a:bodyPr>
          <a:lstStyle/>
          <a:p>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a neural network classifier with one hidden layer</a:t>
            </a:r>
            <a:endParaRPr lang="zh-CN" altLang="en-US" dirty="0"/>
          </a:p>
        </p:txBody>
      </p:sp>
      <p:pic>
        <p:nvPicPr>
          <p:cNvPr id="12" name="图片 11">
            <a:extLst>
              <a:ext uri="{FF2B5EF4-FFF2-40B4-BE49-F238E27FC236}">
                <a16:creationId xmlns:a16="http://schemas.microsoft.com/office/drawing/2014/main" id="{B85C6650-4EC8-4346-97BF-67FDE4B77E47}"/>
              </a:ext>
            </a:extLst>
          </p:cNvPr>
          <p:cNvPicPr>
            <a:picLocks noChangeAspect="1"/>
          </p:cNvPicPr>
          <p:nvPr/>
        </p:nvPicPr>
        <p:blipFill>
          <a:blip r:embed="rId5"/>
          <a:stretch>
            <a:fillRect/>
          </a:stretch>
        </p:blipFill>
        <p:spPr>
          <a:xfrm>
            <a:off x="616491" y="2377134"/>
            <a:ext cx="5479508" cy="1478915"/>
          </a:xfrm>
          <a:prstGeom prst="rect">
            <a:avLst/>
          </a:prstGeom>
        </p:spPr>
      </p:pic>
      <p:pic>
        <p:nvPicPr>
          <p:cNvPr id="14" name="图片 13">
            <a:extLst>
              <a:ext uri="{FF2B5EF4-FFF2-40B4-BE49-F238E27FC236}">
                <a16:creationId xmlns:a16="http://schemas.microsoft.com/office/drawing/2014/main" id="{22099735-A9D0-4A4F-9DDE-1D666C51BA5D}"/>
              </a:ext>
            </a:extLst>
          </p:cNvPr>
          <p:cNvPicPr>
            <a:picLocks noChangeAspect="1"/>
          </p:cNvPicPr>
          <p:nvPr/>
        </p:nvPicPr>
        <p:blipFill>
          <a:blip r:embed="rId6"/>
          <a:stretch>
            <a:fillRect/>
          </a:stretch>
        </p:blipFill>
        <p:spPr>
          <a:xfrm>
            <a:off x="569977" y="4832050"/>
            <a:ext cx="5526021" cy="1196340"/>
          </a:xfrm>
          <a:prstGeom prst="rect">
            <a:avLst/>
          </a:prstGeom>
        </p:spPr>
      </p:pic>
      <p:pic>
        <p:nvPicPr>
          <p:cNvPr id="16" name="图片 15">
            <a:extLst>
              <a:ext uri="{FF2B5EF4-FFF2-40B4-BE49-F238E27FC236}">
                <a16:creationId xmlns:a16="http://schemas.microsoft.com/office/drawing/2014/main" id="{FB4BABE2-C966-4990-97BB-E163ACD303EA}"/>
              </a:ext>
            </a:extLst>
          </p:cNvPr>
          <p:cNvPicPr>
            <a:picLocks noChangeAspect="1"/>
          </p:cNvPicPr>
          <p:nvPr/>
        </p:nvPicPr>
        <p:blipFill>
          <a:blip r:embed="rId7"/>
          <a:stretch>
            <a:fillRect/>
          </a:stretch>
        </p:blipFill>
        <p:spPr>
          <a:xfrm>
            <a:off x="6410384" y="2052689"/>
            <a:ext cx="4480560" cy="4060190"/>
          </a:xfrm>
          <a:prstGeom prst="rect">
            <a:avLst/>
          </a:prstGeom>
        </p:spPr>
      </p:pic>
    </p:spTree>
    <p:extLst>
      <p:ext uri="{BB962C8B-B14F-4D97-AF65-F5344CB8AC3E}">
        <p14:creationId xmlns:p14="http://schemas.microsoft.com/office/powerpoint/2010/main" val="16795217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478231" y="266615"/>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Two-class classification </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6671" y="255856"/>
            <a:ext cx="2831940" cy="520356"/>
          </a:xfrm>
          <a:prstGeom prst="rect">
            <a:avLst/>
          </a:prstGeom>
        </p:spPr>
      </p:pic>
      <p:sp>
        <p:nvSpPr>
          <p:cNvPr id="8" name="文本框 7">
            <a:extLst>
              <a:ext uri="{FF2B5EF4-FFF2-40B4-BE49-F238E27FC236}">
                <a16:creationId xmlns:a16="http://schemas.microsoft.com/office/drawing/2014/main" id="{291D953D-63BA-4E33-A8E6-7DAFF5F6102D}"/>
              </a:ext>
            </a:extLst>
          </p:cNvPr>
          <p:cNvSpPr txBox="1"/>
          <p:nvPr/>
        </p:nvSpPr>
        <p:spPr>
          <a:xfrm>
            <a:off x="-393568" y="1221021"/>
            <a:ext cx="10876174" cy="453137"/>
          </a:xfrm>
          <a:prstGeom prst="rect">
            <a:avLst/>
          </a:prstGeom>
          <a:noFill/>
        </p:spPr>
        <p:txBody>
          <a:bodyPr wrap="square">
            <a:spAutoFit/>
          </a:bodyPr>
          <a:lstStyle/>
          <a:p>
            <a:pPr marL="1200150" lvl="2" indent="-285750">
              <a:lnSpc>
                <a:spcPct val="150000"/>
              </a:lnSpc>
              <a:spcBef>
                <a:spcPts val="1200"/>
              </a:spcBef>
              <a:buFont typeface="Arial" panose="020B0604020202020204" pitchFamily="34" charset="0"/>
              <a:buChar char="•"/>
              <a:defRPr/>
            </a:pPr>
            <a:r>
              <a:rPr lang="en-US" altLang="zh-CN" sz="1800" b="1">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The 5-fold ROC curves, average accuracy and average AUC are showed above.</a:t>
            </a:r>
            <a:endPar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endParaRPr>
          </a:p>
        </p:txBody>
      </p:sp>
      <p:pic>
        <p:nvPicPr>
          <p:cNvPr id="3" name="图片 2">
            <a:extLst>
              <a:ext uri="{FF2B5EF4-FFF2-40B4-BE49-F238E27FC236}">
                <a16:creationId xmlns:a16="http://schemas.microsoft.com/office/drawing/2014/main" id="{C5721D92-C68F-41DB-A0CD-56FFB45A488E}"/>
              </a:ext>
            </a:extLst>
          </p:cNvPr>
          <p:cNvPicPr>
            <a:picLocks noChangeAspect="1"/>
          </p:cNvPicPr>
          <p:nvPr/>
        </p:nvPicPr>
        <p:blipFill>
          <a:blip r:embed="rId5"/>
          <a:stretch>
            <a:fillRect/>
          </a:stretch>
        </p:blipFill>
        <p:spPr>
          <a:xfrm>
            <a:off x="827916" y="1891962"/>
            <a:ext cx="2796782" cy="2237363"/>
          </a:xfrm>
          <a:prstGeom prst="rect">
            <a:avLst/>
          </a:prstGeom>
        </p:spPr>
      </p:pic>
      <p:pic>
        <p:nvPicPr>
          <p:cNvPr id="6" name="图片 5">
            <a:extLst>
              <a:ext uri="{FF2B5EF4-FFF2-40B4-BE49-F238E27FC236}">
                <a16:creationId xmlns:a16="http://schemas.microsoft.com/office/drawing/2014/main" id="{CCE154EF-252C-43A5-B096-40C21906E852}"/>
              </a:ext>
            </a:extLst>
          </p:cNvPr>
          <p:cNvPicPr>
            <a:picLocks noChangeAspect="1"/>
          </p:cNvPicPr>
          <p:nvPr/>
        </p:nvPicPr>
        <p:blipFill>
          <a:blip r:embed="rId6"/>
          <a:stretch>
            <a:fillRect/>
          </a:stretch>
        </p:blipFill>
        <p:spPr>
          <a:xfrm>
            <a:off x="4030525" y="1926955"/>
            <a:ext cx="2796782" cy="2202371"/>
          </a:xfrm>
          <a:prstGeom prst="rect">
            <a:avLst/>
          </a:prstGeom>
        </p:spPr>
      </p:pic>
      <p:pic>
        <p:nvPicPr>
          <p:cNvPr id="22" name="图片 21">
            <a:extLst>
              <a:ext uri="{FF2B5EF4-FFF2-40B4-BE49-F238E27FC236}">
                <a16:creationId xmlns:a16="http://schemas.microsoft.com/office/drawing/2014/main" id="{66617979-CC67-4682-ACBF-1BB366394FD6}"/>
              </a:ext>
            </a:extLst>
          </p:cNvPr>
          <p:cNvPicPr>
            <a:picLocks noChangeAspect="1"/>
          </p:cNvPicPr>
          <p:nvPr/>
        </p:nvPicPr>
        <p:blipFill>
          <a:blip r:embed="rId7"/>
          <a:stretch>
            <a:fillRect/>
          </a:stretch>
        </p:blipFill>
        <p:spPr>
          <a:xfrm>
            <a:off x="7168913" y="1891962"/>
            <a:ext cx="2796782" cy="2275466"/>
          </a:xfrm>
          <a:prstGeom prst="rect">
            <a:avLst/>
          </a:prstGeom>
        </p:spPr>
      </p:pic>
      <p:pic>
        <p:nvPicPr>
          <p:cNvPr id="24" name="图片 23">
            <a:extLst>
              <a:ext uri="{FF2B5EF4-FFF2-40B4-BE49-F238E27FC236}">
                <a16:creationId xmlns:a16="http://schemas.microsoft.com/office/drawing/2014/main" id="{C171D982-116A-4056-8707-DBE6CE806511}"/>
              </a:ext>
            </a:extLst>
          </p:cNvPr>
          <p:cNvPicPr>
            <a:picLocks noChangeAspect="1"/>
          </p:cNvPicPr>
          <p:nvPr/>
        </p:nvPicPr>
        <p:blipFill>
          <a:blip r:embed="rId8"/>
          <a:stretch>
            <a:fillRect/>
          </a:stretch>
        </p:blipFill>
        <p:spPr>
          <a:xfrm>
            <a:off x="827916" y="4457600"/>
            <a:ext cx="2796782" cy="2283087"/>
          </a:xfrm>
          <a:prstGeom prst="rect">
            <a:avLst/>
          </a:prstGeom>
        </p:spPr>
      </p:pic>
      <p:pic>
        <p:nvPicPr>
          <p:cNvPr id="26" name="图片 25">
            <a:extLst>
              <a:ext uri="{FF2B5EF4-FFF2-40B4-BE49-F238E27FC236}">
                <a16:creationId xmlns:a16="http://schemas.microsoft.com/office/drawing/2014/main" id="{3958FAAE-76C7-4896-8F62-58FC2F0481D1}"/>
              </a:ext>
            </a:extLst>
          </p:cNvPr>
          <p:cNvPicPr>
            <a:picLocks noChangeAspect="1"/>
          </p:cNvPicPr>
          <p:nvPr/>
        </p:nvPicPr>
        <p:blipFill>
          <a:blip r:embed="rId9"/>
          <a:stretch>
            <a:fillRect/>
          </a:stretch>
        </p:blipFill>
        <p:spPr>
          <a:xfrm>
            <a:off x="4030525" y="4457600"/>
            <a:ext cx="2796782" cy="2283087"/>
          </a:xfrm>
          <a:prstGeom prst="rect">
            <a:avLst/>
          </a:prstGeom>
        </p:spPr>
      </p:pic>
      <p:pic>
        <p:nvPicPr>
          <p:cNvPr id="12" name="图片 11">
            <a:extLst>
              <a:ext uri="{FF2B5EF4-FFF2-40B4-BE49-F238E27FC236}">
                <a16:creationId xmlns:a16="http://schemas.microsoft.com/office/drawing/2014/main" id="{BA51C658-D98A-4BD8-9A37-CB9193C80AF0}"/>
              </a:ext>
            </a:extLst>
          </p:cNvPr>
          <p:cNvPicPr>
            <a:picLocks noChangeAspect="1"/>
          </p:cNvPicPr>
          <p:nvPr/>
        </p:nvPicPr>
        <p:blipFill>
          <a:blip r:embed="rId10"/>
          <a:stretch>
            <a:fillRect/>
          </a:stretch>
        </p:blipFill>
        <p:spPr>
          <a:xfrm>
            <a:off x="7481454" y="4572348"/>
            <a:ext cx="2171700" cy="2053590"/>
          </a:xfrm>
          <a:prstGeom prst="rect">
            <a:avLst/>
          </a:prstGeom>
        </p:spPr>
      </p:pic>
    </p:spTree>
    <p:extLst>
      <p:ext uri="{BB962C8B-B14F-4D97-AF65-F5344CB8AC3E}">
        <p14:creationId xmlns:p14="http://schemas.microsoft.com/office/powerpoint/2010/main" val="3124603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478231" y="266615"/>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Two-class classification </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6671" y="255856"/>
            <a:ext cx="2831940" cy="520356"/>
          </a:xfrm>
          <a:prstGeom prst="rect">
            <a:avLst/>
          </a:prstGeom>
        </p:spPr>
      </p:pic>
      <p:sp>
        <p:nvSpPr>
          <p:cNvPr id="8" name="文本框 7">
            <a:extLst>
              <a:ext uri="{FF2B5EF4-FFF2-40B4-BE49-F238E27FC236}">
                <a16:creationId xmlns:a16="http://schemas.microsoft.com/office/drawing/2014/main" id="{291D953D-63BA-4E33-A8E6-7DAFF5F6102D}"/>
              </a:ext>
            </a:extLst>
          </p:cNvPr>
          <p:cNvSpPr txBox="1"/>
          <p:nvPr/>
        </p:nvSpPr>
        <p:spPr>
          <a:xfrm>
            <a:off x="-271648" y="1827944"/>
            <a:ext cx="10876174" cy="1438022"/>
          </a:xfrm>
          <a:prstGeom prst="rect">
            <a:avLst/>
          </a:prstGeom>
          <a:noFill/>
        </p:spPr>
        <p:txBody>
          <a:bodyPr wrap="square">
            <a:spAutoFit/>
          </a:bodyPr>
          <a:lstStyle/>
          <a:p>
            <a:pPr marL="1200150" lvl="2" indent="-285750">
              <a:lnSpc>
                <a:spcPct val="150000"/>
              </a:lnSpc>
              <a:spcBef>
                <a:spcPts val="1200"/>
              </a:spcBef>
              <a:buFont typeface="Arial" panose="020B0604020202020204" pitchFamily="34" charset="0"/>
              <a:buChar char="•"/>
              <a:defRPr/>
            </a:pP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It show that </a:t>
            </a:r>
            <a:r>
              <a:rPr lang="en-US" altLang="zh-CN" sz="1800" b="1" dirty="0" err="1">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rbf</a:t>
            </a: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-SVM is the best effective way to classify our data. RBF is generally used for one-class learning. </a:t>
            </a:r>
          </a:p>
          <a:p>
            <a:pPr marL="1200150" lvl="2" indent="-285750">
              <a:lnSpc>
                <a:spcPct val="150000"/>
              </a:lnSpc>
              <a:spcBef>
                <a:spcPts val="1200"/>
              </a:spcBef>
              <a:buFont typeface="Arial" panose="020B0604020202020204" pitchFamily="34" charset="0"/>
              <a:buChar char="•"/>
              <a:defRPr/>
            </a:pP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Change the parameter ‘</a:t>
            </a:r>
            <a:r>
              <a:rPr lang="en-US" altLang="zh-CN" sz="1800" b="1" dirty="0" err="1">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KernelScale</a:t>
            </a: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we may get a very nice accuracy.</a:t>
            </a:r>
          </a:p>
        </p:txBody>
      </p:sp>
      <p:sp>
        <p:nvSpPr>
          <p:cNvPr id="15" name="文本框 14">
            <a:extLst>
              <a:ext uri="{FF2B5EF4-FFF2-40B4-BE49-F238E27FC236}">
                <a16:creationId xmlns:a16="http://schemas.microsoft.com/office/drawing/2014/main" id="{9EECDAF7-2380-4F83-92A2-A63F098E7852}"/>
              </a:ext>
            </a:extLst>
          </p:cNvPr>
          <p:cNvSpPr txBox="1"/>
          <p:nvPr/>
        </p:nvSpPr>
        <p:spPr>
          <a:xfrm>
            <a:off x="3889075" y="4069713"/>
            <a:ext cx="6292392" cy="646331"/>
          </a:xfrm>
          <a:prstGeom prst="rect">
            <a:avLst/>
          </a:prstGeom>
          <a:noFill/>
        </p:spPr>
        <p:txBody>
          <a:bodyPr wrap="square">
            <a:spAutoFit/>
          </a:bodyPr>
          <a:lstStyle/>
          <a:p>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Both linear-SVM classification methods and neural network classification methods also yielded good results</a:t>
            </a:r>
          </a:p>
        </p:txBody>
      </p:sp>
      <p:pic>
        <p:nvPicPr>
          <p:cNvPr id="12" name="图片 11">
            <a:extLst>
              <a:ext uri="{FF2B5EF4-FFF2-40B4-BE49-F238E27FC236}">
                <a16:creationId xmlns:a16="http://schemas.microsoft.com/office/drawing/2014/main" id="{913F894A-9639-4605-AFED-05F301B93192}"/>
              </a:ext>
            </a:extLst>
          </p:cNvPr>
          <p:cNvPicPr>
            <a:picLocks noChangeAspect="1"/>
          </p:cNvPicPr>
          <p:nvPr/>
        </p:nvPicPr>
        <p:blipFill>
          <a:blip r:embed="rId5"/>
          <a:stretch>
            <a:fillRect/>
          </a:stretch>
        </p:blipFill>
        <p:spPr>
          <a:xfrm>
            <a:off x="3335800" y="5151120"/>
            <a:ext cx="8749520" cy="886589"/>
          </a:xfrm>
          <a:prstGeom prst="rect">
            <a:avLst/>
          </a:prstGeom>
        </p:spPr>
      </p:pic>
      <p:pic>
        <p:nvPicPr>
          <p:cNvPr id="9" name="图片 8">
            <a:extLst>
              <a:ext uri="{FF2B5EF4-FFF2-40B4-BE49-F238E27FC236}">
                <a16:creationId xmlns:a16="http://schemas.microsoft.com/office/drawing/2014/main" id="{6C12C9B1-8F83-4708-91E1-F9BF0D37D692}"/>
              </a:ext>
            </a:extLst>
          </p:cNvPr>
          <p:cNvPicPr>
            <a:picLocks noChangeAspect="1"/>
          </p:cNvPicPr>
          <p:nvPr/>
        </p:nvPicPr>
        <p:blipFill>
          <a:blip r:embed="rId6"/>
          <a:stretch>
            <a:fillRect/>
          </a:stretch>
        </p:blipFill>
        <p:spPr>
          <a:xfrm>
            <a:off x="598406" y="4008017"/>
            <a:ext cx="2171700" cy="2053590"/>
          </a:xfrm>
          <a:prstGeom prst="rect">
            <a:avLst/>
          </a:prstGeom>
        </p:spPr>
      </p:pic>
    </p:spTree>
    <p:extLst>
      <p:ext uri="{BB962C8B-B14F-4D97-AF65-F5344CB8AC3E}">
        <p14:creationId xmlns:p14="http://schemas.microsoft.com/office/powerpoint/2010/main" val="25296300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478231" y="266615"/>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Two-class classification </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6671" y="255856"/>
            <a:ext cx="2831940" cy="520356"/>
          </a:xfrm>
          <a:prstGeom prst="rect">
            <a:avLst/>
          </a:prstGeom>
        </p:spPr>
      </p:pic>
      <p:sp>
        <p:nvSpPr>
          <p:cNvPr id="8" name="文本框 7">
            <a:extLst>
              <a:ext uri="{FF2B5EF4-FFF2-40B4-BE49-F238E27FC236}">
                <a16:creationId xmlns:a16="http://schemas.microsoft.com/office/drawing/2014/main" id="{291D953D-63BA-4E33-A8E6-7DAFF5F6102D}"/>
              </a:ext>
            </a:extLst>
          </p:cNvPr>
          <p:cNvSpPr txBox="1"/>
          <p:nvPr/>
        </p:nvSpPr>
        <p:spPr>
          <a:xfrm>
            <a:off x="-332608" y="1477929"/>
            <a:ext cx="10876174" cy="2007409"/>
          </a:xfrm>
          <a:prstGeom prst="rect">
            <a:avLst/>
          </a:prstGeom>
          <a:noFill/>
        </p:spPr>
        <p:txBody>
          <a:bodyPr wrap="square">
            <a:spAutoFit/>
          </a:bodyPr>
          <a:lstStyle/>
          <a:p>
            <a:pPr marL="1200150" lvl="2" indent="-285750">
              <a:lnSpc>
                <a:spcPct val="150000"/>
              </a:lnSpc>
              <a:spcBef>
                <a:spcPts val="1200"/>
              </a:spcBef>
              <a:buFont typeface="Arial" panose="020B0604020202020204" pitchFamily="34" charset="0"/>
              <a:buChar char="•"/>
              <a:defRPr/>
            </a:pP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SVM has many parameters that can be adjusted, I chose to adjust the ‘</a:t>
            </a:r>
            <a:r>
              <a:rPr lang="en-US" altLang="zh-CN" sz="1800" b="1" dirty="0" err="1">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KernelScale</a:t>
            </a: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parameter</a:t>
            </a:r>
          </a:p>
          <a:p>
            <a:pPr marL="1200150" lvl="2" indent="-285750">
              <a:lnSpc>
                <a:spcPct val="150000"/>
              </a:lnSpc>
              <a:spcBef>
                <a:spcPts val="1200"/>
              </a:spcBef>
              <a:buFont typeface="Arial" panose="020B0604020202020204" pitchFamily="34" charset="0"/>
              <a:buChar char="•"/>
              <a:defRPr/>
            </a:pP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I adjust the ‘</a:t>
            </a:r>
            <a:r>
              <a:rPr lang="en-US" altLang="zh-CN" sz="1800" b="1" dirty="0" err="1">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KernelScale</a:t>
            </a: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parameters to ‘auto’, 1and 5, then find its accuracy  and draw the ROC curve</a:t>
            </a:r>
          </a:p>
          <a:p>
            <a:pPr marL="1200150" lvl="2" indent="-285750">
              <a:lnSpc>
                <a:spcPct val="150000"/>
              </a:lnSpc>
              <a:spcBef>
                <a:spcPts val="1200"/>
              </a:spcBef>
              <a:buFont typeface="Arial" panose="020B0604020202020204" pitchFamily="34" charset="0"/>
              <a:buChar char="•"/>
              <a:defRPr/>
            </a:pPr>
            <a:endPar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endParaRPr>
          </a:p>
        </p:txBody>
      </p:sp>
      <p:pic>
        <p:nvPicPr>
          <p:cNvPr id="9" name="图片 8">
            <a:extLst>
              <a:ext uri="{FF2B5EF4-FFF2-40B4-BE49-F238E27FC236}">
                <a16:creationId xmlns:a16="http://schemas.microsoft.com/office/drawing/2014/main" id="{30C390B6-2106-4FF4-B243-D8BFAC5D1E12}"/>
              </a:ext>
            </a:extLst>
          </p:cNvPr>
          <p:cNvPicPr>
            <a:picLocks noChangeAspect="1"/>
          </p:cNvPicPr>
          <p:nvPr/>
        </p:nvPicPr>
        <p:blipFill>
          <a:blip r:embed="rId5"/>
          <a:stretch>
            <a:fillRect/>
          </a:stretch>
        </p:blipFill>
        <p:spPr>
          <a:xfrm>
            <a:off x="707904" y="3865655"/>
            <a:ext cx="9835662" cy="862071"/>
          </a:xfrm>
          <a:prstGeom prst="rect">
            <a:avLst/>
          </a:prstGeom>
        </p:spPr>
      </p:pic>
    </p:spTree>
    <p:extLst>
      <p:ext uri="{BB962C8B-B14F-4D97-AF65-F5344CB8AC3E}">
        <p14:creationId xmlns:p14="http://schemas.microsoft.com/office/powerpoint/2010/main" val="4135250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478231" y="266615"/>
            <a:ext cx="9703236" cy="830997"/>
          </a:xfrm>
          <a:prstGeom prst="rect">
            <a:avLst/>
          </a:prstGeom>
          <a:noFill/>
        </p:spPr>
        <p:txBody>
          <a:bodyPr wrap="square" rtlCol="0">
            <a:spAutoFit/>
          </a:bodyPr>
          <a:lstStyle/>
          <a:p>
            <a:r>
              <a:rPr lang="en-US" altLang="zh-CN" sz="4800" b="1" dirty="0">
                <a:solidFill>
                  <a:srgbClr val="FFC43F"/>
                </a:solidFill>
                <a:latin typeface="HelveticaInserat-Roman-SemiB" pitchFamily="2" charset="0"/>
                <a:cs typeface="Times New Roman" panose="02020603050405020304" pitchFamily="18" charset="0"/>
              </a:rPr>
              <a:t>Two-class classification </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6671" y="255856"/>
            <a:ext cx="2831940" cy="520356"/>
          </a:xfrm>
          <a:prstGeom prst="rect">
            <a:avLst/>
          </a:prstGeom>
        </p:spPr>
      </p:pic>
      <p:sp>
        <p:nvSpPr>
          <p:cNvPr id="8" name="文本框 7">
            <a:extLst>
              <a:ext uri="{FF2B5EF4-FFF2-40B4-BE49-F238E27FC236}">
                <a16:creationId xmlns:a16="http://schemas.microsoft.com/office/drawing/2014/main" id="{291D953D-63BA-4E33-A8E6-7DAFF5F6102D}"/>
              </a:ext>
            </a:extLst>
          </p:cNvPr>
          <p:cNvSpPr txBox="1"/>
          <p:nvPr/>
        </p:nvSpPr>
        <p:spPr>
          <a:xfrm>
            <a:off x="-347848" y="1460448"/>
            <a:ext cx="10876174" cy="868636"/>
          </a:xfrm>
          <a:prstGeom prst="rect">
            <a:avLst/>
          </a:prstGeom>
          <a:noFill/>
        </p:spPr>
        <p:txBody>
          <a:bodyPr wrap="square">
            <a:spAutoFit/>
          </a:bodyPr>
          <a:lstStyle/>
          <a:p>
            <a:pPr marL="1200150" lvl="2" indent="-285750">
              <a:lnSpc>
                <a:spcPct val="150000"/>
              </a:lnSpc>
              <a:spcBef>
                <a:spcPts val="1200"/>
              </a:spcBef>
              <a:buFont typeface="Arial" panose="020B0604020202020204" pitchFamily="34" charset="0"/>
              <a:buChar char="•"/>
              <a:defRPr/>
            </a:pP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The accuracy of the model when ‘</a:t>
            </a:r>
            <a:r>
              <a:rPr lang="en-US" altLang="zh-CN" sz="1800" b="1" dirty="0" err="1">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KernelScale</a:t>
            </a:r>
            <a:r>
              <a:rPr lang="en-US" altLang="zh-CN" sz="18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value is ‘auto’ and 5 is better than the value is one. When we take care of AUC, 5 is the best value above the three values.</a:t>
            </a:r>
          </a:p>
        </p:txBody>
      </p:sp>
      <p:pic>
        <p:nvPicPr>
          <p:cNvPr id="3" name="图片 2">
            <a:extLst>
              <a:ext uri="{FF2B5EF4-FFF2-40B4-BE49-F238E27FC236}">
                <a16:creationId xmlns:a16="http://schemas.microsoft.com/office/drawing/2014/main" id="{BF316CDD-FFBA-4FF5-9EE4-33FF1D72F291}"/>
              </a:ext>
            </a:extLst>
          </p:cNvPr>
          <p:cNvPicPr>
            <a:picLocks noChangeAspect="1"/>
          </p:cNvPicPr>
          <p:nvPr/>
        </p:nvPicPr>
        <p:blipFill>
          <a:blip r:embed="rId5"/>
          <a:stretch>
            <a:fillRect/>
          </a:stretch>
        </p:blipFill>
        <p:spPr>
          <a:xfrm>
            <a:off x="1420894" y="3563149"/>
            <a:ext cx="1333615" cy="2773920"/>
          </a:xfrm>
          <a:prstGeom prst="rect">
            <a:avLst/>
          </a:prstGeom>
        </p:spPr>
      </p:pic>
      <p:pic>
        <p:nvPicPr>
          <p:cNvPr id="6" name="图片 5">
            <a:extLst>
              <a:ext uri="{FF2B5EF4-FFF2-40B4-BE49-F238E27FC236}">
                <a16:creationId xmlns:a16="http://schemas.microsoft.com/office/drawing/2014/main" id="{05A57E1D-7696-42C6-AFBA-079D6F168A23}"/>
              </a:ext>
            </a:extLst>
          </p:cNvPr>
          <p:cNvPicPr>
            <a:picLocks noChangeAspect="1"/>
          </p:cNvPicPr>
          <p:nvPr/>
        </p:nvPicPr>
        <p:blipFill>
          <a:blip r:embed="rId6"/>
          <a:stretch>
            <a:fillRect/>
          </a:stretch>
        </p:blipFill>
        <p:spPr>
          <a:xfrm>
            <a:off x="3756623" y="3560557"/>
            <a:ext cx="1333616" cy="2773920"/>
          </a:xfrm>
          <a:prstGeom prst="rect">
            <a:avLst/>
          </a:prstGeom>
        </p:spPr>
      </p:pic>
      <p:pic>
        <p:nvPicPr>
          <p:cNvPr id="10" name="图片 9">
            <a:extLst>
              <a:ext uri="{FF2B5EF4-FFF2-40B4-BE49-F238E27FC236}">
                <a16:creationId xmlns:a16="http://schemas.microsoft.com/office/drawing/2014/main" id="{7A0F6DDB-FE6D-46BA-BDA6-12B3A3F1AB20}"/>
              </a:ext>
            </a:extLst>
          </p:cNvPr>
          <p:cNvPicPr>
            <a:picLocks noChangeAspect="1"/>
          </p:cNvPicPr>
          <p:nvPr/>
        </p:nvPicPr>
        <p:blipFill>
          <a:blip r:embed="rId7"/>
          <a:stretch>
            <a:fillRect/>
          </a:stretch>
        </p:blipFill>
        <p:spPr>
          <a:xfrm>
            <a:off x="6663902" y="2566597"/>
            <a:ext cx="4854361" cy="3924640"/>
          </a:xfrm>
          <a:prstGeom prst="rect">
            <a:avLst/>
          </a:prstGeom>
        </p:spPr>
      </p:pic>
    </p:spTree>
    <p:extLst>
      <p:ext uri="{BB962C8B-B14F-4D97-AF65-F5344CB8AC3E}">
        <p14:creationId xmlns:p14="http://schemas.microsoft.com/office/powerpoint/2010/main" val="10612880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4E81189-B864-46D0-BC01-A673E1AF6109}"/>
              </a:ext>
            </a:extLst>
          </p:cNvPr>
          <p:cNvSpPr txBox="1"/>
          <p:nvPr/>
        </p:nvSpPr>
        <p:spPr>
          <a:xfrm>
            <a:off x="2093597" y="2274838"/>
            <a:ext cx="7729133" cy="2585323"/>
          </a:xfrm>
          <a:prstGeom prst="rect">
            <a:avLst/>
          </a:prstGeom>
          <a:noFill/>
        </p:spPr>
        <p:txBody>
          <a:bodyPr wrap="square" rtlCol="0">
            <a:spAutoFit/>
          </a:bodyPr>
          <a:lstStyle/>
          <a:p>
            <a:pPr algn="ctr"/>
            <a:r>
              <a:rPr lang="en-US" altLang="zh-CN" b="1" dirty="0">
                <a:solidFill>
                  <a:schemeClr val="bg1"/>
                </a:solidFill>
              </a:rPr>
              <a:t>mainly implemented</a:t>
            </a:r>
          </a:p>
          <a:p>
            <a:pPr algn="ctr"/>
            <a:endParaRPr lang="en-US" altLang="zh-CN" b="1" dirty="0">
              <a:solidFill>
                <a:schemeClr val="bg1"/>
              </a:solidFill>
            </a:endParaRPr>
          </a:p>
          <a:p>
            <a:pPr algn="ctr"/>
            <a:r>
              <a:rPr lang="en-US" altLang="zh-CN" b="1" dirty="0">
                <a:solidFill>
                  <a:schemeClr val="bg1"/>
                </a:solidFill>
              </a:rPr>
              <a:t> </a:t>
            </a:r>
            <a:r>
              <a:rPr lang="en-US" altLang="zh-CN" b="1" dirty="0">
                <a:solidFill>
                  <a:srgbClr val="2BB7B3"/>
                </a:solidFill>
              </a:rPr>
              <a:t>classification, dimensionality reduction, and clustering</a:t>
            </a:r>
          </a:p>
          <a:p>
            <a:pPr algn="ctr"/>
            <a:endParaRPr lang="en-US" altLang="zh-CN" b="1" dirty="0">
              <a:solidFill>
                <a:srgbClr val="2BB7B3"/>
              </a:solidFill>
            </a:endParaRPr>
          </a:p>
          <a:p>
            <a:pPr algn="ctr"/>
            <a:r>
              <a:rPr lang="en-US" altLang="zh-CN" b="1" dirty="0">
                <a:solidFill>
                  <a:schemeClr val="bg1"/>
                </a:solidFill>
              </a:rPr>
              <a:t>Using PCA &amp; LDA to do the dimensionality reduction</a:t>
            </a:r>
          </a:p>
          <a:p>
            <a:pPr algn="ctr"/>
            <a:r>
              <a:rPr lang="en-US" altLang="zh-CN" b="1" dirty="0">
                <a:solidFill>
                  <a:schemeClr val="bg1"/>
                </a:solidFill>
              </a:rPr>
              <a:t>Using K-means &amp; hierarchical clustering to do the clustering</a:t>
            </a:r>
          </a:p>
          <a:p>
            <a:pPr algn="ctr"/>
            <a:r>
              <a:rPr lang="en-US" altLang="zh-CN" b="1" dirty="0">
                <a:solidFill>
                  <a:schemeClr val="bg1"/>
                </a:solidFill>
              </a:rPr>
              <a:t>Using SVM with a RBF kernel, SVM with a linear kernel, and a neural network classifier with one hidden layer to classify the dataset in a 5-fold cross validation setting + ROC curve</a:t>
            </a:r>
          </a:p>
        </p:txBody>
      </p:sp>
      <p:sp>
        <p:nvSpPr>
          <p:cNvPr id="9" name="文本框 8">
            <a:extLst>
              <a:ext uri="{FF2B5EF4-FFF2-40B4-BE49-F238E27FC236}">
                <a16:creationId xmlns:a16="http://schemas.microsoft.com/office/drawing/2014/main" id="{05B0853C-FB63-4B01-A0A6-657D4FBE90D3}"/>
              </a:ext>
            </a:extLst>
          </p:cNvPr>
          <p:cNvSpPr txBox="1"/>
          <p:nvPr/>
        </p:nvSpPr>
        <p:spPr>
          <a:xfrm>
            <a:off x="4567602" y="629066"/>
            <a:ext cx="6139568" cy="830997"/>
          </a:xfrm>
          <a:prstGeom prst="rect">
            <a:avLst/>
          </a:prstGeom>
          <a:noFill/>
        </p:spPr>
        <p:txBody>
          <a:bodyPr wrap="square" rtlCol="0">
            <a:spAutoFit/>
          </a:bodyPr>
          <a:lstStyle/>
          <a:p>
            <a:r>
              <a:rPr lang="en-US" altLang="zh-CN" sz="4800" b="1" dirty="0">
                <a:solidFill>
                  <a:srgbClr val="FFC43F"/>
                </a:solidFill>
              </a:rPr>
              <a:t>Summary</a:t>
            </a:r>
            <a:endParaRPr lang="en-US" altLang="zh-CN" sz="2400" b="1" dirty="0">
              <a:solidFill>
                <a:srgbClr val="92D050"/>
              </a:solidFill>
            </a:endParaRPr>
          </a:p>
        </p:txBody>
      </p:sp>
    </p:spTree>
    <p:extLst>
      <p:ext uri="{BB962C8B-B14F-4D97-AF65-F5344CB8AC3E}">
        <p14:creationId xmlns:p14="http://schemas.microsoft.com/office/powerpoint/2010/main" val="23699018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9" name="梯形 8">
            <a:extLst>
              <a:ext uri="{FF2B5EF4-FFF2-40B4-BE49-F238E27FC236}">
                <a16:creationId xmlns:a16="http://schemas.microsoft.com/office/drawing/2014/main" id="{82B404A1-8017-4BE8-90AC-8940BCDF342C}"/>
              </a:ext>
            </a:extLst>
          </p:cNvPr>
          <p:cNvSpPr/>
          <p:nvPr/>
        </p:nvSpPr>
        <p:spPr>
          <a:xfrm>
            <a:off x="9290538" y="3976309"/>
            <a:ext cx="4717648" cy="2332415"/>
          </a:xfrm>
          <a:prstGeom prst="trapezoid">
            <a:avLst>
              <a:gd name="adj" fmla="val 18778"/>
            </a:avLst>
          </a:prstGeom>
          <a:gradFill>
            <a:gsLst>
              <a:gs pos="100000">
                <a:srgbClr val="2BB7B3">
                  <a:alpha val="80000"/>
                </a:srgbClr>
              </a:gs>
              <a:gs pos="0">
                <a:srgbClr val="28A9A6">
                  <a:alpha val="90000"/>
                </a:srgbClr>
              </a:gs>
            </a:gsLst>
            <a:lin ang="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x</a:t>
            </a:r>
            <a:endParaRPr lang="zh-CN" altLang="en-US" dirty="0"/>
          </a:p>
        </p:txBody>
      </p:sp>
      <p:sp>
        <p:nvSpPr>
          <p:cNvPr id="11" name="矩形 10">
            <a:extLst>
              <a:ext uri="{FF2B5EF4-FFF2-40B4-BE49-F238E27FC236}">
                <a16:creationId xmlns:a16="http://schemas.microsoft.com/office/drawing/2014/main" id="{D4068D89-B0E6-429A-80A1-A674E180C462}"/>
              </a:ext>
            </a:extLst>
          </p:cNvPr>
          <p:cNvSpPr/>
          <p:nvPr/>
        </p:nvSpPr>
        <p:spPr>
          <a:xfrm>
            <a:off x="9983134" y="4249964"/>
            <a:ext cx="2123141" cy="1092607"/>
          </a:xfrm>
          <a:prstGeom prst="rect">
            <a:avLst/>
          </a:prstGeom>
        </p:spPr>
        <p:txBody>
          <a:bodyPr wrap="square">
            <a:spAutoFit/>
          </a:bodyPr>
          <a:lstStyle/>
          <a:p>
            <a:pPr>
              <a:spcAft>
                <a:spcPts val="600"/>
              </a:spcAft>
            </a:pPr>
            <a:endParaRPr lang="en-US" altLang="zh-CN" sz="2000" dirty="0">
              <a:solidFill>
                <a:schemeClr val="bg1"/>
              </a:solidFill>
              <a:latin typeface="Lato Black" panose="020F0A02020204030203" pitchFamily="34" charset="0"/>
              <a:ea typeface="思源黑体 CN Light" panose="020B0300000000000000" pitchFamily="34" charset="-122"/>
              <a:cs typeface="Open Sans" panose="020B0606030504020204" pitchFamily="34" charset="0"/>
            </a:endParaRPr>
          </a:p>
          <a:p>
            <a:pPr>
              <a:spcAft>
                <a:spcPts val="600"/>
              </a:spcAft>
            </a:pPr>
            <a:r>
              <a:rPr lang="en-US" altLang="zh-CN" sz="2000" dirty="0" err="1">
                <a:solidFill>
                  <a:schemeClr val="bg1"/>
                </a:solidFill>
                <a:latin typeface="Lato Black" panose="020F0A02020204030203" pitchFamily="34" charset="0"/>
                <a:ea typeface="思源黑体 CN Light" panose="020B0300000000000000" pitchFamily="34" charset="-122"/>
                <a:cs typeface="Open Sans" panose="020B0606030504020204" pitchFamily="34" charset="0"/>
              </a:rPr>
              <a:t>Hanqi</a:t>
            </a:r>
            <a:r>
              <a:rPr lang="en-US" altLang="zh-CN" sz="2000" dirty="0">
                <a:solidFill>
                  <a:schemeClr val="bg1"/>
                </a:solidFill>
                <a:latin typeface="Lato Black" panose="020F0A02020204030203" pitchFamily="34" charset="0"/>
                <a:ea typeface="思源黑体 CN Light" panose="020B0300000000000000" pitchFamily="34" charset="-122"/>
                <a:cs typeface="Open Sans" panose="020B0606030504020204" pitchFamily="34" charset="0"/>
              </a:rPr>
              <a:t> </a:t>
            </a:r>
            <a:r>
              <a:rPr lang="en-US" altLang="zh-CN" sz="2000" dirty="0" err="1">
                <a:solidFill>
                  <a:schemeClr val="bg1"/>
                </a:solidFill>
                <a:latin typeface="Lato Black" panose="020F0A02020204030203" pitchFamily="34" charset="0"/>
                <a:ea typeface="思源黑体 CN Light" panose="020B0300000000000000" pitchFamily="34" charset="-122"/>
                <a:cs typeface="Open Sans" panose="020B0606030504020204" pitchFamily="34" charset="0"/>
              </a:rPr>
              <a:t>Su</a:t>
            </a:r>
            <a:r>
              <a:rPr lang="en-US" altLang="zh-CN" sz="2000" dirty="0">
                <a:solidFill>
                  <a:schemeClr val="bg1"/>
                </a:solidFill>
                <a:latin typeface="Lato Black" panose="020F0A02020204030203" pitchFamily="34" charset="0"/>
                <a:ea typeface="思源黑体 CN Light" panose="020B0300000000000000" pitchFamily="34" charset="-122"/>
                <a:cs typeface="Open Sans" panose="020B0606030504020204" pitchFamily="34" charset="0"/>
              </a:rPr>
              <a:t>, 2021.12.30</a:t>
            </a:r>
          </a:p>
        </p:txBody>
      </p:sp>
      <p:sp>
        <p:nvSpPr>
          <p:cNvPr id="2" name="文本框 1">
            <a:extLst>
              <a:ext uri="{FF2B5EF4-FFF2-40B4-BE49-F238E27FC236}">
                <a16:creationId xmlns:a16="http://schemas.microsoft.com/office/drawing/2014/main" id="{9C33FCC8-3745-4E4F-929B-77EE7530A9FB}"/>
              </a:ext>
            </a:extLst>
          </p:cNvPr>
          <p:cNvSpPr txBox="1"/>
          <p:nvPr/>
        </p:nvSpPr>
        <p:spPr>
          <a:xfrm>
            <a:off x="3033302" y="2551837"/>
            <a:ext cx="6125396" cy="1754326"/>
          </a:xfrm>
          <a:prstGeom prst="rect">
            <a:avLst/>
          </a:prstGeom>
          <a:noFill/>
        </p:spPr>
        <p:txBody>
          <a:bodyPr wrap="none" rtlCol="0">
            <a:spAutoFit/>
          </a:bodyPr>
          <a:lstStyle/>
          <a:p>
            <a:pPr algn="ctr"/>
            <a:r>
              <a:rPr lang="en-US" altLang="zh-CN" sz="5400" dirty="0">
                <a:solidFill>
                  <a:schemeClr val="bg1"/>
                </a:solidFill>
              </a:rPr>
              <a:t>Thanks for Listening</a:t>
            </a:r>
          </a:p>
          <a:p>
            <a:pPr algn="ctr"/>
            <a:r>
              <a:rPr lang="en-US" altLang="zh-CN" sz="5400" dirty="0">
                <a:solidFill>
                  <a:schemeClr val="bg1"/>
                </a:solidFill>
              </a:rPr>
              <a:t>Q&amp;A</a:t>
            </a:r>
            <a:endParaRPr lang="zh-CN" altLang="en-US" sz="5400" dirty="0">
              <a:solidFill>
                <a:schemeClr val="bg1"/>
              </a:solidFill>
            </a:endParaRPr>
          </a:p>
        </p:txBody>
      </p:sp>
      <p:sp>
        <p:nvSpPr>
          <p:cNvPr id="12" name="文本框 11">
            <a:extLst>
              <a:ext uri="{FF2B5EF4-FFF2-40B4-BE49-F238E27FC236}">
                <a16:creationId xmlns:a16="http://schemas.microsoft.com/office/drawing/2014/main" id="{7AFAC9BC-6993-4E9B-B646-B302292903F5}"/>
              </a:ext>
            </a:extLst>
          </p:cNvPr>
          <p:cNvSpPr txBox="1"/>
          <p:nvPr/>
        </p:nvSpPr>
        <p:spPr>
          <a:xfrm>
            <a:off x="235744" y="5939392"/>
            <a:ext cx="7005636" cy="800219"/>
          </a:xfrm>
          <a:prstGeom prst="rect">
            <a:avLst/>
          </a:prstGeom>
          <a:noFill/>
        </p:spPr>
        <p:txBody>
          <a:bodyPr wrap="square">
            <a:spAutoFit/>
          </a:bodyPr>
          <a:lstStyle/>
          <a:p>
            <a:pPr>
              <a:spcAft>
                <a:spcPts val="1200"/>
              </a:spcAft>
            </a:pPr>
            <a:r>
              <a:rPr lang="en-US" altLang="zh-CN" sz="1800" b="1" dirty="0">
                <a:solidFill>
                  <a:schemeClr val="bg1"/>
                </a:solidFill>
                <a:latin typeface="HelveticaInserat-Roman-SemiB" pitchFamily="2" charset="0"/>
              </a:rPr>
              <a:t>Classification and Clustering</a:t>
            </a:r>
          </a:p>
          <a:p>
            <a:pPr>
              <a:spcAft>
                <a:spcPts val="1200"/>
              </a:spcAft>
            </a:pPr>
            <a:r>
              <a:rPr lang="en-US" altLang="zh-CN" sz="1800" b="1" dirty="0">
                <a:solidFill>
                  <a:schemeClr val="bg1"/>
                </a:solidFill>
                <a:latin typeface="HelveticaInserat-Roman-SemiB" pitchFamily="2" charset="0"/>
              </a:rPr>
              <a:t>Artificial Intelligence B Fall 2021 Assignment 2 Presentation  </a:t>
            </a:r>
          </a:p>
        </p:txBody>
      </p:sp>
    </p:spTree>
    <p:extLst>
      <p:ext uri="{BB962C8B-B14F-4D97-AF65-F5344CB8AC3E}">
        <p14:creationId xmlns:p14="http://schemas.microsoft.com/office/powerpoint/2010/main" val="375703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82ACC-005E-4104-A821-44B1CD7AF24C}"/>
              </a:ext>
            </a:extLst>
          </p:cNvPr>
          <p:cNvSpPr>
            <a:spLocks noGrp="1"/>
          </p:cNvSpPr>
          <p:nvPr>
            <p:ph type="title"/>
          </p:nvPr>
        </p:nvSpPr>
        <p:spPr/>
        <p:txBody>
          <a:bodyPr/>
          <a:lstStyle/>
          <a:p>
            <a:r>
              <a:rPr lang="en-US" altLang="zh-CN" dirty="0"/>
              <a:t>1.2</a:t>
            </a:r>
            <a:r>
              <a:rPr lang="zh-CN" altLang="en-US" dirty="0"/>
              <a:t> </a:t>
            </a:r>
            <a:r>
              <a:rPr lang="en-US" altLang="zh-CN" dirty="0"/>
              <a:t>Contributions</a:t>
            </a:r>
            <a:endParaRPr lang="zh-CN" altLang="en-US" dirty="0"/>
          </a:p>
        </p:txBody>
      </p:sp>
      <p:sp>
        <p:nvSpPr>
          <p:cNvPr id="3" name="内容占位符 2">
            <a:extLst>
              <a:ext uri="{FF2B5EF4-FFF2-40B4-BE49-F238E27FC236}">
                <a16:creationId xmlns:a16="http://schemas.microsoft.com/office/drawing/2014/main" id="{A43BB5DE-29B0-4B3F-8D13-96DFF8D68B85}"/>
              </a:ext>
            </a:extLst>
          </p:cNvPr>
          <p:cNvSpPr>
            <a:spLocks noGrp="1"/>
          </p:cNvSpPr>
          <p:nvPr>
            <p:ph idx="1"/>
          </p:nvPr>
        </p:nvSpPr>
        <p:spPr/>
        <p:txBody>
          <a:bodyPr>
            <a:noAutofit/>
          </a:bodyPr>
          <a:lstStyle/>
          <a:p>
            <a:pPr marL="0" indent="0" algn="just">
              <a:lnSpc>
                <a:spcPct val="110000"/>
              </a:lnSpc>
              <a:buNone/>
            </a:pPr>
            <a:r>
              <a:rPr lang="zh-CN" altLang="en-US" sz="2000" dirty="0"/>
              <a:t>    </a:t>
            </a:r>
            <a:endParaRPr lang="zh-CN" altLang="en-US" sz="2000" dirty="0">
              <a:solidFill>
                <a:schemeClr val="tx1">
                  <a:alpha val="30000"/>
                </a:schemeClr>
              </a:solidFill>
            </a:endParaRPr>
          </a:p>
        </p:txBody>
      </p:sp>
      <p:sp>
        <p:nvSpPr>
          <p:cNvPr id="6" name="文本框 5">
            <a:extLst>
              <a:ext uri="{FF2B5EF4-FFF2-40B4-BE49-F238E27FC236}">
                <a16:creationId xmlns:a16="http://schemas.microsoft.com/office/drawing/2014/main" id="{C811A752-8DC5-43CD-B9C2-4893C9B958F1}"/>
              </a:ext>
            </a:extLst>
          </p:cNvPr>
          <p:cNvSpPr txBox="1"/>
          <p:nvPr/>
        </p:nvSpPr>
        <p:spPr>
          <a:xfrm>
            <a:off x="4887559" y="2121899"/>
            <a:ext cx="6329038" cy="1853649"/>
          </a:xfrm>
          <a:prstGeom prst="rect">
            <a:avLst/>
          </a:prstGeom>
          <a:noFill/>
        </p:spPr>
        <p:txBody>
          <a:bodyPr wrap="square" rtlCol="0">
            <a:spAutoFit/>
          </a:bodyPr>
          <a:lstStyle/>
          <a:p>
            <a:pPr marL="342900" indent="-342900">
              <a:lnSpc>
                <a:spcPct val="200000"/>
              </a:lnSpc>
              <a:buFont typeface="Wingdings" panose="05000000000000000000" pitchFamily="2" charset="2"/>
              <a:buChar char="u"/>
            </a:pPr>
            <a:r>
              <a:rPr lang="en-US" altLang="zh-CN" sz="2000" dirty="0">
                <a:solidFill>
                  <a:schemeClr val="bg1"/>
                </a:solidFill>
              </a:rPr>
              <a:t>Dimensionality reduction: PCA , LDA</a:t>
            </a:r>
          </a:p>
          <a:p>
            <a:pPr marL="342900" indent="-342900">
              <a:lnSpc>
                <a:spcPct val="200000"/>
              </a:lnSpc>
              <a:buFont typeface="Wingdings" panose="05000000000000000000" pitchFamily="2" charset="2"/>
              <a:buChar char="u"/>
            </a:pPr>
            <a:r>
              <a:rPr lang="en-US" altLang="zh-CN" sz="2000" dirty="0">
                <a:solidFill>
                  <a:schemeClr val="bg1"/>
                </a:solidFill>
              </a:rPr>
              <a:t>Clustering: K-means , hierarchical clustering, GMM</a:t>
            </a:r>
          </a:p>
          <a:p>
            <a:pPr marL="342900" indent="-342900">
              <a:lnSpc>
                <a:spcPct val="200000"/>
              </a:lnSpc>
              <a:buFont typeface="Wingdings" panose="05000000000000000000" pitchFamily="2" charset="2"/>
              <a:buChar char="u"/>
            </a:pPr>
            <a:r>
              <a:rPr lang="en-US" altLang="zh-CN" sz="2000" dirty="0">
                <a:solidFill>
                  <a:schemeClr val="bg1"/>
                </a:solidFill>
              </a:rPr>
              <a:t>Classification: SVM, ROC curve</a:t>
            </a:r>
            <a:endParaRPr lang="zh-CN" altLang="en-US" sz="2000" dirty="0">
              <a:solidFill>
                <a:schemeClr val="bg1"/>
              </a:solidFill>
            </a:endParaRPr>
          </a:p>
        </p:txBody>
      </p:sp>
      <p:sp>
        <p:nvSpPr>
          <p:cNvPr id="7" name="文本框 6">
            <a:extLst>
              <a:ext uri="{FF2B5EF4-FFF2-40B4-BE49-F238E27FC236}">
                <a16:creationId xmlns:a16="http://schemas.microsoft.com/office/drawing/2014/main" id="{B9279DB9-4B15-4CE0-9959-5BD163D344F4}"/>
              </a:ext>
            </a:extLst>
          </p:cNvPr>
          <p:cNvSpPr txBox="1"/>
          <p:nvPr/>
        </p:nvSpPr>
        <p:spPr>
          <a:xfrm>
            <a:off x="745804" y="5118127"/>
            <a:ext cx="3312000" cy="923330"/>
          </a:xfrm>
          <a:prstGeom prst="rect">
            <a:avLst/>
          </a:prstGeom>
          <a:noFill/>
        </p:spPr>
        <p:txBody>
          <a:bodyPr wrap="square" rtlCol="0">
            <a:spAutoFit/>
          </a:bodyPr>
          <a:lstStyle/>
          <a:p>
            <a:pPr algn="ctr"/>
            <a:r>
              <a:rPr lang="en-US" altLang="zh-CN" b="1" dirty="0" err="1">
                <a:solidFill>
                  <a:schemeClr val="bg1"/>
                </a:solidFill>
              </a:rPr>
              <a:t>Hanqi</a:t>
            </a:r>
            <a:r>
              <a:rPr lang="en-US" altLang="zh-CN" b="1" dirty="0">
                <a:solidFill>
                  <a:schemeClr val="bg1"/>
                </a:solidFill>
              </a:rPr>
              <a:t> </a:t>
            </a:r>
            <a:r>
              <a:rPr lang="en-US" altLang="zh-CN" b="1" dirty="0" err="1">
                <a:solidFill>
                  <a:schemeClr val="bg1"/>
                </a:solidFill>
              </a:rPr>
              <a:t>Su</a:t>
            </a:r>
            <a:endParaRPr lang="en-US" altLang="zh-CN" b="1" dirty="0">
              <a:solidFill>
                <a:schemeClr val="bg1"/>
              </a:solidFill>
            </a:endParaRPr>
          </a:p>
          <a:p>
            <a:pPr algn="ctr"/>
            <a:r>
              <a:rPr lang="en-US" altLang="zh-CN" dirty="0">
                <a:solidFill>
                  <a:schemeClr val="bg1"/>
                </a:solidFill>
              </a:rPr>
              <a:t>Robotics Engineering</a:t>
            </a:r>
          </a:p>
          <a:p>
            <a:pPr algn="ctr"/>
            <a:r>
              <a:rPr lang="en-US" altLang="zh-CN" dirty="0">
                <a:solidFill>
                  <a:schemeClr val="bg1"/>
                </a:solidFill>
              </a:rPr>
              <a:t>11912625@mail.sustech.edu.cn</a:t>
            </a:r>
          </a:p>
        </p:txBody>
      </p:sp>
      <p:pic>
        <p:nvPicPr>
          <p:cNvPr id="10" name="图片 9">
            <a:extLst>
              <a:ext uri="{FF2B5EF4-FFF2-40B4-BE49-F238E27FC236}">
                <a16:creationId xmlns:a16="http://schemas.microsoft.com/office/drawing/2014/main" id="{7B5C1A66-D9CA-4837-9D87-4DD1AC8DD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403" y="1622323"/>
            <a:ext cx="2852802" cy="2852802"/>
          </a:xfrm>
          <a:prstGeom prst="rect">
            <a:avLst/>
          </a:prstGeom>
        </p:spPr>
      </p:pic>
    </p:spTree>
    <p:extLst>
      <p:ext uri="{BB962C8B-B14F-4D97-AF65-F5344CB8AC3E}">
        <p14:creationId xmlns:p14="http://schemas.microsoft.com/office/powerpoint/2010/main" val="13343575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a:extLst>
              <a:ext uri="{FF2B5EF4-FFF2-40B4-BE49-F238E27FC236}">
                <a16:creationId xmlns:a16="http://schemas.microsoft.com/office/drawing/2014/main" id="{F73D7FC3-D44F-4330-8954-DD9C48EE96F5}"/>
              </a:ext>
            </a:extLst>
          </p:cNvPr>
          <p:cNvSpPr/>
          <p:nvPr/>
        </p:nvSpPr>
        <p:spPr>
          <a:xfrm rot="10800000">
            <a:off x="3596640" y="99258"/>
            <a:ext cx="10119360" cy="6858000"/>
          </a:xfrm>
          <a:prstGeom prst="trapezoid">
            <a:avLst>
              <a:gd name="adj" fmla="val 18778"/>
            </a:avLst>
          </a:prstGeom>
          <a:gradFill>
            <a:gsLst>
              <a:gs pos="100000">
                <a:srgbClr val="2BB7B3">
                  <a:alpha val="80000"/>
                </a:srgbClr>
              </a:gs>
              <a:gs pos="0">
                <a:srgbClr val="28A9A6">
                  <a:alpha val="90000"/>
                </a:srgbClr>
              </a:gs>
            </a:gsLst>
            <a:lin ang="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9" name="图形 8">
            <a:extLst>
              <a:ext uri="{FF2B5EF4-FFF2-40B4-BE49-F238E27FC236}">
                <a16:creationId xmlns:a16="http://schemas.microsoft.com/office/drawing/2014/main" id="{6171F665-C16B-4065-B6E9-DAAA2A7BBD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44123" y="549275"/>
            <a:ext cx="2831940" cy="520356"/>
          </a:xfrm>
          <a:prstGeom prst="rect">
            <a:avLst/>
          </a:prstGeom>
        </p:spPr>
      </p:pic>
      <p:sp>
        <p:nvSpPr>
          <p:cNvPr id="14" name="文本框 13">
            <a:extLst>
              <a:ext uri="{FF2B5EF4-FFF2-40B4-BE49-F238E27FC236}">
                <a16:creationId xmlns:a16="http://schemas.microsoft.com/office/drawing/2014/main" id="{533E5069-9E55-42F2-B214-3C58933A33F5}"/>
              </a:ext>
            </a:extLst>
          </p:cNvPr>
          <p:cNvSpPr txBox="1"/>
          <p:nvPr/>
        </p:nvSpPr>
        <p:spPr>
          <a:xfrm>
            <a:off x="542946" y="5231507"/>
            <a:ext cx="4854715" cy="830997"/>
          </a:xfrm>
          <a:prstGeom prst="rect">
            <a:avLst/>
          </a:prstGeom>
          <a:noFill/>
        </p:spPr>
        <p:txBody>
          <a:bodyPr wrap="square" rtlCol="0">
            <a:spAutoFit/>
          </a:bodyPr>
          <a:lstStyle/>
          <a:p>
            <a:r>
              <a:rPr lang="en-US" altLang="zh-CN" sz="4800" dirty="0">
                <a:solidFill>
                  <a:srgbClr val="F2BB49"/>
                </a:solidFill>
                <a:latin typeface="HelveticaInserat-Roman-SemiB" pitchFamily="2" charset="0"/>
              </a:rPr>
              <a:t>CATALOGUE</a:t>
            </a:r>
          </a:p>
        </p:txBody>
      </p:sp>
      <p:grpSp>
        <p:nvGrpSpPr>
          <p:cNvPr id="2" name="组合 1">
            <a:extLst>
              <a:ext uri="{FF2B5EF4-FFF2-40B4-BE49-F238E27FC236}">
                <a16:creationId xmlns:a16="http://schemas.microsoft.com/office/drawing/2014/main" id="{C8E0DA2F-0DC7-4206-8FE1-B8AAC57853D3}"/>
              </a:ext>
            </a:extLst>
          </p:cNvPr>
          <p:cNvGrpSpPr/>
          <p:nvPr/>
        </p:nvGrpSpPr>
        <p:grpSpPr>
          <a:xfrm>
            <a:off x="5953921" y="3112760"/>
            <a:ext cx="2633819" cy="1207721"/>
            <a:chOff x="5397661" y="3112570"/>
            <a:chExt cx="2633819" cy="1207721"/>
          </a:xfrm>
        </p:grpSpPr>
        <p:sp>
          <p:nvSpPr>
            <p:cNvPr id="15" name="文本框 14">
              <a:extLst>
                <a:ext uri="{FF2B5EF4-FFF2-40B4-BE49-F238E27FC236}">
                  <a16:creationId xmlns:a16="http://schemas.microsoft.com/office/drawing/2014/main" id="{B7EA29A4-6F24-4873-B99A-A45D3B3C3510}"/>
                </a:ext>
              </a:extLst>
            </p:cNvPr>
            <p:cNvSpPr txBox="1"/>
            <p:nvPr/>
          </p:nvSpPr>
          <p:spPr>
            <a:xfrm>
              <a:off x="5397661" y="3112570"/>
              <a:ext cx="2633818" cy="830997"/>
            </a:xfrm>
            <a:prstGeom prst="rect">
              <a:avLst/>
            </a:prstGeom>
            <a:noFill/>
          </p:spPr>
          <p:txBody>
            <a:bodyPr wrap="square" rtlCol="0">
              <a:spAutoFit/>
            </a:bodyPr>
            <a:lstStyle/>
            <a:p>
              <a:r>
                <a:rPr lang="en-US" altLang="zh-CN" sz="4800" dirty="0">
                  <a:solidFill>
                    <a:srgbClr val="F2BB49"/>
                  </a:solidFill>
                  <a:latin typeface="HelveticaInserat-Roman-SemiB" pitchFamily="2" charset="0"/>
                </a:rPr>
                <a:t>01</a:t>
              </a:r>
              <a:r>
                <a:rPr lang="en-US" altLang="zh-CN" sz="2400" dirty="0">
                  <a:solidFill>
                    <a:srgbClr val="F2BB49"/>
                  </a:solidFill>
                  <a:latin typeface="HelveticaInserat-Roman-SemiB" pitchFamily="2" charset="0"/>
                </a:rPr>
                <a:t> </a:t>
              </a:r>
              <a:r>
                <a:rPr lang="en-US" altLang="zh-CN" sz="3600" dirty="0">
                  <a:solidFill>
                    <a:schemeClr val="bg1"/>
                  </a:solidFill>
                  <a:latin typeface="HelveticaInserat-Roman-SemiB" pitchFamily="2" charset="0"/>
                </a:rPr>
                <a:t>PCA</a:t>
              </a:r>
            </a:p>
          </p:txBody>
        </p:sp>
        <p:sp>
          <p:nvSpPr>
            <p:cNvPr id="16" name="文本框 15">
              <a:extLst>
                <a:ext uri="{FF2B5EF4-FFF2-40B4-BE49-F238E27FC236}">
                  <a16:creationId xmlns:a16="http://schemas.microsoft.com/office/drawing/2014/main" id="{52DE3F2D-B196-4A1B-9761-7BDB9D6118A6}"/>
                </a:ext>
              </a:extLst>
            </p:cNvPr>
            <p:cNvSpPr txBox="1"/>
            <p:nvPr/>
          </p:nvSpPr>
          <p:spPr>
            <a:xfrm>
              <a:off x="5397661" y="4012514"/>
              <a:ext cx="2633819" cy="307777"/>
            </a:xfrm>
            <a:prstGeom prst="rect">
              <a:avLst/>
            </a:prstGeom>
            <a:noFill/>
          </p:spPr>
          <p:txBody>
            <a:bodyPr wrap="square" rtlCol="0">
              <a:spAutoFit/>
            </a:bodyPr>
            <a:lstStyle/>
            <a:p>
              <a:pPr lvl="0">
                <a:defRPr/>
              </a:pPr>
              <a:r>
                <a:rPr kumimoji="0" lang="en-US" altLang="zh-CN" sz="1400" b="1" i="0" u="none" strike="noStrike" kern="1200" cap="none" spc="0" normalizeH="0" baseline="0" noProof="0" dirty="0">
                  <a:ln>
                    <a:noFill/>
                  </a:ln>
                  <a:solidFill>
                    <a:schemeClr val="bg1"/>
                  </a:solidFill>
                  <a:effectLst/>
                  <a:uLnTx/>
                  <a:uFillTx/>
                  <a:latin typeface="Lato" panose="020F0502020204030203" pitchFamily="34" charset="0"/>
                  <a:ea typeface="等线" panose="02010600030101010101" pitchFamily="2" charset="-122"/>
                </a:rPr>
                <a:t>Principal Component Analysis</a:t>
              </a:r>
            </a:p>
          </p:txBody>
        </p:sp>
      </p:grpSp>
      <p:grpSp>
        <p:nvGrpSpPr>
          <p:cNvPr id="18" name="组合 17">
            <a:extLst>
              <a:ext uri="{FF2B5EF4-FFF2-40B4-BE49-F238E27FC236}">
                <a16:creationId xmlns:a16="http://schemas.microsoft.com/office/drawing/2014/main" id="{8CB44F28-4CF9-4AB8-B933-7D7B9BD0E3A4}"/>
              </a:ext>
            </a:extLst>
          </p:cNvPr>
          <p:cNvGrpSpPr/>
          <p:nvPr/>
        </p:nvGrpSpPr>
        <p:grpSpPr>
          <a:xfrm>
            <a:off x="9001921" y="3112760"/>
            <a:ext cx="2674141" cy="1207721"/>
            <a:chOff x="5397660" y="3112570"/>
            <a:chExt cx="2674141" cy="1207721"/>
          </a:xfrm>
        </p:grpSpPr>
        <p:sp>
          <p:nvSpPr>
            <p:cNvPr id="27" name="文本框 26">
              <a:extLst>
                <a:ext uri="{FF2B5EF4-FFF2-40B4-BE49-F238E27FC236}">
                  <a16:creationId xmlns:a16="http://schemas.microsoft.com/office/drawing/2014/main" id="{DC6CF0AC-F0F7-4A4E-A30A-F27F49C46E9F}"/>
                </a:ext>
              </a:extLst>
            </p:cNvPr>
            <p:cNvSpPr txBox="1"/>
            <p:nvPr/>
          </p:nvSpPr>
          <p:spPr>
            <a:xfrm>
              <a:off x="5397660" y="3112570"/>
              <a:ext cx="2674141" cy="830997"/>
            </a:xfrm>
            <a:prstGeom prst="rect">
              <a:avLst/>
            </a:prstGeom>
            <a:noFill/>
          </p:spPr>
          <p:txBody>
            <a:bodyPr wrap="square" rtlCol="0">
              <a:spAutoFit/>
            </a:bodyPr>
            <a:lstStyle/>
            <a:p>
              <a:r>
                <a:rPr lang="en-US" altLang="zh-CN" sz="4800" dirty="0">
                  <a:solidFill>
                    <a:srgbClr val="F2BB49"/>
                  </a:solidFill>
                  <a:latin typeface="HelveticaInserat-Roman-SemiB" pitchFamily="2" charset="0"/>
                </a:rPr>
                <a:t>02</a:t>
              </a:r>
              <a:r>
                <a:rPr lang="en-US" altLang="zh-CN" sz="2400" dirty="0">
                  <a:solidFill>
                    <a:srgbClr val="F2BB49"/>
                  </a:solidFill>
                  <a:latin typeface="HelveticaInserat-Roman-SemiB" pitchFamily="2" charset="0"/>
                </a:rPr>
                <a:t> </a:t>
              </a:r>
              <a:r>
                <a:rPr lang="en-US" altLang="zh-CN" sz="3600" dirty="0">
                  <a:solidFill>
                    <a:schemeClr val="bg1"/>
                  </a:solidFill>
                  <a:latin typeface="HelveticaInserat-Roman-SemiB" pitchFamily="2" charset="0"/>
                </a:rPr>
                <a:t>LDA</a:t>
              </a:r>
            </a:p>
          </p:txBody>
        </p:sp>
        <p:sp>
          <p:nvSpPr>
            <p:cNvPr id="28" name="文本框 27">
              <a:extLst>
                <a:ext uri="{FF2B5EF4-FFF2-40B4-BE49-F238E27FC236}">
                  <a16:creationId xmlns:a16="http://schemas.microsoft.com/office/drawing/2014/main" id="{234C9EA8-A27E-408C-B9B0-CCA3597E199D}"/>
                </a:ext>
              </a:extLst>
            </p:cNvPr>
            <p:cNvSpPr txBox="1"/>
            <p:nvPr/>
          </p:nvSpPr>
          <p:spPr>
            <a:xfrm>
              <a:off x="5417820" y="4012514"/>
              <a:ext cx="2633819" cy="307777"/>
            </a:xfrm>
            <a:prstGeom prst="rect">
              <a:avLst/>
            </a:prstGeom>
            <a:noFill/>
          </p:spPr>
          <p:txBody>
            <a:bodyPr wrap="square" rtlCol="0">
              <a:spAutoFit/>
            </a:bodyPr>
            <a:lstStyle/>
            <a:p>
              <a:pPr lvl="0">
                <a:defRPr/>
              </a:pPr>
              <a:r>
                <a:rPr kumimoji="0" lang="en-US" altLang="zh-CN" sz="1400" b="1" i="0" u="none" strike="noStrike" kern="1200" cap="none" spc="0" normalizeH="0" baseline="0" noProof="0" dirty="0">
                  <a:ln>
                    <a:noFill/>
                  </a:ln>
                  <a:solidFill>
                    <a:schemeClr val="bg1"/>
                  </a:solidFill>
                  <a:effectLst/>
                  <a:uLnTx/>
                  <a:uFillTx/>
                  <a:latin typeface="Lato" panose="020F0502020204030203" pitchFamily="34" charset="0"/>
                  <a:ea typeface="等线" panose="02010600030101010101" pitchFamily="2" charset="-122"/>
                </a:rPr>
                <a:t>Linear Discriminant Analysis</a:t>
              </a:r>
            </a:p>
          </p:txBody>
        </p:sp>
      </p:grpSp>
      <p:grpSp>
        <p:nvGrpSpPr>
          <p:cNvPr id="29" name="组合 28">
            <a:extLst>
              <a:ext uri="{FF2B5EF4-FFF2-40B4-BE49-F238E27FC236}">
                <a16:creationId xmlns:a16="http://schemas.microsoft.com/office/drawing/2014/main" id="{2286F8B2-9C23-4A11-99FE-99A0605748D9}"/>
              </a:ext>
            </a:extLst>
          </p:cNvPr>
          <p:cNvGrpSpPr/>
          <p:nvPr/>
        </p:nvGrpSpPr>
        <p:grpSpPr>
          <a:xfrm>
            <a:off x="5953921" y="4889868"/>
            <a:ext cx="2748120" cy="1131739"/>
            <a:chOff x="5397661" y="3112570"/>
            <a:chExt cx="2748120" cy="1131739"/>
          </a:xfrm>
        </p:grpSpPr>
        <p:sp>
          <p:nvSpPr>
            <p:cNvPr id="30" name="文本框 29">
              <a:extLst>
                <a:ext uri="{FF2B5EF4-FFF2-40B4-BE49-F238E27FC236}">
                  <a16:creationId xmlns:a16="http://schemas.microsoft.com/office/drawing/2014/main" id="{04AE62E0-3922-4D70-A6A4-6E39F4EC681F}"/>
                </a:ext>
              </a:extLst>
            </p:cNvPr>
            <p:cNvSpPr txBox="1"/>
            <p:nvPr/>
          </p:nvSpPr>
          <p:spPr>
            <a:xfrm>
              <a:off x="5397661" y="3112570"/>
              <a:ext cx="2633818" cy="830997"/>
            </a:xfrm>
            <a:prstGeom prst="rect">
              <a:avLst/>
            </a:prstGeom>
            <a:noFill/>
          </p:spPr>
          <p:txBody>
            <a:bodyPr wrap="square" rtlCol="0">
              <a:spAutoFit/>
            </a:bodyPr>
            <a:lstStyle/>
            <a:p>
              <a:r>
                <a:rPr lang="en-US" altLang="zh-CN" sz="4800" dirty="0">
                  <a:solidFill>
                    <a:srgbClr val="F2BB49"/>
                  </a:solidFill>
                  <a:latin typeface="HelveticaInserat-Roman-SemiB" pitchFamily="2" charset="0"/>
                </a:rPr>
                <a:t>03</a:t>
              </a:r>
              <a:r>
                <a:rPr lang="en-US" altLang="zh-CN" sz="2400" dirty="0">
                  <a:solidFill>
                    <a:srgbClr val="F2BB49"/>
                  </a:solidFill>
                  <a:latin typeface="HelveticaInserat-Roman-SemiB" pitchFamily="2" charset="0"/>
                </a:rPr>
                <a:t> </a:t>
              </a:r>
              <a:r>
                <a:rPr lang="en-US" altLang="zh-CN" sz="3600" dirty="0">
                  <a:solidFill>
                    <a:schemeClr val="bg1"/>
                  </a:solidFill>
                  <a:latin typeface="HelveticaInserat-Roman-SemiB" pitchFamily="2" charset="0"/>
                </a:rPr>
                <a:t>Cluster</a:t>
              </a:r>
            </a:p>
          </p:txBody>
        </p:sp>
        <p:sp>
          <p:nvSpPr>
            <p:cNvPr id="31" name="文本框 30">
              <a:extLst>
                <a:ext uri="{FF2B5EF4-FFF2-40B4-BE49-F238E27FC236}">
                  <a16:creationId xmlns:a16="http://schemas.microsoft.com/office/drawing/2014/main" id="{529EB90A-AAA2-4F91-B460-5DD3CE4E475F}"/>
                </a:ext>
              </a:extLst>
            </p:cNvPr>
            <p:cNvSpPr txBox="1"/>
            <p:nvPr/>
          </p:nvSpPr>
          <p:spPr>
            <a:xfrm>
              <a:off x="5397661" y="3936532"/>
              <a:ext cx="2748120" cy="307777"/>
            </a:xfrm>
            <a:prstGeom prst="rect">
              <a:avLst/>
            </a:prstGeom>
            <a:noFill/>
          </p:spPr>
          <p:txBody>
            <a:bodyPr wrap="square" rtlCol="0">
              <a:spAutoFit/>
            </a:bodyPr>
            <a:lstStyle/>
            <a:p>
              <a:pPr lvl="0">
                <a:defRPr/>
              </a:pPr>
              <a:r>
                <a:rPr lang="en-US" altLang="zh-CN" sz="1400" b="1" dirty="0">
                  <a:solidFill>
                    <a:schemeClr val="bg1"/>
                  </a:solidFill>
                  <a:latin typeface="Lato" panose="020F0502020204030203" pitchFamily="34" charset="0"/>
                </a:rPr>
                <a:t>Clustering methods</a:t>
              </a:r>
              <a:endParaRPr kumimoji="0" lang="en-US" altLang="zh-CN" sz="1400" b="1" i="0" u="none" strike="noStrike" kern="1200" cap="none" spc="0" normalizeH="0" baseline="0" noProof="0" dirty="0">
                <a:ln>
                  <a:noFill/>
                </a:ln>
                <a:solidFill>
                  <a:schemeClr val="bg1"/>
                </a:solidFill>
                <a:effectLst/>
                <a:uLnTx/>
                <a:uFillTx/>
                <a:latin typeface="Lato" panose="020F0502020204030203" pitchFamily="34" charset="0"/>
                <a:ea typeface="等线" panose="02010600030101010101" pitchFamily="2" charset="-122"/>
              </a:endParaRPr>
            </a:p>
          </p:txBody>
        </p:sp>
      </p:grpSp>
      <p:grpSp>
        <p:nvGrpSpPr>
          <p:cNvPr id="32" name="组合 31">
            <a:extLst>
              <a:ext uri="{FF2B5EF4-FFF2-40B4-BE49-F238E27FC236}">
                <a16:creationId xmlns:a16="http://schemas.microsoft.com/office/drawing/2014/main" id="{834D669A-0A89-4128-A9D4-011328701AF7}"/>
              </a:ext>
            </a:extLst>
          </p:cNvPr>
          <p:cNvGrpSpPr/>
          <p:nvPr/>
        </p:nvGrpSpPr>
        <p:grpSpPr>
          <a:xfrm>
            <a:off x="9001921" y="4889868"/>
            <a:ext cx="3558519" cy="1138774"/>
            <a:chOff x="5397660" y="3112570"/>
            <a:chExt cx="3558519" cy="1138774"/>
          </a:xfrm>
        </p:grpSpPr>
        <p:sp>
          <p:nvSpPr>
            <p:cNvPr id="33" name="文本框 32">
              <a:extLst>
                <a:ext uri="{FF2B5EF4-FFF2-40B4-BE49-F238E27FC236}">
                  <a16:creationId xmlns:a16="http://schemas.microsoft.com/office/drawing/2014/main" id="{E85A5D51-3882-4E3D-85B5-4AEB26EFDC1E}"/>
                </a:ext>
              </a:extLst>
            </p:cNvPr>
            <p:cNvSpPr txBox="1"/>
            <p:nvPr/>
          </p:nvSpPr>
          <p:spPr>
            <a:xfrm>
              <a:off x="5397660" y="3112570"/>
              <a:ext cx="3558519" cy="830997"/>
            </a:xfrm>
            <a:prstGeom prst="rect">
              <a:avLst/>
            </a:prstGeom>
            <a:noFill/>
          </p:spPr>
          <p:txBody>
            <a:bodyPr wrap="square" rtlCol="0">
              <a:spAutoFit/>
            </a:bodyPr>
            <a:lstStyle/>
            <a:p>
              <a:r>
                <a:rPr lang="en-US" altLang="zh-CN" sz="4800" dirty="0">
                  <a:solidFill>
                    <a:srgbClr val="F2BB49"/>
                  </a:solidFill>
                  <a:latin typeface="HelveticaInserat-Roman-SemiB" pitchFamily="2" charset="0"/>
                </a:rPr>
                <a:t>04</a:t>
              </a:r>
              <a:r>
                <a:rPr lang="en-US" altLang="zh-CN" sz="3200" dirty="0">
                  <a:solidFill>
                    <a:schemeClr val="bg1"/>
                  </a:solidFill>
                  <a:latin typeface="HelveticaInserat-Roman-SemiB" pitchFamily="2" charset="0"/>
                </a:rPr>
                <a:t>Classification</a:t>
              </a:r>
              <a:endParaRPr lang="en-US" altLang="zh-CN" sz="3600" dirty="0">
                <a:solidFill>
                  <a:schemeClr val="bg1"/>
                </a:solidFill>
                <a:latin typeface="HelveticaInserat-Roman-SemiB" pitchFamily="2" charset="0"/>
              </a:endParaRPr>
            </a:p>
          </p:txBody>
        </p:sp>
        <p:sp>
          <p:nvSpPr>
            <p:cNvPr id="34" name="文本框 33">
              <a:extLst>
                <a:ext uri="{FF2B5EF4-FFF2-40B4-BE49-F238E27FC236}">
                  <a16:creationId xmlns:a16="http://schemas.microsoft.com/office/drawing/2014/main" id="{1F4A0FD6-B400-4DEE-A5B9-467B2BBF7121}"/>
                </a:ext>
              </a:extLst>
            </p:cNvPr>
            <p:cNvSpPr txBox="1"/>
            <p:nvPr/>
          </p:nvSpPr>
          <p:spPr>
            <a:xfrm>
              <a:off x="5397660" y="3943567"/>
              <a:ext cx="3077995" cy="307777"/>
            </a:xfrm>
            <a:prstGeom prst="rect">
              <a:avLst/>
            </a:prstGeom>
            <a:noFill/>
          </p:spPr>
          <p:txBody>
            <a:bodyPr wrap="square" rtlCol="0">
              <a:spAutoFit/>
            </a:bodyPr>
            <a:lstStyle/>
            <a:p>
              <a:pPr lvl="0">
                <a:defRPr/>
              </a:pPr>
              <a:r>
                <a:rPr lang="en-US" altLang="zh-CN" sz="1400" b="1" dirty="0">
                  <a:solidFill>
                    <a:schemeClr val="bg1"/>
                  </a:solidFill>
                  <a:latin typeface="Lato" panose="020F0502020204030203" pitchFamily="34" charset="0"/>
                </a:rPr>
                <a:t>two-class classification problem</a:t>
              </a:r>
              <a:endParaRPr kumimoji="0" lang="en-US" altLang="zh-CN" sz="1400" b="1" i="0" u="none" strike="noStrike" kern="1200" cap="none" spc="0" normalizeH="0" baseline="0" noProof="0" dirty="0">
                <a:ln>
                  <a:noFill/>
                </a:ln>
                <a:solidFill>
                  <a:schemeClr val="bg1"/>
                </a:solidFill>
                <a:effectLst/>
                <a:uLnTx/>
                <a:uFillTx/>
                <a:latin typeface="Lato" panose="020F0502020204030203" pitchFamily="34" charset="0"/>
                <a:ea typeface="等线" panose="02010600030101010101" pitchFamily="2" charset="-122"/>
              </a:endParaRPr>
            </a:p>
          </p:txBody>
        </p:sp>
      </p:grpSp>
    </p:spTree>
    <p:extLst>
      <p:ext uri="{BB962C8B-B14F-4D97-AF65-F5344CB8AC3E}">
        <p14:creationId xmlns:p14="http://schemas.microsoft.com/office/powerpoint/2010/main" val="36516586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2299459" y="1223523"/>
            <a:ext cx="759308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800" dirty="0">
                <a:solidFill>
                  <a:srgbClr val="F2BB49"/>
                </a:solidFill>
                <a:latin typeface="HelveticaInserat-Roman-SemiB" pitchFamily="2" charset="0"/>
                <a:ea typeface="等线" panose="02010600030101010101" pitchFamily="2" charset="-122"/>
              </a:rPr>
              <a:t>OVERALL FRAMEWORK</a:t>
            </a:r>
            <a:endParaRPr kumimoji="0" lang="en-US" altLang="zh-CN" sz="4800" b="0" i="0" u="none" strike="noStrike" kern="1200" cap="none" spc="0" normalizeH="0" baseline="0" noProof="0" dirty="0">
              <a:ln>
                <a:noFill/>
              </a:ln>
              <a:solidFill>
                <a:srgbClr val="F2BB49"/>
              </a:solidFill>
              <a:effectLst/>
              <a:uLnTx/>
              <a:uFillTx/>
              <a:latin typeface="HelveticaInserat-Roman-SemiB" pitchFamily="2" charset="0"/>
              <a:ea typeface="等线" panose="02010600030101010101" pitchFamily="2" charset="-122"/>
              <a:cs typeface="+mn-cs"/>
            </a:endParaRP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44123" y="549275"/>
            <a:ext cx="2831940" cy="520356"/>
          </a:xfrm>
          <a:prstGeom prst="rect">
            <a:avLst/>
          </a:prstGeom>
        </p:spPr>
      </p:pic>
      <p:grpSp>
        <p:nvGrpSpPr>
          <p:cNvPr id="5" name="组合 4">
            <a:extLst>
              <a:ext uri="{FF2B5EF4-FFF2-40B4-BE49-F238E27FC236}">
                <a16:creationId xmlns:a16="http://schemas.microsoft.com/office/drawing/2014/main" id="{A808F556-8CFA-4FDB-8636-54F55A6F893B}"/>
              </a:ext>
            </a:extLst>
          </p:cNvPr>
          <p:cNvGrpSpPr/>
          <p:nvPr/>
        </p:nvGrpSpPr>
        <p:grpSpPr>
          <a:xfrm>
            <a:off x="361369" y="2345934"/>
            <a:ext cx="5464594" cy="4162122"/>
            <a:chOff x="722405" y="3162930"/>
            <a:chExt cx="4677038" cy="2004209"/>
          </a:xfrm>
        </p:grpSpPr>
        <p:sp>
          <p:nvSpPr>
            <p:cNvPr id="8" name="矩形 7">
              <a:extLst>
                <a:ext uri="{FF2B5EF4-FFF2-40B4-BE49-F238E27FC236}">
                  <a16:creationId xmlns:a16="http://schemas.microsoft.com/office/drawing/2014/main" id="{8138D2F1-BEC3-410E-B255-3BFD1A07796D}"/>
                </a:ext>
              </a:extLst>
            </p:cNvPr>
            <p:cNvSpPr/>
            <p:nvPr/>
          </p:nvSpPr>
          <p:spPr>
            <a:xfrm>
              <a:off x="2224144" y="4225134"/>
              <a:ext cx="1202077"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Clustering</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C371B0D2-771E-415B-948B-B1CEFCC10C76}"/>
                </a:ext>
              </a:extLst>
            </p:cNvPr>
            <p:cNvSpPr/>
            <p:nvPr/>
          </p:nvSpPr>
          <p:spPr>
            <a:xfrm>
              <a:off x="4188832" y="3162930"/>
              <a:ext cx="1202077"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K-means</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A4B5ADBF-E3ED-4E5E-8670-361E7AB350D8}"/>
                </a:ext>
              </a:extLst>
            </p:cNvPr>
            <p:cNvSpPr/>
            <p:nvPr/>
          </p:nvSpPr>
          <p:spPr>
            <a:xfrm>
              <a:off x="4188832" y="3906259"/>
              <a:ext cx="1202077" cy="51871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Hierarchical clustering</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9EF1C33C-4BFC-4D76-8DDA-7F8CB9960C66}"/>
                </a:ext>
              </a:extLst>
            </p:cNvPr>
            <p:cNvSpPr/>
            <p:nvPr/>
          </p:nvSpPr>
          <p:spPr>
            <a:xfrm>
              <a:off x="4197366" y="4653431"/>
              <a:ext cx="1202077"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GMM</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36FBB74B-3479-4DA7-BFD4-0A60E0456858}"/>
                </a:ext>
              </a:extLst>
            </p:cNvPr>
            <p:cNvCxnSpPr>
              <a:cxnSpLocks/>
            </p:cNvCxnSpPr>
            <p:nvPr/>
          </p:nvCxnSpPr>
          <p:spPr>
            <a:xfrm flipV="1">
              <a:off x="3586002" y="3970158"/>
              <a:ext cx="291101" cy="17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C958101-BD87-4DEF-BD9B-1D99EE4AB2B7}"/>
                </a:ext>
              </a:extLst>
            </p:cNvPr>
            <p:cNvCxnSpPr>
              <a:cxnSpLocks/>
            </p:cNvCxnSpPr>
            <p:nvPr/>
          </p:nvCxnSpPr>
          <p:spPr>
            <a:xfrm flipV="1">
              <a:off x="3586001" y="4130068"/>
              <a:ext cx="291101" cy="17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6241028-39E4-45A0-8587-2C1F728251B3}"/>
                </a:ext>
              </a:extLst>
            </p:cNvPr>
            <p:cNvSpPr/>
            <p:nvPr/>
          </p:nvSpPr>
          <p:spPr>
            <a:xfrm>
              <a:off x="722405" y="4233695"/>
              <a:ext cx="1202077"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LDA</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08ECEA4D-B65D-43F0-87D1-3C67BE96AE7E}"/>
                </a:ext>
              </a:extLst>
            </p:cNvPr>
            <p:cNvCxnSpPr>
              <a:stCxn id="18" idx="3"/>
            </p:cNvCxnSpPr>
            <p:nvPr/>
          </p:nvCxnSpPr>
          <p:spPr>
            <a:xfrm flipV="1">
              <a:off x="1924482" y="4488837"/>
              <a:ext cx="291101" cy="17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D8A0879D-23DF-41B4-8A61-03BB8CC69693}"/>
              </a:ext>
            </a:extLst>
          </p:cNvPr>
          <p:cNvGrpSpPr/>
          <p:nvPr/>
        </p:nvGrpSpPr>
        <p:grpSpPr>
          <a:xfrm>
            <a:off x="338931" y="2518524"/>
            <a:ext cx="11514138" cy="2448288"/>
            <a:chOff x="700144" y="2306749"/>
            <a:chExt cx="9854723" cy="1178937"/>
          </a:xfrm>
        </p:grpSpPr>
        <p:sp>
          <p:nvSpPr>
            <p:cNvPr id="21" name="矩形 20">
              <a:extLst>
                <a:ext uri="{FF2B5EF4-FFF2-40B4-BE49-F238E27FC236}">
                  <a16:creationId xmlns:a16="http://schemas.microsoft.com/office/drawing/2014/main" id="{CE53947B-0F84-4BDD-B841-536EB6EEDDDB}"/>
                </a:ext>
              </a:extLst>
            </p:cNvPr>
            <p:cNvSpPr/>
            <p:nvPr/>
          </p:nvSpPr>
          <p:spPr>
            <a:xfrm>
              <a:off x="9214202" y="2971978"/>
              <a:ext cx="1340665"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 neural network</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95F991DC-9E20-4B88-B21E-D8CCE5D4D72F}"/>
                </a:ext>
              </a:extLst>
            </p:cNvPr>
            <p:cNvSpPr/>
            <p:nvPr/>
          </p:nvSpPr>
          <p:spPr>
            <a:xfrm>
              <a:off x="2205306" y="2413464"/>
              <a:ext cx="1202077"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Clustering</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4C04E214-E2A3-4AFD-8D1F-961B7B580AB9}"/>
                </a:ext>
              </a:extLst>
            </p:cNvPr>
            <p:cNvSpPr/>
            <p:nvPr/>
          </p:nvSpPr>
          <p:spPr>
            <a:xfrm>
              <a:off x="6047840" y="2971978"/>
              <a:ext cx="1202077"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Classification</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25" name="矩形 24">
              <a:extLst>
                <a:ext uri="{FF2B5EF4-FFF2-40B4-BE49-F238E27FC236}">
                  <a16:creationId xmlns:a16="http://schemas.microsoft.com/office/drawing/2014/main" id="{F2CE84E2-28AD-45AE-8E6A-23E20E499BE2}"/>
                </a:ext>
              </a:extLst>
            </p:cNvPr>
            <p:cNvSpPr/>
            <p:nvPr/>
          </p:nvSpPr>
          <p:spPr>
            <a:xfrm>
              <a:off x="7633201" y="2966970"/>
              <a:ext cx="1202077"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SVM</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3BAC4CF6-6924-4440-A925-FE2F4678E553}"/>
                </a:ext>
              </a:extLst>
            </p:cNvPr>
            <p:cNvSpPr/>
            <p:nvPr/>
          </p:nvSpPr>
          <p:spPr>
            <a:xfrm>
              <a:off x="9214201" y="2306749"/>
              <a:ext cx="1340665"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 linear kernel</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EF98D805-61E8-468C-84C6-0A03D6698884}"/>
                </a:ext>
              </a:extLst>
            </p:cNvPr>
            <p:cNvCxnSpPr>
              <a:cxnSpLocks/>
            </p:cNvCxnSpPr>
            <p:nvPr/>
          </p:nvCxnSpPr>
          <p:spPr>
            <a:xfrm flipV="1">
              <a:off x="8876890" y="2890445"/>
              <a:ext cx="291101" cy="17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AE07D45-233D-4E5F-ADFF-D345E364DD01}"/>
                </a:ext>
              </a:extLst>
            </p:cNvPr>
            <p:cNvCxnSpPr>
              <a:cxnSpLocks/>
            </p:cNvCxnSpPr>
            <p:nvPr/>
          </p:nvCxnSpPr>
          <p:spPr>
            <a:xfrm flipV="1">
              <a:off x="7296008" y="3222112"/>
              <a:ext cx="291101" cy="17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41049765-3CCB-4141-A47C-CD0638AAE9B0}"/>
                </a:ext>
              </a:extLst>
            </p:cNvPr>
            <p:cNvSpPr/>
            <p:nvPr/>
          </p:nvSpPr>
          <p:spPr>
            <a:xfrm>
              <a:off x="700144" y="2408319"/>
              <a:ext cx="1202077" cy="513708"/>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PCA</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19C9F3B7-F290-4793-A4E4-4E2C8B6AE71B}"/>
                </a:ext>
              </a:extLst>
            </p:cNvPr>
            <p:cNvCxnSpPr>
              <a:cxnSpLocks/>
              <a:stCxn id="32" idx="3"/>
            </p:cNvCxnSpPr>
            <p:nvPr/>
          </p:nvCxnSpPr>
          <p:spPr>
            <a:xfrm flipV="1">
              <a:off x="1902221" y="2663461"/>
              <a:ext cx="291101" cy="17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矩形 34">
            <a:extLst>
              <a:ext uri="{FF2B5EF4-FFF2-40B4-BE49-F238E27FC236}">
                <a16:creationId xmlns:a16="http://schemas.microsoft.com/office/drawing/2014/main" id="{FDBAC7C4-DA05-446E-8B33-F6C2152740CA}"/>
              </a:ext>
            </a:extLst>
          </p:cNvPr>
          <p:cNvSpPr/>
          <p:nvPr/>
        </p:nvSpPr>
        <p:spPr>
          <a:xfrm>
            <a:off x="10286652" y="5366990"/>
            <a:ext cx="1566416" cy="106681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RBF kernel</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EF98D805-61E8-468C-84C6-0A03D6698884}"/>
              </a:ext>
            </a:extLst>
          </p:cNvPr>
          <p:cNvCxnSpPr>
            <a:cxnSpLocks/>
          </p:cNvCxnSpPr>
          <p:nvPr/>
        </p:nvCxnSpPr>
        <p:spPr>
          <a:xfrm flipV="1">
            <a:off x="9892540" y="5179208"/>
            <a:ext cx="340119" cy="355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1235EEEE-A3B6-49C5-B0BE-A3C1E60A907E}"/>
              </a:ext>
            </a:extLst>
          </p:cNvPr>
          <p:cNvSpPr/>
          <p:nvPr/>
        </p:nvSpPr>
        <p:spPr>
          <a:xfrm>
            <a:off x="8439430" y="5417508"/>
            <a:ext cx="1404492" cy="106681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ROC curve</a:t>
            </a:r>
            <a:endParaRPr lang="zh-CN" altLang="en-US" sz="1400"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311A8475-4814-460C-9209-3629A37AFFA0}"/>
              </a:ext>
            </a:extLst>
          </p:cNvPr>
          <p:cNvCxnSpPr>
            <a:cxnSpLocks/>
          </p:cNvCxnSpPr>
          <p:nvPr/>
        </p:nvCxnSpPr>
        <p:spPr>
          <a:xfrm>
            <a:off x="9141676" y="5102989"/>
            <a:ext cx="0" cy="26400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DC8848D-02F4-4B24-B7AC-BC59BB9CA0B0}"/>
              </a:ext>
            </a:extLst>
          </p:cNvPr>
          <p:cNvCxnSpPr>
            <a:cxnSpLocks/>
          </p:cNvCxnSpPr>
          <p:nvPr/>
        </p:nvCxnSpPr>
        <p:spPr>
          <a:xfrm flipV="1">
            <a:off x="9892541" y="4454944"/>
            <a:ext cx="340119" cy="355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0970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6E759110-1524-4168-BF35-833A3AF786FB}"/>
              </a:ext>
            </a:extLst>
          </p:cNvPr>
          <p:cNvSpPr/>
          <p:nvPr/>
        </p:nvSpPr>
        <p:spPr>
          <a:xfrm>
            <a:off x="5582361" y="2956728"/>
            <a:ext cx="6720840" cy="2879725"/>
          </a:xfrm>
          <a:prstGeom prst="parallelogram">
            <a:avLst>
              <a:gd name="adj" fmla="val 18755"/>
            </a:avLst>
          </a:prstGeom>
          <a:gradFill>
            <a:gsLst>
              <a:gs pos="100000">
                <a:srgbClr val="2BB7B3">
                  <a:alpha val="80000"/>
                </a:srgbClr>
              </a:gs>
              <a:gs pos="0">
                <a:srgbClr val="28A9A6">
                  <a:alpha val="90000"/>
                </a:srgbClr>
              </a:gs>
            </a:gsLst>
            <a:lin ang="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857782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800" dirty="0">
                <a:solidFill>
                  <a:srgbClr val="F2BB49"/>
                </a:solidFill>
                <a:latin typeface="HelveticaInserat-Roman-SemiB" pitchFamily="2" charset="0"/>
                <a:ea typeface="等线" panose="02010600030101010101" pitchFamily="2" charset="-122"/>
              </a:rPr>
              <a:t>Data Preprocessing</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449866" y="2077357"/>
            <a:ext cx="5583412" cy="3002104"/>
          </a:xfrm>
          <a:prstGeom prst="rect">
            <a:avLst/>
          </a:prstGeom>
          <a:noFill/>
        </p:spPr>
        <p:txBody>
          <a:bodyPr wrap="square" rtlCol="0">
            <a:spAutoFit/>
          </a:bodyPr>
          <a:lstStyle/>
          <a:p>
            <a:pPr marR="0" lvl="0" algn="l" defTabSz="914400" rtl="0" eaLnBrk="1" fontAlgn="auto" latinLnBrk="0" hangingPunct="1">
              <a:lnSpc>
                <a:spcPct val="150000"/>
              </a:lnSpc>
              <a:spcBef>
                <a:spcPts val="1200"/>
              </a:spcBef>
              <a:spcAft>
                <a:spcPts val="0"/>
              </a:spcAft>
              <a:buClrTx/>
              <a:buSzTx/>
              <a:tabLst/>
              <a:defRPr/>
            </a:pPr>
            <a:r>
              <a:rPr lang="en-US" altLang="zh-CN" sz="1800" b="1" dirty="0">
                <a:solidFill>
                  <a:schemeClr val="bg1"/>
                </a:solidFill>
                <a:effectLst/>
                <a:latin typeface="等线" panose="02010600030101010101" pitchFamily="2" charset="-122"/>
                <a:cs typeface="Times New Roman" panose="02020603050405020304" pitchFamily="18" charset="0"/>
              </a:rPr>
              <a:t>we use MATLAAB to load the data from mnist-1-5-8.mat</a:t>
            </a:r>
          </a:p>
          <a:p>
            <a:pPr marR="0" lvl="0" algn="l" defTabSz="914400" rtl="0" eaLnBrk="1" fontAlgn="auto" latinLnBrk="0" hangingPunct="1">
              <a:lnSpc>
                <a:spcPct val="150000"/>
              </a:lnSpc>
              <a:spcBef>
                <a:spcPts val="1200"/>
              </a:spcBef>
              <a:spcAft>
                <a:spcPts val="0"/>
              </a:spcAft>
              <a:buClrTx/>
              <a:buSzTx/>
              <a:tabLst/>
              <a:defRPr/>
            </a:pPr>
            <a:r>
              <a:rPr lang="en-US" altLang="zh-CN" b="1" dirty="0" err="1">
                <a:solidFill>
                  <a:schemeClr val="bg1"/>
                </a:solidFill>
                <a:latin typeface="等线" panose="02010600030101010101" pitchFamily="2" charset="-122"/>
                <a:cs typeface="Times New Roman" panose="02020603050405020304" pitchFamily="18" charset="0"/>
              </a:rPr>
              <a:t>i</a:t>
            </a:r>
            <a:r>
              <a:rPr lang="en-US" altLang="zh-CN" sz="1800" b="1" dirty="0" err="1">
                <a:solidFill>
                  <a:schemeClr val="bg1"/>
                </a:solidFill>
                <a:effectLst/>
                <a:latin typeface="等线" panose="02010600030101010101" pitchFamily="2" charset="-122"/>
                <a:cs typeface="Times New Roman" panose="02020603050405020304" pitchFamily="18" charset="0"/>
              </a:rPr>
              <a:t>mage_data</a:t>
            </a:r>
            <a:r>
              <a:rPr lang="en-US" altLang="zh-CN" sz="1800" b="1" dirty="0">
                <a:solidFill>
                  <a:schemeClr val="bg1"/>
                </a:solidFill>
                <a:effectLst/>
                <a:latin typeface="等线" panose="02010600030101010101" pitchFamily="2" charset="-122"/>
                <a:cs typeface="Times New Roman" panose="02020603050405020304" pitchFamily="18" charset="0"/>
              </a:rPr>
              <a:t> contains 600 images with each </a:t>
            </a:r>
            <a:r>
              <a:rPr lang="en-US" altLang="zh-CN" sz="1800" b="1" dirty="0" err="1">
                <a:solidFill>
                  <a:schemeClr val="bg1"/>
                </a:solidFill>
                <a:effectLst/>
                <a:latin typeface="等线" panose="02010600030101010101" pitchFamily="2" charset="-122"/>
                <a:cs typeface="Times New Roman" panose="02020603050405020304" pitchFamily="18" charset="0"/>
              </a:rPr>
              <a:t>imgaes</a:t>
            </a:r>
            <a:r>
              <a:rPr lang="en-US" altLang="zh-CN" sz="1800" b="1" dirty="0">
                <a:solidFill>
                  <a:schemeClr val="bg1"/>
                </a:solidFill>
                <a:effectLst/>
                <a:latin typeface="等线" panose="02010600030101010101" pitchFamily="2" charset="-122"/>
                <a:cs typeface="Times New Roman" panose="02020603050405020304" pitchFamily="18" charset="0"/>
              </a:rPr>
              <a:t> represented by 784x1 matrix</a:t>
            </a:r>
          </a:p>
          <a:p>
            <a:pPr marR="0" lvl="0" algn="l" defTabSz="914400" rtl="0" eaLnBrk="1" fontAlgn="auto" latinLnBrk="0" hangingPunct="1">
              <a:lnSpc>
                <a:spcPct val="150000"/>
              </a:lnSpc>
              <a:spcBef>
                <a:spcPts val="1200"/>
              </a:spcBef>
              <a:spcAft>
                <a:spcPts val="0"/>
              </a:spcAft>
              <a:buClrTx/>
              <a:buSzTx/>
              <a:tabLst/>
              <a:defRPr/>
            </a:pPr>
            <a:r>
              <a:rPr lang="en-US" altLang="zh-CN" sz="1800" b="1" dirty="0">
                <a:solidFill>
                  <a:schemeClr val="bg1"/>
                </a:solidFill>
                <a:effectLst/>
                <a:latin typeface="等线" panose="02010600030101010101" pitchFamily="2" charset="-122"/>
                <a:cs typeface="Times New Roman" panose="02020603050405020304" pitchFamily="18" charset="0"/>
              </a:rPr>
              <a:t>label contains each the number in the image</a:t>
            </a:r>
          </a:p>
          <a:p>
            <a:pPr marR="0" lvl="0" algn="l" defTabSz="914400" rtl="0" eaLnBrk="1" fontAlgn="auto" latinLnBrk="0" hangingPunct="1">
              <a:lnSpc>
                <a:spcPct val="150000"/>
              </a:lnSpc>
              <a:spcBef>
                <a:spcPts val="1200"/>
              </a:spcBef>
              <a:spcAft>
                <a:spcPts val="0"/>
              </a:spcAft>
              <a:buClrTx/>
              <a:buSzTx/>
              <a:tabLst/>
              <a:defRPr/>
            </a:pPr>
            <a:r>
              <a:rPr kumimoji="0" lang="en-US" altLang="zh-CN" b="1" i="0" u="none" strike="noStrike" kern="1200" cap="none" spc="0" normalizeH="0" baseline="0" noProof="0" dirty="0">
                <a:ln>
                  <a:noFill/>
                </a:ln>
                <a:solidFill>
                  <a:schemeClr val="bg1"/>
                </a:solidFill>
                <a:uLnTx/>
                <a:uFillTx/>
                <a:latin typeface="等线" panose="02010600030101010101" pitchFamily="2" charset="-122"/>
                <a:ea typeface="思源黑体 CN Light" panose="020B0300000000000000" pitchFamily="34" charset="-122"/>
                <a:cs typeface="Times New Roman" panose="02020603050405020304" pitchFamily="18" charset="0"/>
              </a:rPr>
              <a:t>Here are three classes: number 1 , 5 , 8</a:t>
            </a:r>
            <a:endParaRPr kumimoji="0" lang="en-US" altLang="zh-CN" sz="1400" b="1" i="0" u="none" strike="noStrike" kern="1200" cap="none" spc="0" normalizeH="0" baseline="0" noProof="0" dirty="0">
              <a:ln>
                <a:noFill/>
              </a:ln>
              <a:solidFill>
                <a:srgbClr val="FFC43F"/>
              </a:solidFill>
              <a:effectLst/>
              <a:uLnTx/>
              <a:uFillTx/>
              <a:latin typeface="Lato" panose="020F0502020204030203" pitchFamily="34" charset="0"/>
              <a:ea typeface="思源黑体 CN Light" panose="020B0300000000000000" pitchFamily="34" charset="-122"/>
              <a:cs typeface="Open Sans" panose="020B0606030504020204" pitchFamily="34" charset="0"/>
            </a:endParaRPr>
          </a:p>
        </p:txBody>
      </p:sp>
      <p:pic>
        <p:nvPicPr>
          <p:cNvPr id="3" name="图片 2">
            <a:extLst>
              <a:ext uri="{FF2B5EF4-FFF2-40B4-BE49-F238E27FC236}">
                <a16:creationId xmlns:a16="http://schemas.microsoft.com/office/drawing/2014/main" id="{43DC949E-D4CC-46E8-BC0E-3C24A193E8B1}"/>
              </a:ext>
            </a:extLst>
          </p:cNvPr>
          <p:cNvPicPr>
            <a:picLocks noChangeAspect="1"/>
          </p:cNvPicPr>
          <p:nvPr/>
        </p:nvPicPr>
        <p:blipFill>
          <a:blip r:embed="rId4"/>
          <a:stretch>
            <a:fillRect/>
          </a:stretch>
        </p:blipFill>
        <p:spPr>
          <a:xfrm>
            <a:off x="6604152" y="3199017"/>
            <a:ext cx="3809359" cy="2539573"/>
          </a:xfrm>
          <a:prstGeom prst="rect">
            <a:avLst/>
          </a:prstGeom>
        </p:spPr>
      </p:pic>
    </p:spTree>
    <p:extLst>
      <p:ext uri="{BB962C8B-B14F-4D97-AF65-F5344CB8AC3E}">
        <p14:creationId xmlns:p14="http://schemas.microsoft.com/office/powerpoint/2010/main" val="21147416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FE99352-A43F-4719-8C8C-5724FCE20CE4}"/>
              </a:ext>
            </a:extLst>
          </p:cNvPr>
          <p:cNvSpPr txBox="1"/>
          <p:nvPr/>
        </p:nvSpPr>
        <p:spPr>
          <a:xfrm>
            <a:off x="515938" y="3378200"/>
            <a:ext cx="4854715" cy="830997"/>
          </a:xfrm>
          <a:prstGeom prst="rect">
            <a:avLst/>
          </a:prstGeom>
          <a:noFill/>
        </p:spPr>
        <p:txBody>
          <a:bodyPr wrap="square" rtlCol="0">
            <a:spAutoFit/>
          </a:bodyPr>
          <a:lstStyle/>
          <a:p>
            <a:pPr>
              <a:spcAft>
                <a:spcPts val="1200"/>
              </a:spcAft>
            </a:pPr>
            <a:r>
              <a:rPr lang="en-US" altLang="zh-CN" sz="4800" dirty="0">
                <a:solidFill>
                  <a:srgbClr val="F2BB49"/>
                </a:solidFill>
                <a:latin typeface="HelveticaInserat-Roman-SemiB" pitchFamily="2" charset="0"/>
              </a:rPr>
              <a:t>     PCA</a:t>
            </a:r>
          </a:p>
        </p:txBody>
      </p:sp>
      <p:pic>
        <p:nvPicPr>
          <p:cNvPr id="9" name="图形 8">
            <a:extLst>
              <a:ext uri="{FF2B5EF4-FFF2-40B4-BE49-F238E27FC236}">
                <a16:creationId xmlns:a16="http://schemas.microsoft.com/office/drawing/2014/main" id="{6171F665-C16B-4065-B6E9-DAAA2A7BBD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E024820A-DE20-41A9-A59C-4BF7C6EC0FD7}"/>
              </a:ext>
            </a:extLst>
          </p:cNvPr>
          <p:cNvSpPr txBox="1"/>
          <p:nvPr/>
        </p:nvSpPr>
        <p:spPr>
          <a:xfrm>
            <a:off x="1410242" y="4513910"/>
            <a:ext cx="5580062" cy="523220"/>
          </a:xfrm>
          <a:prstGeom prst="rect">
            <a:avLst/>
          </a:prstGeom>
          <a:noFill/>
        </p:spPr>
        <p:txBody>
          <a:bodyPr wrap="square" rtlCol="0">
            <a:spAutoFit/>
          </a:bodyPr>
          <a:lstStyle/>
          <a:p>
            <a:pPr>
              <a:spcBef>
                <a:spcPts val="1400"/>
              </a:spcBef>
              <a:defRPr/>
            </a:pPr>
            <a:r>
              <a:rPr kumimoji="0" lang="en-US" altLang="zh-CN" sz="2800" b="1" i="0" u="none" strike="noStrike" kern="1200" cap="none" spc="0" normalizeH="0" baseline="0" noProof="0" dirty="0">
                <a:ln>
                  <a:noFill/>
                </a:ln>
                <a:solidFill>
                  <a:srgbClr val="92D050"/>
                </a:solidFill>
                <a:effectLst/>
                <a:uLnTx/>
                <a:uFillTx/>
                <a:latin typeface="Lato" panose="020F0502020204030203" pitchFamily="34" charset="0"/>
                <a:ea typeface="等线" panose="02010600030101010101" pitchFamily="2" charset="-122"/>
              </a:rPr>
              <a:t>Principal Component Analysis</a:t>
            </a:r>
          </a:p>
        </p:txBody>
      </p:sp>
      <p:cxnSp>
        <p:nvCxnSpPr>
          <p:cNvPr id="4" name="直接连接符 3">
            <a:extLst>
              <a:ext uri="{FF2B5EF4-FFF2-40B4-BE49-F238E27FC236}">
                <a16:creationId xmlns:a16="http://schemas.microsoft.com/office/drawing/2014/main" id="{2216BD36-BDEC-41A9-86C5-AE9C7208874B}"/>
              </a:ext>
            </a:extLst>
          </p:cNvPr>
          <p:cNvCxnSpPr/>
          <p:nvPr/>
        </p:nvCxnSpPr>
        <p:spPr>
          <a:xfrm>
            <a:off x="515938" y="5608320"/>
            <a:ext cx="3918902" cy="0"/>
          </a:xfrm>
          <a:prstGeom prst="line">
            <a:avLst/>
          </a:prstGeom>
          <a:ln>
            <a:solidFill>
              <a:srgbClr val="2BB7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5082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9703236" cy="830997"/>
          </a:xfrm>
          <a:prstGeom prst="rect">
            <a:avLst/>
          </a:prstGeom>
          <a:noFill/>
        </p:spPr>
        <p:txBody>
          <a:bodyPr wrap="square" rtlCol="0">
            <a:spAutoFit/>
          </a:bodyPr>
          <a:lstStyle/>
          <a:p>
            <a:r>
              <a:rPr lang="en-US" altLang="zh-CN" sz="4800" dirty="0">
                <a:solidFill>
                  <a:srgbClr val="FFC43F"/>
                </a:solidFill>
                <a:effectLst/>
                <a:latin typeface="HelveticaInserat-Roman-SemiB" pitchFamily="2" charset="0"/>
                <a:cs typeface="Times New Roman" panose="02020603050405020304" pitchFamily="18" charset="0"/>
              </a:rPr>
              <a:t>PCA  </a:t>
            </a:r>
            <a:r>
              <a:rPr lang="en-US" altLang="zh-CN" sz="2400" b="1" dirty="0">
                <a:solidFill>
                  <a:srgbClr val="92D050"/>
                </a:solidFill>
                <a:effectLst/>
                <a:latin typeface="HelveticaInserat-Roman-SemiB" pitchFamily="2" charset="0"/>
                <a:cs typeface="Times New Roman" panose="02020603050405020304" pitchFamily="18" charset="0"/>
              </a:rPr>
              <a:t>Principal Component Analysis</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515937" y="1808163"/>
            <a:ext cx="11160126" cy="4774127"/>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defRPr/>
            </a:pPr>
            <a:r>
              <a:rPr lang="en-US" altLang="zh-CN" sz="2400" b="1" dirty="0">
                <a:solidFill>
                  <a:srgbClr val="FFC43F"/>
                </a:solidFill>
                <a:effectLst/>
                <a:latin typeface="等线" panose="02010600030101010101" pitchFamily="2" charset="-122"/>
                <a:cs typeface="Times New Roman" panose="02020603050405020304" pitchFamily="18" charset="0"/>
              </a:rPr>
              <a:t>What is PCA ?</a:t>
            </a:r>
            <a:endParaRPr lang="en-US" altLang="zh-CN" sz="2400" b="1" dirty="0">
              <a:solidFill>
                <a:srgbClr val="FFC43F"/>
              </a:solidFill>
              <a:latin typeface="HelveticaInserat-Roman-SemiB" pitchFamily="2" charset="0"/>
            </a:endParaRP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PCA (Principal Component Analysis) is a common approach to data analysis, often used to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reduce the dimensionality </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of high-dimensional data, and can be used to extract the main feature components of the data.</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The main idea of PCA is to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map the N-dimensional features to the K-dimension</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 which is a new orthogonal feature, also known as the principal component, which is reconstructed on the basis of the original N-dimensional features.</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The work of PCA is to find a set of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mutually orthogonal coordinate axes </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sequentially from the original space. The selection of the new coordinate axes is closely related to the data itself. Among them, the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first </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new coordinate axis is selected in the direction of the </a:t>
            </a:r>
            <a:r>
              <a:rPr lang="en-US" altLang="zh-CN" sz="1400" b="1" dirty="0">
                <a:solidFill>
                  <a:srgbClr val="92D050"/>
                </a:solidFill>
                <a:effectLst/>
                <a:latin typeface="Lato" panose="020F0502020204030203" pitchFamily="34" charset="0"/>
                <a:ea typeface="思源黑体 CN Light" panose="020B0300000000000000" pitchFamily="34" charset="-122"/>
                <a:cs typeface="Open Sans" panose="020B0606030504020204" pitchFamily="34" charset="0"/>
              </a:rPr>
              <a:t>largest variance </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in the original data, the second new coordinate axis is selected in the plane orthogonal to the first coordinate axis to make the largest variance, and the third axis is selected in the plane orthogonal to the first and second axes to make the largest variance. And so on, you get n of these axes.</a:t>
            </a:r>
          </a:p>
          <a:p>
            <a:pPr marL="1200150" lvl="2" indent="-285750">
              <a:lnSpc>
                <a:spcPct val="150000"/>
              </a:lnSpc>
              <a:spcBef>
                <a:spcPts val="1200"/>
              </a:spcBef>
              <a:buFont typeface="Arial" panose="020B0604020202020204" pitchFamily="34" charset="0"/>
              <a:buChar char="•"/>
              <a:defRPr/>
            </a:pPr>
            <a:r>
              <a:rPr lang="en-US" altLang="zh-CN" sz="1400" b="1" dirty="0">
                <a:solidFill>
                  <a:schemeClr val="bg1"/>
                </a:solidFill>
                <a:latin typeface="Lato" panose="020F0502020204030203" pitchFamily="34" charset="0"/>
                <a:ea typeface="思源黑体 CN Light" panose="020B0300000000000000" pitchFamily="34" charset="-122"/>
                <a:cs typeface="Open Sans" panose="020B0606030504020204" pitchFamily="34" charset="0"/>
              </a:rPr>
              <a:t>R</a:t>
            </a:r>
            <a:r>
              <a:rPr lang="en-US" altLang="zh-CN" sz="1400" b="1" dirty="0">
                <a:solidFill>
                  <a:schemeClr val="bg1"/>
                </a:solidFill>
                <a:effectLst/>
                <a:latin typeface="Lato" panose="020F0502020204030203" pitchFamily="34" charset="0"/>
                <a:ea typeface="思源黑体 CN Light" panose="020B0300000000000000" pitchFamily="34" charset="-122"/>
                <a:cs typeface="Open Sans" panose="020B0606030504020204" pitchFamily="34" charset="0"/>
              </a:rPr>
              <a:t>etaining only the dimension features containing most of the variance, while ignoring the feature dimensions containing almost zero variance, so as to achieve dimensionality reduction of data features.</a:t>
            </a:r>
          </a:p>
        </p:txBody>
      </p:sp>
      <p:pic>
        <p:nvPicPr>
          <p:cNvPr id="3" name="图片 2">
            <a:extLst>
              <a:ext uri="{FF2B5EF4-FFF2-40B4-BE49-F238E27FC236}">
                <a16:creationId xmlns:a16="http://schemas.microsoft.com/office/drawing/2014/main" id="{4ACFB2E5-B538-4F59-BAC9-AC6DD721849B}"/>
              </a:ext>
            </a:extLst>
          </p:cNvPr>
          <p:cNvPicPr>
            <a:picLocks noChangeAspect="1"/>
          </p:cNvPicPr>
          <p:nvPr/>
        </p:nvPicPr>
        <p:blipFill>
          <a:blip r:embed="rId4"/>
          <a:stretch>
            <a:fillRect/>
          </a:stretch>
        </p:blipFill>
        <p:spPr>
          <a:xfrm>
            <a:off x="6888020" y="0"/>
            <a:ext cx="5303980" cy="2065199"/>
          </a:xfrm>
          <a:prstGeom prst="rect">
            <a:avLst/>
          </a:prstGeom>
        </p:spPr>
      </p:pic>
    </p:spTree>
    <p:extLst>
      <p:ext uri="{BB962C8B-B14F-4D97-AF65-F5344CB8AC3E}">
        <p14:creationId xmlns:p14="http://schemas.microsoft.com/office/powerpoint/2010/main" val="4031976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E30BD86-7AC2-40F3-8E1A-EDA006806DAE}"/>
              </a:ext>
            </a:extLst>
          </p:cNvPr>
          <p:cNvSpPr txBox="1"/>
          <p:nvPr/>
        </p:nvSpPr>
        <p:spPr>
          <a:xfrm>
            <a:off x="515938" y="560850"/>
            <a:ext cx="9703236" cy="830997"/>
          </a:xfrm>
          <a:prstGeom prst="rect">
            <a:avLst/>
          </a:prstGeom>
          <a:noFill/>
        </p:spPr>
        <p:txBody>
          <a:bodyPr wrap="square" rtlCol="0">
            <a:spAutoFit/>
          </a:bodyPr>
          <a:lstStyle/>
          <a:p>
            <a:r>
              <a:rPr lang="en-US" altLang="zh-CN" sz="4800" dirty="0">
                <a:solidFill>
                  <a:srgbClr val="FFC43F"/>
                </a:solidFill>
                <a:effectLst/>
                <a:latin typeface="HelveticaInserat-Roman-SemiB" pitchFamily="2" charset="0"/>
                <a:cs typeface="Times New Roman" panose="02020603050405020304" pitchFamily="18" charset="0"/>
              </a:rPr>
              <a:t>PCA  </a:t>
            </a:r>
            <a:r>
              <a:rPr lang="en-US" altLang="zh-CN" sz="2400" b="1" dirty="0">
                <a:solidFill>
                  <a:srgbClr val="92D050"/>
                </a:solidFill>
                <a:effectLst/>
                <a:latin typeface="HelveticaInserat-Roman-SemiB" pitchFamily="2" charset="0"/>
                <a:cs typeface="Times New Roman" panose="02020603050405020304" pitchFamily="18" charset="0"/>
              </a:rPr>
              <a:t>Principal Component Analysis</a:t>
            </a:r>
          </a:p>
        </p:txBody>
      </p:sp>
      <p:pic>
        <p:nvPicPr>
          <p:cNvPr id="7" name="图形 6">
            <a:extLst>
              <a:ext uri="{FF2B5EF4-FFF2-40B4-BE49-F238E27FC236}">
                <a16:creationId xmlns:a16="http://schemas.microsoft.com/office/drawing/2014/main" id="{69071D23-4F04-4AFC-9017-A82820869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44123" y="549275"/>
            <a:ext cx="2831940" cy="520356"/>
          </a:xfrm>
          <a:prstGeom prst="rect">
            <a:avLst/>
          </a:prstGeom>
        </p:spPr>
      </p:pic>
      <p:sp>
        <p:nvSpPr>
          <p:cNvPr id="8" name="文本框 7">
            <a:extLst>
              <a:ext uri="{FF2B5EF4-FFF2-40B4-BE49-F238E27FC236}">
                <a16:creationId xmlns:a16="http://schemas.microsoft.com/office/drawing/2014/main" id="{D5D276B1-C2D8-4A14-B1DA-02414BFFD3D7}"/>
              </a:ext>
            </a:extLst>
          </p:cNvPr>
          <p:cNvSpPr txBox="1"/>
          <p:nvPr/>
        </p:nvSpPr>
        <p:spPr>
          <a:xfrm>
            <a:off x="515938" y="1553640"/>
            <a:ext cx="11160126" cy="587405"/>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defRPr/>
            </a:pPr>
            <a:r>
              <a:rPr lang="en-US" altLang="zh-CN" sz="2400" b="1" dirty="0">
                <a:solidFill>
                  <a:srgbClr val="FFC43F"/>
                </a:solidFill>
                <a:latin typeface="等线" panose="02010600030101010101" pitchFamily="2" charset="-122"/>
                <a:cs typeface="Times New Roman" panose="02020603050405020304" pitchFamily="18" charset="0"/>
              </a:rPr>
              <a:t>How to do it ?</a:t>
            </a:r>
            <a:endParaRPr lang="en-US" altLang="zh-CN" sz="2400" b="1" dirty="0">
              <a:solidFill>
                <a:srgbClr val="FFC43F"/>
              </a:solidFill>
              <a:latin typeface="HelveticaInserat-Roman-SemiB" pitchFamily="2" charset="0"/>
            </a:endParaRPr>
          </a:p>
        </p:txBody>
      </p:sp>
      <p:sp>
        <p:nvSpPr>
          <p:cNvPr id="5" name="矩形 4">
            <a:extLst>
              <a:ext uri="{FF2B5EF4-FFF2-40B4-BE49-F238E27FC236}">
                <a16:creationId xmlns:a16="http://schemas.microsoft.com/office/drawing/2014/main" id="{ABED9D26-9E95-4786-9F33-8D8CEB2F1107}"/>
              </a:ext>
            </a:extLst>
          </p:cNvPr>
          <p:cNvSpPr/>
          <p:nvPr/>
        </p:nvSpPr>
        <p:spPr>
          <a:xfrm>
            <a:off x="1597808" y="2424934"/>
            <a:ext cx="8732430" cy="646331"/>
          </a:xfrm>
          <a:prstGeom prst="rect">
            <a:avLst/>
          </a:prstGeom>
          <a:noFill/>
        </p:spPr>
        <p:txBody>
          <a:bodyPr wrap="square" lIns="91440" tIns="45720" rIns="91440" bIns="45720">
            <a:spAutoFit/>
          </a:bodyPr>
          <a:lstStyle/>
          <a:p>
            <a:pPr algn="ctr"/>
            <a:r>
              <a:rPr lang="en-US" altLang="zh-C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a:t>
            </a:r>
            <a:r>
              <a:rPr lang="en-US" altLang="zh-CN"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-dimensional to k-dimensional</a:t>
            </a:r>
            <a:endParaRPr lang="zh-CN" alt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aphicFrame>
        <p:nvGraphicFramePr>
          <p:cNvPr id="6" name="图示 5">
            <a:extLst>
              <a:ext uri="{FF2B5EF4-FFF2-40B4-BE49-F238E27FC236}">
                <a16:creationId xmlns:a16="http://schemas.microsoft.com/office/drawing/2014/main" id="{B3FCF58D-1EFB-4C56-B7F6-F07B3E2F4B78}"/>
              </a:ext>
            </a:extLst>
          </p:cNvPr>
          <p:cNvGraphicFramePr/>
          <p:nvPr>
            <p:extLst>
              <p:ext uri="{D42A27DB-BD31-4B8C-83A1-F6EECF244321}">
                <p14:modId xmlns:p14="http://schemas.microsoft.com/office/powerpoint/2010/main" val="4026840677"/>
              </p:ext>
            </p:extLst>
          </p:nvPr>
        </p:nvGraphicFramePr>
        <p:xfrm>
          <a:off x="43860" y="3700554"/>
          <a:ext cx="12104280" cy="26081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72077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已停用母版样式">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1614</Words>
  <Application>Microsoft Office PowerPoint</Application>
  <PresentationFormat>宽屏</PresentationFormat>
  <Paragraphs>153</Paragraphs>
  <Slides>28</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HelveticaInserat-Roman-SemiB</vt:lpstr>
      <vt:lpstr>等线</vt:lpstr>
      <vt:lpstr>等线 Light</vt:lpstr>
      <vt:lpstr>微软雅黑 Light</vt:lpstr>
      <vt:lpstr>Arial</vt:lpstr>
      <vt:lpstr>Lato</vt:lpstr>
      <vt:lpstr>Lato Black</vt:lpstr>
      <vt:lpstr>Wingdings</vt:lpstr>
      <vt:lpstr>已停用母版样式</vt:lpstr>
      <vt:lpstr>PowerPoint 演示文稿</vt:lpstr>
      <vt:lpstr>PowerPoint 演示文稿</vt:lpstr>
      <vt:lpstr>1.2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Yaojia Zhang</dc:creator>
  <cp:lastModifiedBy>苏 汉祺</cp:lastModifiedBy>
  <cp:revision>116</cp:revision>
  <dcterms:created xsi:type="dcterms:W3CDTF">2019-12-14T11:50:17Z</dcterms:created>
  <dcterms:modified xsi:type="dcterms:W3CDTF">2022-01-01T14:20:58Z</dcterms:modified>
</cp:coreProperties>
</file>