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5fe42fee3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5fe42fee3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use </a:t>
            </a:r>
            <a:r>
              <a:rPr lang="zh-CN"/>
              <a:t>Minimum Energy Consumption Trajectory, which is a circular arc trajectory design idea. Considering left Figure, since we know the starting position of the throwing trajectory, the core of our solution is not to find the throwing position and velocity directly, on the contrary, We should focus on the radius of the arc and the launched angle.</a:t>
            </a:r>
            <a:r>
              <a:rPr lang="zh-CN"/>
              <a:t>The right side is the cost function and related constraints.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5fe42fee3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5fe42fee3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Since throwing is a dynamic task, it involves large acceleratoins and velocities and we need to be able to track velocities as well as </a:t>
            </a:r>
            <a:r>
              <a:rPr lang="zh-CN"/>
              <a:t>position</a:t>
            </a:r>
            <a:r>
              <a:rPr lang="zh-C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5fe42fee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5fe42fee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7444b54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7444b54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example, the throw goes too far, we think it is because the object swings due to the grasp position. Swinging makes the object go further than expected.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5fe42fee3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5fe42fee3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sz="1400">
                <a:solidFill>
                  <a:schemeClr val="dk1"/>
                </a:solidFill>
                <a:latin typeface="Roboto"/>
                <a:ea typeface="Roboto"/>
                <a:cs typeface="Roboto"/>
                <a:sym typeface="Roboto"/>
              </a:rPr>
              <a:t>When is throwing successful -&gt; robust grasp, object doesn't slip or swing. Limited acceleration, desired velocity. T</a:t>
            </a:r>
            <a:r>
              <a:rPr lang="zh-CN" sz="1400">
                <a:solidFill>
                  <a:schemeClr val="dk1"/>
                </a:solidFill>
                <a:latin typeface="Roboto"/>
                <a:ea typeface="Roboto"/>
                <a:cs typeface="Roboto"/>
                <a:sym typeface="Roboto"/>
              </a:rPr>
              <a:t>hese challenges make learning based approaches even more compelling, since they promise to generalize to a variety of grasps and the controller is optimized for throwing accuracy. Can overcome system level challenges.</a:t>
            </a:r>
            <a:endParaRPr sz="14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zh-CN" sz="1400">
                <a:solidFill>
                  <a:schemeClr val="lt1"/>
                </a:solidFill>
                <a:latin typeface="Roboto"/>
                <a:ea typeface="Roboto"/>
                <a:cs typeface="Roboto"/>
                <a:sym typeface="Roboto"/>
              </a:rPr>
              <a:t> the grasp is robust → the object doesn't slip, or swing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5fe42fee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5fe42fee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5fe42fee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5fe42fee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5fe42fee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5fe42fee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5fe42fee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5fe42fee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7444b54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7444b54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5fe42fee3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5fe42fee3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5fe42fee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5fe42fee3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5fe42fee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5fe42fee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rotate the robot arm to the orientation direction. After the first step, move linearly from the current position to the starting position of the throwing trajectory. Third, generate the last segment of the throwing trajectory using our self-designed circular throwing trajectory method.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5fe42fee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5fe42fee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Returning to our throwing problem, although our robot is throwing the object in a 3D world, we can reduce this throwing behavior to a two-dimensional problem. As you can see in the right  figure, when the robot is heading towards the target point, we can set the throwing trajectory in the direction of the target point.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KN9BM9cNUE-jAtKz64sKcv1Imy7T5y0e/view" TargetMode="External"/><Relationship Id="rId4" Type="http://schemas.openxmlformats.org/officeDocument/2006/relationships/image" Target="../media/image1.png"/><Relationship Id="rId5" Type="http://schemas.openxmlformats.org/officeDocument/2006/relationships/hyperlink" Target="http://drive.google.com/file/d/1OEnqBx0Kme9rENXChG8lVoNXjkYpmu19/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csJ24Fzc3buafUasZVUnGAIp99Gw4GsQ/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904500" y="1150150"/>
            <a:ext cx="73350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zh-CN"/>
              <a:t>Physics Based Throwing </a:t>
            </a:r>
            <a:endParaRPr b="1"/>
          </a:p>
          <a:p>
            <a:pPr indent="0" lvl="0" marL="0" rtl="0" algn="ctr">
              <a:spcBef>
                <a:spcPts val="0"/>
              </a:spcBef>
              <a:spcAft>
                <a:spcPts val="0"/>
              </a:spcAft>
              <a:buNone/>
            </a:pPr>
            <a:r>
              <a:rPr b="1" lang="zh-CN"/>
              <a:t>Using Inverse Dynamics Control</a:t>
            </a:r>
            <a:endParaRPr b="1"/>
          </a:p>
        </p:txBody>
      </p:sp>
      <p:sp>
        <p:nvSpPr>
          <p:cNvPr id="64" name="Google Shape;64;p13"/>
          <p:cNvSpPr txBox="1"/>
          <p:nvPr>
            <p:ph idx="1" type="subTitle"/>
          </p:nvPr>
        </p:nvSpPr>
        <p:spPr>
          <a:xfrm>
            <a:off x="1680300" y="3049450"/>
            <a:ext cx="5932200" cy="13515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zh-CN"/>
              <a:t>6.4210 Final Project</a:t>
            </a:r>
            <a:endParaRPr/>
          </a:p>
          <a:p>
            <a:pPr indent="0" lvl="0" marL="0" rtl="0" algn="ctr">
              <a:spcBef>
                <a:spcPts val="0"/>
              </a:spcBef>
              <a:spcAft>
                <a:spcPts val="0"/>
              </a:spcAft>
              <a:buNone/>
            </a:pPr>
            <a:r>
              <a:rPr lang="zh-CN"/>
              <a:t>Hanqi Su, Quincy Johnson, Arif Kerem Dayi</a:t>
            </a:r>
            <a:endParaRPr/>
          </a:p>
          <a:p>
            <a:pPr indent="0" lvl="0" marL="0" rtl="0" algn="ctr">
              <a:spcBef>
                <a:spcPts val="0"/>
              </a:spcBef>
              <a:spcAft>
                <a:spcPts val="0"/>
              </a:spcAft>
              <a:buNone/>
            </a:pPr>
            <a:r>
              <a:t/>
            </a:r>
            <a:endParaRPr/>
          </a:p>
          <a:p>
            <a:pPr indent="0" lvl="0" marL="0" rtl="0" algn="r">
              <a:spcBef>
                <a:spcPts val="0"/>
              </a:spcBef>
              <a:spcAft>
                <a:spcPts val="0"/>
              </a:spcAft>
              <a:buNone/>
            </a:pPr>
            <a:r>
              <a:rPr lang="zh-CN"/>
              <a:t>2022.12.13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319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METHODOLOGY </a:t>
            </a:r>
            <a:r>
              <a:rPr lang="zh-CN" sz="2700"/>
              <a:t>- Trajectory Planning</a:t>
            </a:r>
            <a:endParaRPr sz="2700"/>
          </a:p>
        </p:txBody>
      </p:sp>
      <p:sp>
        <p:nvSpPr>
          <p:cNvPr id="128" name="Google Shape;128;p22"/>
          <p:cNvSpPr txBox="1"/>
          <p:nvPr>
            <p:ph idx="1" type="body"/>
          </p:nvPr>
        </p:nvSpPr>
        <p:spPr>
          <a:xfrm>
            <a:off x="224225" y="1570025"/>
            <a:ext cx="5565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zh-CN" sz="2000"/>
              <a:t>Minimum Energy Consumption Trajectory</a:t>
            </a:r>
            <a:endParaRPr b="1" sz="2000"/>
          </a:p>
        </p:txBody>
      </p:sp>
      <p:pic>
        <p:nvPicPr>
          <p:cNvPr id="129" name="Google Shape;129;p22"/>
          <p:cNvPicPr preferRelativeResize="0"/>
          <p:nvPr/>
        </p:nvPicPr>
        <p:blipFill>
          <a:blip r:embed="rId3">
            <a:alphaModFix/>
          </a:blip>
          <a:stretch>
            <a:fillRect/>
          </a:stretch>
        </p:blipFill>
        <p:spPr>
          <a:xfrm>
            <a:off x="303513" y="2357900"/>
            <a:ext cx="5233374" cy="2524199"/>
          </a:xfrm>
          <a:prstGeom prst="rect">
            <a:avLst/>
          </a:prstGeom>
          <a:noFill/>
          <a:ln>
            <a:noFill/>
          </a:ln>
        </p:spPr>
      </p:pic>
      <p:pic>
        <p:nvPicPr>
          <p:cNvPr id="130" name="Google Shape;130;p22"/>
          <p:cNvPicPr preferRelativeResize="0"/>
          <p:nvPr/>
        </p:nvPicPr>
        <p:blipFill>
          <a:blip r:embed="rId4">
            <a:alphaModFix/>
          </a:blip>
          <a:stretch>
            <a:fillRect/>
          </a:stretch>
        </p:blipFill>
        <p:spPr>
          <a:xfrm>
            <a:off x="6071350" y="1187525"/>
            <a:ext cx="2734311"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METHODOLOGY - Inverse Dynamics </a:t>
            </a:r>
            <a:r>
              <a:rPr lang="zh-CN" sz="2700"/>
              <a:t>Control</a:t>
            </a:r>
            <a:endParaRPr sz="2700"/>
          </a:p>
        </p:txBody>
      </p:sp>
      <p:sp>
        <p:nvSpPr>
          <p:cNvPr id="136" name="Google Shape;136;p23"/>
          <p:cNvSpPr txBox="1"/>
          <p:nvPr/>
        </p:nvSpPr>
        <p:spPr>
          <a:xfrm>
            <a:off x="249225" y="1503000"/>
            <a:ext cx="57213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Throwing -&gt; Large accelerations &amp; velocities</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Naive </a:t>
            </a:r>
            <a:r>
              <a:rPr lang="zh-CN" sz="1700">
                <a:solidFill>
                  <a:schemeClr val="dk1"/>
                </a:solidFill>
                <a:latin typeface="Roboto"/>
                <a:ea typeface="Roboto"/>
                <a:cs typeface="Roboto"/>
                <a:sym typeface="Roboto"/>
              </a:rPr>
              <a:t>controlers are NOT aware of system dynamics</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AutoNum type="alphaLcPeriod"/>
            </a:pPr>
            <a:r>
              <a:rPr lang="zh-CN" sz="1700">
                <a:solidFill>
                  <a:schemeClr val="dk1"/>
                </a:solidFill>
                <a:latin typeface="Roboto"/>
                <a:ea typeface="Roboto"/>
                <a:cs typeface="Roboto"/>
                <a:sym typeface="Roboto"/>
              </a:rPr>
              <a:t>lag behind</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Need to incorporate velocity / acceleration</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AutoNum type="alphaLcPeriod"/>
            </a:pPr>
            <a:r>
              <a:rPr lang="zh-CN" sz="1700">
                <a:solidFill>
                  <a:schemeClr val="dk1"/>
                </a:solidFill>
                <a:latin typeface="Roboto"/>
                <a:ea typeface="Roboto"/>
                <a:cs typeface="Roboto"/>
                <a:sym typeface="Roboto"/>
              </a:rPr>
              <a:t>inverse dynamics control</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IK to generate joint angle steps</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Shape preserving interpolation to generate joint trajectories</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AutoNum type="arabicPeriod"/>
            </a:pPr>
            <a:r>
              <a:rPr lang="zh-CN" sz="1700">
                <a:solidFill>
                  <a:schemeClr val="dk1"/>
                </a:solidFill>
                <a:latin typeface="Roboto"/>
                <a:ea typeface="Roboto"/>
                <a:cs typeface="Roboto"/>
                <a:sym typeface="Roboto"/>
              </a:rPr>
              <a:t>Use derivatives of the interpolation to generate velocities &amp; accelerations</a:t>
            </a:r>
            <a:endParaRPr sz="1700">
              <a:solidFill>
                <a:schemeClr val="dk1"/>
              </a:solidFill>
              <a:latin typeface="Roboto"/>
              <a:ea typeface="Roboto"/>
              <a:cs typeface="Roboto"/>
              <a:sym typeface="Roboto"/>
            </a:endParaRPr>
          </a:p>
        </p:txBody>
      </p:sp>
      <p:pic>
        <p:nvPicPr>
          <p:cNvPr id="137" name="Google Shape;137;p23"/>
          <p:cNvPicPr preferRelativeResize="0"/>
          <p:nvPr/>
        </p:nvPicPr>
        <p:blipFill>
          <a:blip r:embed="rId3">
            <a:alphaModFix/>
          </a:blip>
          <a:stretch>
            <a:fillRect/>
          </a:stretch>
        </p:blipFill>
        <p:spPr>
          <a:xfrm>
            <a:off x="5933751" y="3039334"/>
            <a:ext cx="3148924" cy="956691"/>
          </a:xfrm>
          <a:prstGeom prst="rect">
            <a:avLst/>
          </a:prstGeom>
          <a:noFill/>
          <a:ln>
            <a:noFill/>
          </a:ln>
        </p:spPr>
      </p:pic>
      <p:pic>
        <p:nvPicPr>
          <p:cNvPr id="138" name="Google Shape;138;p23"/>
          <p:cNvPicPr preferRelativeResize="0"/>
          <p:nvPr/>
        </p:nvPicPr>
        <p:blipFill>
          <a:blip r:embed="rId4">
            <a:alphaModFix/>
          </a:blip>
          <a:stretch>
            <a:fillRect/>
          </a:stretch>
        </p:blipFill>
        <p:spPr>
          <a:xfrm>
            <a:off x="5933750" y="1839650"/>
            <a:ext cx="3148924" cy="92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3004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EVALUATION - Controller Performance</a:t>
            </a:r>
            <a:endParaRPr/>
          </a:p>
        </p:txBody>
      </p:sp>
      <p:sp>
        <p:nvSpPr>
          <p:cNvPr id="144" name="Google Shape;144;p24"/>
          <p:cNvSpPr txBox="1"/>
          <p:nvPr>
            <p:ph idx="1" type="body"/>
          </p:nvPr>
        </p:nvSpPr>
        <p:spPr>
          <a:xfrm>
            <a:off x="1825775" y="1018775"/>
            <a:ext cx="6072900" cy="47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zh-CN" sz="1200"/>
              <a:t>Testing Trajectory Tracking Performance (throwing happens </a:t>
            </a:r>
            <a:r>
              <a:rPr b="1" lang="zh-CN" sz="1200"/>
              <a:t>around time 21)</a:t>
            </a:r>
            <a:endParaRPr b="1" sz="1200"/>
          </a:p>
        </p:txBody>
      </p:sp>
      <p:pic>
        <p:nvPicPr>
          <p:cNvPr id="145" name="Google Shape;145;p24"/>
          <p:cNvPicPr preferRelativeResize="0"/>
          <p:nvPr/>
        </p:nvPicPr>
        <p:blipFill>
          <a:blip r:embed="rId3">
            <a:alphaModFix/>
          </a:blip>
          <a:stretch>
            <a:fillRect/>
          </a:stretch>
        </p:blipFill>
        <p:spPr>
          <a:xfrm>
            <a:off x="4708025" y="2015020"/>
            <a:ext cx="2108725" cy="2882868"/>
          </a:xfrm>
          <a:prstGeom prst="rect">
            <a:avLst/>
          </a:prstGeom>
          <a:noFill/>
          <a:ln>
            <a:noFill/>
          </a:ln>
        </p:spPr>
      </p:pic>
      <p:pic>
        <p:nvPicPr>
          <p:cNvPr id="146" name="Google Shape;146;p24"/>
          <p:cNvPicPr preferRelativeResize="0"/>
          <p:nvPr/>
        </p:nvPicPr>
        <p:blipFill>
          <a:blip r:embed="rId4">
            <a:alphaModFix/>
          </a:blip>
          <a:stretch>
            <a:fillRect/>
          </a:stretch>
        </p:blipFill>
        <p:spPr>
          <a:xfrm>
            <a:off x="6816750" y="2016069"/>
            <a:ext cx="2108725" cy="2880780"/>
          </a:xfrm>
          <a:prstGeom prst="rect">
            <a:avLst/>
          </a:prstGeom>
          <a:noFill/>
          <a:ln>
            <a:noFill/>
          </a:ln>
        </p:spPr>
      </p:pic>
      <p:sp>
        <p:nvSpPr>
          <p:cNvPr id="147" name="Google Shape;147;p24"/>
          <p:cNvSpPr txBox="1"/>
          <p:nvPr>
            <p:ph idx="1" type="body"/>
          </p:nvPr>
        </p:nvSpPr>
        <p:spPr>
          <a:xfrm>
            <a:off x="4708025" y="1529225"/>
            <a:ext cx="4396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zh-CN" sz="1360"/>
              <a:t>Desired Acceleration Over Time (log scale, smoothed)</a:t>
            </a:r>
            <a:endParaRPr sz="1360"/>
          </a:p>
        </p:txBody>
      </p:sp>
      <p:pic>
        <p:nvPicPr>
          <p:cNvPr id="148" name="Google Shape;148;p24"/>
          <p:cNvPicPr preferRelativeResize="0"/>
          <p:nvPr/>
        </p:nvPicPr>
        <p:blipFill>
          <a:blip r:embed="rId5">
            <a:alphaModFix/>
          </a:blip>
          <a:stretch>
            <a:fillRect/>
          </a:stretch>
        </p:blipFill>
        <p:spPr>
          <a:xfrm>
            <a:off x="222225" y="2007418"/>
            <a:ext cx="2108725" cy="2898057"/>
          </a:xfrm>
          <a:prstGeom prst="rect">
            <a:avLst/>
          </a:prstGeom>
          <a:noFill/>
          <a:ln>
            <a:noFill/>
          </a:ln>
        </p:spPr>
      </p:pic>
      <p:pic>
        <p:nvPicPr>
          <p:cNvPr id="149" name="Google Shape;149;p24"/>
          <p:cNvPicPr preferRelativeResize="0"/>
          <p:nvPr/>
        </p:nvPicPr>
        <p:blipFill>
          <a:blip r:embed="rId6">
            <a:alphaModFix/>
          </a:blip>
          <a:stretch>
            <a:fillRect/>
          </a:stretch>
        </p:blipFill>
        <p:spPr>
          <a:xfrm>
            <a:off x="2330950" y="2012125"/>
            <a:ext cx="2108725" cy="2888650"/>
          </a:xfrm>
          <a:prstGeom prst="rect">
            <a:avLst/>
          </a:prstGeom>
          <a:noFill/>
          <a:ln>
            <a:noFill/>
          </a:ln>
        </p:spPr>
      </p:pic>
      <p:sp>
        <p:nvSpPr>
          <p:cNvPr id="150" name="Google Shape;150;p24"/>
          <p:cNvSpPr txBox="1"/>
          <p:nvPr>
            <p:ph idx="1" type="body"/>
          </p:nvPr>
        </p:nvSpPr>
        <p:spPr>
          <a:xfrm>
            <a:off x="1228750" y="1568675"/>
            <a:ext cx="2421000" cy="399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zh-CN" sz="1442"/>
              <a:t>Tracking Error Over Time</a:t>
            </a:r>
            <a:endParaRPr sz="144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Failed Throws (Need for Robust Grasp)</a:t>
            </a:r>
            <a:endParaRPr/>
          </a:p>
        </p:txBody>
      </p:sp>
      <p:sp>
        <p:nvSpPr>
          <p:cNvPr id="156" name="Google Shape;15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5" title="Swing2.mov">
            <a:hlinkClick r:id="rId3"/>
          </p:cNvPr>
          <p:cNvPicPr preferRelativeResize="0"/>
          <p:nvPr/>
        </p:nvPicPr>
        <p:blipFill>
          <a:blip r:embed="rId4">
            <a:alphaModFix/>
          </a:blip>
          <a:stretch>
            <a:fillRect/>
          </a:stretch>
        </p:blipFill>
        <p:spPr>
          <a:xfrm>
            <a:off x="4572000" y="1489825"/>
            <a:ext cx="4105200" cy="3078900"/>
          </a:xfrm>
          <a:prstGeom prst="rect">
            <a:avLst/>
          </a:prstGeom>
          <a:noFill/>
          <a:ln>
            <a:noFill/>
          </a:ln>
        </p:spPr>
      </p:pic>
      <p:pic>
        <p:nvPicPr>
          <p:cNvPr id="158" name="Google Shape;158;p25" title="swing 1 720 p.mov">
            <a:hlinkClick r:id="rId5"/>
          </p:cNvPr>
          <p:cNvPicPr preferRelativeResize="0"/>
          <p:nvPr/>
        </p:nvPicPr>
        <p:blipFill>
          <a:blip r:embed="rId4">
            <a:alphaModFix/>
          </a:blip>
          <a:stretch>
            <a:fillRect/>
          </a:stretch>
        </p:blipFill>
        <p:spPr>
          <a:xfrm>
            <a:off x="387900" y="1508075"/>
            <a:ext cx="4056526" cy="304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87900" y="319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DISCUSSION &amp; FUTURE WORK</a:t>
            </a:r>
            <a:r>
              <a:rPr lang="zh-CN"/>
              <a:t> </a:t>
            </a:r>
            <a:endParaRPr sz="2700"/>
          </a:p>
        </p:txBody>
      </p:sp>
      <p:sp>
        <p:nvSpPr>
          <p:cNvPr id="164" name="Google Shape;164;p26"/>
          <p:cNvSpPr txBox="1"/>
          <p:nvPr/>
        </p:nvSpPr>
        <p:spPr>
          <a:xfrm>
            <a:off x="220700" y="1492075"/>
            <a:ext cx="8148000" cy="264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When is throwing successful ?</a:t>
            </a:r>
            <a:endParaRPr sz="1600">
              <a:solidFill>
                <a:schemeClr val="dk1"/>
              </a:solidFill>
              <a:latin typeface="Roboto"/>
              <a:ea typeface="Roboto"/>
              <a:cs typeface="Roboto"/>
              <a:sym typeface="Roboto"/>
            </a:endParaRPr>
          </a:p>
          <a:p>
            <a:pPr indent="-330200" lvl="1" marL="9144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robust grasp, limited acceleration, achieving desired velocity</a:t>
            </a:r>
            <a:endParaRPr sz="1600">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What makes a controller successful → limitations of Inverse Dynamics</a:t>
            </a:r>
            <a:endParaRPr sz="1600">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Possible improvements</a:t>
            </a:r>
            <a:endParaRPr sz="1600">
              <a:solidFill>
                <a:schemeClr val="dk1"/>
              </a:solidFill>
              <a:latin typeface="Roboto"/>
              <a:ea typeface="Roboto"/>
              <a:cs typeface="Roboto"/>
              <a:sym typeface="Roboto"/>
            </a:endParaRPr>
          </a:p>
          <a:p>
            <a:pPr indent="-330200" lvl="1" marL="9144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dynamic trajectory optimization</a:t>
            </a:r>
            <a:endParaRPr sz="1600">
              <a:solidFill>
                <a:schemeClr val="dk1"/>
              </a:solidFill>
              <a:latin typeface="Roboto"/>
              <a:ea typeface="Roboto"/>
              <a:cs typeface="Roboto"/>
              <a:sym typeface="Roboto"/>
            </a:endParaRPr>
          </a:p>
          <a:p>
            <a:pPr indent="-330200" lvl="1" marL="9144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system level</a:t>
            </a:r>
            <a:endParaRPr sz="1600">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lang="zh-CN" sz="1600">
                <a:solidFill>
                  <a:schemeClr val="dk1"/>
                </a:solidFill>
                <a:latin typeface="Roboto"/>
                <a:ea typeface="Roboto"/>
                <a:cs typeface="Roboto"/>
                <a:sym typeface="Roboto"/>
              </a:rPr>
              <a:t>Why do we need learning based approaches ?</a:t>
            </a:r>
            <a:endParaRPr sz="16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87900" y="1656750"/>
            <a:ext cx="8368200" cy="9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5000"/>
              <a:t>Thank you !</a:t>
            </a:r>
            <a:endParaRPr sz="4700"/>
          </a:p>
        </p:txBody>
      </p:sp>
      <p:sp>
        <p:nvSpPr>
          <p:cNvPr id="170" name="Google Shape;170;p27"/>
          <p:cNvSpPr txBox="1"/>
          <p:nvPr>
            <p:ph idx="1" type="body"/>
          </p:nvPr>
        </p:nvSpPr>
        <p:spPr>
          <a:xfrm>
            <a:off x="3077725" y="3931575"/>
            <a:ext cx="5733300" cy="111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zh-CN" sz="2000"/>
              <a:t>Hanqi Su, Quincy Johnson, Arif Kerem Dayi</a:t>
            </a:r>
            <a:endParaRPr b="1" sz="2000"/>
          </a:p>
          <a:p>
            <a:pPr indent="0" lvl="0" marL="0" rtl="0" algn="r">
              <a:spcBef>
                <a:spcPts val="1200"/>
              </a:spcBef>
              <a:spcAft>
                <a:spcPts val="1200"/>
              </a:spcAft>
              <a:buNone/>
            </a:pPr>
            <a:r>
              <a:rPr b="1" lang="zh-CN" sz="2000"/>
              <a:t>2022.12.13</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OUTLINE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1 PROJECT GOAL</a:t>
            </a:r>
            <a:endParaRPr/>
          </a:p>
          <a:p>
            <a:pPr indent="0" lvl="0" marL="0" rtl="0" algn="l">
              <a:spcBef>
                <a:spcPts val="1200"/>
              </a:spcBef>
              <a:spcAft>
                <a:spcPts val="0"/>
              </a:spcAft>
              <a:buNone/>
            </a:pPr>
            <a:r>
              <a:rPr lang="zh-CN"/>
              <a:t>2 INTRODUCTION &amp; BACKGROUND</a:t>
            </a:r>
            <a:endParaRPr/>
          </a:p>
          <a:p>
            <a:pPr indent="0" lvl="0" marL="0" rtl="0" algn="l">
              <a:spcBef>
                <a:spcPts val="1200"/>
              </a:spcBef>
              <a:spcAft>
                <a:spcPts val="0"/>
              </a:spcAft>
              <a:buNone/>
            </a:pPr>
            <a:r>
              <a:rPr lang="zh-CN"/>
              <a:t>3 SYSTEM DESIGN</a:t>
            </a:r>
            <a:endParaRPr/>
          </a:p>
          <a:p>
            <a:pPr indent="0" lvl="0" marL="0" rtl="0" algn="l">
              <a:spcBef>
                <a:spcPts val="1200"/>
              </a:spcBef>
              <a:spcAft>
                <a:spcPts val="0"/>
              </a:spcAft>
              <a:buNone/>
            </a:pPr>
            <a:r>
              <a:rPr lang="zh-CN"/>
              <a:t>4 METHODOLOGY &amp; IMPLEMENTATION</a:t>
            </a:r>
            <a:endParaRPr/>
          </a:p>
          <a:p>
            <a:pPr indent="0" lvl="0" marL="0" rtl="0" algn="l">
              <a:spcBef>
                <a:spcPts val="1200"/>
              </a:spcBef>
              <a:spcAft>
                <a:spcPts val="0"/>
              </a:spcAft>
              <a:buNone/>
            </a:pPr>
            <a:r>
              <a:rPr lang="zh-CN"/>
              <a:t>5 EVALUATION</a:t>
            </a:r>
            <a:endParaRPr/>
          </a:p>
          <a:p>
            <a:pPr indent="0" lvl="0" marL="0" rtl="0" algn="l">
              <a:spcBef>
                <a:spcPts val="1200"/>
              </a:spcBef>
              <a:spcAft>
                <a:spcPts val="1200"/>
              </a:spcAft>
              <a:buNone/>
            </a:pPr>
            <a:r>
              <a:rPr lang="zh-CN"/>
              <a:t>6 DISCUSSION &amp;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MOTIVATION </a:t>
            </a:r>
            <a:r>
              <a:rPr lang="zh-CN"/>
              <a:t>&amp; BACKGROUND</a:t>
            </a:r>
            <a:endParaRPr/>
          </a:p>
        </p:txBody>
      </p:sp>
      <p:sp>
        <p:nvSpPr>
          <p:cNvPr id="76" name="Google Shape;76;p15"/>
          <p:cNvSpPr txBox="1"/>
          <p:nvPr>
            <p:ph idx="1" type="body"/>
          </p:nvPr>
        </p:nvSpPr>
        <p:spPr>
          <a:xfrm>
            <a:off x="387900" y="1409299"/>
            <a:ext cx="8368200" cy="886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zh-CN"/>
              <a:t>Throwing objects is a very important skill to endow robots  with, as it is a prerequisite for more complex and dynamic robotic manipulation tasks.</a:t>
            </a:r>
            <a:endParaRPr/>
          </a:p>
          <a:p>
            <a:pPr indent="-308610" lvl="0" marL="457200" rtl="0" algn="l">
              <a:spcBef>
                <a:spcPts val="1200"/>
              </a:spcBef>
              <a:spcAft>
                <a:spcPts val="0"/>
              </a:spcAft>
              <a:buSzPct val="100000"/>
              <a:buChar char="●"/>
            </a:pPr>
            <a:r>
              <a:rPr lang="zh-CN"/>
              <a:t>Can increase the efficiency of manipulation and extend robots' workspace </a:t>
            </a:r>
            <a:endParaRPr/>
          </a:p>
        </p:txBody>
      </p:sp>
      <p:pic>
        <p:nvPicPr>
          <p:cNvPr id="77" name="Google Shape;77;p15"/>
          <p:cNvPicPr preferRelativeResize="0"/>
          <p:nvPr/>
        </p:nvPicPr>
        <p:blipFill>
          <a:blip r:embed="rId3">
            <a:alphaModFix/>
          </a:blip>
          <a:stretch>
            <a:fillRect/>
          </a:stretch>
        </p:blipFill>
        <p:spPr>
          <a:xfrm>
            <a:off x="499300" y="2476700"/>
            <a:ext cx="4117824" cy="2316274"/>
          </a:xfrm>
          <a:prstGeom prst="rect">
            <a:avLst/>
          </a:prstGeom>
          <a:noFill/>
          <a:ln>
            <a:noFill/>
          </a:ln>
        </p:spPr>
      </p:pic>
      <p:sp>
        <p:nvSpPr>
          <p:cNvPr id="78" name="Google Shape;78;p15"/>
          <p:cNvSpPr txBox="1"/>
          <p:nvPr/>
        </p:nvSpPr>
        <p:spPr>
          <a:xfrm>
            <a:off x="517750" y="4809675"/>
            <a:ext cx="40995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zh-CN" sz="700">
                <a:solidFill>
                  <a:schemeClr val="dk1"/>
                </a:solidFill>
              </a:rPr>
              <a:t>Zeng, Andy, et al. "Tossingbot: Learning to throw arbitrary objects with residual physics." </a:t>
            </a:r>
            <a:r>
              <a:rPr i="1" lang="zh-CN" sz="700">
                <a:solidFill>
                  <a:schemeClr val="dk1"/>
                </a:solidFill>
              </a:rPr>
              <a:t>IEEE Transactions on Robotics</a:t>
            </a:r>
            <a:r>
              <a:rPr lang="zh-CN" sz="700">
                <a:solidFill>
                  <a:schemeClr val="dk1"/>
                </a:solidFill>
              </a:rPr>
              <a:t> 36.4 (2020): 1307-1319.</a:t>
            </a:r>
            <a:endParaRPr sz="7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PROJECT GOAL</a:t>
            </a:r>
            <a:endParaRPr/>
          </a:p>
        </p:txBody>
      </p:sp>
      <p:sp>
        <p:nvSpPr>
          <p:cNvPr id="84" name="Google Shape;84;p16"/>
          <p:cNvSpPr txBox="1"/>
          <p:nvPr>
            <p:ph idx="1" type="body"/>
          </p:nvPr>
        </p:nvSpPr>
        <p:spPr>
          <a:xfrm>
            <a:off x="387900" y="1489825"/>
            <a:ext cx="8655600" cy="108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zh-CN" sz="1360"/>
              <a:t>Throwing is an important primitive </a:t>
            </a:r>
            <a:r>
              <a:rPr lang="zh-CN" sz="1360"/>
              <a:t>actions that can make manipulation faster, and extend robot's workspace.</a:t>
            </a:r>
            <a:endParaRPr sz="1360"/>
          </a:p>
          <a:p>
            <a:pPr indent="0" lvl="0" marL="0" rtl="0" algn="l">
              <a:lnSpc>
                <a:spcPct val="95000"/>
              </a:lnSpc>
              <a:spcBef>
                <a:spcPts val="1200"/>
              </a:spcBef>
              <a:spcAft>
                <a:spcPts val="0"/>
              </a:spcAft>
              <a:buSzPts val="770"/>
              <a:buNone/>
            </a:pPr>
            <a:r>
              <a:rPr b="1" lang="zh-CN" sz="1360"/>
              <a:t>C</a:t>
            </a:r>
            <a:r>
              <a:rPr b="1" lang="zh-CN" sz="1360"/>
              <a:t>onstruct a method for robots to successfully throw objects between one another.</a:t>
            </a:r>
            <a:endParaRPr b="1" sz="1360"/>
          </a:p>
          <a:p>
            <a:pPr indent="0" lvl="0" marL="0" rtl="0" algn="l">
              <a:lnSpc>
                <a:spcPct val="95000"/>
              </a:lnSpc>
              <a:spcBef>
                <a:spcPts val="1200"/>
              </a:spcBef>
              <a:spcAft>
                <a:spcPts val="1200"/>
              </a:spcAft>
              <a:buSzPts val="770"/>
              <a:buNone/>
            </a:pPr>
            <a:r>
              <a:rPr lang="zh-CN" sz="1360"/>
              <a:t>=&gt; </a:t>
            </a:r>
            <a:r>
              <a:rPr lang="zh-CN" sz="1360"/>
              <a:t>Perception + Grasping + Trajectory Planning + Inverse Dynamics Control</a:t>
            </a:r>
            <a:endParaRPr sz="1360"/>
          </a:p>
        </p:txBody>
      </p:sp>
      <p:pic>
        <p:nvPicPr>
          <p:cNvPr id="85" name="Google Shape;85;p16"/>
          <p:cNvPicPr preferRelativeResize="0"/>
          <p:nvPr/>
        </p:nvPicPr>
        <p:blipFill>
          <a:blip r:embed="rId3">
            <a:alphaModFix/>
          </a:blip>
          <a:stretch>
            <a:fillRect/>
          </a:stretch>
        </p:blipFill>
        <p:spPr>
          <a:xfrm>
            <a:off x="432625" y="2625625"/>
            <a:ext cx="4856101" cy="226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title="Full System.mov">
            <a:hlinkClick r:id="rId3"/>
          </p:cNvPr>
          <p:cNvPicPr preferRelativeResize="0"/>
          <p:nvPr/>
        </p:nvPicPr>
        <p:blipFill>
          <a:blip r:embed="rId4">
            <a:alphaModFix/>
          </a:blip>
          <a:stretch>
            <a:fillRect/>
          </a:stretch>
        </p:blipFill>
        <p:spPr>
          <a:xfrm>
            <a:off x="422725" y="271488"/>
            <a:ext cx="8178725" cy="46005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SYSTEM DESIGN</a:t>
            </a:r>
            <a:endParaRPr/>
          </a:p>
        </p:txBody>
      </p:sp>
      <p:sp>
        <p:nvSpPr>
          <p:cNvPr id="96" name="Google Shape;96;p18"/>
          <p:cNvSpPr txBox="1"/>
          <p:nvPr>
            <p:ph idx="1" type="body"/>
          </p:nvPr>
        </p:nvSpPr>
        <p:spPr>
          <a:xfrm>
            <a:off x="161350" y="1440275"/>
            <a:ext cx="3676500" cy="3381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zh-CN"/>
              <a:t>perception &amp; grasp selection</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zh-CN"/>
              <a:t>throwing trajectory plan</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zh-CN"/>
              <a:t>inverse kinematics to convert 3D poses into joint angles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zh-CN"/>
              <a:t>inverse dynamics to achieve precise trajectory control</a:t>
            </a:r>
            <a:endParaRPr/>
          </a:p>
        </p:txBody>
      </p:sp>
      <p:pic>
        <p:nvPicPr>
          <p:cNvPr id="97" name="Google Shape;97;p18"/>
          <p:cNvPicPr preferRelativeResize="0"/>
          <p:nvPr/>
        </p:nvPicPr>
        <p:blipFill>
          <a:blip r:embed="rId3">
            <a:alphaModFix/>
          </a:blip>
          <a:stretch>
            <a:fillRect/>
          </a:stretch>
        </p:blipFill>
        <p:spPr>
          <a:xfrm>
            <a:off x="3909425" y="1910025"/>
            <a:ext cx="4789471" cy="226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sz="3333"/>
              <a:t>METHODOLOGY</a:t>
            </a:r>
            <a:r>
              <a:rPr lang="zh-CN"/>
              <a:t> - </a:t>
            </a:r>
            <a:r>
              <a:rPr lang="zh-CN"/>
              <a:t>Perception &amp; Grasp Selection</a:t>
            </a:r>
            <a:endParaRPr/>
          </a:p>
        </p:txBody>
      </p:sp>
      <p:pic>
        <p:nvPicPr>
          <p:cNvPr id="103" name="Google Shape;103;p19"/>
          <p:cNvPicPr preferRelativeResize="0"/>
          <p:nvPr/>
        </p:nvPicPr>
        <p:blipFill>
          <a:blip r:embed="rId3">
            <a:alphaModFix/>
          </a:blip>
          <a:stretch>
            <a:fillRect/>
          </a:stretch>
        </p:blipFill>
        <p:spPr>
          <a:xfrm>
            <a:off x="334575" y="1350175"/>
            <a:ext cx="4058851" cy="3321851"/>
          </a:xfrm>
          <a:prstGeom prst="rect">
            <a:avLst/>
          </a:prstGeom>
          <a:noFill/>
          <a:ln>
            <a:noFill/>
          </a:ln>
        </p:spPr>
      </p:pic>
      <p:sp>
        <p:nvSpPr>
          <p:cNvPr id="104" name="Google Shape;104;p19"/>
          <p:cNvSpPr txBox="1"/>
          <p:nvPr/>
        </p:nvSpPr>
        <p:spPr>
          <a:xfrm>
            <a:off x="5282800" y="1875225"/>
            <a:ext cx="38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5" name="Google Shape;105;p19"/>
          <p:cNvSpPr txBox="1"/>
          <p:nvPr/>
        </p:nvSpPr>
        <p:spPr>
          <a:xfrm>
            <a:off x="5154200" y="1187100"/>
            <a:ext cx="30000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a:buChar char="●"/>
            </a:pPr>
            <a:r>
              <a:rPr lang="zh-CN" sz="1800">
                <a:solidFill>
                  <a:schemeClr val="dk1"/>
                </a:solidFill>
                <a:latin typeface="Roboto"/>
                <a:ea typeface="Roboto"/>
                <a:cs typeface="Roboto"/>
                <a:sym typeface="Roboto"/>
              </a:rPr>
              <a:t>Point Clouds sampled from cameras. Combined and Down sampled.</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zh-CN" sz="1800">
                <a:solidFill>
                  <a:schemeClr val="dk1"/>
                </a:solidFill>
                <a:latin typeface="Roboto"/>
                <a:ea typeface="Roboto"/>
                <a:cs typeface="Roboto"/>
                <a:sym typeface="Roboto"/>
              </a:rPr>
              <a:t>Normals for points found and oriented towards camera</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zh-CN" sz="1800">
                <a:solidFill>
                  <a:schemeClr val="dk1"/>
                </a:solidFill>
                <a:latin typeface="Roboto"/>
                <a:ea typeface="Roboto"/>
                <a:cs typeface="Roboto"/>
                <a:sym typeface="Roboto"/>
              </a:rPr>
              <a:t>Grasps scored based on </a:t>
            </a:r>
            <a:r>
              <a:rPr lang="zh-CN" sz="1800">
                <a:solidFill>
                  <a:schemeClr val="dk1"/>
                </a:solidFill>
                <a:latin typeface="Roboto"/>
                <a:ea typeface="Roboto"/>
                <a:cs typeface="Roboto"/>
                <a:sym typeface="Roboto"/>
              </a:rPr>
              <a:t>quality of grasp.</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zh-CN" sz="1800">
                <a:solidFill>
                  <a:schemeClr val="dk1"/>
                </a:solidFill>
                <a:latin typeface="Roboto"/>
                <a:ea typeface="Roboto"/>
                <a:cs typeface="Roboto"/>
                <a:sym typeface="Roboto"/>
              </a:rPr>
              <a:t>Gripper pose of best grasp returned</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METHODOLOGY </a:t>
            </a:r>
            <a:r>
              <a:rPr lang="zh-CN" sz="2700"/>
              <a:t>- Trajectory </a:t>
            </a:r>
            <a:r>
              <a:rPr lang="zh-CN" sz="2700"/>
              <a:t>Planning</a:t>
            </a:r>
            <a:endParaRPr sz="2700"/>
          </a:p>
        </p:txBody>
      </p:sp>
      <p:pic>
        <p:nvPicPr>
          <p:cNvPr id="111" name="Google Shape;111;p20"/>
          <p:cNvPicPr preferRelativeResize="0"/>
          <p:nvPr/>
        </p:nvPicPr>
        <p:blipFill>
          <a:blip r:embed="rId3">
            <a:alphaModFix/>
          </a:blip>
          <a:stretch>
            <a:fillRect/>
          </a:stretch>
        </p:blipFill>
        <p:spPr>
          <a:xfrm>
            <a:off x="450500" y="2437575"/>
            <a:ext cx="4856101" cy="2267075"/>
          </a:xfrm>
          <a:prstGeom prst="rect">
            <a:avLst/>
          </a:prstGeom>
          <a:noFill/>
          <a:ln>
            <a:noFill/>
          </a:ln>
        </p:spPr>
      </p:pic>
      <p:sp>
        <p:nvSpPr>
          <p:cNvPr id="112" name="Google Shape;112;p20"/>
          <p:cNvSpPr txBox="1"/>
          <p:nvPr>
            <p:ph idx="1" type="body"/>
          </p:nvPr>
        </p:nvSpPr>
        <p:spPr>
          <a:xfrm>
            <a:off x="387900" y="1489825"/>
            <a:ext cx="8655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2000"/>
              <a:t>C</a:t>
            </a:r>
            <a:r>
              <a:rPr lang="zh-CN" sz="2000"/>
              <a:t>omplete throwing trajectory consists of </a:t>
            </a:r>
            <a:r>
              <a:rPr b="1" lang="zh-CN" sz="2000">
                <a:solidFill>
                  <a:srgbClr val="00FF00"/>
                </a:solidFill>
              </a:rPr>
              <a:t>3</a:t>
            </a:r>
            <a:r>
              <a:rPr b="1" lang="zh-CN" sz="2000"/>
              <a:t> </a:t>
            </a:r>
            <a:r>
              <a:rPr lang="zh-CN" sz="2000"/>
              <a:t>parts</a:t>
            </a:r>
            <a:endParaRPr sz="2000"/>
          </a:p>
        </p:txBody>
      </p:sp>
      <p:sp>
        <p:nvSpPr>
          <p:cNvPr id="113" name="Google Shape;113;p20"/>
          <p:cNvSpPr txBox="1"/>
          <p:nvPr/>
        </p:nvSpPr>
        <p:spPr>
          <a:xfrm>
            <a:off x="5809825" y="2309000"/>
            <a:ext cx="3334200" cy="25242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Roboto"/>
              <a:buChar char="●"/>
            </a:pPr>
            <a:r>
              <a:rPr lang="zh-CN" sz="2000">
                <a:solidFill>
                  <a:schemeClr val="dk1"/>
                </a:solidFill>
                <a:latin typeface="Roboto"/>
                <a:ea typeface="Roboto"/>
                <a:cs typeface="Roboto"/>
                <a:sym typeface="Roboto"/>
              </a:rPr>
              <a:t>Rotation Part</a:t>
            </a:r>
            <a:endParaRPr sz="20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1200"/>
              </a:spcBef>
              <a:spcAft>
                <a:spcPts val="0"/>
              </a:spcAft>
              <a:buClr>
                <a:schemeClr val="dk1"/>
              </a:buClr>
              <a:buSzPts val="2000"/>
              <a:buFont typeface="Roboto"/>
              <a:buChar char="●"/>
            </a:pPr>
            <a:r>
              <a:rPr lang="zh-CN" sz="2000">
                <a:solidFill>
                  <a:schemeClr val="dk1"/>
                </a:solidFill>
                <a:latin typeface="Roboto"/>
                <a:ea typeface="Roboto"/>
                <a:cs typeface="Roboto"/>
                <a:sym typeface="Roboto"/>
              </a:rPr>
              <a:t>Linear Movement Part </a:t>
            </a:r>
            <a:endParaRPr sz="2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1200"/>
              </a:spcBef>
              <a:spcAft>
                <a:spcPts val="0"/>
              </a:spcAft>
              <a:buClr>
                <a:schemeClr val="dk1"/>
              </a:buClr>
              <a:buSzPts val="2000"/>
              <a:buFont typeface="Roboto"/>
              <a:buChar char="●"/>
            </a:pPr>
            <a:r>
              <a:rPr lang="zh-CN" sz="2000">
                <a:solidFill>
                  <a:schemeClr val="dk1"/>
                </a:solidFill>
                <a:latin typeface="Roboto"/>
                <a:ea typeface="Roboto"/>
                <a:cs typeface="Roboto"/>
                <a:sym typeface="Roboto"/>
              </a:rPr>
              <a:t>Circular Throwing Part</a:t>
            </a:r>
            <a:endParaRPr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METHODOLOGY </a:t>
            </a:r>
            <a:r>
              <a:rPr lang="zh-CN" sz="2700"/>
              <a:t>- Projectile Problem</a:t>
            </a:r>
            <a:endParaRPr sz="2700"/>
          </a:p>
        </p:txBody>
      </p:sp>
      <p:sp>
        <p:nvSpPr>
          <p:cNvPr id="119" name="Google Shape;119;p21"/>
          <p:cNvSpPr txBox="1"/>
          <p:nvPr>
            <p:ph idx="1" type="body"/>
          </p:nvPr>
        </p:nvSpPr>
        <p:spPr>
          <a:xfrm>
            <a:off x="387900" y="1588225"/>
            <a:ext cx="8280000" cy="5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             2</a:t>
            </a:r>
            <a:r>
              <a:rPr lang="zh-CN"/>
              <a:t>D Projectile Problem            &lt;---------------------          3D Projectile Problem</a:t>
            </a:r>
            <a:endParaRPr/>
          </a:p>
        </p:txBody>
      </p:sp>
      <p:pic>
        <p:nvPicPr>
          <p:cNvPr id="120" name="Google Shape;120;p21"/>
          <p:cNvPicPr preferRelativeResize="0"/>
          <p:nvPr/>
        </p:nvPicPr>
        <p:blipFill>
          <a:blip r:embed="rId3">
            <a:alphaModFix/>
          </a:blip>
          <a:stretch>
            <a:fillRect/>
          </a:stretch>
        </p:blipFill>
        <p:spPr>
          <a:xfrm>
            <a:off x="2463025" y="2884875"/>
            <a:ext cx="2107826" cy="1372950"/>
          </a:xfrm>
          <a:prstGeom prst="rect">
            <a:avLst/>
          </a:prstGeom>
          <a:noFill/>
          <a:ln>
            <a:noFill/>
          </a:ln>
        </p:spPr>
      </p:pic>
      <p:pic>
        <p:nvPicPr>
          <p:cNvPr id="121" name="Google Shape;121;p21"/>
          <p:cNvPicPr preferRelativeResize="0"/>
          <p:nvPr/>
        </p:nvPicPr>
        <p:blipFill>
          <a:blip r:embed="rId4">
            <a:alphaModFix/>
          </a:blip>
          <a:stretch>
            <a:fillRect/>
          </a:stretch>
        </p:blipFill>
        <p:spPr>
          <a:xfrm>
            <a:off x="4791585" y="2437825"/>
            <a:ext cx="3876328" cy="2267076"/>
          </a:xfrm>
          <a:prstGeom prst="rect">
            <a:avLst/>
          </a:prstGeom>
          <a:noFill/>
          <a:ln>
            <a:noFill/>
          </a:ln>
        </p:spPr>
      </p:pic>
      <p:pic>
        <p:nvPicPr>
          <p:cNvPr id="122" name="Google Shape;122;p21"/>
          <p:cNvPicPr preferRelativeResize="0"/>
          <p:nvPr/>
        </p:nvPicPr>
        <p:blipFill>
          <a:blip r:embed="rId5">
            <a:alphaModFix/>
          </a:blip>
          <a:stretch>
            <a:fillRect/>
          </a:stretch>
        </p:blipFill>
        <p:spPr>
          <a:xfrm>
            <a:off x="292025" y="2437825"/>
            <a:ext cx="1950288" cy="226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