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61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B14DD-7AB5-40AA-ACAD-088F17862485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5C46-5D49-4DC5-8949-B1095AEB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4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7238" cy="3425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94FC5-4D57-40D4-BD80-C68D977CFEF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9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1B88-769C-4E4C-853C-A62B007882A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014F-FE9A-4F97-87F1-402CD62D6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21" y="961405"/>
            <a:ext cx="4491887" cy="5505217"/>
          </a:xfrm>
          <a:prstGeom prst="rect">
            <a:avLst/>
          </a:prstGeom>
        </p:spPr>
      </p:pic>
      <p:sp>
        <p:nvSpPr>
          <p:cNvPr id="132" name="내용 개체 틀 2"/>
          <p:cNvSpPr txBox="1">
            <a:spLocks/>
          </p:cNvSpPr>
          <p:nvPr/>
        </p:nvSpPr>
        <p:spPr bwMode="auto">
          <a:xfrm>
            <a:off x="204281" y="1093172"/>
            <a:ext cx="4081461" cy="53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920" tIns="35960" rIns="71920" bIns="3596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defRPr/>
            </a:pPr>
            <a:endParaRPr lang="en-US" altLang="ko-KR" sz="1292" spc="-117" dirty="0">
              <a:solidFill>
                <a:prstClr val="black">
                  <a:lumMod val="65000"/>
                  <a:lumOff val="35000"/>
                </a:prstClr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6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경희대학교 경영대학 명예교수</a:t>
            </a:r>
            <a:endParaRPr lang="en-US" altLang="ko-KR" sz="1662" spc="-117" dirty="0">
              <a:solidFill>
                <a:prstClr val="black">
                  <a:lumMod val="65000"/>
                  <a:lumOff val="35000"/>
                </a:prstClr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292" kern="0" spc="9" dirty="0">
                <a:solidFill>
                  <a:srgbClr val="000000"/>
                </a:solidFill>
                <a:latin typeface="맑은 고딕"/>
                <a:ea typeface="한양신명조"/>
              </a:rPr>
              <a:t>대한상사중재원 중재인 </a:t>
            </a:r>
            <a:r>
              <a:rPr lang="en-US" altLang="ko-KR" sz="1292" kern="0" spc="9" dirty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(2000</a:t>
            </a:r>
            <a:r>
              <a:rPr lang="ko-KR" altLang="en-US" sz="1292" kern="0" spc="9" dirty="0">
                <a:solidFill>
                  <a:srgbClr val="000000"/>
                </a:solidFill>
                <a:latin typeface="맑은 고딕"/>
                <a:ea typeface="한양신명조"/>
              </a:rPr>
              <a:t>∼현재</a:t>
            </a:r>
            <a:r>
              <a:rPr lang="en-US" altLang="ko-KR" sz="1292" kern="0" spc="9" dirty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)</a:t>
            </a:r>
            <a:endParaRPr lang="ko-KR" altLang="en-US" sz="1292" kern="0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KDI</a:t>
            </a:r>
            <a:r>
              <a:rPr lang="ko-KR" altLang="en-US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경제정책자문위원 </a:t>
            </a: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(2017</a:t>
            </a:r>
            <a:r>
              <a:rPr lang="ko-KR" altLang="en-US" sz="1292" kern="0" spc="9" dirty="0">
                <a:solidFill>
                  <a:srgbClr val="000000"/>
                </a:solidFill>
                <a:ea typeface="한양신명조"/>
              </a:rPr>
              <a:t> ∼현재</a:t>
            </a:r>
            <a:r>
              <a:rPr lang="en-US" altLang="ko-KR" sz="1292" kern="0" spc="9" dirty="0">
                <a:solidFill>
                  <a:srgbClr val="000000"/>
                </a:solidFill>
                <a:ea typeface="한양신명조"/>
              </a:rPr>
              <a:t>)</a:t>
            </a:r>
            <a:endParaRPr lang="en-US" altLang="ko-KR" sz="1292" spc="-117" dirty="0">
              <a:solidFill>
                <a:prstClr val="black">
                  <a:lumMod val="65000"/>
                  <a:lumOff val="35000"/>
                </a:prstClr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108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1973-1979</a:t>
            </a:r>
            <a:r>
              <a:rPr lang="ko-KR" altLang="en-US" sz="1108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 한국개발연구원</a:t>
            </a:r>
            <a:r>
              <a:rPr lang="ko-KR" altLang="en-US" sz="1108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주임연구원</a:t>
            </a:r>
            <a:endParaRPr lang="en-US" altLang="ko-KR" sz="1108" b="1" i="1" spc="-117" dirty="0">
              <a:solidFill>
                <a:srgbClr val="000099"/>
              </a:solidFill>
              <a:highlight>
                <a:srgbClr val="FFFF00"/>
              </a:highlight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1984-2011</a:t>
            </a:r>
            <a:r>
              <a:rPr lang="ko-KR" altLang="en-US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 </a:t>
            </a:r>
            <a:r>
              <a:rPr lang="ko-KR" altLang="en-US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경희대학교 경영대학 교수</a:t>
            </a:r>
            <a:endParaRPr lang="en-US" altLang="ko-KR" sz="1292" b="1" spc="-117" dirty="0">
              <a:solidFill>
                <a:srgbClr val="4F81BD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            (</a:t>
            </a:r>
            <a:r>
              <a:rPr lang="ko-KR" altLang="en-US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교무처장</a:t>
            </a:r>
            <a:r>
              <a:rPr lang="en-US" altLang="ko-KR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, </a:t>
            </a:r>
            <a:r>
              <a:rPr lang="ko-KR" altLang="en-US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학장</a:t>
            </a:r>
            <a:r>
              <a:rPr lang="en-US" altLang="ko-KR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, </a:t>
            </a:r>
            <a:r>
              <a:rPr lang="ko-KR" altLang="en-US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경영대학원장 역임</a:t>
            </a:r>
            <a:r>
              <a:rPr lang="en-US" altLang="ko-KR" sz="1292" b="1" spc="-117" dirty="0">
                <a:solidFill>
                  <a:srgbClr val="4F81BD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1998</a:t>
            </a:r>
            <a:r>
              <a:rPr lang="ko-KR" altLang="en-US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 </a:t>
            </a:r>
            <a:r>
              <a:rPr lang="ko-KR" altLang="en-US" sz="1292" spc="-117" dirty="0" err="1">
                <a:solidFill>
                  <a:srgbClr val="4F81BD">
                    <a:lumMod val="50000"/>
                  </a:srgb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한국동북아경제학회</a:t>
            </a:r>
            <a:r>
              <a:rPr lang="ko-KR" altLang="en-US" sz="1292" spc="-117" dirty="0">
                <a:solidFill>
                  <a:srgbClr val="4F81BD">
                    <a:lumMod val="50000"/>
                  </a:srgb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회장</a:t>
            </a:r>
            <a:endParaRPr lang="en-US" altLang="ko-KR" sz="1292" spc="-117" dirty="0">
              <a:solidFill>
                <a:srgbClr val="4F81BD">
                  <a:lumMod val="50000"/>
                </a:srgbClr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2003</a:t>
            </a:r>
            <a:r>
              <a:rPr lang="ko-KR" altLang="en-US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 한국비교경제학회 회장</a:t>
            </a: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2000</a:t>
            </a:r>
            <a:r>
              <a:rPr lang="ko-KR" altLang="en-US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</a:t>
            </a: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 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통일경제연구협회 회장</a:t>
            </a: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b="1" i="1" spc="-117" dirty="0">
                <a:solidFill>
                  <a:srgbClr val="000099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2006 </a:t>
            </a:r>
            <a:r>
              <a:rPr lang="ko-KR" altLang="en-US" sz="1292" b="1" i="1" spc="-117" dirty="0">
                <a:solidFill>
                  <a:srgbClr val="000099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국민경제자문위원회 전문위원</a:t>
            </a:r>
            <a:endParaRPr lang="en-US" altLang="ko-KR" sz="1292" b="1" i="1" spc="-277" dirty="0">
              <a:solidFill>
                <a:srgbClr val="002060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2008</a:t>
            </a:r>
            <a:r>
              <a:rPr lang="en-US" altLang="ko-KR" sz="1400" kern="0" dirty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 Marquis Who's Who in the world 2008</a:t>
            </a:r>
            <a:r>
              <a:rPr lang="ko-KR" altLang="en-US" sz="1400" kern="0" dirty="0">
                <a:solidFill>
                  <a:srgbClr val="000000"/>
                </a:solidFill>
                <a:latin typeface="맑은 고딕"/>
                <a:ea typeface="한양신명조"/>
              </a:rPr>
              <a:t>에 등재</a:t>
            </a:r>
            <a:endParaRPr lang="en-US" altLang="ko-KR" sz="1400" kern="0" dirty="0">
              <a:solidFill>
                <a:srgbClr val="000000"/>
              </a:solidFill>
              <a:latin typeface="맑은 고딕"/>
              <a:ea typeface="한양신명조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92" spc="-117" dirty="0">
                <a:solidFill>
                  <a:prstClr val="black">
                    <a:lumMod val="65000"/>
                    <a:lumOff val="35000"/>
                  </a:prstClr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2011 </a:t>
            </a:r>
            <a:r>
              <a:rPr lang="ko-KR" altLang="en-US" sz="1292" kern="0" spc="9" dirty="0">
                <a:solidFill>
                  <a:srgbClr val="000000"/>
                </a:solidFill>
                <a:latin typeface="맑은 고딕"/>
                <a:ea typeface="한양신명조"/>
              </a:rPr>
              <a:t>대통령 표창장 </a:t>
            </a:r>
            <a:r>
              <a:rPr lang="en-US" altLang="ko-KR" sz="1292" kern="0" spc="9" dirty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(</a:t>
            </a:r>
            <a:r>
              <a:rPr lang="ko-KR" altLang="en-US" sz="1292" kern="0" spc="9" dirty="0">
                <a:solidFill>
                  <a:srgbClr val="000000"/>
                </a:solidFill>
                <a:latin typeface="맑은 고딕"/>
                <a:ea typeface="한양신명조"/>
              </a:rPr>
              <a:t>교육 헌신 및 국민교육발전</a:t>
            </a:r>
            <a:r>
              <a:rPr lang="en-US" altLang="ko-KR" sz="1292" kern="0" spc="9" dirty="0">
                <a:solidFill>
                  <a:srgbClr val="000000"/>
                </a:solidFill>
                <a:latin typeface="한양신명조"/>
                <a:ea typeface="맑은 고딕" panose="020B0503020000020004" pitchFamily="50" charset="-127"/>
              </a:rPr>
              <a:t>)</a:t>
            </a:r>
            <a:endParaRPr lang="en-US" altLang="ko-KR" sz="1292" b="1" i="1" spc="-117" dirty="0">
              <a:solidFill>
                <a:srgbClr val="000099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 marL="269721" indent="-269721">
              <a:lnSpc>
                <a:spcPct val="130000"/>
              </a:lnSpc>
              <a:buFontTx/>
              <a:buAutoNum type="arabicPlain" startAt="2014"/>
              <a:defRPr/>
            </a:pP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저</a:t>
            </a:r>
            <a:r>
              <a:rPr lang="ko-KR" altLang="en-US" sz="1292" spc="-11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서〮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: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보고서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: 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홍익국부론 등 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20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권</a:t>
            </a: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논문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: The East Asian Model of Economic Development 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외 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72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편</a:t>
            </a: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번역서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: </a:t>
            </a:r>
            <a:r>
              <a:rPr lang="ko-KR" altLang="en-US" sz="1292" spc="-117" dirty="0" err="1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테일러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경제학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, 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미시경제학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, </a:t>
            </a:r>
            <a:r>
              <a:rPr lang="ko-KR" altLang="en-US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국제경제학</a:t>
            </a:r>
            <a:r>
              <a:rPr lang="en-US" altLang="ko-KR" sz="1292" spc="-117" dirty="0">
                <a:solidFill>
                  <a:prstClr val="black"/>
                </a:solidFill>
                <a:latin typeface="HY울릉도M" panose="02000600000101010101" pitchFamily="2" charset="-127"/>
                <a:ea typeface="HY울릉도M" panose="02000600000101010101" pitchFamily="2" charset="-127"/>
                <a:sym typeface="Wingdings" pitchFamily="2" charset="2"/>
              </a:rPr>
              <a:t>  </a:t>
            </a:r>
          </a:p>
          <a:p>
            <a:pPr>
              <a:lnSpc>
                <a:spcPct val="130000"/>
              </a:lnSpc>
              <a:defRPr/>
            </a:pPr>
            <a:endParaRPr lang="en-US" altLang="ko-KR" sz="1292" spc="-117" dirty="0">
              <a:solidFill>
                <a:prstClr val="black"/>
              </a:solidFill>
              <a:latin typeface="HY울릉도M" panose="02000600000101010101" pitchFamily="2" charset="-127"/>
              <a:ea typeface="HY울릉도M" panose="02000600000101010101" pitchFamily="2" charset="-127"/>
              <a:sym typeface="Wingdings" pitchFamily="2" charset="2"/>
            </a:endParaRPr>
          </a:p>
        </p:txBody>
      </p:sp>
      <p:sp>
        <p:nvSpPr>
          <p:cNvPr id="135" name="화살표: 오각형 134"/>
          <p:cNvSpPr/>
          <p:nvPr/>
        </p:nvSpPr>
        <p:spPr>
          <a:xfrm>
            <a:off x="348024" y="1093172"/>
            <a:ext cx="2332388" cy="30897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92" b="1" spc="277" dirty="0">
                <a:solidFill>
                  <a:prstClr val="white"/>
                </a:solidFill>
                <a:latin typeface="HY울릉도M" panose="02000600000101010101" pitchFamily="2" charset="-127"/>
                <a:ea typeface="HY울릉도M" panose="02000600000101010101" pitchFamily="2" charset="-127"/>
              </a:rPr>
              <a:t>간단한 소개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03573" y="391378"/>
            <a:ext cx="7688674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585" spc="-138" dirty="0">
                <a:solidFill>
                  <a:srgbClr val="4BACC6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홍익국부론</a:t>
            </a:r>
            <a:r>
              <a:rPr kumimoji="1" lang="en-US" altLang="ko-KR" sz="2585" spc="-138" dirty="0">
                <a:solidFill>
                  <a:srgbClr val="4BACC6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:</a:t>
            </a:r>
            <a:r>
              <a:rPr kumimoji="1" lang="ko-KR" altLang="en-US" sz="2585" spc="-138" dirty="0">
                <a:solidFill>
                  <a:srgbClr val="4BACC6"/>
                </a:solidFill>
                <a:latin typeface="맑은 고딕"/>
                <a:ea typeface="맑은 고딕" panose="020B0503020000020004" pitchFamily="50" charset="-127"/>
                <a:sym typeface="Wingdings" pitchFamily="2" charset="2"/>
              </a:rPr>
              <a:t> 홍익인간사상에 한국경제의 살 길이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01CFA-F773-4CF9-B253-1B5435D3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22" y="2534461"/>
            <a:ext cx="948291" cy="1317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3C583C-BFA2-4A34-898B-76862A5AD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601" y="2142617"/>
            <a:ext cx="941390" cy="17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D1E789-9B33-40E7-A2B4-C1B9A1AD2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157" y="2529714"/>
            <a:ext cx="896815" cy="1317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253D63-4F92-4503-A660-DD5DC951C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151" y="1959824"/>
            <a:ext cx="1294818" cy="189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995CD3F-2A88-4C0A-8663-47ED4EC0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3" y="304282"/>
            <a:ext cx="844061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025" name="_x140178208" descr="EMB00000bf440d5">
            <a:extLst>
              <a:ext uri="{FF2B5EF4-FFF2-40B4-BE49-F238E27FC236}">
                <a16:creationId xmlns:a16="http://schemas.microsoft.com/office/drawing/2014/main" id="{74AC5A69-7FFD-4E04-8E3E-B516CD7E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80" y="4027571"/>
            <a:ext cx="728929" cy="9863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6E1D9A8-0EEA-462A-8B4C-0D11D009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421" y="3569517"/>
            <a:ext cx="3097023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031" name="_x217383600" descr="EMB000013b04128">
            <a:extLst>
              <a:ext uri="{FF2B5EF4-FFF2-40B4-BE49-F238E27FC236}">
                <a16:creationId xmlns:a16="http://schemas.microsoft.com/office/drawing/2014/main" id="{4799CB84-4DA8-45FD-9465-223C319B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23" y="4025195"/>
            <a:ext cx="758094" cy="9911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B9381-B433-4405-B4DD-5698CA4A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71" y="444959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9AF468-20CE-43D4-BEF9-016B2180FD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774" y="4022001"/>
            <a:ext cx="744084" cy="997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8AAC818-4614-45E7-A5EB-90465399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70" y="3576787"/>
            <a:ext cx="2174470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2" name="_x139873624" descr="EMB000023b824b3">
            <a:extLst>
              <a:ext uri="{FF2B5EF4-FFF2-40B4-BE49-F238E27FC236}">
                <a16:creationId xmlns:a16="http://schemas.microsoft.com/office/drawing/2014/main" id="{772D964F-B4CB-4C41-A654-C0E880B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23" y="4022788"/>
            <a:ext cx="776034" cy="9769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2A504CC-FD16-4136-8CFC-2F317C38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4" y="304282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027" name="_x139873544" descr="EMB000023b824b6">
            <a:extLst>
              <a:ext uri="{FF2B5EF4-FFF2-40B4-BE49-F238E27FC236}">
                <a16:creationId xmlns:a16="http://schemas.microsoft.com/office/drawing/2014/main" id="{5662EED9-02EC-4047-B925-4A14E8BE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39" y="4022752"/>
            <a:ext cx="776034" cy="977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D5B8C355-5234-4FCB-8341-E64FFC96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50" y="1715090"/>
            <a:ext cx="3653693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029" name="_x138383696" descr="EMB000023b824b9">
            <a:extLst>
              <a:ext uri="{FF2B5EF4-FFF2-40B4-BE49-F238E27FC236}">
                <a16:creationId xmlns:a16="http://schemas.microsoft.com/office/drawing/2014/main" id="{BBA2BE39-818E-460C-BFCE-FE6A0C72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5660" y="5239095"/>
            <a:ext cx="976957" cy="7760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000083E1-3F05-4351-AB4F-7F09CE9F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45" y="4694376"/>
            <a:ext cx="2756100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6" name="_x138385216" descr="EMB000023b824bc">
            <a:extLst>
              <a:ext uri="{FF2B5EF4-FFF2-40B4-BE49-F238E27FC236}">
                <a16:creationId xmlns:a16="http://schemas.microsoft.com/office/drawing/2014/main" id="{971175B5-F72E-4D42-BF30-092F6457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22" y="5149661"/>
            <a:ext cx="722514" cy="9898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FBAD6345-E496-4BA2-9E1A-CB95A806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937" y="4691085"/>
            <a:ext cx="1489114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1033" name="_x138384096" descr="EMB000023b824bf">
            <a:extLst>
              <a:ext uri="{FF2B5EF4-FFF2-40B4-BE49-F238E27FC236}">
                <a16:creationId xmlns:a16="http://schemas.microsoft.com/office/drawing/2014/main" id="{4F9FA504-6EA2-4A1E-AC7C-0FAAA6C9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40" y="5146138"/>
            <a:ext cx="773617" cy="9969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323B42-353F-4010-B644-484B8397C7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8760" y="5140115"/>
            <a:ext cx="736098" cy="996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DCEE72-E0D0-4BE0-9BBC-710EC9DAD63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2939" y="5124343"/>
            <a:ext cx="776034" cy="9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103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HY울릉도M</vt:lpstr>
      <vt:lpstr>맑은 고딕</vt:lpstr>
      <vt:lpstr>한양신명조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jmkang@khu.ac.kr</cp:lastModifiedBy>
  <cp:revision>11</cp:revision>
  <dcterms:created xsi:type="dcterms:W3CDTF">2018-02-03T07:12:32Z</dcterms:created>
  <dcterms:modified xsi:type="dcterms:W3CDTF">2022-02-21T02:23:29Z</dcterms:modified>
</cp:coreProperties>
</file>