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811279B-42B8-3F4F-BB65-D8C67A43F024}">
          <p14:sldIdLst>
            <p14:sldId id="256"/>
            <p14:sldId id="257"/>
            <p14:sldId id="258"/>
            <p14:sldId id="259"/>
          </p14:sldIdLst>
        </p14:section>
        <p14:section name="Add-on" id="{E251EAA6-0F97-F34C-80E0-5383FF16C15D}">
          <p14:sldIdLst>
            <p14:sldId id="260"/>
            <p14:sldId id="261"/>
            <p14:sldId id="26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09C2122-9126-6645-855A-ED81CC604D14}" v="37" dt="2022-08-15T09:08:42.28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65" autoAdjust="0"/>
    <p:restoredTop sz="94660"/>
  </p:normalViewPr>
  <p:slideViewPr>
    <p:cSldViewPr snapToGrid="0">
      <p:cViewPr varScale="1">
        <p:scale>
          <a:sx n="115" d="100"/>
          <a:sy n="115" d="100"/>
        </p:scale>
        <p:origin x="224" y="4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eo Yuan Rong Dexter" userId="S::e0534450@u.nus.edu::f24f62cf-4e88-402c-8e42-4a0881e98c29" providerId="AD" clId="Web-{45790E49-2AF6-422B-ABCB-8FDA63ECB7DA}"/>
    <pc:docChg chg="addSld modSld">
      <pc:chgData name="Neo Yuan Rong Dexter" userId="S::e0534450@u.nus.edu::f24f62cf-4e88-402c-8e42-4a0881e98c29" providerId="AD" clId="Web-{45790E49-2AF6-422B-ABCB-8FDA63ECB7DA}" dt="2022-08-14T05:24:47.641" v="182" actId="20577"/>
      <pc:docMkLst>
        <pc:docMk/>
      </pc:docMkLst>
      <pc:sldChg chg="addSp modSp mod setBg">
        <pc:chgData name="Neo Yuan Rong Dexter" userId="S::e0534450@u.nus.edu::f24f62cf-4e88-402c-8e42-4a0881e98c29" providerId="AD" clId="Web-{45790E49-2AF6-422B-ABCB-8FDA63ECB7DA}" dt="2022-08-14T03:25:09.503" v="51" actId="20577"/>
        <pc:sldMkLst>
          <pc:docMk/>
          <pc:sldMk cId="109857222" sldId="256"/>
        </pc:sldMkLst>
        <pc:spChg chg="mod">
          <ac:chgData name="Neo Yuan Rong Dexter" userId="S::e0534450@u.nus.edu::f24f62cf-4e88-402c-8e42-4a0881e98c29" providerId="AD" clId="Web-{45790E49-2AF6-422B-ABCB-8FDA63ECB7DA}" dt="2022-08-14T03:25:09.503" v="51" actId="20577"/>
          <ac:spMkLst>
            <pc:docMk/>
            <pc:sldMk cId="109857222" sldId="256"/>
            <ac:spMk id="2" creationId="{00000000-0000-0000-0000-000000000000}"/>
          </ac:spMkLst>
        </pc:spChg>
        <pc:spChg chg="mod">
          <ac:chgData name="Neo Yuan Rong Dexter" userId="S::e0534450@u.nus.edu::f24f62cf-4e88-402c-8e42-4a0881e98c29" providerId="AD" clId="Web-{45790E49-2AF6-422B-ABCB-8FDA63ECB7DA}" dt="2022-08-14T03:24:29.581" v="42"/>
          <ac:spMkLst>
            <pc:docMk/>
            <pc:sldMk cId="109857222" sldId="256"/>
            <ac:spMk id="3" creationId="{00000000-0000-0000-0000-000000000000}"/>
          </ac:spMkLst>
        </pc:spChg>
        <pc:spChg chg="add">
          <ac:chgData name="Neo Yuan Rong Dexter" userId="S::e0534450@u.nus.edu::f24f62cf-4e88-402c-8e42-4a0881e98c29" providerId="AD" clId="Web-{45790E49-2AF6-422B-ABCB-8FDA63ECB7DA}" dt="2022-08-14T03:24:29.581" v="42"/>
          <ac:spMkLst>
            <pc:docMk/>
            <pc:sldMk cId="109857222" sldId="256"/>
            <ac:spMk id="9" creationId="{74426AB7-D619-4515-962A-BC83909EC015}"/>
          </ac:spMkLst>
        </pc:spChg>
        <pc:spChg chg="add">
          <ac:chgData name="Neo Yuan Rong Dexter" userId="S::e0534450@u.nus.edu::f24f62cf-4e88-402c-8e42-4a0881e98c29" providerId="AD" clId="Web-{45790E49-2AF6-422B-ABCB-8FDA63ECB7DA}" dt="2022-08-14T03:24:29.581" v="42"/>
          <ac:spMkLst>
            <pc:docMk/>
            <pc:sldMk cId="109857222" sldId="256"/>
            <ac:spMk id="11" creationId="{DE47DF98-723F-4AAC-ABCF-CACBC438F78F}"/>
          </ac:spMkLst>
        </pc:spChg>
        <pc:picChg chg="add mod">
          <ac:chgData name="Neo Yuan Rong Dexter" userId="S::e0534450@u.nus.edu::f24f62cf-4e88-402c-8e42-4a0881e98c29" providerId="AD" clId="Web-{45790E49-2AF6-422B-ABCB-8FDA63ECB7DA}" dt="2022-08-14T03:24:29.581" v="42"/>
          <ac:picMkLst>
            <pc:docMk/>
            <pc:sldMk cId="109857222" sldId="256"/>
            <ac:picMk id="4" creationId="{D4937F40-E1B8-C1BE-4C0A-687E930F05AB}"/>
          </ac:picMkLst>
        </pc:picChg>
        <pc:cxnChg chg="add">
          <ac:chgData name="Neo Yuan Rong Dexter" userId="S::e0534450@u.nus.edu::f24f62cf-4e88-402c-8e42-4a0881e98c29" providerId="AD" clId="Web-{45790E49-2AF6-422B-ABCB-8FDA63ECB7DA}" dt="2022-08-14T03:24:29.581" v="42"/>
          <ac:cxnSpMkLst>
            <pc:docMk/>
            <pc:sldMk cId="109857222" sldId="256"/>
            <ac:cxnSpMk id="13" creationId="{EA29FC7C-9308-4FDE-8DCA-405668055B0F}"/>
          </ac:cxnSpMkLst>
        </pc:cxnChg>
      </pc:sldChg>
      <pc:sldChg chg="modSp new">
        <pc:chgData name="Neo Yuan Rong Dexter" userId="S::e0534450@u.nus.edu::f24f62cf-4e88-402c-8e42-4a0881e98c29" providerId="AD" clId="Web-{45790E49-2AF6-422B-ABCB-8FDA63ECB7DA}" dt="2022-08-14T03:29:34.962" v="129" actId="20577"/>
        <pc:sldMkLst>
          <pc:docMk/>
          <pc:sldMk cId="2162642628" sldId="257"/>
        </pc:sldMkLst>
        <pc:spChg chg="mod">
          <ac:chgData name="Neo Yuan Rong Dexter" userId="S::e0534450@u.nus.edu::f24f62cf-4e88-402c-8e42-4a0881e98c29" providerId="AD" clId="Web-{45790E49-2AF6-422B-ABCB-8FDA63ECB7DA}" dt="2022-08-14T03:24:52.816" v="47" actId="20577"/>
          <ac:spMkLst>
            <pc:docMk/>
            <pc:sldMk cId="2162642628" sldId="257"/>
            <ac:spMk id="2" creationId="{E649BF83-87A2-31DB-44C9-3841D876AB52}"/>
          </ac:spMkLst>
        </pc:spChg>
        <pc:spChg chg="mod">
          <ac:chgData name="Neo Yuan Rong Dexter" userId="S::e0534450@u.nus.edu::f24f62cf-4e88-402c-8e42-4a0881e98c29" providerId="AD" clId="Web-{45790E49-2AF6-422B-ABCB-8FDA63ECB7DA}" dt="2022-08-14T03:29:34.962" v="129" actId="20577"/>
          <ac:spMkLst>
            <pc:docMk/>
            <pc:sldMk cId="2162642628" sldId="257"/>
            <ac:spMk id="3" creationId="{FA3CEF4F-2B83-6E7E-7E29-62974F97E65F}"/>
          </ac:spMkLst>
        </pc:spChg>
      </pc:sldChg>
      <pc:sldChg chg="modSp new">
        <pc:chgData name="Neo Yuan Rong Dexter" userId="S::e0534450@u.nus.edu::f24f62cf-4e88-402c-8e42-4a0881e98c29" providerId="AD" clId="Web-{45790E49-2AF6-422B-ABCB-8FDA63ECB7DA}" dt="2022-08-14T05:23:55.625" v="156" actId="20577"/>
        <pc:sldMkLst>
          <pc:docMk/>
          <pc:sldMk cId="2261352195" sldId="258"/>
        </pc:sldMkLst>
        <pc:spChg chg="mod">
          <ac:chgData name="Neo Yuan Rong Dexter" userId="S::e0534450@u.nus.edu::f24f62cf-4e88-402c-8e42-4a0881e98c29" providerId="AD" clId="Web-{45790E49-2AF6-422B-ABCB-8FDA63ECB7DA}" dt="2022-08-14T03:29:39.462" v="133" actId="20577"/>
          <ac:spMkLst>
            <pc:docMk/>
            <pc:sldMk cId="2261352195" sldId="258"/>
            <ac:spMk id="2" creationId="{3D55BFDD-74B6-7A48-548A-7E49C0470178}"/>
          </ac:spMkLst>
        </pc:spChg>
        <pc:spChg chg="mod">
          <ac:chgData name="Neo Yuan Rong Dexter" userId="S::e0534450@u.nus.edu::f24f62cf-4e88-402c-8e42-4a0881e98c29" providerId="AD" clId="Web-{45790E49-2AF6-422B-ABCB-8FDA63ECB7DA}" dt="2022-08-14T05:23:55.625" v="156" actId="20577"/>
          <ac:spMkLst>
            <pc:docMk/>
            <pc:sldMk cId="2261352195" sldId="258"/>
            <ac:spMk id="3" creationId="{31C6E3FD-B350-E5D9-7744-D2881F29D4E5}"/>
          </ac:spMkLst>
        </pc:spChg>
      </pc:sldChg>
      <pc:sldChg chg="modSp new">
        <pc:chgData name="Neo Yuan Rong Dexter" userId="S::e0534450@u.nus.edu::f24f62cf-4e88-402c-8e42-4a0881e98c29" providerId="AD" clId="Web-{45790E49-2AF6-422B-ABCB-8FDA63ECB7DA}" dt="2022-08-14T05:24:47.641" v="182" actId="20577"/>
        <pc:sldMkLst>
          <pc:docMk/>
          <pc:sldMk cId="596048432" sldId="259"/>
        </pc:sldMkLst>
        <pc:spChg chg="mod">
          <ac:chgData name="Neo Yuan Rong Dexter" userId="S::e0534450@u.nus.edu::f24f62cf-4e88-402c-8e42-4a0881e98c29" providerId="AD" clId="Web-{45790E49-2AF6-422B-ABCB-8FDA63ECB7DA}" dt="2022-08-14T03:29:46.353" v="138" actId="20577"/>
          <ac:spMkLst>
            <pc:docMk/>
            <pc:sldMk cId="596048432" sldId="259"/>
            <ac:spMk id="2" creationId="{5D1C0AF6-B0A4-2123-CD78-2944E62E6DA6}"/>
          </ac:spMkLst>
        </pc:spChg>
        <pc:spChg chg="mod">
          <ac:chgData name="Neo Yuan Rong Dexter" userId="S::e0534450@u.nus.edu::f24f62cf-4e88-402c-8e42-4a0881e98c29" providerId="AD" clId="Web-{45790E49-2AF6-422B-ABCB-8FDA63ECB7DA}" dt="2022-08-14T05:24:47.641" v="182" actId="20577"/>
          <ac:spMkLst>
            <pc:docMk/>
            <pc:sldMk cId="596048432" sldId="259"/>
            <ac:spMk id="3" creationId="{027D927A-4705-3A8D-B1D2-19607BD7278E}"/>
          </ac:spMkLst>
        </pc:spChg>
      </pc:sldChg>
    </pc:docChg>
  </pc:docChgLst>
  <pc:docChgLst>
    <pc:chgData name="Liu Jingming" userId="baff02d8-30c2-42be-a3a0-27302429d3f7" providerId="ADAL" clId="{409C2122-9126-6645-855A-ED81CC604D14}"/>
    <pc:docChg chg="undo custSel addSld modSld addSection modSection">
      <pc:chgData name="Liu Jingming" userId="baff02d8-30c2-42be-a3a0-27302429d3f7" providerId="ADAL" clId="{409C2122-9126-6645-855A-ED81CC604D14}" dt="2022-08-15T09:10:30.582" v="592" actId="113"/>
      <pc:docMkLst>
        <pc:docMk/>
      </pc:docMkLst>
      <pc:sldChg chg="modSp new mod">
        <pc:chgData name="Liu Jingming" userId="baff02d8-30c2-42be-a3a0-27302429d3f7" providerId="ADAL" clId="{409C2122-9126-6645-855A-ED81CC604D14}" dt="2022-08-15T08:12:00.369" v="136" actId="20577"/>
        <pc:sldMkLst>
          <pc:docMk/>
          <pc:sldMk cId="46105193" sldId="260"/>
        </pc:sldMkLst>
        <pc:spChg chg="mod">
          <ac:chgData name="Liu Jingming" userId="baff02d8-30c2-42be-a3a0-27302429d3f7" providerId="ADAL" clId="{409C2122-9126-6645-855A-ED81CC604D14}" dt="2022-08-15T08:10:55.934" v="42" actId="20577"/>
          <ac:spMkLst>
            <pc:docMk/>
            <pc:sldMk cId="46105193" sldId="260"/>
            <ac:spMk id="2" creationId="{F15A386B-C0BA-F2C6-DA8D-20E4FA214BD6}"/>
          </ac:spMkLst>
        </pc:spChg>
        <pc:spChg chg="mod">
          <ac:chgData name="Liu Jingming" userId="baff02d8-30c2-42be-a3a0-27302429d3f7" providerId="ADAL" clId="{409C2122-9126-6645-855A-ED81CC604D14}" dt="2022-08-15T08:12:00.369" v="136" actId="20577"/>
          <ac:spMkLst>
            <pc:docMk/>
            <pc:sldMk cId="46105193" sldId="260"/>
            <ac:spMk id="3" creationId="{8753C873-DB46-91DF-CA05-B2B910F991AC}"/>
          </ac:spMkLst>
        </pc:spChg>
      </pc:sldChg>
      <pc:sldChg chg="addSp delSp modSp new mod">
        <pc:chgData name="Liu Jingming" userId="baff02d8-30c2-42be-a3a0-27302429d3f7" providerId="ADAL" clId="{409C2122-9126-6645-855A-ED81CC604D14}" dt="2022-08-15T09:10:16.026" v="589" actId="113"/>
        <pc:sldMkLst>
          <pc:docMk/>
          <pc:sldMk cId="166467888" sldId="261"/>
        </pc:sldMkLst>
        <pc:spChg chg="mod">
          <ac:chgData name="Liu Jingming" userId="baff02d8-30c2-42be-a3a0-27302429d3f7" providerId="ADAL" clId="{409C2122-9126-6645-855A-ED81CC604D14}" dt="2022-08-15T08:40:42.723" v="174" actId="20577"/>
          <ac:spMkLst>
            <pc:docMk/>
            <pc:sldMk cId="166467888" sldId="261"/>
            <ac:spMk id="2" creationId="{DFCA684A-43DA-F597-B4EA-45FEB39CF3BF}"/>
          </ac:spMkLst>
        </pc:spChg>
        <pc:spChg chg="mod">
          <ac:chgData name="Liu Jingming" userId="baff02d8-30c2-42be-a3a0-27302429d3f7" providerId="ADAL" clId="{409C2122-9126-6645-855A-ED81CC604D14}" dt="2022-08-15T09:10:16.026" v="589" actId="113"/>
          <ac:spMkLst>
            <pc:docMk/>
            <pc:sldMk cId="166467888" sldId="261"/>
            <ac:spMk id="3" creationId="{7640B037-0BC6-91C1-D17F-F0F63EBBB5A5}"/>
          </ac:spMkLst>
        </pc:spChg>
        <pc:graphicFrameChg chg="add del">
          <ac:chgData name="Liu Jingming" userId="baff02d8-30c2-42be-a3a0-27302429d3f7" providerId="ADAL" clId="{409C2122-9126-6645-855A-ED81CC604D14}" dt="2022-08-15T08:47:12.963" v="296" actId="3680"/>
          <ac:graphicFrameMkLst>
            <pc:docMk/>
            <pc:sldMk cId="166467888" sldId="261"/>
            <ac:graphicFrameMk id="4" creationId="{34846862-2181-FAAB-2F83-FBE77713E080}"/>
          </ac:graphicFrameMkLst>
        </pc:graphicFrameChg>
      </pc:sldChg>
      <pc:sldChg chg="modSp new mod">
        <pc:chgData name="Liu Jingming" userId="baff02d8-30c2-42be-a3a0-27302429d3f7" providerId="ADAL" clId="{409C2122-9126-6645-855A-ED81CC604D14}" dt="2022-08-15T09:10:30.582" v="592" actId="113"/>
        <pc:sldMkLst>
          <pc:docMk/>
          <pc:sldMk cId="3284987816" sldId="262"/>
        </pc:sldMkLst>
        <pc:spChg chg="mod">
          <ac:chgData name="Liu Jingming" userId="baff02d8-30c2-42be-a3a0-27302429d3f7" providerId="ADAL" clId="{409C2122-9126-6645-855A-ED81CC604D14}" dt="2022-08-15T09:01:57.751" v="455"/>
          <ac:spMkLst>
            <pc:docMk/>
            <pc:sldMk cId="3284987816" sldId="262"/>
            <ac:spMk id="2" creationId="{BE9F6B1F-74EB-5322-BBBD-FDD798C82147}"/>
          </ac:spMkLst>
        </pc:spChg>
        <pc:spChg chg="mod">
          <ac:chgData name="Liu Jingming" userId="baff02d8-30c2-42be-a3a0-27302429d3f7" providerId="ADAL" clId="{409C2122-9126-6645-855A-ED81CC604D14}" dt="2022-08-15T09:10:30.582" v="592" actId="113"/>
          <ac:spMkLst>
            <pc:docMk/>
            <pc:sldMk cId="3284987816" sldId="262"/>
            <ac:spMk id="3" creationId="{388F3C08-16E3-0EF6-52B9-754F8BFF3A92}"/>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8/15/22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8/15/22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8/15/22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8/15/22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8/15/22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8/15/22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8/15/22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8/15/22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8/15/22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8/15/22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8/15/22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8/15/22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4426AB7-D619-4515-962A-BC83909EC0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705B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E47DF98-723F-4AAC-ABCF-CACBC438F7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3840" y="256540"/>
            <a:ext cx="11704320" cy="6365239"/>
          </a:xfrm>
          <a:prstGeom prst="rect">
            <a:avLst/>
          </a:prstGeom>
          <a:solidFill>
            <a:srgbClr val="FFFFFF"/>
          </a:solidFill>
          <a:ln w="12700">
            <a:noFill/>
          </a:ln>
        </p:spPr>
        <p:style>
          <a:lnRef idx="2">
            <a:schemeClr val="accent1">
              <a:shade val="50000"/>
            </a:schemeClr>
          </a:lnRef>
          <a:fillRef idx="1">
            <a:schemeClr val="accent1"/>
          </a:fillRef>
          <a:effectRef idx="0">
            <a:schemeClr val="accent1"/>
          </a:effectRef>
          <a:fontRef idx="minor">
            <a:schemeClr val="lt1"/>
          </a:fontRef>
        </p:style>
      </p:sp>
      <p:cxnSp>
        <p:nvCxnSpPr>
          <p:cNvPr id="13" name="Straight Connector 12">
            <a:extLst>
              <a:ext uri="{FF2B5EF4-FFF2-40B4-BE49-F238E27FC236}">
                <a16:creationId xmlns:a16="http://schemas.microsoft.com/office/drawing/2014/main" id="{EA29FC7C-9308-4FDE-8DCA-405668055B0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895600" y="5768204"/>
            <a:ext cx="6400800" cy="0"/>
          </a:xfrm>
          <a:prstGeom prst="line">
            <a:avLst/>
          </a:prstGeom>
          <a:ln>
            <a:solidFill>
              <a:srgbClr val="705B4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1109980" y="4277356"/>
            <a:ext cx="9966960" cy="1560320"/>
          </a:xfrm>
        </p:spPr>
        <p:txBody>
          <a:bodyPr>
            <a:normAutofit fontScale="90000"/>
          </a:bodyPr>
          <a:lstStyle/>
          <a:p>
            <a:r>
              <a:rPr lang="en-US" sz="4500" dirty="0">
                <a:solidFill>
                  <a:srgbClr val="705B42"/>
                </a:solidFill>
                <a:cs typeface="Calibri Light"/>
              </a:rPr>
              <a:t>Computer Vision and Pattern Recognition</a:t>
            </a:r>
            <a:br>
              <a:rPr lang="en-US" sz="4500" dirty="0">
                <a:solidFill>
                  <a:srgbClr val="705B42"/>
                </a:solidFill>
                <a:cs typeface="Calibri Light"/>
              </a:rPr>
            </a:br>
            <a:r>
              <a:rPr lang="en-US" sz="4500" dirty="0">
                <a:solidFill>
                  <a:srgbClr val="705B42"/>
                </a:solidFill>
                <a:cs typeface="+mj-lt"/>
              </a:rPr>
              <a:t>Lab</a:t>
            </a:r>
            <a:br>
              <a:rPr lang="en-US" sz="4500" dirty="0">
                <a:cs typeface="+mj-lt"/>
              </a:rPr>
            </a:br>
            <a:r>
              <a:rPr lang="en-US" sz="4500" dirty="0">
                <a:solidFill>
                  <a:srgbClr val="705B42"/>
                </a:solidFill>
                <a:ea typeface="+mj-lt"/>
                <a:cs typeface="+mj-lt"/>
              </a:rPr>
              <a:t>(CS4243) </a:t>
            </a:r>
          </a:p>
        </p:txBody>
      </p:sp>
      <p:sp>
        <p:nvSpPr>
          <p:cNvPr id="3" name="Subtitle 2"/>
          <p:cNvSpPr>
            <a:spLocks noGrp="1"/>
          </p:cNvSpPr>
          <p:nvPr>
            <p:ph type="subTitle" idx="1"/>
          </p:nvPr>
        </p:nvSpPr>
        <p:spPr>
          <a:xfrm>
            <a:off x="1709530" y="5799489"/>
            <a:ext cx="8767860" cy="440822"/>
          </a:xfrm>
        </p:spPr>
        <p:txBody>
          <a:bodyPr vert="horz" lIns="91440" tIns="45720" rIns="91440" bIns="45720" rtlCol="0">
            <a:normAutofit/>
          </a:bodyPr>
          <a:lstStyle/>
          <a:p>
            <a:r>
              <a:rPr lang="en-US" sz="2000">
                <a:solidFill>
                  <a:srgbClr val="705B42"/>
                </a:solidFill>
                <a:cs typeface="Calibri"/>
              </a:rPr>
              <a:t>Neo Yuan Rong Dexter &amp; Liu Jingming</a:t>
            </a:r>
            <a:endParaRPr lang="en-US" sz="2000">
              <a:solidFill>
                <a:srgbClr val="705B42"/>
              </a:solidFill>
            </a:endParaRPr>
          </a:p>
        </p:txBody>
      </p:sp>
      <p:pic>
        <p:nvPicPr>
          <p:cNvPr id="4" name="Picture 4" descr="Logo, company name&#10;&#10;Description automatically generated">
            <a:extLst>
              <a:ext uri="{FF2B5EF4-FFF2-40B4-BE49-F238E27FC236}">
                <a16:creationId xmlns:a16="http://schemas.microsoft.com/office/drawing/2014/main" id="{D4937F40-E1B8-C1BE-4C0A-687E930F05AB}"/>
              </a:ext>
            </a:extLst>
          </p:cNvPr>
          <p:cNvPicPr>
            <a:picLocks noChangeAspect="1"/>
          </p:cNvPicPr>
          <p:nvPr/>
        </p:nvPicPr>
        <p:blipFill rotWithShape="1">
          <a:blip r:embed="rId2"/>
          <a:srcRect t="14399" r="1" b="24342"/>
          <a:stretch/>
        </p:blipFill>
        <p:spPr>
          <a:xfrm>
            <a:off x="243840" y="256540"/>
            <a:ext cx="11704320" cy="3764276"/>
          </a:xfrm>
          <a:prstGeom prst="rect">
            <a:avLst/>
          </a:prstGeom>
        </p:spPr>
      </p:pic>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49BF83-87A2-31DB-44C9-3841D876AB52}"/>
              </a:ext>
            </a:extLst>
          </p:cNvPr>
          <p:cNvSpPr>
            <a:spLocks noGrp="1"/>
          </p:cNvSpPr>
          <p:nvPr>
            <p:ph type="title"/>
          </p:nvPr>
        </p:nvSpPr>
        <p:spPr/>
        <p:txBody>
          <a:bodyPr/>
          <a:lstStyle/>
          <a:p>
            <a:r>
              <a:rPr lang="en-US" dirty="0">
                <a:cs typeface="Calibri Light"/>
              </a:rPr>
              <a:t>Agenda (Lab1)</a:t>
            </a:r>
            <a:endParaRPr lang="en-US" dirty="0"/>
          </a:p>
        </p:txBody>
      </p:sp>
      <p:sp>
        <p:nvSpPr>
          <p:cNvPr id="3" name="Content Placeholder 2">
            <a:extLst>
              <a:ext uri="{FF2B5EF4-FFF2-40B4-BE49-F238E27FC236}">
                <a16:creationId xmlns:a16="http://schemas.microsoft.com/office/drawing/2014/main" id="{FA3CEF4F-2B83-6E7E-7E29-62974F97E65F}"/>
              </a:ext>
            </a:extLst>
          </p:cNvPr>
          <p:cNvSpPr>
            <a:spLocks noGrp="1"/>
          </p:cNvSpPr>
          <p:nvPr>
            <p:ph idx="1"/>
          </p:nvPr>
        </p:nvSpPr>
        <p:spPr/>
        <p:txBody>
          <a:bodyPr vert="horz" lIns="91440" tIns="45720" rIns="91440" bIns="45720" rtlCol="0" anchor="t">
            <a:normAutofit/>
          </a:bodyPr>
          <a:lstStyle/>
          <a:p>
            <a:pPr marL="514350" indent="-514350">
              <a:buAutoNum type="arabicPeriod"/>
            </a:pPr>
            <a:r>
              <a:rPr lang="en-US" dirty="0">
                <a:cs typeface="Calibri"/>
              </a:rPr>
              <a:t>Install Anaconda (We mainly use Python 3 in this class)</a:t>
            </a:r>
          </a:p>
          <a:p>
            <a:pPr marL="514350" indent="-514350">
              <a:buAutoNum type="arabicPeriod"/>
            </a:pPr>
            <a:r>
              <a:rPr lang="en-US" dirty="0">
                <a:cs typeface="Calibri"/>
              </a:rPr>
              <a:t>Install other requirements (</a:t>
            </a:r>
            <a:r>
              <a:rPr lang="en-US" dirty="0" err="1">
                <a:cs typeface="Calibri"/>
              </a:rPr>
              <a:t>opencv</a:t>
            </a:r>
            <a:r>
              <a:rPr lang="en-US" dirty="0">
                <a:cs typeface="Calibri"/>
              </a:rPr>
              <a:t>, np, math, </a:t>
            </a:r>
            <a:r>
              <a:rPr lang="en-US" dirty="0" err="1">
                <a:cs typeface="Calibri"/>
              </a:rPr>
              <a:t>tf</a:t>
            </a:r>
            <a:r>
              <a:rPr lang="en-US" dirty="0">
                <a:cs typeface="Calibri"/>
              </a:rPr>
              <a:t>, </a:t>
            </a:r>
            <a:r>
              <a:rPr lang="en-US" dirty="0" err="1">
                <a:cs typeface="Calibri"/>
              </a:rPr>
              <a:t>sklearn</a:t>
            </a:r>
            <a:r>
              <a:rPr lang="en-US" dirty="0">
                <a:cs typeface="Calibri"/>
              </a:rPr>
              <a:t>, pd)</a:t>
            </a:r>
          </a:p>
          <a:p>
            <a:pPr marL="514350" indent="-514350">
              <a:buAutoNum type="arabicPeriod"/>
            </a:pPr>
            <a:r>
              <a:rPr lang="en-US" dirty="0">
                <a:cs typeface="Calibri"/>
              </a:rPr>
              <a:t>Exercise 1</a:t>
            </a:r>
          </a:p>
          <a:p>
            <a:pPr marL="514350" indent="-514350">
              <a:buAutoNum type="arabicPeriod"/>
            </a:pPr>
            <a:r>
              <a:rPr lang="en-US" dirty="0">
                <a:cs typeface="Calibri"/>
              </a:rPr>
              <a:t>Exercise 2</a:t>
            </a:r>
          </a:p>
          <a:p>
            <a:pPr marL="514350" indent="-514350">
              <a:buAutoNum type="arabicPeriod"/>
            </a:pPr>
            <a:endParaRPr lang="en-US" dirty="0">
              <a:cs typeface="Calibri"/>
            </a:endParaRPr>
          </a:p>
          <a:p>
            <a:endParaRPr lang="en-US" dirty="0">
              <a:cs typeface="Calibri"/>
            </a:endParaRPr>
          </a:p>
          <a:p>
            <a:endParaRPr lang="en-US" dirty="0">
              <a:cs typeface="Calibri"/>
            </a:endParaRPr>
          </a:p>
          <a:p>
            <a:endParaRPr lang="en-US" dirty="0">
              <a:cs typeface="Calibri"/>
            </a:endParaRPr>
          </a:p>
          <a:p>
            <a:endParaRPr lang="en-US" dirty="0">
              <a:cs typeface="Calibri"/>
            </a:endParaRPr>
          </a:p>
          <a:p>
            <a:endParaRPr lang="en-US" dirty="0">
              <a:cs typeface="Calibri"/>
            </a:endParaRPr>
          </a:p>
        </p:txBody>
      </p:sp>
    </p:spTree>
    <p:extLst>
      <p:ext uri="{BB962C8B-B14F-4D97-AF65-F5344CB8AC3E}">
        <p14:creationId xmlns:p14="http://schemas.microsoft.com/office/powerpoint/2010/main" val="21626426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5BFDD-74B6-7A48-548A-7E49C0470178}"/>
              </a:ext>
            </a:extLst>
          </p:cNvPr>
          <p:cNvSpPr>
            <a:spLocks noGrp="1"/>
          </p:cNvSpPr>
          <p:nvPr>
            <p:ph type="title"/>
          </p:nvPr>
        </p:nvSpPr>
        <p:spPr/>
        <p:txBody>
          <a:bodyPr/>
          <a:lstStyle/>
          <a:p>
            <a:r>
              <a:rPr lang="en-US" dirty="0">
                <a:cs typeface="Calibri Light"/>
              </a:rPr>
              <a:t>Exercise 1</a:t>
            </a:r>
            <a:endParaRPr lang="en-US" dirty="0"/>
          </a:p>
        </p:txBody>
      </p:sp>
      <p:sp>
        <p:nvSpPr>
          <p:cNvPr id="3" name="Content Placeholder 2">
            <a:extLst>
              <a:ext uri="{FF2B5EF4-FFF2-40B4-BE49-F238E27FC236}">
                <a16:creationId xmlns:a16="http://schemas.microsoft.com/office/drawing/2014/main" id="{31C6E3FD-B350-E5D9-7744-D2881F29D4E5}"/>
              </a:ext>
            </a:extLst>
          </p:cNvPr>
          <p:cNvSpPr>
            <a:spLocks noGrp="1"/>
          </p:cNvSpPr>
          <p:nvPr>
            <p:ph idx="1"/>
          </p:nvPr>
        </p:nvSpPr>
        <p:spPr/>
        <p:txBody>
          <a:bodyPr vert="horz" lIns="91440" tIns="45720" rIns="91440" bIns="45720" rtlCol="0" anchor="t">
            <a:normAutofit/>
          </a:bodyPr>
          <a:lstStyle/>
          <a:p>
            <a:r>
              <a:rPr lang="en-US" dirty="0">
                <a:ea typeface="+mn-lt"/>
                <a:cs typeface="+mn-lt"/>
              </a:rPr>
              <a:t>Ask them to load, show, and save an image. </a:t>
            </a:r>
          </a:p>
          <a:p>
            <a:r>
              <a:rPr lang="en-US" dirty="0">
                <a:ea typeface="+mn-lt"/>
                <a:cs typeface="+mn-lt"/>
              </a:rPr>
              <a:t>Ask them to convert to grayscale and negative an image. </a:t>
            </a:r>
          </a:p>
          <a:p>
            <a:r>
              <a:rPr lang="en-US" dirty="0">
                <a:ea typeface="+mn-lt"/>
                <a:cs typeface="+mn-lt"/>
              </a:rPr>
              <a:t>Tell them about different image formats.   </a:t>
            </a:r>
          </a:p>
          <a:p>
            <a:r>
              <a:rPr lang="en-US" dirty="0">
                <a:ea typeface="+mn-lt"/>
                <a:cs typeface="+mn-lt"/>
              </a:rPr>
              <a:t>Ask them to negative a color image and discuss the results. </a:t>
            </a:r>
            <a:endParaRPr lang="en-US" dirty="0">
              <a:ea typeface="Calibri"/>
              <a:cs typeface="Calibri"/>
            </a:endParaRPr>
          </a:p>
        </p:txBody>
      </p:sp>
    </p:spTree>
    <p:extLst>
      <p:ext uri="{BB962C8B-B14F-4D97-AF65-F5344CB8AC3E}">
        <p14:creationId xmlns:p14="http://schemas.microsoft.com/office/powerpoint/2010/main" val="22613521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1C0AF6-B0A4-2123-CD78-2944E62E6DA6}"/>
              </a:ext>
            </a:extLst>
          </p:cNvPr>
          <p:cNvSpPr>
            <a:spLocks noGrp="1"/>
          </p:cNvSpPr>
          <p:nvPr>
            <p:ph type="title"/>
          </p:nvPr>
        </p:nvSpPr>
        <p:spPr/>
        <p:txBody>
          <a:bodyPr/>
          <a:lstStyle/>
          <a:p>
            <a:r>
              <a:rPr lang="en-US" dirty="0">
                <a:cs typeface="Calibri Light"/>
              </a:rPr>
              <a:t>Exercise 2</a:t>
            </a:r>
            <a:endParaRPr lang="en-US" dirty="0"/>
          </a:p>
        </p:txBody>
      </p:sp>
      <p:sp>
        <p:nvSpPr>
          <p:cNvPr id="3" name="Content Placeholder 2">
            <a:extLst>
              <a:ext uri="{FF2B5EF4-FFF2-40B4-BE49-F238E27FC236}">
                <a16:creationId xmlns:a16="http://schemas.microsoft.com/office/drawing/2014/main" id="{027D927A-4705-3A8D-B1D2-19607BD7278E}"/>
              </a:ext>
            </a:extLst>
          </p:cNvPr>
          <p:cNvSpPr>
            <a:spLocks noGrp="1"/>
          </p:cNvSpPr>
          <p:nvPr>
            <p:ph idx="1"/>
          </p:nvPr>
        </p:nvSpPr>
        <p:spPr/>
        <p:txBody>
          <a:bodyPr vert="horz" lIns="91440" tIns="45720" rIns="91440" bIns="45720" rtlCol="0" anchor="t">
            <a:normAutofit/>
          </a:bodyPr>
          <a:lstStyle/>
          <a:p>
            <a:r>
              <a:rPr lang="en-US" dirty="0">
                <a:ea typeface="+mn-lt"/>
                <a:cs typeface="+mn-lt"/>
              </a:rPr>
              <a:t>cv2.imshow </a:t>
            </a:r>
          </a:p>
          <a:p>
            <a:r>
              <a:rPr lang="en-US" dirty="0">
                <a:ea typeface="+mn-lt"/>
                <a:cs typeface="+mn-lt"/>
              </a:rPr>
              <a:t>cv2.waitKey </a:t>
            </a:r>
          </a:p>
          <a:p>
            <a:r>
              <a:rPr lang="en-US" dirty="0">
                <a:ea typeface="+mn-lt"/>
                <a:cs typeface="+mn-lt"/>
              </a:rPr>
              <a:t>cv2.destroyallwindows </a:t>
            </a:r>
          </a:p>
          <a:p>
            <a:r>
              <a:rPr lang="en-US" dirty="0">
                <a:ea typeface="+mn-lt"/>
                <a:cs typeface="+mn-lt"/>
              </a:rPr>
              <a:t>cv2.rotate</a:t>
            </a:r>
          </a:p>
          <a:p>
            <a:r>
              <a:rPr lang="en-US" dirty="0">
                <a:ea typeface="+mn-lt"/>
                <a:cs typeface="+mn-lt"/>
              </a:rPr>
              <a:t>cv2.resize</a:t>
            </a:r>
            <a:endParaRPr lang="en-US" dirty="0">
              <a:ea typeface="Calibri"/>
              <a:cs typeface="Calibri"/>
            </a:endParaRPr>
          </a:p>
        </p:txBody>
      </p:sp>
    </p:spTree>
    <p:extLst>
      <p:ext uri="{BB962C8B-B14F-4D97-AF65-F5344CB8AC3E}">
        <p14:creationId xmlns:p14="http://schemas.microsoft.com/office/powerpoint/2010/main" val="5960484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A386B-C0BA-F2C6-DA8D-20E4FA214BD6}"/>
              </a:ext>
            </a:extLst>
          </p:cNvPr>
          <p:cNvSpPr>
            <a:spLocks noGrp="1"/>
          </p:cNvSpPr>
          <p:nvPr>
            <p:ph type="title"/>
          </p:nvPr>
        </p:nvSpPr>
        <p:spPr/>
        <p:txBody>
          <a:bodyPr/>
          <a:lstStyle/>
          <a:p>
            <a:r>
              <a:rPr lang="en-US" dirty="0"/>
              <a:t>Environment Setup</a:t>
            </a:r>
          </a:p>
        </p:txBody>
      </p:sp>
      <p:sp>
        <p:nvSpPr>
          <p:cNvPr id="3" name="Content Placeholder 2">
            <a:extLst>
              <a:ext uri="{FF2B5EF4-FFF2-40B4-BE49-F238E27FC236}">
                <a16:creationId xmlns:a16="http://schemas.microsoft.com/office/drawing/2014/main" id="{8753C873-DB46-91DF-CA05-B2B910F991AC}"/>
              </a:ext>
            </a:extLst>
          </p:cNvPr>
          <p:cNvSpPr>
            <a:spLocks noGrp="1"/>
          </p:cNvSpPr>
          <p:nvPr>
            <p:ph idx="1"/>
          </p:nvPr>
        </p:nvSpPr>
        <p:spPr/>
        <p:txBody>
          <a:bodyPr/>
          <a:lstStyle/>
          <a:p>
            <a:r>
              <a:rPr lang="en-US" dirty="0"/>
              <a:t>Anaconda</a:t>
            </a:r>
          </a:p>
          <a:p>
            <a:r>
              <a:rPr lang="en-US" dirty="0" err="1"/>
              <a:t>Jupyter</a:t>
            </a:r>
            <a:r>
              <a:rPr lang="en-US" dirty="0"/>
              <a:t> Notebook</a:t>
            </a:r>
          </a:p>
          <a:p>
            <a:r>
              <a:rPr lang="en-US" dirty="0"/>
              <a:t>Packages:</a:t>
            </a:r>
          </a:p>
          <a:p>
            <a:pPr lvl="1"/>
            <a:r>
              <a:rPr lang="en-US" dirty="0"/>
              <a:t>Open CV, cv2</a:t>
            </a:r>
          </a:p>
          <a:p>
            <a:pPr lvl="1"/>
            <a:r>
              <a:rPr lang="en-US" dirty="0" err="1"/>
              <a:t>Numpy</a:t>
            </a:r>
            <a:endParaRPr lang="en-US" dirty="0"/>
          </a:p>
          <a:p>
            <a:pPr lvl="1"/>
            <a:r>
              <a:rPr lang="en-US" dirty="0"/>
              <a:t>Math</a:t>
            </a:r>
          </a:p>
          <a:p>
            <a:pPr lvl="1"/>
            <a:r>
              <a:rPr lang="en-US" dirty="0"/>
              <a:t>TensorFlow</a:t>
            </a:r>
          </a:p>
          <a:p>
            <a:pPr lvl="1"/>
            <a:r>
              <a:rPr lang="en-US" dirty="0"/>
              <a:t>SK Learn</a:t>
            </a:r>
          </a:p>
          <a:p>
            <a:pPr lvl="1"/>
            <a:r>
              <a:rPr lang="en-US" dirty="0"/>
              <a:t>Pandas</a:t>
            </a:r>
          </a:p>
        </p:txBody>
      </p:sp>
    </p:spTree>
    <p:extLst>
      <p:ext uri="{BB962C8B-B14F-4D97-AF65-F5344CB8AC3E}">
        <p14:creationId xmlns:p14="http://schemas.microsoft.com/office/powerpoint/2010/main" val="461051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A684A-43DA-F597-B4EA-45FEB39CF3BF}"/>
              </a:ext>
            </a:extLst>
          </p:cNvPr>
          <p:cNvSpPr>
            <a:spLocks noGrp="1"/>
          </p:cNvSpPr>
          <p:nvPr>
            <p:ph type="title"/>
          </p:nvPr>
        </p:nvSpPr>
        <p:spPr/>
        <p:txBody>
          <a:bodyPr/>
          <a:lstStyle/>
          <a:p>
            <a:r>
              <a:rPr lang="en-US" dirty="0"/>
              <a:t>OpenCV Tutorial – Image processing</a:t>
            </a:r>
          </a:p>
        </p:txBody>
      </p:sp>
      <p:sp>
        <p:nvSpPr>
          <p:cNvPr id="3" name="Content Placeholder 2">
            <a:extLst>
              <a:ext uri="{FF2B5EF4-FFF2-40B4-BE49-F238E27FC236}">
                <a16:creationId xmlns:a16="http://schemas.microsoft.com/office/drawing/2014/main" id="{7640B037-0BC6-91C1-D17F-F0F63EBBB5A5}"/>
              </a:ext>
            </a:extLst>
          </p:cNvPr>
          <p:cNvSpPr>
            <a:spLocks noGrp="1"/>
          </p:cNvSpPr>
          <p:nvPr>
            <p:ph idx="1"/>
          </p:nvPr>
        </p:nvSpPr>
        <p:spPr/>
        <p:txBody>
          <a:bodyPr>
            <a:normAutofit/>
          </a:bodyPr>
          <a:lstStyle/>
          <a:p>
            <a:pPr marL="514350" indent="-514350">
              <a:buAutoNum type="arabicPeriod"/>
            </a:pPr>
            <a:r>
              <a:rPr lang="en-SG" sz="1800" b="1" dirty="0"/>
              <a:t>Loads image from a file: </a:t>
            </a:r>
          </a:p>
          <a:p>
            <a:pPr marL="457200" lvl="1" indent="0">
              <a:buNone/>
            </a:pPr>
            <a:r>
              <a:rPr lang="en-SG" sz="1800" dirty="0"/>
              <a:t>cv2.imread() method loads an image from the specified file. If the image cannot be read (because of missing file, improper permissions, unsupported or invalid format) then this method returns an empty matrix.</a:t>
            </a:r>
          </a:p>
          <a:p>
            <a:pPr marL="457200" lvl="1" indent="0">
              <a:buNone/>
            </a:pPr>
            <a:r>
              <a:rPr lang="en-SG" sz="1800" dirty="0">
                <a:highlight>
                  <a:srgbClr val="FFFF00"/>
                </a:highlight>
              </a:rPr>
              <a:t>cv2.imread(path, flag)</a:t>
            </a:r>
          </a:p>
          <a:p>
            <a:pPr marL="457200" lvl="1" indent="0">
              <a:buNone/>
            </a:pPr>
            <a:r>
              <a:rPr lang="en-SG" sz="1800" dirty="0"/>
              <a:t>Default: cv2.IMREAD_COLOR</a:t>
            </a:r>
            <a:endParaRPr lang="en-US" sz="1800" dirty="0"/>
          </a:p>
          <a:p>
            <a:pPr marL="514350" indent="-514350">
              <a:buAutoNum type="arabicPeriod"/>
            </a:pPr>
            <a:r>
              <a:rPr lang="en-US" sz="1800" b="1" dirty="0"/>
              <a:t>Display image</a:t>
            </a:r>
          </a:p>
          <a:p>
            <a:pPr marL="457200" lvl="1" indent="0">
              <a:buNone/>
            </a:pPr>
            <a:r>
              <a:rPr lang="en-US" sz="1800" dirty="0"/>
              <a:t>cv2.imshow() method is used to display an image in a window. The window automatically fits to the image size.</a:t>
            </a:r>
          </a:p>
          <a:p>
            <a:pPr marL="457200" lvl="1" indent="0">
              <a:buNone/>
            </a:pPr>
            <a:r>
              <a:rPr lang="en-US" sz="1800" dirty="0">
                <a:highlight>
                  <a:srgbClr val="FFFF00"/>
                </a:highlight>
              </a:rPr>
              <a:t>cv2.imshow(</a:t>
            </a:r>
            <a:r>
              <a:rPr lang="en-US" sz="1800" dirty="0" err="1">
                <a:highlight>
                  <a:srgbClr val="FFFF00"/>
                </a:highlight>
              </a:rPr>
              <a:t>window_name</a:t>
            </a:r>
            <a:r>
              <a:rPr lang="en-US" sz="1800" dirty="0">
                <a:highlight>
                  <a:srgbClr val="FFFF00"/>
                </a:highlight>
              </a:rPr>
              <a:t>, image)</a:t>
            </a:r>
          </a:p>
          <a:p>
            <a:pPr marL="514350" indent="-514350">
              <a:buFont typeface="Arial" panose="020B0604020202020204" pitchFamily="34" charset="0"/>
              <a:buAutoNum type="arabicPeriod"/>
            </a:pPr>
            <a:r>
              <a:rPr lang="en-US" sz="1800" b="1" dirty="0"/>
              <a:t>Display window</a:t>
            </a:r>
          </a:p>
          <a:p>
            <a:pPr marL="457200" lvl="1" indent="0">
              <a:buNone/>
            </a:pPr>
            <a:r>
              <a:rPr lang="en-US" sz="1800" dirty="0" err="1"/>
              <a:t>waitkey</a:t>
            </a:r>
            <a:r>
              <a:rPr lang="en-US" sz="1800" dirty="0"/>
              <a:t>() function of Python OpenCV allows users to display a window for given milliseconds or until any key is pressed.</a:t>
            </a:r>
          </a:p>
          <a:p>
            <a:pPr marL="457200" lvl="1" indent="0">
              <a:buNone/>
            </a:pPr>
            <a:r>
              <a:rPr lang="en-US" sz="1800" dirty="0">
                <a:highlight>
                  <a:srgbClr val="FFFF00"/>
                </a:highlight>
              </a:rPr>
              <a:t>cv2.waitKey()</a:t>
            </a:r>
          </a:p>
        </p:txBody>
      </p:sp>
    </p:spTree>
    <p:extLst>
      <p:ext uri="{BB962C8B-B14F-4D97-AF65-F5344CB8AC3E}">
        <p14:creationId xmlns:p14="http://schemas.microsoft.com/office/powerpoint/2010/main" val="1664678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F6B1F-74EB-5322-BBBD-FDD798C82147}"/>
              </a:ext>
            </a:extLst>
          </p:cNvPr>
          <p:cNvSpPr>
            <a:spLocks noGrp="1"/>
          </p:cNvSpPr>
          <p:nvPr>
            <p:ph type="title"/>
          </p:nvPr>
        </p:nvSpPr>
        <p:spPr/>
        <p:txBody>
          <a:bodyPr/>
          <a:lstStyle/>
          <a:p>
            <a:r>
              <a:rPr lang="en-US" dirty="0"/>
              <a:t>OpenCV Tutorial – Image processing</a:t>
            </a:r>
          </a:p>
        </p:txBody>
      </p:sp>
      <p:sp>
        <p:nvSpPr>
          <p:cNvPr id="3" name="Content Placeholder 2">
            <a:extLst>
              <a:ext uri="{FF2B5EF4-FFF2-40B4-BE49-F238E27FC236}">
                <a16:creationId xmlns:a16="http://schemas.microsoft.com/office/drawing/2014/main" id="{388F3C08-16E3-0EF6-52B9-754F8BFF3A92}"/>
              </a:ext>
            </a:extLst>
          </p:cNvPr>
          <p:cNvSpPr>
            <a:spLocks noGrp="1"/>
          </p:cNvSpPr>
          <p:nvPr>
            <p:ph idx="1"/>
          </p:nvPr>
        </p:nvSpPr>
        <p:spPr/>
        <p:txBody>
          <a:bodyPr>
            <a:normAutofit lnSpcReduction="10000"/>
          </a:bodyPr>
          <a:lstStyle/>
          <a:p>
            <a:pPr marL="342900" indent="-342900">
              <a:buAutoNum type="arabicPeriod"/>
            </a:pPr>
            <a:r>
              <a:rPr lang="en-US" sz="1800" b="1" dirty="0"/>
              <a:t>Greyscale</a:t>
            </a:r>
          </a:p>
          <a:p>
            <a:pPr marL="457200" lvl="1" indent="0">
              <a:buNone/>
            </a:pPr>
            <a:r>
              <a:rPr lang="en-US" sz="1800" dirty="0"/>
              <a:t>cv2.cvtColor() method is used to convert an image from one color space to another.</a:t>
            </a:r>
          </a:p>
          <a:p>
            <a:pPr marL="457200" lvl="1" indent="0">
              <a:buNone/>
            </a:pPr>
            <a:r>
              <a:rPr lang="en-US" sz="1800" dirty="0">
                <a:highlight>
                  <a:srgbClr val="FFFF00"/>
                </a:highlight>
              </a:rPr>
              <a:t>cv2.cvtColor(</a:t>
            </a:r>
            <a:r>
              <a:rPr lang="en-US" sz="1800" dirty="0" err="1">
                <a:highlight>
                  <a:srgbClr val="FFFF00"/>
                </a:highlight>
              </a:rPr>
              <a:t>src</a:t>
            </a:r>
            <a:r>
              <a:rPr lang="en-US" sz="1800" dirty="0">
                <a:highlight>
                  <a:srgbClr val="FFFF00"/>
                </a:highlight>
              </a:rPr>
              <a:t>, </a:t>
            </a:r>
            <a:r>
              <a:rPr lang="en-US" sz="1800" dirty="0" err="1">
                <a:highlight>
                  <a:srgbClr val="FFFF00"/>
                </a:highlight>
              </a:rPr>
              <a:t>colorCode</a:t>
            </a:r>
            <a:r>
              <a:rPr lang="en-US" sz="1800" dirty="0">
                <a:highlight>
                  <a:srgbClr val="FFFF00"/>
                </a:highlight>
              </a:rPr>
              <a:t>)</a:t>
            </a:r>
          </a:p>
          <a:p>
            <a:pPr marL="457200" lvl="1" indent="0">
              <a:buNone/>
            </a:pPr>
            <a:r>
              <a:rPr lang="en-US" sz="1800" dirty="0" err="1"/>
              <a:t>colorCode</a:t>
            </a:r>
            <a:r>
              <a:rPr lang="en-US" sz="1800" dirty="0"/>
              <a:t> = cv2.COLOR_BGR2GRAY</a:t>
            </a:r>
          </a:p>
          <a:p>
            <a:pPr marL="342900" indent="-342900">
              <a:buAutoNum type="arabicPeriod"/>
            </a:pPr>
            <a:r>
              <a:rPr lang="en-US" sz="1800" b="1" dirty="0"/>
              <a:t>Image rotation</a:t>
            </a:r>
          </a:p>
          <a:p>
            <a:pPr marL="457200" lvl="1" indent="0">
              <a:buNone/>
            </a:pPr>
            <a:r>
              <a:rPr lang="en-US" sz="1800" dirty="0"/>
              <a:t>cv2.rotate() method is used to rotate a 2D array in multiples of 90 degrees.</a:t>
            </a:r>
          </a:p>
          <a:p>
            <a:pPr marL="457200" lvl="1" indent="0">
              <a:buNone/>
            </a:pPr>
            <a:r>
              <a:rPr lang="en-US" sz="1800" dirty="0">
                <a:highlight>
                  <a:srgbClr val="FFFF00"/>
                </a:highlight>
              </a:rPr>
              <a:t>cv2.rotate(</a:t>
            </a:r>
            <a:r>
              <a:rPr lang="en-US" sz="1800" dirty="0" err="1">
                <a:highlight>
                  <a:srgbClr val="FFFF00"/>
                </a:highlight>
              </a:rPr>
              <a:t>src</a:t>
            </a:r>
            <a:r>
              <a:rPr lang="en-US" sz="1800" dirty="0">
                <a:highlight>
                  <a:srgbClr val="FFFF00"/>
                </a:highlight>
              </a:rPr>
              <a:t>, </a:t>
            </a:r>
            <a:r>
              <a:rPr lang="en-US" sz="1800" dirty="0" err="1">
                <a:highlight>
                  <a:srgbClr val="FFFF00"/>
                </a:highlight>
              </a:rPr>
              <a:t>rotateCode</a:t>
            </a:r>
            <a:r>
              <a:rPr lang="en-US" sz="1800" dirty="0">
                <a:highlight>
                  <a:srgbClr val="FFFF00"/>
                </a:highlight>
              </a:rPr>
              <a:t>)</a:t>
            </a:r>
          </a:p>
          <a:p>
            <a:pPr lvl="1"/>
            <a:r>
              <a:rPr lang="en-US" sz="1800" dirty="0"/>
              <a:t>cv2.ROTATE_90_CLOCKWISE</a:t>
            </a:r>
          </a:p>
          <a:p>
            <a:pPr lvl="1"/>
            <a:r>
              <a:rPr lang="en-US" sz="1800" dirty="0"/>
              <a:t>cv2.ROTATE_180</a:t>
            </a:r>
          </a:p>
          <a:p>
            <a:pPr lvl="1"/>
            <a:r>
              <a:rPr lang="en-US" sz="1800" dirty="0"/>
              <a:t>cv2.ROTATE_90_COUNTERCLOCKWISE</a:t>
            </a:r>
          </a:p>
          <a:p>
            <a:pPr marL="342900" indent="-342900">
              <a:buAutoNum type="arabicPeriod"/>
            </a:pPr>
            <a:r>
              <a:rPr lang="en-US" sz="1800" b="1" dirty="0"/>
              <a:t>Image resize</a:t>
            </a:r>
          </a:p>
          <a:p>
            <a:pPr marL="457200" lvl="1" indent="0">
              <a:buNone/>
            </a:pPr>
            <a:r>
              <a:rPr lang="en-US" sz="1800" dirty="0">
                <a:highlight>
                  <a:srgbClr val="FFFF00"/>
                </a:highlight>
              </a:rPr>
              <a:t>cv2.resize(</a:t>
            </a:r>
            <a:r>
              <a:rPr lang="en-US" sz="1800" dirty="0" err="1">
                <a:highlight>
                  <a:srgbClr val="FFFF00"/>
                </a:highlight>
              </a:rPr>
              <a:t>src</a:t>
            </a:r>
            <a:r>
              <a:rPr lang="en-US" sz="1800" dirty="0">
                <a:highlight>
                  <a:srgbClr val="FFFF00"/>
                </a:highlight>
              </a:rPr>
              <a:t>, </a:t>
            </a:r>
            <a:r>
              <a:rPr lang="en-US" sz="1800" dirty="0" err="1">
                <a:highlight>
                  <a:srgbClr val="FFFF00"/>
                </a:highlight>
              </a:rPr>
              <a:t>dsize</a:t>
            </a:r>
            <a:r>
              <a:rPr lang="en-US" sz="1800" dirty="0">
                <a:highlight>
                  <a:srgbClr val="FFFF00"/>
                </a:highlight>
              </a:rPr>
              <a:t>, interpolation)</a:t>
            </a:r>
          </a:p>
          <a:p>
            <a:pPr marL="457200" lvl="1" indent="0">
              <a:buNone/>
            </a:pPr>
            <a:r>
              <a:rPr lang="en-US" sz="1800" dirty="0"/>
              <a:t>interpolation = cv2.INTER_AREA</a:t>
            </a:r>
          </a:p>
          <a:p>
            <a:pPr marL="457200" lvl="1" indent="0">
              <a:buNone/>
            </a:pPr>
            <a:r>
              <a:rPr lang="en-US" sz="1800" dirty="0" err="1"/>
              <a:t>dsize</a:t>
            </a:r>
            <a:r>
              <a:rPr lang="en-US" sz="1800" dirty="0"/>
              <a:t> = (width, length) = (N, M)</a:t>
            </a:r>
          </a:p>
          <a:p>
            <a:pPr marL="457200" lvl="1" indent="0">
              <a:buNone/>
            </a:pPr>
            <a:endParaRPr lang="en-US" sz="1800" dirty="0"/>
          </a:p>
          <a:p>
            <a:pPr marL="342900" indent="-342900">
              <a:buAutoNum type="arabicPeriod"/>
            </a:pPr>
            <a:endParaRPr lang="en-US" sz="1800" dirty="0"/>
          </a:p>
          <a:p>
            <a:pPr marL="342900" indent="-342900">
              <a:buAutoNum type="arabicPeriod"/>
            </a:pPr>
            <a:endParaRPr lang="en-US" sz="1800" dirty="0"/>
          </a:p>
        </p:txBody>
      </p:sp>
    </p:spTree>
    <p:extLst>
      <p:ext uri="{BB962C8B-B14F-4D97-AF65-F5344CB8AC3E}">
        <p14:creationId xmlns:p14="http://schemas.microsoft.com/office/powerpoint/2010/main" val="328498781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72</TotalTime>
  <Words>381</Words>
  <Application>Microsoft Macintosh PowerPoint</Application>
  <PresentationFormat>Widescreen</PresentationFormat>
  <Paragraphs>59</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Computer Vision and Pattern Recognition Lab (CS4243) </vt:lpstr>
      <vt:lpstr>Agenda (Lab1)</vt:lpstr>
      <vt:lpstr>Exercise 1</vt:lpstr>
      <vt:lpstr>Exercise 2</vt:lpstr>
      <vt:lpstr>Environment Setup</vt:lpstr>
      <vt:lpstr>OpenCV Tutorial – Image processing</vt:lpstr>
      <vt:lpstr>OpenCV Tutorial – Image processing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Liu Jingming</cp:lastModifiedBy>
  <cp:revision>57</cp:revision>
  <dcterms:created xsi:type="dcterms:W3CDTF">2022-08-14T03:22:27Z</dcterms:created>
  <dcterms:modified xsi:type="dcterms:W3CDTF">2022-08-15T09:10:32Z</dcterms:modified>
</cp:coreProperties>
</file>