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94" r:id="rId5"/>
    <p:sldId id="259" r:id="rId6"/>
    <p:sldId id="284" r:id="rId7"/>
    <p:sldId id="260" r:id="rId8"/>
    <p:sldId id="331" r:id="rId9"/>
    <p:sldId id="285" r:id="rId10"/>
    <p:sldId id="286" r:id="rId11"/>
    <p:sldId id="287" r:id="rId12"/>
    <p:sldId id="288" r:id="rId13"/>
    <p:sldId id="266" r:id="rId14"/>
    <p:sldId id="316" r:id="rId15"/>
    <p:sldId id="265" r:id="rId16"/>
    <p:sldId id="264" r:id="rId17"/>
    <p:sldId id="291" r:id="rId18"/>
    <p:sldId id="263" r:id="rId19"/>
    <p:sldId id="293" r:id="rId20"/>
    <p:sldId id="290" r:id="rId21"/>
    <p:sldId id="292" r:id="rId22"/>
    <p:sldId id="269" r:id="rId23"/>
    <p:sldId id="302" r:id="rId24"/>
    <p:sldId id="303" r:id="rId25"/>
    <p:sldId id="304" r:id="rId26"/>
    <p:sldId id="305" r:id="rId27"/>
    <p:sldId id="306" r:id="rId28"/>
    <p:sldId id="330" r:id="rId29"/>
    <p:sldId id="335" r:id="rId30"/>
    <p:sldId id="296" r:id="rId31"/>
    <p:sldId id="297" r:id="rId32"/>
    <p:sldId id="311" r:id="rId33"/>
    <p:sldId id="312" r:id="rId34"/>
    <p:sldId id="323" r:id="rId35"/>
    <p:sldId id="298" r:id="rId36"/>
    <p:sldId id="299" r:id="rId37"/>
    <p:sldId id="300" r:id="rId38"/>
    <p:sldId id="301" r:id="rId39"/>
    <p:sldId id="268" r:id="rId40"/>
    <p:sldId id="308" r:id="rId41"/>
    <p:sldId id="270" r:id="rId42"/>
    <p:sldId id="310" r:id="rId43"/>
    <p:sldId id="309" r:id="rId44"/>
    <p:sldId id="327" r:id="rId45"/>
    <p:sldId id="274" r:id="rId46"/>
    <p:sldId id="321" r:id="rId47"/>
    <p:sldId id="322" r:id="rId48"/>
    <p:sldId id="276" r:id="rId49"/>
    <p:sldId id="278" r:id="rId50"/>
    <p:sldId id="324" r:id="rId51"/>
    <p:sldId id="325" r:id="rId52"/>
    <p:sldId id="326" r:id="rId53"/>
    <p:sldId id="279" r:id="rId54"/>
    <p:sldId id="280" r:id="rId55"/>
    <p:sldId id="332" r:id="rId56"/>
    <p:sldId id="334" r:id="rId57"/>
    <p:sldId id="333" r:id="rId58"/>
    <p:sldId id="313" r:id="rId59"/>
    <p:sldId id="315" r:id="rId60"/>
    <p:sldId id="318" r:id="rId61"/>
    <p:sldId id="317" r:id="rId62"/>
    <p:sldId id="314" r:id="rId63"/>
    <p:sldId id="319" r:id="rId64"/>
    <p:sldId id="320" r:id="rId65"/>
    <p:sldId id="328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75C019-F651-4602-9087-EEEACDE65EF1}">
          <p14:sldIdLst>
            <p14:sldId id="256"/>
          </p14:sldIdLst>
        </p14:section>
        <p14:section name="基础篇" id="{8C3FBC21-7C0A-4BE7-BE0B-1AB9A8F55D09}">
          <p14:sldIdLst>
            <p14:sldId id="257"/>
            <p14:sldId id="258"/>
            <p14:sldId id="294"/>
            <p14:sldId id="259"/>
            <p14:sldId id="284"/>
            <p14:sldId id="260"/>
            <p14:sldId id="331"/>
            <p14:sldId id="285"/>
            <p14:sldId id="286"/>
            <p14:sldId id="287"/>
            <p14:sldId id="288"/>
            <p14:sldId id="266"/>
            <p14:sldId id="316"/>
            <p14:sldId id="265"/>
            <p14:sldId id="264"/>
            <p14:sldId id="291"/>
            <p14:sldId id="263"/>
            <p14:sldId id="293"/>
            <p14:sldId id="290"/>
            <p14:sldId id="292"/>
          </p14:sldIdLst>
        </p14:section>
        <p14:section name="深入理解 - ES架构" id="{90DCC245-0389-4D15-ABBA-D97EB31488C7}">
          <p14:sldIdLst>
            <p14:sldId id="269"/>
            <p14:sldId id="302"/>
            <p14:sldId id="303"/>
            <p14:sldId id="304"/>
            <p14:sldId id="305"/>
            <p14:sldId id="306"/>
            <p14:sldId id="330"/>
            <p14:sldId id="335"/>
            <p14:sldId id="296"/>
            <p14:sldId id="297"/>
            <p14:sldId id="311"/>
            <p14:sldId id="312"/>
            <p14:sldId id="323"/>
            <p14:sldId id="298"/>
            <p14:sldId id="299"/>
            <p14:sldId id="300"/>
            <p14:sldId id="301"/>
            <p14:sldId id="268"/>
            <p14:sldId id="308"/>
            <p14:sldId id="270"/>
            <p14:sldId id="310"/>
            <p14:sldId id="309"/>
            <p14:sldId id="327"/>
          </p14:sldIdLst>
        </p14:section>
        <p14:section name="ES扩展性" id="{A22D8935-2D3E-40A1-A827-3112943C4DE9}">
          <p14:sldIdLst>
            <p14:sldId id="274"/>
            <p14:sldId id="321"/>
            <p14:sldId id="322"/>
            <p14:sldId id="276"/>
            <p14:sldId id="278"/>
            <p14:sldId id="324"/>
            <p14:sldId id="325"/>
            <p14:sldId id="326"/>
          </p14:sldIdLst>
        </p14:section>
        <p14:section name="ES的运维" id="{3DB8E240-447C-48E5-A333-C3C5C8502B03}">
          <p14:sldIdLst>
            <p14:sldId id="279"/>
            <p14:sldId id="280"/>
          </p14:sldIdLst>
        </p14:section>
        <p14:section name="Spring-data-elasticsearch" id="{89187FAE-8456-4442-BDAB-DAF102EC021A}">
          <p14:sldIdLst>
            <p14:sldId id="332"/>
            <p14:sldId id="334"/>
            <p14:sldId id="333"/>
          </p14:sldIdLst>
        </p14:section>
        <p14:section name="深入理解 - ES索引" id="{8E1F6E7C-F312-4C6B-83AD-64472ED6CFF8}">
          <p14:sldIdLst>
            <p14:sldId id="313"/>
            <p14:sldId id="315"/>
            <p14:sldId id="318"/>
            <p14:sldId id="317"/>
            <p14:sldId id="314"/>
            <p14:sldId id="319"/>
            <p14:sldId id="320"/>
            <p14:sldId id="32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4" clrIdx="0">
    <p:extLst>
      <p:ext uri="{19B8F6BF-5375-455C-9EA6-DF929625EA0E}">
        <p15:presenceInfo xmlns:p15="http://schemas.microsoft.com/office/powerpoint/2012/main" xmlns="" userId="USER-" providerId="None"/>
      </p:ext>
    </p:extLst>
  </p:cmAuthor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AA3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8492" autoAdjust="0"/>
  </p:normalViewPr>
  <p:slideViewPr>
    <p:cSldViewPr snapToGrid="0">
      <p:cViewPr>
        <p:scale>
          <a:sx n="75" d="100"/>
          <a:sy n="75" d="100"/>
        </p:scale>
        <p:origin x="-91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96C39-9BAC-4362-9EFF-52902DEC6E92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569-7598-4A48-820E-EE090235F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3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569-7598-4A48-820E-EE090235F50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2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569-7598-4A48-820E-EE090235F50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2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569-7598-4A48-820E-EE090235F50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2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569-7598-4A48-820E-EE090235F50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5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5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7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8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8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2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DFD0-F688-4D8D-ACEE-E2DE9B32F5FA}" type="datetimeFigureOut">
              <a:rPr lang="zh-CN" altLang="en-US" smtClean="0"/>
              <a:t>2018-03-25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50A5-5590-42C9-A7FA-23FD6D4B8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cl/elasticsearch-analysis-i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8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zh-CN" dirty="0"/>
              <a:t>查询语法</a:t>
            </a:r>
            <a:r>
              <a:rPr lang="zh-CN" altLang="zh-CN" dirty="0" smtClean="0"/>
              <a:t>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0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bool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must_not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should</a:t>
            </a:r>
            <a:r>
              <a:rPr lang="zh-CN" altLang="en-US" dirty="0"/>
              <a:t> 、</a:t>
            </a:r>
            <a:r>
              <a:rPr lang="en-US" altLang="zh-CN" dirty="0"/>
              <a:t> term</a:t>
            </a:r>
            <a:r>
              <a:rPr lang="zh-CN" altLang="en-US" dirty="0" smtClean="0"/>
              <a:t>例子：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9213"/>
          <a:stretch/>
        </p:blipFill>
        <p:spPr>
          <a:xfrm>
            <a:off x="1152891" y="3503917"/>
            <a:ext cx="4790709" cy="2676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91" y="2406955"/>
            <a:ext cx="4191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zh-CN" dirty="0"/>
              <a:t>查询语法</a:t>
            </a:r>
            <a:r>
              <a:rPr lang="zh-CN" altLang="zh-CN" dirty="0" smtClean="0"/>
              <a:t>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0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range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range </a:t>
            </a:r>
            <a:r>
              <a:rPr lang="zh-CN" altLang="en-US" dirty="0"/>
              <a:t>查询可同时提供包含（</a:t>
            </a:r>
            <a:r>
              <a:rPr lang="en-US" altLang="zh-CN" dirty="0"/>
              <a:t>inclusive</a:t>
            </a:r>
            <a:r>
              <a:rPr lang="zh-CN" altLang="en-US" dirty="0"/>
              <a:t>）和不包含（</a:t>
            </a:r>
            <a:r>
              <a:rPr lang="en-US" altLang="zh-CN" dirty="0"/>
              <a:t>exclusive</a:t>
            </a:r>
            <a:r>
              <a:rPr lang="zh-CN" altLang="en-US" dirty="0"/>
              <a:t>）这两种范围表达式，可供组合的选项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2"/>
            <a:r>
              <a:rPr lang="en-US" altLang="zh-CN" dirty="0" err="1"/>
              <a:t>gt</a:t>
            </a:r>
            <a:r>
              <a:rPr lang="en-US" altLang="zh-CN" dirty="0"/>
              <a:t>: &gt; </a:t>
            </a:r>
            <a:r>
              <a:rPr lang="zh-CN" altLang="en-US" dirty="0"/>
              <a:t>大于（</a:t>
            </a:r>
            <a:r>
              <a:rPr lang="en-US" altLang="zh-CN" dirty="0"/>
              <a:t>greater than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 err="1"/>
              <a:t>lt</a:t>
            </a:r>
            <a:r>
              <a:rPr lang="en-US" altLang="zh-CN" dirty="0"/>
              <a:t>: &lt; </a:t>
            </a:r>
            <a:r>
              <a:rPr lang="zh-CN" altLang="en-US" dirty="0"/>
              <a:t>小于（</a:t>
            </a:r>
            <a:r>
              <a:rPr lang="en-US" altLang="zh-CN" dirty="0"/>
              <a:t>less than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 err="1"/>
              <a:t>gte</a:t>
            </a:r>
            <a:r>
              <a:rPr lang="en-US" altLang="zh-CN" dirty="0"/>
              <a:t>: &gt;= </a:t>
            </a:r>
            <a:r>
              <a:rPr lang="zh-CN" altLang="en-US" dirty="0"/>
              <a:t>大于或等于（</a:t>
            </a:r>
            <a:r>
              <a:rPr lang="en-US" altLang="zh-CN" dirty="0"/>
              <a:t>greater than or equal to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 err="1"/>
              <a:t>lte</a:t>
            </a:r>
            <a:r>
              <a:rPr lang="en-US" altLang="zh-CN" dirty="0"/>
              <a:t>: &lt;= </a:t>
            </a:r>
            <a:r>
              <a:rPr lang="zh-CN" altLang="en-US" dirty="0"/>
              <a:t>小于或等于（</a:t>
            </a:r>
            <a:r>
              <a:rPr lang="en-US" altLang="zh-CN" dirty="0"/>
              <a:t>less than or equal to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10" y="4696188"/>
            <a:ext cx="4162425" cy="54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9932"/>
          <a:stretch/>
        </p:blipFill>
        <p:spPr>
          <a:xfrm>
            <a:off x="1466850" y="5429372"/>
            <a:ext cx="416938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zh-CN" dirty="0"/>
              <a:t>查询语法</a:t>
            </a:r>
            <a:r>
              <a:rPr lang="zh-CN" altLang="zh-CN" dirty="0" smtClean="0"/>
              <a:t>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0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match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主要的应用场景就是进行全文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4"/>
          <a:stretch/>
        </p:blipFill>
        <p:spPr bwMode="auto">
          <a:xfrm>
            <a:off x="1671638" y="2738438"/>
            <a:ext cx="49815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4880610"/>
            <a:ext cx="49815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0"/>
          <a:stretch/>
        </p:blipFill>
        <p:spPr bwMode="auto">
          <a:xfrm>
            <a:off x="7153275" y="2738438"/>
            <a:ext cx="45624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文档</a:t>
            </a:r>
            <a:r>
              <a:rPr lang="en-US" altLang="zh-CN" dirty="0" err="1" smtClean="0"/>
              <a:t>MetaData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3" y="1556384"/>
            <a:ext cx="7413283" cy="357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8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存储模型（倒排索引）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2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倒排索引：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</a:t>
            </a:r>
            <a:r>
              <a:rPr lang="en-US" altLang="zh-CN" dirty="0"/>
              <a:t>1(Doc 1): </a:t>
            </a:r>
            <a:r>
              <a:rPr lang="en-US" altLang="zh-CN" dirty="0" smtClean="0"/>
              <a:t> Insight </a:t>
            </a:r>
            <a:r>
              <a:rPr lang="en-US" altLang="zh-CN" dirty="0"/>
              <a:t>Data Engineering Fellows </a:t>
            </a:r>
            <a:r>
              <a:rPr lang="en-US" altLang="zh-CN" dirty="0" smtClean="0"/>
              <a:t>Program</a:t>
            </a:r>
          </a:p>
          <a:p>
            <a:pPr lvl="1"/>
            <a:r>
              <a:rPr lang="zh-CN" altLang="en-US" dirty="0" smtClean="0"/>
              <a:t>文档</a:t>
            </a:r>
            <a:r>
              <a:rPr lang="en-US" altLang="zh-CN" dirty="0"/>
              <a:t>2(Doc 2): </a:t>
            </a:r>
            <a:r>
              <a:rPr lang="en-US" altLang="zh-CN" dirty="0" smtClean="0"/>
              <a:t> Insight Data </a:t>
            </a:r>
            <a:r>
              <a:rPr lang="en-US" altLang="zh-CN" dirty="0"/>
              <a:t>Science Fellows Program</a:t>
            </a:r>
            <a:endParaRPr lang="zh-CN" altLang="en-US" dirty="0"/>
          </a:p>
        </p:txBody>
      </p:sp>
      <p:sp>
        <p:nvSpPr>
          <p:cNvPr id="4" name="AutoShape 2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07" y="2856539"/>
            <a:ext cx="8331192" cy="369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分词器配置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825625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whitespace</a:t>
            </a:r>
            <a:r>
              <a:rPr lang="zh-CN" altLang="en-US" dirty="0"/>
              <a:t> （空白字符）分词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按空白字符 </a:t>
            </a:r>
            <a:r>
              <a:rPr lang="en-US" altLang="zh-CN" dirty="0"/>
              <a:t>—— </a:t>
            </a:r>
            <a:r>
              <a:rPr lang="zh-CN" altLang="en-US" dirty="0"/>
              <a:t>空格、</a:t>
            </a:r>
            <a:r>
              <a:rPr lang="en-US" altLang="zh-CN" dirty="0"/>
              <a:t>tabs</a:t>
            </a:r>
            <a:r>
              <a:rPr lang="zh-CN" altLang="en-US" dirty="0"/>
              <a:t>、换行符等等进行简单拆分 </a:t>
            </a:r>
            <a:r>
              <a:rPr lang="en-US" altLang="zh-CN" dirty="0"/>
              <a:t>—— </a:t>
            </a:r>
            <a:r>
              <a:rPr lang="zh-CN" altLang="en-US" dirty="0"/>
              <a:t>然后假定连续的非空格字符组成了一个语汇单元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en-US" dirty="0" smtClean="0"/>
              <a:t>    </a:t>
            </a:r>
            <a:r>
              <a:rPr lang="zh-CN" altLang="en-US" dirty="0"/>
              <a:t>这个请求会返回如下词项（</a:t>
            </a:r>
            <a:r>
              <a:rPr lang="en-US" altLang="zh-CN" dirty="0"/>
              <a:t>terms</a:t>
            </a:r>
            <a:r>
              <a:rPr lang="zh-CN" altLang="en-US" dirty="0"/>
              <a:t>）： </a:t>
            </a:r>
            <a:r>
              <a:rPr lang="en-US" altLang="zh-CN" dirty="0"/>
              <a:t>You're </a:t>
            </a:r>
            <a:r>
              <a:rPr lang="zh-CN" altLang="en-US" dirty="0"/>
              <a:t>、 </a:t>
            </a:r>
            <a:r>
              <a:rPr lang="en-US" altLang="zh-CN" dirty="0"/>
              <a:t>the </a:t>
            </a:r>
            <a:r>
              <a:rPr lang="zh-CN" altLang="en-US" dirty="0"/>
              <a:t>、 </a:t>
            </a:r>
            <a:r>
              <a:rPr lang="en-US" altLang="zh-CN" dirty="0"/>
              <a:t>1st </a:t>
            </a:r>
            <a:r>
              <a:rPr lang="zh-CN" altLang="en-US" dirty="0"/>
              <a:t>、 </a:t>
            </a:r>
            <a:r>
              <a:rPr lang="en-US" altLang="zh-CN" dirty="0"/>
              <a:t>runner </a:t>
            </a:r>
            <a:r>
              <a:rPr lang="zh-CN" altLang="en-US" dirty="0"/>
              <a:t>、 </a:t>
            </a:r>
            <a:r>
              <a:rPr lang="en-US" altLang="zh-CN" dirty="0"/>
              <a:t>home</a:t>
            </a:r>
            <a:r>
              <a:rPr lang="en-US" altLang="zh-CN" dirty="0" smtClean="0"/>
              <a:t>!</a:t>
            </a:r>
          </a:p>
          <a:p>
            <a:pPr marL="457200" lvl="1" indent="0">
              <a:buNone/>
            </a:pPr>
            <a:endParaRPr lang="en-US" altLang="zh-CN" sz="1700" dirty="0"/>
          </a:p>
          <a:p>
            <a:r>
              <a:rPr lang="en-US" altLang="zh-CN" dirty="0"/>
              <a:t>standard </a:t>
            </a:r>
            <a:r>
              <a:rPr lang="zh-CN" altLang="en-US" dirty="0" smtClean="0"/>
              <a:t>标准分词器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/>
              <a:t>Unicode </a:t>
            </a:r>
            <a:r>
              <a:rPr lang="zh-CN" altLang="en-US" dirty="0"/>
              <a:t>文本分割</a:t>
            </a:r>
            <a:r>
              <a:rPr lang="zh-CN" altLang="en-US" dirty="0" smtClean="0"/>
              <a:t>算法来</a:t>
            </a:r>
            <a:r>
              <a:rPr lang="zh-CN" altLang="en-US" dirty="0"/>
              <a:t>寻找</a:t>
            </a:r>
            <a:r>
              <a:rPr lang="zh-CN" altLang="en-US" dirty="0" smtClean="0"/>
              <a:t>单词之间的</a:t>
            </a:r>
            <a:r>
              <a:rPr lang="zh-CN" altLang="en-US" dirty="0"/>
              <a:t>界限，并且输出所有界限之间的内容。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    分词</a:t>
            </a:r>
            <a:r>
              <a:rPr lang="zh-CN" altLang="en-US" dirty="0"/>
              <a:t>结果如下： </a:t>
            </a:r>
            <a:r>
              <a:rPr lang="en-US" altLang="zh-CN" dirty="0"/>
              <a:t>You're </a:t>
            </a:r>
            <a:r>
              <a:rPr lang="zh-CN" altLang="en-US" dirty="0"/>
              <a:t>、 </a:t>
            </a:r>
            <a:r>
              <a:rPr lang="en-US" altLang="zh-CN" dirty="0"/>
              <a:t>my </a:t>
            </a:r>
            <a:r>
              <a:rPr lang="zh-CN" altLang="en-US" dirty="0"/>
              <a:t>、 </a:t>
            </a:r>
            <a:r>
              <a:rPr lang="en-US" altLang="zh-CN" dirty="0"/>
              <a:t>favorite 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8300" y="2806700"/>
            <a:ext cx="6248400" cy="723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GET /_analyze?tokenizer=whitespace </a:t>
            </a:r>
            <a:endParaRPr lang="en-US" altLang="zh-CN" dirty="0" smtClean="0"/>
          </a:p>
          <a:p>
            <a:r>
              <a:rPr lang="en-US" altLang="zh-CN" dirty="0" smtClean="0"/>
              <a:t>You're </a:t>
            </a:r>
            <a:r>
              <a:rPr lang="en-US" altLang="zh-CN" dirty="0"/>
              <a:t>the 1st runner home!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38300" y="5308600"/>
            <a:ext cx="6248400" cy="723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GET /_</a:t>
            </a:r>
            <a:r>
              <a:rPr lang="en-US" altLang="zh-CN" dirty="0" smtClean="0"/>
              <a:t>analyze?tokenizer=</a:t>
            </a:r>
            <a:r>
              <a:rPr lang="en-US" altLang="zh-CN" dirty="0"/>
              <a:t>standard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You're my 'favorite'.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3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k</a:t>
            </a:r>
            <a:r>
              <a:rPr lang="zh-CN" altLang="en-US" dirty="0" smtClean="0"/>
              <a:t>分词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github.com/medcl/elasticsearch-analysis-ik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分词</a:t>
            </a:r>
            <a:r>
              <a:rPr lang="zh-CN" altLang="en-US" sz="2400" dirty="0"/>
              <a:t>结果如下</a:t>
            </a:r>
            <a:r>
              <a:rPr lang="zh-CN" altLang="en-US" sz="2400" dirty="0" smtClean="0"/>
              <a:t>：中华人民共和国</a:t>
            </a:r>
            <a:r>
              <a:rPr lang="zh-CN" altLang="en-US" sz="2400" dirty="0"/>
              <a:t>，中华人民，中华，华人，人民共和国，</a:t>
            </a:r>
            <a:r>
              <a:rPr lang="zh-CN" altLang="en-US" sz="2400" dirty="0" smtClean="0"/>
              <a:t>人民</a:t>
            </a:r>
            <a:r>
              <a:rPr lang="zh-CN" altLang="en-US" sz="2400" dirty="0"/>
              <a:t>，人，民，共和国，共和，和，国国，国歌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分词结果如下：中华人民共和国，国歌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1155700" y="2444750"/>
            <a:ext cx="6248400" cy="723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GET /_</a:t>
            </a:r>
            <a:r>
              <a:rPr lang="en-US" altLang="zh-CN" dirty="0" smtClean="0"/>
              <a:t>analyze ? analyzer=</a:t>
            </a:r>
            <a:r>
              <a:rPr lang="en-US" altLang="zh-CN" dirty="0" err="1" smtClean="0"/>
              <a:t>ik_max_word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中华人民共和国国歌</a:t>
            </a:r>
          </a:p>
        </p:txBody>
      </p:sp>
      <p:sp>
        <p:nvSpPr>
          <p:cNvPr id="5" name="矩形 4"/>
          <p:cNvSpPr/>
          <p:nvPr/>
        </p:nvSpPr>
        <p:spPr>
          <a:xfrm>
            <a:off x="1155700" y="4565650"/>
            <a:ext cx="6248400" cy="723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GET /_</a:t>
            </a:r>
            <a:r>
              <a:rPr lang="en-US" altLang="zh-CN" dirty="0" smtClean="0"/>
              <a:t>analyze ? analyzer=</a:t>
            </a:r>
            <a:r>
              <a:rPr lang="en-US" altLang="zh-CN" dirty="0" err="1"/>
              <a:t>ik_smart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中华人民共和国国歌</a:t>
            </a:r>
          </a:p>
        </p:txBody>
      </p:sp>
    </p:spTree>
    <p:extLst>
      <p:ext uri="{BB962C8B-B14F-4D97-AF65-F5344CB8AC3E}">
        <p14:creationId xmlns:p14="http://schemas.microsoft.com/office/powerpoint/2010/main" val="1008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zh-CN" dirty="0"/>
              <a:t>查询语法</a:t>
            </a:r>
            <a:r>
              <a:rPr lang="zh-CN" altLang="zh-CN" dirty="0" smtClean="0"/>
              <a:t>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677" y="1825625"/>
            <a:ext cx="6840557" cy="470706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match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查询的步骤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检查字段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>
              <a:spcAft>
                <a:spcPts val="600"/>
              </a:spcAf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标题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title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字段是一个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string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类型（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analyzed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）已分析的全文字段，这意味着查询字符串本身也应该被分析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字符串：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查询的字符串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QUICK!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传入标准分析器中，输出的结果是单个项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quick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。因为只有一个单词项，所以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match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查询执行的是单个底层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term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term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查询在倒排索引中查找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quick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然后获取一组包含该项的文档，本例的结果是文档：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每个文档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评分：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term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查询计算每个文档相关度评分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_score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，这是种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将一下几点相结合进行计算：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</a:pP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词频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term frequency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，即词 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quick 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在相关文档的 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title 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字段中出现的频率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</a:pP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反向</a:t>
            </a:r>
            <a:r>
              <a:rPr lang="zh-CN" altLang="en-US" sz="1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文档频率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inverse document frequency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，即词 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quick 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在所有文档的 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title 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字段中出现的频率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</a:pP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altLang="en-US" sz="1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的长度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（即字段越短相关度越高）相结合的计算方式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4"/>
          <a:stretch/>
        </p:blipFill>
        <p:spPr bwMode="auto">
          <a:xfrm>
            <a:off x="7102951" y="1349049"/>
            <a:ext cx="49815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0"/>
          <a:stretch/>
        </p:blipFill>
        <p:spPr bwMode="auto">
          <a:xfrm>
            <a:off x="7522052" y="3002843"/>
            <a:ext cx="45624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—ES</a:t>
            </a:r>
            <a:r>
              <a:rPr lang="zh-CN" altLang="en-US" dirty="0" smtClean="0"/>
              <a:t>分页和深度分页的问题与游标查询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from size </a:t>
            </a:r>
            <a:r>
              <a:rPr lang="zh-CN" altLang="en-US" dirty="0" smtClean="0"/>
              <a:t>分页查询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</a:t>
            </a:r>
            <a:r>
              <a:rPr lang="en-US" altLang="zh-CN" dirty="0" smtClean="0"/>
              <a:t>rom size </a:t>
            </a:r>
            <a:r>
              <a:rPr lang="zh-CN" altLang="en-US" dirty="0" smtClean="0"/>
              <a:t>分页的问题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假设在一个有 </a:t>
            </a:r>
            <a:r>
              <a:rPr lang="en-US" altLang="zh-CN" sz="2100" dirty="0"/>
              <a:t>5 </a:t>
            </a:r>
            <a:r>
              <a:rPr lang="zh-CN" altLang="en-US" sz="2100" dirty="0"/>
              <a:t>个主分片的索引中搜索。 当我们请求结果的第一页（结果从 </a:t>
            </a:r>
            <a:r>
              <a:rPr lang="en-US" altLang="zh-CN" sz="2100" dirty="0"/>
              <a:t>1 </a:t>
            </a:r>
            <a:r>
              <a:rPr lang="zh-CN" altLang="en-US" sz="2100" dirty="0"/>
              <a:t>到 </a:t>
            </a:r>
            <a:r>
              <a:rPr lang="en-US" altLang="zh-CN" sz="2100" dirty="0"/>
              <a:t>10 </a:t>
            </a:r>
            <a:r>
              <a:rPr lang="zh-CN" altLang="en-US" sz="2100" dirty="0"/>
              <a:t>），每一个分片产生前 </a:t>
            </a:r>
            <a:r>
              <a:rPr lang="en-US" altLang="zh-CN" sz="2100" dirty="0"/>
              <a:t>10 </a:t>
            </a:r>
            <a:r>
              <a:rPr lang="zh-CN" altLang="en-US" sz="2100" dirty="0"/>
              <a:t>的结果，并且返回给 协调节点 ，协调节点对 </a:t>
            </a:r>
            <a:r>
              <a:rPr lang="en-US" altLang="zh-CN" sz="2100" dirty="0"/>
              <a:t>50 </a:t>
            </a:r>
            <a:r>
              <a:rPr lang="zh-CN" altLang="en-US" sz="2100" dirty="0"/>
              <a:t>个结果排序得到全部结果的前 </a:t>
            </a:r>
            <a:r>
              <a:rPr lang="en-US" altLang="zh-CN" sz="2100" dirty="0"/>
              <a:t>10 </a:t>
            </a:r>
            <a:r>
              <a:rPr lang="zh-CN" altLang="en-US" sz="2100" dirty="0"/>
              <a:t>个。</a:t>
            </a:r>
          </a:p>
          <a:p>
            <a:pPr lvl="1"/>
            <a:endParaRPr lang="zh-CN" altLang="en-US" sz="2100" dirty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现在假设我们请求第 </a:t>
            </a:r>
            <a:r>
              <a:rPr lang="en-US" altLang="zh-CN" sz="2100" dirty="0"/>
              <a:t>1000 </a:t>
            </a:r>
            <a:r>
              <a:rPr lang="zh-CN" altLang="en-US" sz="2100" dirty="0"/>
              <a:t>页</a:t>
            </a:r>
            <a:r>
              <a:rPr lang="en-US" altLang="zh-CN" sz="2100" dirty="0"/>
              <a:t>--</a:t>
            </a:r>
            <a:r>
              <a:rPr lang="zh-CN" altLang="en-US" sz="2100" dirty="0"/>
              <a:t>结果从 </a:t>
            </a:r>
            <a:r>
              <a:rPr lang="en-US" altLang="zh-CN" sz="2100" dirty="0"/>
              <a:t>10001 </a:t>
            </a:r>
            <a:r>
              <a:rPr lang="zh-CN" altLang="en-US" sz="2100" dirty="0"/>
              <a:t>到 </a:t>
            </a:r>
            <a:r>
              <a:rPr lang="en-US" altLang="zh-CN" sz="2100" dirty="0"/>
              <a:t>10010 </a:t>
            </a:r>
            <a:r>
              <a:rPr lang="zh-CN" altLang="en-US" sz="2100" dirty="0"/>
              <a:t>。所有都以相同的方式工作除了每个分片不得不产生前</a:t>
            </a:r>
            <a:r>
              <a:rPr lang="en-US" altLang="zh-CN" sz="2100" dirty="0"/>
              <a:t>10010</a:t>
            </a:r>
            <a:r>
              <a:rPr lang="zh-CN" altLang="en-US" sz="2100" dirty="0"/>
              <a:t>个结果以外。 然后协调节点对全部 </a:t>
            </a:r>
            <a:r>
              <a:rPr lang="en-US" altLang="zh-CN" sz="2100" dirty="0"/>
              <a:t>50050 </a:t>
            </a:r>
            <a:r>
              <a:rPr lang="zh-CN" altLang="en-US" sz="2100" dirty="0"/>
              <a:t>个结果排序最后丢弃掉这些结果中的 </a:t>
            </a:r>
            <a:r>
              <a:rPr lang="en-US" altLang="zh-CN" sz="2100" dirty="0"/>
              <a:t>50040 </a:t>
            </a:r>
            <a:r>
              <a:rPr lang="zh-CN" altLang="en-US" sz="2100" dirty="0"/>
              <a:t>个结果。</a:t>
            </a:r>
          </a:p>
          <a:p>
            <a:pPr lvl="1"/>
            <a:endParaRPr lang="zh-CN" altLang="en-US" sz="2100" dirty="0"/>
          </a:p>
          <a:p>
            <a:pPr lvl="1">
              <a:lnSpc>
                <a:spcPct val="120000"/>
              </a:lnSpc>
            </a:pPr>
            <a:r>
              <a:rPr lang="zh-CN" altLang="en-US" sz="2100" dirty="0" smtClean="0"/>
              <a:t>在</a:t>
            </a:r>
            <a:r>
              <a:rPr lang="zh-CN" altLang="en-US" sz="2100" dirty="0"/>
              <a:t>分布式系统中，对结果排序的成本随分页的深度成指数上升。这就是 </a:t>
            </a:r>
            <a:r>
              <a:rPr lang="en-US" altLang="zh-CN" sz="2100" dirty="0"/>
              <a:t>web </a:t>
            </a:r>
            <a:r>
              <a:rPr lang="zh-CN" altLang="en-US" sz="2100" dirty="0"/>
              <a:t>搜索引擎对任何查询都不要返回超过 </a:t>
            </a:r>
            <a:r>
              <a:rPr lang="en-US" altLang="zh-CN" sz="2100" dirty="0"/>
              <a:t>1000 </a:t>
            </a:r>
            <a:r>
              <a:rPr lang="zh-CN" altLang="en-US" sz="2100" dirty="0"/>
              <a:t>个结果的原因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70" y="2182590"/>
            <a:ext cx="5036820" cy="105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8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游标查询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游标查询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游标查询会取某个时间点的快照数据。 查询初始化之后索引上的任何变化会被它忽略。 它通过保存旧的数据文件来实现这个特性，结果就像保留初始化时的索引 视图 一样。。</a:t>
            </a:r>
            <a:endParaRPr lang="zh-CN" altLang="en-US" sz="2100" dirty="0" smtClean="0"/>
          </a:p>
          <a:p>
            <a:pPr lvl="1"/>
            <a:endParaRPr lang="zh-CN" altLang="en-US" sz="1300" dirty="0" smtClean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深度分页的代价根源是结果集全局排序，如果去掉全局排序的特性的话查询结果的成本就会很低。 游标查询用字段 </a:t>
            </a:r>
            <a:r>
              <a:rPr lang="en-US" altLang="zh-CN" sz="2100" dirty="0"/>
              <a:t>_doc </a:t>
            </a:r>
            <a:r>
              <a:rPr lang="zh-CN" altLang="en-US" sz="2100" dirty="0"/>
              <a:t>来排序。 这个指令让 </a:t>
            </a:r>
            <a:r>
              <a:rPr lang="en-US" altLang="zh-CN" sz="2100" dirty="0"/>
              <a:t>Elasticsearch </a:t>
            </a:r>
            <a:r>
              <a:rPr lang="zh-CN" altLang="en-US" sz="2100" dirty="0"/>
              <a:t>仅仅从还有结果的分片返回下一批结果</a:t>
            </a:r>
            <a:r>
              <a:rPr lang="zh-CN" altLang="en-US" sz="2100" dirty="0" smtClean="0"/>
              <a:t>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58" y="2175510"/>
            <a:ext cx="63722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"/>
          <a:stretch/>
        </p:blipFill>
        <p:spPr bwMode="auto">
          <a:xfrm>
            <a:off x="1183958" y="3859530"/>
            <a:ext cx="63722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2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Elasticsearch </a:t>
            </a:r>
            <a:r>
              <a:rPr lang="zh-CN" altLang="en-US" dirty="0" smtClean="0"/>
              <a:t>中的几个概念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069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z="2000" dirty="0"/>
              <a:t>集群（</a:t>
            </a:r>
            <a:r>
              <a:rPr lang="en-US" altLang="zh-CN" sz="2000" dirty="0"/>
              <a:t>Cluster</a:t>
            </a:r>
            <a:r>
              <a:rPr lang="zh-CN" altLang="en-US" sz="2000" dirty="0"/>
              <a:t>）一组拥有共同的 </a:t>
            </a:r>
            <a:r>
              <a:rPr lang="en-US" altLang="zh-CN" sz="2000" dirty="0"/>
              <a:t>cluster name </a:t>
            </a:r>
            <a:r>
              <a:rPr lang="zh-CN" altLang="en-US" sz="2000" dirty="0"/>
              <a:t>的节点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z="2000" dirty="0"/>
              <a:t>节点（</a:t>
            </a:r>
            <a:r>
              <a:rPr lang="en-US" altLang="zh-CN" sz="2000" dirty="0"/>
              <a:t>Node) </a:t>
            </a:r>
            <a:r>
              <a:rPr lang="zh-CN" altLang="en-US" sz="2000" dirty="0"/>
              <a:t>集群中的一个 </a:t>
            </a:r>
            <a:r>
              <a:rPr lang="en-US" altLang="zh-CN" sz="2000" dirty="0" err="1"/>
              <a:t>Elasticearch</a:t>
            </a:r>
            <a:r>
              <a:rPr lang="en-US" altLang="zh-CN" sz="2000" dirty="0"/>
              <a:t> </a:t>
            </a:r>
            <a:r>
              <a:rPr lang="zh-CN" altLang="en-US" sz="2000" dirty="0"/>
              <a:t>实例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z="2000" dirty="0"/>
              <a:t>索引（</a:t>
            </a:r>
            <a:r>
              <a:rPr lang="en-US" altLang="zh-CN" sz="2000" dirty="0"/>
              <a:t>Index) </a:t>
            </a:r>
            <a:r>
              <a:rPr lang="zh-CN" altLang="en-US" sz="2000" dirty="0"/>
              <a:t>相当于关系数据库中的</a:t>
            </a:r>
            <a:r>
              <a:rPr lang="en-US" altLang="zh-CN" sz="2000" dirty="0"/>
              <a:t>database</a:t>
            </a:r>
            <a:r>
              <a:rPr lang="zh-CN" altLang="en-US" sz="2000" dirty="0"/>
              <a:t>概念，一个集群中可以包含多个索引。这个是个逻辑概念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z="2000" dirty="0"/>
              <a:t>主分片（</a:t>
            </a:r>
            <a:r>
              <a:rPr lang="en-US" altLang="zh-CN" sz="2000" dirty="0"/>
              <a:t>Primary shard</a:t>
            </a:r>
            <a:r>
              <a:rPr lang="zh-CN" altLang="en-US" sz="2000" dirty="0"/>
              <a:t>） 索引的子集，索引可以切分成多个分片，分布到不同的集群节点上。分片对应的是 </a:t>
            </a:r>
            <a:r>
              <a:rPr lang="en-US" altLang="zh-CN" sz="2000" dirty="0" err="1">
                <a:solidFill>
                  <a:srgbClr val="FF0000"/>
                </a:solidFill>
              </a:rPr>
              <a:t>Lucene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中的索引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z="2000" dirty="0"/>
              <a:t>副本分片（</a:t>
            </a:r>
            <a:r>
              <a:rPr lang="en-US" altLang="zh-CN" sz="2000" dirty="0"/>
              <a:t>Replica shard</a:t>
            </a:r>
            <a:r>
              <a:rPr lang="zh-CN" altLang="en-US" sz="2000" dirty="0"/>
              <a:t>）每个主分片可以有一个或者多个副本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z="2000" dirty="0"/>
              <a:t>分配（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） 将分片分配给某个节点的过程，包括分配主分片或者副本。如果是副本，还包含从主分片复制数据的过程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95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缓存设置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0580" y="1508760"/>
            <a:ext cx="10370820" cy="5109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索引的缓存设置：</a:t>
            </a:r>
            <a:endParaRPr lang="en-US" altLang="zh-CN" dirty="0" smtClean="0"/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中</a:t>
            </a:r>
            <a:r>
              <a:rPr lang="zh-CN" altLang="en-US" dirty="0" smtClean="0"/>
              <a:t>每个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段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zh-CN" altLang="en-US" dirty="0"/>
              <a:t>中可缓存</a:t>
            </a:r>
            <a:r>
              <a:rPr lang="en-US" altLang="zh-CN" dirty="0"/>
              <a:t>field</a:t>
            </a:r>
            <a:r>
              <a:rPr lang="zh-CN" altLang="en-US" dirty="0"/>
              <a:t>的最大值设置为</a:t>
            </a:r>
            <a:r>
              <a:rPr lang="en-US" altLang="zh-CN" dirty="0"/>
              <a:t>50000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sz="100" dirty="0" smtClean="0"/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中</a:t>
            </a:r>
            <a:r>
              <a:rPr lang="zh-CN" altLang="en-US" dirty="0" smtClean="0"/>
              <a:t>每个 </a:t>
            </a:r>
            <a:r>
              <a:rPr lang="en-US" altLang="zh-CN" dirty="0" smtClean="0"/>
              <a:t>“</a:t>
            </a:r>
            <a:r>
              <a:rPr lang="zh-CN" altLang="en-US" dirty="0"/>
              <a:t>段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缓存过期时间：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sz="100" dirty="0"/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中</a:t>
            </a:r>
            <a:r>
              <a:rPr lang="zh-CN" altLang="en-US" dirty="0" smtClean="0"/>
              <a:t>每个 </a:t>
            </a:r>
            <a:r>
              <a:rPr lang="en-US" altLang="zh-CN" dirty="0" smtClean="0"/>
              <a:t>“</a:t>
            </a:r>
            <a:r>
              <a:rPr lang="zh-CN" altLang="en-US" dirty="0"/>
              <a:t>段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中</a:t>
            </a:r>
            <a:r>
              <a:rPr lang="en-US" altLang="zh-CN" dirty="0"/>
              <a:t>cache</a:t>
            </a:r>
            <a:r>
              <a:rPr lang="zh-CN" altLang="en-US" dirty="0"/>
              <a:t>类型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默认类型为</a:t>
            </a:r>
            <a:r>
              <a:rPr lang="en-US" altLang="zh-CN" dirty="0"/>
              <a:t>resident</a:t>
            </a:r>
            <a:r>
              <a:rPr lang="zh-CN" altLang="en-US" dirty="0" smtClean="0"/>
              <a:t>，字面</a:t>
            </a:r>
            <a:r>
              <a:rPr lang="zh-CN" altLang="en-US" dirty="0"/>
              <a:t>意思是常驻（居民</a:t>
            </a:r>
            <a:r>
              <a:rPr lang="zh-CN" altLang="en-US" dirty="0" smtClean="0"/>
              <a:t>），一直</a:t>
            </a:r>
            <a:r>
              <a:rPr lang="zh-CN" altLang="en-US" dirty="0"/>
              <a:t>增加，直到</a:t>
            </a:r>
            <a:r>
              <a:rPr lang="zh-CN" altLang="en-US" dirty="0" smtClean="0"/>
              <a:t>内存耗尽。改为</a:t>
            </a:r>
            <a:r>
              <a:rPr lang="en-US" altLang="zh-CN" dirty="0"/>
              <a:t>soft</a:t>
            </a:r>
            <a:r>
              <a:rPr lang="zh-CN" altLang="en-US" dirty="0"/>
              <a:t>就是当内存不足的时候，先</a:t>
            </a:r>
            <a:r>
              <a:rPr lang="en-US" altLang="zh-CN" dirty="0"/>
              <a:t>clear</a:t>
            </a:r>
            <a:r>
              <a:rPr lang="zh-CN" altLang="en-US" dirty="0" smtClean="0"/>
              <a:t>掉占用</a:t>
            </a:r>
            <a:r>
              <a:rPr lang="zh-CN" altLang="en-US" dirty="0"/>
              <a:t>的，然后再往内存中放。设置为</a:t>
            </a:r>
            <a:r>
              <a:rPr lang="en-US" altLang="zh-CN" dirty="0"/>
              <a:t>soft</a:t>
            </a:r>
            <a:r>
              <a:rPr lang="zh-CN" altLang="en-US" dirty="0"/>
              <a:t>后，相当于设置成了相对的内存大小。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1384300" y="2409190"/>
            <a:ext cx="6248400" cy="516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index.cache.field.max_size</a:t>
            </a:r>
            <a:r>
              <a:rPr lang="en-US" altLang="zh-CN" dirty="0"/>
              <a:t>: 50000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99540" y="3647440"/>
            <a:ext cx="6248400" cy="516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index.cache.field.expire</a:t>
            </a:r>
            <a:r>
              <a:rPr lang="en-US" altLang="zh-CN" dirty="0"/>
              <a:t>: </a:t>
            </a:r>
            <a:r>
              <a:rPr lang="en-US" altLang="zh-CN" dirty="0" smtClean="0"/>
              <a:t>10m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03350" y="4942840"/>
            <a:ext cx="6248400" cy="516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index.cache.field.type</a:t>
            </a:r>
            <a:r>
              <a:rPr lang="en-US" altLang="zh-CN" dirty="0"/>
              <a:t>: soft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4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重建索引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8" y="1504950"/>
            <a:ext cx="64484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6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集群内部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包含空内容节点的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C:\Users\Administrator\Desktop\elas_0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9" y="2033754"/>
            <a:ext cx="7663533" cy="229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集群内部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zh-CN" altLang="en-US" dirty="0"/>
              <a:t>拥有一个索引的单节点</a:t>
            </a: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188720" y="1965960"/>
            <a:ext cx="7783830" cy="23660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curl -XPUT 'localhost:9200/</a:t>
            </a:r>
            <a:r>
              <a:rPr lang="en-US" altLang="zh-CN" dirty="0" err="1"/>
              <a:t>blogs?pretty</a:t>
            </a:r>
            <a:r>
              <a:rPr lang="en-US" altLang="zh-CN" dirty="0"/>
              <a:t>' -H 'Content-Type: application/</a:t>
            </a:r>
            <a:r>
              <a:rPr lang="en-US" altLang="zh-CN" dirty="0" err="1"/>
              <a:t>json</a:t>
            </a:r>
            <a:r>
              <a:rPr lang="en-US" altLang="zh-CN" dirty="0"/>
              <a:t>' -d'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"settings" : {</a:t>
            </a:r>
          </a:p>
          <a:p>
            <a:r>
              <a:rPr lang="en-US" altLang="zh-CN" dirty="0"/>
              <a:t>      "</a:t>
            </a:r>
            <a:r>
              <a:rPr lang="en-US" altLang="zh-CN" dirty="0" err="1"/>
              <a:t>number_of_shards</a:t>
            </a:r>
            <a:r>
              <a:rPr lang="en-US" altLang="zh-CN" dirty="0"/>
              <a:t>" : 3,</a:t>
            </a:r>
          </a:p>
          <a:p>
            <a:r>
              <a:rPr lang="en-US" altLang="zh-CN" dirty="0"/>
              <a:t>      "</a:t>
            </a:r>
            <a:r>
              <a:rPr lang="en-US" altLang="zh-CN" dirty="0" err="1"/>
              <a:t>number_of_replicas</a:t>
            </a:r>
            <a:r>
              <a:rPr lang="en-US" altLang="zh-CN" dirty="0"/>
              <a:t>" : 1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'</a:t>
            </a:r>
          </a:p>
        </p:txBody>
      </p:sp>
      <p:pic>
        <p:nvPicPr>
          <p:cNvPr id="2050" name="Picture 2" descr="C:\Users\Administrator\Desktop\elas_02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" y="4413250"/>
            <a:ext cx="7961592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9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集群内部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zh-CN" altLang="en-US" dirty="0"/>
              <a:t>添加故障转移，启动第二个</a:t>
            </a:r>
            <a:r>
              <a:rPr lang="zh-CN" altLang="en-US" dirty="0" smtClean="0"/>
              <a:t>节点</a:t>
            </a:r>
            <a:r>
              <a:rPr lang="en-US" altLang="zh-CN" dirty="0"/>
              <a:t>——</a:t>
            </a:r>
            <a:r>
              <a:rPr lang="zh-CN" altLang="en-US" dirty="0"/>
              <a:t>所有主分片和副本分片都已被</a:t>
            </a:r>
            <a:r>
              <a:rPr lang="zh-CN" altLang="en-US" dirty="0" smtClean="0"/>
              <a:t>分配</a:t>
            </a:r>
            <a:endParaRPr lang="en-US" altLang="zh-CN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dirty="0" smtClean="0"/>
          </a:p>
          <a:p>
            <a:r>
              <a:rPr lang="zh-CN" altLang="en-US" dirty="0"/>
              <a:t>水平扩容，拥有三个节点的集群</a:t>
            </a:r>
            <a:r>
              <a:rPr lang="en-US" altLang="zh-CN" dirty="0"/>
              <a:t>——</a:t>
            </a:r>
            <a:r>
              <a:rPr lang="zh-CN" altLang="en-US" dirty="0"/>
              <a:t>为了分散负载而对分片进行重新分配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 descr="C:\Users\Administrator\Desktop\elas_0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69" y="2000250"/>
            <a:ext cx="7241662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elas_02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69" y="4663440"/>
            <a:ext cx="731789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集群内部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zh-CN" altLang="en-US" dirty="0"/>
              <a:t>将参数 </a:t>
            </a:r>
            <a:r>
              <a:rPr lang="en-US" altLang="zh-CN" dirty="0" err="1"/>
              <a:t>number_of_replicas</a:t>
            </a:r>
            <a:r>
              <a:rPr lang="en-US" altLang="zh-CN" dirty="0"/>
              <a:t> </a:t>
            </a:r>
            <a:r>
              <a:rPr lang="zh-CN" altLang="en-US" dirty="0"/>
              <a:t>调大到 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2000" dirty="0" smtClean="0"/>
          </a:p>
          <a:p>
            <a:endParaRPr lang="en-US" altLang="zh-CN" dirty="0"/>
          </a:p>
          <a:p>
            <a:r>
              <a:rPr lang="zh-CN" altLang="en-US" dirty="0"/>
              <a:t>应对故障，关闭了一个节点后的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C:\Users\Administrator\Desktop\elas_02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09" y="1657350"/>
            <a:ext cx="7699030" cy="230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elas_02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09" y="4343400"/>
            <a:ext cx="7699030" cy="230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共识与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选举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5"/>
            <a:ext cx="109347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/>
              <a:t>Elasticsearch</a:t>
            </a:r>
            <a:r>
              <a:rPr lang="zh-CN" altLang="en-US" sz="2400" dirty="0" smtClean="0"/>
              <a:t>实现</a:t>
            </a:r>
            <a:r>
              <a:rPr lang="zh-CN" altLang="en-US" sz="2400" dirty="0"/>
              <a:t>了自己的共识</a:t>
            </a:r>
            <a:r>
              <a:rPr lang="zh-CN" altLang="en-US" sz="2400" dirty="0" smtClean="0"/>
              <a:t>系统</a:t>
            </a:r>
            <a:r>
              <a:rPr lang="en-US" altLang="zh-CN" sz="2400" dirty="0" smtClean="0"/>
              <a:t>——</a:t>
            </a:r>
            <a:r>
              <a:rPr lang="en-US" altLang="zh-CN" sz="2400" dirty="0" err="1" smtClean="0"/>
              <a:t>zen</a:t>
            </a:r>
            <a:r>
              <a:rPr lang="en-US" altLang="zh-CN" sz="2400" dirty="0" smtClean="0"/>
              <a:t> discovery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zen</a:t>
            </a:r>
            <a:r>
              <a:rPr lang="en-US" altLang="zh-CN" sz="2400" dirty="0"/>
              <a:t> discovery</a:t>
            </a:r>
            <a:r>
              <a:rPr lang="zh-CN" altLang="en-US" sz="2400" dirty="0"/>
              <a:t>模块包含两个部分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en-US" altLang="zh-CN" sz="2000" dirty="0"/>
              <a:t>Ping: </a:t>
            </a:r>
            <a:r>
              <a:rPr lang="zh-CN" altLang="en-US" sz="2000" dirty="0"/>
              <a:t>执行节点使用</a:t>
            </a:r>
            <a:r>
              <a:rPr lang="en-US" altLang="zh-CN" sz="2000" dirty="0"/>
              <a:t>ping</a:t>
            </a:r>
            <a:r>
              <a:rPr lang="zh-CN" altLang="en-US" sz="2000" dirty="0"/>
              <a:t>来发现</a:t>
            </a:r>
            <a:r>
              <a:rPr lang="zh-CN" altLang="en-US" sz="2000" dirty="0" smtClean="0"/>
              <a:t>彼此；</a:t>
            </a:r>
            <a:endParaRPr lang="en-US" altLang="zh-CN" sz="2000" dirty="0" smtClean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单播</a:t>
            </a:r>
            <a:r>
              <a:rPr lang="en-US" altLang="zh-CN" sz="2000" dirty="0"/>
              <a:t>(Unicast):</a:t>
            </a:r>
            <a:r>
              <a:rPr lang="zh-CN" altLang="en-US" sz="2000" dirty="0"/>
              <a:t>该模块包含一个主机名列表，用以控制哪些节点需要</a:t>
            </a:r>
            <a:r>
              <a:rPr lang="en-US" altLang="zh-CN" sz="2000" dirty="0"/>
              <a:t>ping</a:t>
            </a:r>
            <a:r>
              <a:rPr lang="zh-CN" altLang="en-US" sz="2000" dirty="0" smtClean="0"/>
              <a:t>通；</a:t>
            </a:r>
            <a:endParaRPr lang="en-US" altLang="zh-CN" sz="2000" dirty="0"/>
          </a:p>
          <a:p>
            <a:endParaRPr lang="en-US" altLang="zh-CN" sz="1050" dirty="0" smtClean="0"/>
          </a:p>
          <a:p>
            <a:r>
              <a:rPr lang="en-US" altLang="zh-CN" sz="2400" dirty="0" smtClean="0"/>
              <a:t>Elasticsearch</a:t>
            </a:r>
            <a:r>
              <a:rPr lang="zh-CN" altLang="en-US" sz="2400" dirty="0"/>
              <a:t>是端对端的系统，其中的所有节点彼此相连，有一个</a:t>
            </a:r>
            <a:r>
              <a:rPr lang="en-US" altLang="zh-CN" sz="2400" dirty="0"/>
              <a:t>master</a:t>
            </a:r>
            <a:r>
              <a:rPr lang="zh-CN" altLang="en-US" sz="2400" dirty="0"/>
              <a:t>节点保持活跃，它会更新和控制集群内的状态和操作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5525" y="4203064"/>
            <a:ext cx="723900" cy="622618"/>
            <a:chOff x="3399790" y="4913312"/>
            <a:chExt cx="920750" cy="710248"/>
          </a:xfrm>
        </p:grpSpPr>
        <p:sp>
          <p:nvSpPr>
            <p:cNvPr id="7" name="圆角矩形 6"/>
            <p:cNvSpPr/>
            <p:nvPr/>
          </p:nvSpPr>
          <p:spPr>
            <a:xfrm>
              <a:off x="3399790" y="4913312"/>
              <a:ext cx="920750" cy="71024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98215" y="5000942"/>
              <a:ext cx="723900" cy="534988"/>
            </a:xfrm>
            <a:prstGeom prst="roundRect">
              <a:avLst/>
            </a:prstGeom>
            <a:solidFill>
              <a:srgbClr val="44AAA3"/>
            </a:solidFill>
            <a:ln>
              <a:solidFill>
                <a:srgbClr val="44AAA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☆</a:t>
              </a:r>
              <a:r>
                <a:rPr lang="en-US" altLang="zh-CN" sz="1100" dirty="0"/>
                <a:t> </a:t>
              </a:r>
              <a:r>
                <a:rPr lang="en-US" altLang="zh-CN" sz="1100" dirty="0" smtClean="0"/>
                <a:t>ES node</a:t>
              </a:r>
              <a:endParaRPr lang="zh-CN" altLang="en-US" sz="11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84905" y="5727064"/>
            <a:ext cx="723900" cy="622618"/>
            <a:chOff x="3399790" y="4913312"/>
            <a:chExt cx="920750" cy="710248"/>
          </a:xfrm>
        </p:grpSpPr>
        <p:sp>
          <p:nvSpPr>
            <p:cNvPr id="10" name="圆角矩形 9"/>
            <p:cNvSpPr/>
            <p:nvPr/>
          </p:nvSpPr>
          <p:spPr>
            <a:xfrm>
              <a:off x="3399790" y="4913312"/>
              <a:ext cx="920750" cy="71024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498215" y="5000942"/>
              <a:ext cx="723900" cy="534988"/>
            </a:xfrm>
            <a:prstGeom prst="roundRect">
              <a:avLst/>
            </a:prstGeom>
            <a:solidFill>
              <a:srgbClr val="44AAA3"/>
            </a:solidFill>
            <a:ln>
              <a:solidFill>
                <a:srgbClr val="44AAA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ES node</a:t>
              </a:r>
              <a:endParaRPr lang="zh-CN" altLang="en-US" sz="11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84657" y="5727064"/>
            <a:ext cx="723900" cy="622618"/>
            <a:chOff x="3399790" y="4913312"/>
            <a:chExt cx="920750" cy="710248"/>
          </a:xfrm>
        </p:grpSpPr>
        <p:sp>
          <p:nvSpPr>
            <p:cNvPr id="13" name="圆角矩形 12"/>
            <p:cNvSpPr/>
            <p:nvPr/>
          </p:nvSpPr>
          <p:spPr>
            <a:xfrm>
              <a:off x="3399790" y="4913312"/>
              <a:ext cx="920750" cy="71024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498215" y="5000942"/>
              <a:ext cx="723900" cy="534988"/>
            </a:xfrm>
            <a:prstGeom prst="roundRect">
              <a:avLst/>
            </a:prstGeom>
            <a:solidFill>
              <a:srgbClr val="44AAA3"/>
            </a:solidFill>
            <a:ln>
              <a:solidFill>
                <a:srgbClr val="44AAA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ES node</a:t>
              </a:r>
              <a:endParaRPr lang="zh-CN" altLang="en-US" sz="1100" dirty="0"/>
            </a:p>
          </p:txBody>
        </p:sp>
      </p:grpSp>
      <p:cxnSp>
        <p:nvCxnSpPr>
          <p:cNvPr id="16" name="直接连接符 15"/>
          <p:cNvCxnSpPr>
            <a:stCxn id="7" idx="2"/>
            <a:endCxn id="10" idx="3"/>
          </p:cNvCxnSpPr>
          <p:nvPr/>
        </p:nvCxnSpPr>
        <p:spPr>
          <a:xfrm flipH="1">
            <a:off x="4408805" y="4825682"/>
            <a:ext cx="788670" cy="1212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13" idx="1"/>
          </p:cNvCxnSpPr>
          <p:nvPr/>
        </p:nvCxnSpPr>
        <p:spPr>
          <a:xfrm>
            <a:off x="5197475" y="4825682"/>
            <a:ext cx="887182" cy="1212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1"/>
            <a:endCxn id="10" idx="3"/>
          </p:cNvCxnSpPr>
          <p:nvPr/>
        </p:nvCxnSpPr>
        <p:spPr>
          <a:xfrm flipH="1">
            <a:off x="4408805" y="6038373"/>
            <a:ext cx="1675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共识与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选举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875"/>
            <a:ext cx="7843092" cy="49637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的作用：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建立一个新的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集群要经过一次选举，选举是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过程的一部分，在所有符合条件的节点中选取一个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，其他节点将加入这个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的过程还可以帮助一个节点在忽然失去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时，通过其他节点发现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裂脑问题：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在网络分区的情况下，一个节点可以认为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死了，然后选自己作为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，这就导致了一个集群内出现多个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这可能会导致数据丢失，也可能无法正确合并数据。可以按照如下公式，根据有资格参加选举的节点数，设置法定票数属性的值，来避免爆裂的发生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40000"/>
              </a:lnSpc>
              <a:spcAft>
                <a:spcPts val="600"/>
              </a:spcAft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40000"/>
              </a:lnSpc>
              <a:spcAft>
                <a:spcPts val="600"/>
              </a:spcAft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这个属性要求法定票数的节点加入新当选的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节点，来完成并获得新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节点接受的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身份。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6545" y="4832272"/>
            <a:ext cx="7418070" cy="594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discovery.zen.minimum_master_nodes</a:t>
            </a:r>
            <a:r>
              <a:rPr lang="en-US" altLang="zh-CN" dirty="0"/>
              <a:t> = </a:t>
            </a:r>
            <a:r>
              <a:rPr lang="en-US" altLang="zh-CN" dirty="0" err="1"/>
              <a:t>int</a:t>
            </a:r>
            <a:r>
              <a:rPr lang="en-US" altLang="zh-CN" dirty="0"/>
              <a:t>(# of master eligible nodes/2)+1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8880773" y="4160982"/>
            <a:ext cx="3123652" cy="2146618"/>
            <a:chOff x="8880773" y="4160982"/>
            <a:chExt cx="3123652" cy="2146618"/>
          </a:xfrm>
        </p:grpSpPr>
        <p:grpSp>
          <p:nvGrpSpPr>
            <p:cNvPr id="6" name="组合 5"/>
            <p:cNvGrpSpPr/>
            <p:nvPr/>
          </p:nvGrpSpPr>
          <p:grpSpPr>
            <a:xfrm>
              <a:off x="10031393" y="4160982"/>
              <a:ext cx="723900" cy="622618"/>
              <a:chOff x="3399790" y="4913312"/>
              <a:chExt cx="920750" cy="71024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99790" y="4913312"/>
                <a:ext cx="920750" cy="71024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doc</a:t>
                </a:r>
                <a:endParaRPr lang="zh-CN" altLang="en-US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3498215" y="5000942"/>
                <a:ext cx="723900" cy="534988"/>
              </a:xfrm>
              <a:prstGeom prst="roundRect">
                <a:avLst/>
              </a:prstGeom>
              <a:solidFill>
                <a:srgbClr val="44AAA3"/>
              </a:solidFill>
              <a:ln>
                <a:solidFill>
                  <a:srgbClr val="44AAA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☆</a:t>
                </a:r>
                <a:r>
                  <a:rPr lang="en-US" altLang="zh-CN" sz="1100" dirty="0"/>
                  <a:t> </a:t>
                </a:r>
                <a:r>
                  <a:rPr lang="en-US" altLang="zh-CN" sz="1100" dirty="0" smtClean="0"/>
                  <a:t>ES node</a:t>
                </a:r>
                <a:endParaRPr lang="zh-CN" altLang="en-US" sz="11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880773" y="5684982"/>
              <a:ext cx="723900" cy="622618"/>
              <a:chOff x="3399790" y="4913312"/>
              <a:chExt cx="920750" cy="71024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3399790" y="4913312"/>
                <a:ext cx="920750" cy="71024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doc</a:t>
                </a:r>
                <a:endParaRPr lang="zh-CN" altLang="en-US" dirty="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498215" y="5000942"/>
                <a:ext cx="723900" cy="534988"/>
              </a:xfrm>
              <a:prstGeom prst="roundRect">
                <a:avLst/>
              </a:prstGeom>
              <a:solidFill>
                <a:srgbClr val="44AAA3"/>
              </a:solidFill>
              <a:ln>
                <a:solidFill>
                  <a:srgbClr val="44AAA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ES node</a:t>
                </a:r>
                <a:endParaRPr lang="zh-CN" altLang="en-US" sz="11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280525" y="5684982"/>
              <a:ext cx="723900" cy="622618"/>
              <a:chOff x="3399790" y="4913312"/>
              <a:chExt cx="920750" cy="710248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399790" y="4913312"/>
                <a:ext cx="920750" cy="71024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doc</a:t>
                </a:r>
                <a:endParaRPr lang="zh-CN" altLang="en-US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3498215" y="5000942"/>
                <a:ext cx="723900" cy="534988"/>
              </a:xfrm>
              <a:prstGeom prst="roundRect">
                <a:avLst/>
              </a:prstGeom>
              <a:solidFill>
                <a:srgbClr val="44AAA3"/>
              </a:solidFill>
              <a:ln>
                <a:solidFill>
                  <a:srgbClr val="44AAA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ES node</a:t>
                </a:r>
                <a:endParaRPr lang="zh-CN" altLang="en-US" sz="1100" dirty="0"/>
              </a:p>
            </p:txBody>
          </p:sp>
        </p:grpSp>
        <p:cxnSp>
          <p:nvCxnSpPr>
            <p:cNvPr id="15" name="直接连接符 14"/>
            <p:cNvCxnSpPr>
              <a:stCxn id="7" idx="2"/>
              <a:endCxn id="10" idx="3"/>
            </p:cNvCxnSpPr>
            <p:nvPr/>
          </p:nvCxnSpPr>
          <p:spPr>
            <a:xfrm flipH="1">
              <a:off x="9604673" y="4783600"/>
              <a:ext cx="788670" cy="1212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2"/>
              <a:endCxn id="13" idx="1"/>
            </p:cNvCxnSpPr>
            <p:nvPr/>
          </p:nvCxnSpPr>
          <p:spPr>
            <a:xfrm>
              <a:off x="10393343" y="4783600"/>
              <a:ext cx="887182" cy="1212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1"/>
              <a:endCxn id="10" idx="3"/>
            </p:cNvCxnSpPr>
            <p:nvPr/>
          </p:nvCxnSpPr>
          <p:spPr>
            <a:xfrm flipH="1">
              <a:off x="9604673" y="5996291"/>
              <a:ext cx="1675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860096" y="5389945"/>
              <a:ext cx="171297" cy="1405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371309" y="5864088"/>
              <a:ext cx="0" cy="231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共识与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选举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5"/>
            <a:ext cx="109347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主节点选举以及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错误检测配置：</a:t>
            </a:r>
          </a:p>
          <a:p>
            <a:pPr lvl="1">
              <a:spcAft>
                <a:spcPts val="600"/>
              </a:spcAft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主节点选举的时候，可能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会出现网络速度慢或网络拥塞的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场景，可以通过以下配置处理这种情况：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endParaRPr lang="en-US" altLang="zh-CN" sz="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每个节点都有错误检测的进程在运行：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第一种是在主节点上，用于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所有其他的集群节点，并验证它们是否存活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另一种是其他节点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主节点，看主节点是否存活，或者是否需要初始化选举进程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1630" y="2249170"/>
            <a:ext cx="7418070" cy="684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err="1"/>
              <a:t>discovery.zen.ping_timeout</a:t>
            </a:r>
            <a:r>
              <a:rPr lang="en-US" altLang="zh-CN" dirty="0"/>
              <a:t>: </a:t>
            </a:r>
            <a:r>
              <a:rPr lang="en-US" altLang="zh-CN" dirty="0" smtClean="0"/>
              <a:t>120s   // ping</a:t>
            </a:r>
            <a:r>
              <a:rPr lang="zh-CN" altLang="en-US" dirty="0" smtClean="0"/>
              <a:t>超时时间，默认</a:t>
            </a:r>
            <a:r>
              <a:rPr lang="en-US" altLang="zh-CN" dirty="0"/>
              <a:t>3</a:t>
            </a:r>
            <a:r>
              <a:rPr lang="zh-CN" altLang="en-US" dirty="0"/>
              <a:t>秒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discovery.zen.ping_retries</a:t>
            </a:r>
            <a:r>
              <a:rPr lang="en-US" altLang="zh-CN" dirty="0"/>
              <a:t>: </a:t>
            </a:r>
            <a:r>
              <a:rPr lang="en-US" altLang="zh-CN" dirty="0" smtClean="0"/>
              <a:t>10          // ping</a:t>
            </a:r>
            <a:r>
              <a:rPr lang="zh-CN" altLang="en-US" dirty="0" smtClean="0"/>
              <a:t>重试次数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1630" y="4674870"/>
            <a:ext cx="7913370" cy="1078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discovery.zen.fd.ping_timeout</a:t>
            </a:r>
            <a:r>
              <a:rPr lang="en-US" altLang="zh-CN" dirty="0"/>
              <a:t>: </a:t>
            </a:r>
            <a:r>
              <a:rPr lang="en-US" altLang="zh-CN" dirty="0" smtClean="0"/>
              <a:t>120s   // </a:t>
            </a:r>
            <a:r>
              <a:rPr lang="zh-CN" altLang="en-US" dirty="0" smtClean="0"/>
              <a:t>等待</a:t>
            </a:r>
            <a:r>
              <a:rPr lang="zh-CN" altLang="en-US" dirty="0"/>
              <a:t>节点响应的超时时间，默认为</a:t>
            </a:r>
            <a:r>
              <a:rPr lang="en-US" altLang="zh-CN" dirty="0"/>
              <a:t>30</a:t>
            </a:r>
            <a:r>
              <a:rPr lang="zh-CN" altLang="en-US" dirty="0"/>
              <a:t>秒</a:t>
            </a:r>
            <a:r>
              <a:rPr lang="en-US" altLang="zh-CN" dirty="0" err="1" smtClean="0"/>
              <a:t>discovery.zen.fd.ping_retries</a:t>
            </a:r>
            <a:r>
              <a:rPr lang="en-US" altLang="zh-CN" dirty="0"/>
              <a:t>: </a:t>
            </a:r>
            <a:r>
              <a:rPr lang="en-US" altLang="zh-CN" dirty="0" smtClean="0"/>
              <a:t>10          </a:t>
            </a:r>
            <a:r>
              <a:rPr lang="en-US" altLang="zh-CN" dirty="0"/>
              <a:t>// ping</a:t>
            </a:r>
            <a:r>
              <a:rPr lang="zh-CN" altLang="en-US" dirty="0"/>
              <a:t>失败</a:t>
            </a:r>
            <a:r>
              <a:rPr lang="en-US" altLang="zh-CN" dirty="0"/>
              <a:t>/</a:t>
            </a:r>
            <a:r>
              <a:rPr lang="zh-CN" altLang="en-US" dirty="0"/>
              <a:t>超时重试次数。默认为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discovery.zen.fd.ping_interval</a:t>
            </a:r>
            <a:r>
              <a:rPr lang="en-US" altLang="zh-CN" dirty="0" smtClean="0"/>
              <a:t>: </a:t>
            </a:r>
            <a:r>
              <a:rPr lang="en-US" altLang="zh-CN" dirty="0"/>
              <a:t>10      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节点</a:t>
            </a:r>
            <a:r>
              <a:rPr lang="en-US" altLang="zh-CN" dirty="0"/>
              <a:t>ping</a:t>
            </a:r>
            <a:r>
              <a:rPr lang="zh-CN" altLang="en-US" dirty="0"/>
              <a:t>的频率。默认为</a:t>
            </a:r>
            <a:r>
              <a:rPr lang="en-US" altLang="zh-CN" dirty="0"/>
              <a:t>1</a:t>
            </a:r>
            <a:r>
              <a:rPr lang="zh-CN" altLang="en-US" dirty="0"/>
              <a:t>秒。</a:t>
            </a:r>
          </a:p>
        </p:txBody>
      </p:sp>
    </p:spTree>
    <p:extLst>
      <p:ext uri="{BB962C8B-B14F-4D97-AF65-F5344CB8AC3E}">
        <p14:creationId xmlns:p14="http://schemas.microsoft.com/office/powerpoint/2010/main" val="23967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共识与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选举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6423"/>
            <a:ext cx="6819900" cy="42672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选举过程：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每个节点计算最低的已知节点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，并向该节点发送领导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投票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endParaRPr lang="zh-CN" altLang="en-US" sz="1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如果一个节点收到足够多的票数，并且该节点也为自己投票，那么它将扮演领导者的角色，开始发布集群状态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endParaRPr lang="zh-CN" altLang="en-US" sz="1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所有节点都会参数选举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并参与投票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只有有资格成为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master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的节点的投票才有效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strator\Desktop\1501601443964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" b="689"/>
          <a:stretch/>
        </p:blipFill>
        <p:spPr bwMode="auto">
          <a:xfrm>
            <a:off x="7775259" y="15240"/>
            <a:ext cx="4334192" cy="67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6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Elasticsearch </a:t>
            </a:r>
            <a:r>
              <a:rPr lang="zh-CN" altLang="en-US" dirty="0" smtClean="0"/>
              <a:t>中的几个概念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7047"/>
            <a:ext cx="10515600" cy="46110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zh-CN" altLang="en-US" sz="2000" dirty="0" smtClean="0"/>
              <a:t>类型</a:t>
            </a:r>
            <a:r>
              <a:rPr lang="zh-CN" altLang="en-US" sz="2000" dirty="0"/>
              <a:t>（</a:t>
            </a:r>
            <a:r>
              <a:rPr lang="en-US" altLang="zh-CN" sz="2000" dirty="0"/>
              <a:t>Type</a:t>
            </a:r>
            <a:r>
              <a:rPr lang="zh-CN" altLang="en-US" sz="2000" dirty="0"/>
              <a:t>）相当于数据库中的</a:t>
            </a:r>
            <a:r>
              <a:rPr lang="en-US" altLang="zh-CN" sz="2000" dirty="0"/>
              <a:t>table</a:t>
            </a:r>
            <a:r>
              <a:rPr lang="zh-CN" altLang="en-US" sz="2000" dirty="0"/>
              <a:t>概念，</a:t>
            </a:r>
            <a:r>
              <a:rPr lang="en-US" altLang="zh-CN" sz="2000" dirty="0"/>
              <a:t>mapping</a:t>
            </a:r>
            <a:r>
              <a:rPr lang="zh-CN" altLang="en-US" sz="2000" dirty="0"/>
              <a:t>是针对 </a:t>
            </a:r>
            <a:r>
              <a:rPr lang="en-US" altLang="zh-CN" sz="2000" dirty="0"/>
              <a:t>Type </a:t>
            </a:r>
            <a:r>
              <a:rPr lang="zh-CN" altLang="en-US" sz="2000" dirty="0"/>
              <a:t>的。同一个索引里可以包含多个 </a:t>
            </a:r>
            <a:r>
              <a:rPr lang="en-US" altLang="zh-CN" sz="2000" dirty="0"/>
              <a:t>Type</a:t>
            </a:r>
            <a:r>
              <a:rPr lang="zh-CN" altLang="en-US" sz="2000" dirty="0" smtClean="0"/>
              <a:t>。（索引下可以有多个</a:t>
            </a:r>
            <a:r>
              <a:rPr lang="en-US" altLang="zh-CN" sz="2000" dirty="0" smtClean="0"/>
              <a:t>Type</a:t>
            </a:r>
            <a:r>
              <a:rPr lang="zh-CN" altLang="en-US" sz="2000" dirty="0" smtClean="0"/>
              <a:t>，但是</a:t>
            </a:r>
            <a:r>
              <a:rPr lang="en-US" altLang="zh-CN" sz="2000" dirty="0" smtClean="0"/>
              <a:t>Type</a:t>
            </a:r>
            <a:r>
              <a:rPr lang="zh-CN" altLang="en-US" sz="2000" dirty="0" smtClean="0"/>
              <a:t>的字段名称和类型需要相似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zh-CN" sz="2000" dirty="0"/>
              <a:t>Mapping </a:t>
            </a:r>
            <a:r>
              <a:rPr lang="zh-CN" altLang="en-US" sz="2000" dirty="0"/>
              <a:t>相当于数据库中的</a:t>
            </a:r>
            <a:r>
              <a:rPr lang="en-US" altLang="zh-CN" sz="2000" dirty="0"/>
              <a:t>schema</a:t>
            </a:r>
            <a:r>
              <a:rPr lang="zh-CN" altLang="en-US" sz="2000" dirty="0"/>
              <a:t>，用来约束字段的类型，不过 </a:t>
            </a:r>
            <a:r>
              <a:rPr lang="en-US" altLang="zh-CN" sz="2000" dirty="0"/>
              <a:t>Elasticsearch </a:t>
            </a:r>
            <a:r>
              <a:rPr lang="zh-CN" altLang="en-US" sz="2000" dirty="0"/>
              <a:t>的 </a:t>
            </a:r>
            <a:r>
              <a:rPr lang="en-US" altLang="zh-CN" sz="2000" dirty="0"/>
              <a:t>mapping </a:t>
            </a:r>
            <a:r>
              <a:rPr lang="zh-CN" altLang="en-US" sz="2000" dirty="0"/>
              <a:t>可以自动根据数据创建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zh-CN" altLang="en-US" sz="2000" dirty="0"/>
              <a:t>文档（</a:t>
            </a:r>
            <a:r>
              <a:rPr lang="en-US" altLang="zh-CN" sz="2000" dirty="0"/>
              <a:t>Document) </a:t>
            </a:r>
            <a:r>
              <a:rPr lang="zh-CN" altLang="en-US" sz="2000" dirty="0"/>
              <a:t>相当于数据库中</a:t>
            </a:r>
            <a:r>
              <a:rPr lang="zh-CN" altLang="en-US" sz="2000" dirty="0" smtClean="0"/>
              <a:t>的行。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zh-CN" altLang="en-US" sz="2000" dirty="0"/>
              <a:t>字段（</a:t>
            </a:r>
            <a:r>
              <a:rPr lang="en-US" altLang="zh-CN" sz="2000" dirty="0"/>
              <a:t>Field</a:t>
            </a:r>
            <a:r>
              <a:rPr lang="zh-CN" altLang="en-US" sz="2000" dirty="0"/>
              <a:t>）相当于数据库中</a:t>
            </a:r>
            <a:r>
              <a:rPr lang="zh-CN" altLang="en-US" sz="2000" dirty="0" smtClean="0"/>
              <a:t>的列。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zh-CN" altLang="en-US" sz="2000" dirty="0" smtClean="0"/>
              <a:t>段的合并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384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剖析写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下是在主副分片和任何副本分片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上面成功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新建，索引和删除文档所需要的步骤顺序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客户端向 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Node 1 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发送新建、索引或者删除请求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节点使用文档的 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_id 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确定文档属于分片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。请求会被转发到 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因为分片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的主分片目前被分配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3 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Node 3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在主分片上面执行请求。如果成功了，它将请求并行转发到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Node 1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Node 2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的副本分片上。一旦所有的副本分片都报告成功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Node 3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将向协调节点报告成功，协调节点向客户端报告成功。</a:t>
            </a:r>
          </a:p>
        </p:txBody>
      </p:sp>
      <p:sp>
        <p:nvSpPr>
          <p:cNvPr id="5" name="AutoShape 2" descr="新建、索引和删除单个文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elastic.co/guide/cn/elasticsearch/guide/cn/images/elas_04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93" name="Picture 5" descr="C:\Users\Administrator\Desktop\elas_04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6186" r="2216" b="5646"/>
          <a:stretch/>
        </p:blipFill>
        <p:spPr bwMode="auto">
          <a:xfrm>
            <a:off x="1422400" y="3589317"/>
            <a:ext cx="7696200" cy="32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剖析写</a:t>
            </a:r>
            <a:r>
              <a:rPr lang="zh-CN" altLang="en-US" dirty="0" smtClean="0"/>
              <a:t>操作 之 新建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625"/>
            <a:ext cx="10980420" cy="51580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当我们发送索引一个新文档的请求到协调节点后，将发生如下一组操作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获取索引文档的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（后面详细说）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写入内存：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分片所在的节点接收到来自协调节点的请求后，会将该请求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写入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translog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并将文档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加入内存缓冲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请求在主分片上成功处理，该请求会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并行发送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到该分片的副本上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translog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同步到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全部的主分片及其副本上后，客户端才会收到确认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通知；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2" descr="新建、索引和删除单个文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elastic.co/guide/cn/elasticsearch/guide/cn/images/elas_04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s://res.infoq.com/articles/analysis-of-elasticsearch-cluster-part01/zh/resources/003.jpe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15" name="Picture 3" descr="C:\Users\Administrator\Desktop\00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69" y="3824644"/>
            <a:ext cx="7776480" cy="301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剖析写</a:t>
            </a:r>
            <a:r>
              <a:rPr lang="zh-CN" altLang="en-US" dirty="0" smtClean="0"/>
              <a:t>操作 之 新建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625"/>
            <a:ext cx="11140440" cy="5158056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当我们发送索引一个新文档的请求到协调节点后，将发生如下一组操作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sz="1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刷新（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refresh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缓冲会被周期性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刷新（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默认是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内容将被写到文件系统缓存的一个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新段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这个段并没有被同步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fsync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，但它是开放的，内容可以被搜索到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sz="1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冲洗（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flush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分钟，或者当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translog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很大的时候，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translog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会被清空，文件系统缓存会被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过程在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中称为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冲洗（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flush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冲洗过程中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，文件系统缓存将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被清除，内容被写入一个新段。段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的同步将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创建一个新的提交点，并将内容刷新到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磁盘；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旧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translog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将被删除并开始一个新的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translog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AutoShape 2" descr="新建、索引和删除单个文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elastic.co/guide/cn/elasticsearch/guide/cn/images/elas_04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s://res.infoq.com/articles/analysis-of-elasticsearch-cluster-part01/zh/resources/003.jpe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15" name="Picture 3" descr="C:\Users\Administrator\Desktop\00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1" y="3731416"/>
            <a:ext cx="7781098" cy="301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8682438" y="4274547"/>
            <a:ext cx="3368334" cy="1900941"/>
            <a:chOff x="8467080" y="3728364"/>
            <a:chExt cx="3848100" cy="2171700"/>
          </a:xfrm>
        </p:grpSpPr>
        <p:sp>
          <p:nvSpPr>
            <p:cNvPr id="8" name="圆角矩形 7"/>
            <p:cNvSpPr/>
            <p:nvPr/>
          </p:nvSpPr>
          <p:spPr>
            <a:xfrm>
              <a:off x="8467080" y="3728364"/>
              <a:ext cx="3848100" cy="21717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Shard/</a:t>
              </a:r>
              <a:r>
                <a:rPr lang="en-US" altLang="zh-CN" dirty="0" err="1" smtClean="0"/>
                <a:t>Lucene</a:t>
              </a:r>
              <a:r>
                <a:rPr lang="en-US" altLang="zh-CN" dirty="0" smtClean="0"/>
                <a:t> Index</a:t>
              </a:r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zh-CN" altLang="en-US" dirty="0"/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8568680" y="4814214"/>
              <a:ext cx="1130300" cy="996950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段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sz="800" dirty="0" smtClean="0"/>
            </a:p>
            <a:p>
              <a:pPr algn="ctr"/>
              <a:endParaRPr lang="zh-CN" altLang="en-US" sz="1050" dirty="0"/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11083280" y="4325264"/>
              <a:ext cx="1130300" cy="1485900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段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9838680" y="4826914"/>
              <a:ext cx="1130300" cy="996950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段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sz="800" dirty="0" smtClean="0"/>
            </a:p>
            <a:p>
              <a:pPr algn="ctr"/>
              <a:endParaRPr lang="zh-CN" altLang="en-US" sz="105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311880" y="5047576"/>
              <a:ext cx="723900" cy="534988"/>
            </a:xfrm>
            <a:prstGeom prst="roundRect">
              <a:avLst/>
            </a:prstGeom>
            <a:solidFill>
              <a:srgbClr val="44AAA3"/>
            </a:solidFill>
            <a:ln>
              <a:solidFill>
                <a:srgbClr val="44AAA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1248380" y="4984076"/>
              <a:ext cx="723900" cy="534988"/>
            </a:xfrm>
            <a:prstGeom prst="roundRect">
              <a:avLst/>
            </a:prstGeom>
            <a:solidFill>
              <a:srgbClr val="44AAA3"/>
            </a:solidFill>
            <a:ln>
              <a:solidFill>
                <a:srgbClr val="44AAA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1181705" y="4917401"/>
              <a:ext cx="723900" cy="534988"/>
            </a:xfrm>
            <a:prstGeom prst="roundRect">
              <a:avLst/>
            </a:prstGeom>
            <a:solidFill>
              <a:srgbClr val="44AAA3"/>
            </a:solidFill>
            <a:ln>
              <a:solidFill>
                <a:srgbClr val="44AAA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剖析写</a:t>
            </a:r>
            <a:r>
              <a:rPr lang="zh-CN" altLang="en-US" dirty="0" smtClean="0"/>
              <a:t>操作 之 新建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625"/>
            <a:ext cx="11140440" cy="5158056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Translog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有多安全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endParaRPr lang="en-US" altLang="zh-CN" sz="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在文件被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同步（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fsync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磁盘前，被写入的文件在重启之后就会丢失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默认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translog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是每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秒被 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fsync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刷新到硬盘， 或者在每次写请求完成之后执行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(e.g. index, delete, update, bulk)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。（极端情况下会丢失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钟的事务数据）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在整个请求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被 同步（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fsync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主分片和复制分片的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translog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之前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，客户端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不会得到一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200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OK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响应。</a:t>
            </a:r>
          </a:p>
        </p:txBody>
      </p:sp>
      <p:sp>
        <p:nvSpPr>
          <p:cNvPr id="5" name="AutoShape 2" descr="新建、索引和删除单个文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elastic.co/guide/cn/elasticsearch/guide/cn/images/elas_04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s://res.infoq.com/articles/analysis-of-elasticsearch-cluster-part01/zh/resources/003.jpe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15" name="Picture 3" descr="C:\Users\Administrator\Desktop\00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4538949"/>
            <a:ext cx="7035798" cy="2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177289" y="3303269"/>
            <a:ext cx="9971781" cy="1235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+mj-lt"/>
              </a:rPr>
              <a:t>PUT /</a:t>
            </a:r>
            <a:r>
              <a:rPr lang="en-US" altLang="zh-CN" sz="1600" dirty="0" err="1">
                <a:latin typeface="+mj-lt"/>
              </a:rPr>
              <a:t>my_index</a:t>
            </a:r>
            <a:r>
              <a:rPr lang="en-US" altLang="zh-CN" sz="1600" dirty="0">
                <a:latin typeface="+mj-lt"/>
              </a:rPr>
              <a:t>/_settings </a:t>
            </a:r>
            <a:r>
              <a:rPr lang="en-US" altLang="zh-CN" sz="1600" dirty="0" smtClean="0">
                <a:latin typeface="+mj-lt"/>
              </a:rPr>
              <a:t>{</a:t>
            </a:r>
          </a:p>
          <a:p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smtClean="0">
                <a:latin typeface="+mj-lt"/>
              </a:rPr>
              <a:t>“</a:t>
            </a:r>
            <a:r>
              <a:rPr lang="en-US" altLang="zh-CN" sz="1600" dirty="0" err="1" smtClean="0">
                <a:latin typeface="+mj-lt"/>
              </a:rPr>
              <a:t>index.translog.durability</a:t>
            </a:r>
            <a:r>
              <a:rPr lang="en-US" altLang="zh-CN" sz="1600" dirty="0" smtClean="0">
                <a:latin typeface="+mj-lt"/>
              </a:rPr>
              <a:t>”: “request“          // request – </a:t>
            </a:r>
            <a:r>
              <a:rPr lang="zh-CN" altLang="en-US" sz="1600" dirty="0" smtClean="0">
                <a:latin typeface="+mj-lt"/>
              </a:rPr>
              <a:t>每次请求完同步</a:t>
            </a:r>
            <a:r>
              <a:rPr lang="en-US" altLang="zh-CN" sz="1600" dirty="0" smtClean="0">
                <a:latin typeface="+mj-lt"/>
              </a:rPr>
              <a:t>translog</a:t>
            </a:r>
            <a:r>
              <a:rPr lang="en-US" altLang="zh-CN" sz="1600" dirty="0">
                <a:latin typeface="+mj-lt"/>
              </a:rPr>
              <a:t>; </a:t>
            </a:r>
            <a:r>
              <a:rPr lang="en-US" altLang="zh-CN" sz="1600" dirty="0" smtClean="0">
                <a:latin typeface="+mj-lt"/>
              </a:rPr>
              <a:t>async – </a:t>
            </a:r>
            <a:r>
              <a:rPr lang="zh-CN" altLang="en-US" sz="1600" dirty="0" smtClean="0">
                <a:latin typeface="+mj-lt"/>
              </a:rPr>
              <a:t>异步同步，可能会丢数据</a:t>
            </a:r>
            <a:endParaRPr lang="en-US" altLang="zh-CN" sz="1600" dirty="0" smtClean="0">
              <a:latin typeface="+mj-lt"/>
            </a:endParaRPr>
          </a:p>
          <a:p>
            <a:r>
              <a:rPr lang="en-US" altLang="zh-CN" sz="1600" dirty="0" smtClean="0">
                <a:latin typeface="+mj-lt"/>
              </a:rPr>
              <a:t>    </a:t>
            </a:r>
            <a:r>
              <a:rPr lang="en-US" altLang="zh-CN" sz="1600" dirty="0" smtClean="0">
                <a:latin typeface="+mj-lt"/>
              </a:rPr>
              <a:t>“index.translog.sync_interval”: </a:t>
            </a:r>
            <a:r>
              <a:rPr lang="en-US" altLang="zh-CN" sz="1600" dirty="0" smtClean="0"/>
              <a:t>“</a:t>
            </a:r>
            <a:r>
              <a:rPr lang="en-US" altLang="zh-CN" sz="1600" dirty="0" smtClean="0">
                <a:latin typeface="+mj-lt"/>
              </a:rPr>
              <a:t>100ms”     </a:t>
            </a:r>
            <a:r>
              <a:rPr lang="en-US" altLang="zh-CN" sz="1600" dirty="0" smtClean="0">
                <a:latin typeface="+mj-lt"/>
              </a:rPr>
              <a:t>// </a:t>
            </a:r>
            <a:r>
              <a:rPr lang="zh-CN" altLang="en-US" sz="1600" dirty="0" smtClean="0">
                <a:latin typeface="+mj-lt"/>
              </a:rPr>
              <a:t>更改</a:t>
            </a:r>
            <a:r>
              <a:rPr lang="en-US" altLang="zh-CN" sz="1600" dirty="0" smtClean="0">
                <a:latin typeface="+mj-lt"/>
              </a:rPr>
              <a:t>translog</a:t>
            </a:r>
            <a:r>
              <a:rPr lang="zh-CN" altLang="en-US" sz="1600" dirty="0" smtClean="0">
                <a:latin typeface="+mj-lt"/>
              </a:rPr>
              <a:t>同步时间间隔</a:t>
            </a:r>
            <a:r>
              <a:rPr lang="en-US" altLang="zh-CN" sz="1600" dirty="0" smtClean="0">
                <a:latin typeface="+mj-lt"/>
              </a:rPr>
              <a:t> </a:t>
            </a:r>
            <a:endParaRPr lang="en-US" altLang="zh-CN" sz="1600" dirty="0" smtClean="0">
              <a:latin typeface="+mj-lt"/>
            </a:endParaRPr>
          </a:p>
          <a:p>
            <a:r>
              <a:rPr lang="en-US" altLang="zh-CN" sz="1600" dirty="0" smtClean="0">
                <a:latin typeface="+mj-lt"/>
              </a:rPr>
              <a:t>}</a:t>
            </a:r>
            <a:endParaRPr lang="zh-CN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2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剖析写</a:t>
            </a:r>
            <a:r>
              <a:rPr lang="zh-CN" altLang="en-US" dirty="0" smtClean="0"/>
              <a:t>操作 之 新建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625"/>
            <a:ext cx="11140440" cy="5158056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当索引一个文档的时候，文档会被存储到一个主分片中。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如何知道一个文档应该存放到哪个分片中呢？当我们创建文档时，它如何决定这个文档应当被存储在分片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R0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还是分片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R1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中呢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实际上，这个过程是根据下面这个公式决定的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routing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是一个可变值，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默认是文档的 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，也可以设置成一个自定义的值。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routing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hash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函数生成一个数字，然后这个数字再除以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number_of_primary_shards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（主分片的数量）后得到 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余数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  <p:sp>
        <p:nvSpPr>
          <p:cNvPr id="5" name="AutoShape 2" descr="新建、索引和删除单个文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elastic.co/guide/cn/elasticsearch/guide/cn/images/elas_04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s://res.infoq.com/articles/analysis-of-elasticsearch-cluster-part01/zh/resources/003.jpe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7290" y="2537460"/>
            <a:ext cx="5360670" cy="480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shard = hash(routing) % </a:t>
            </a:r>
            <a:r>
              <a:rPr lang="en-US" altLang="zh-CN" dirty="0" err="1"/>
              <a:t>number_of_primary_shards</a:t>
            </a:r>
            <a:endParaRPr lang="zh-CN" altLang="en-US" dirty="0"/>
          </a:p>
        </p:txBody>
      </p:sp>
      <p:pic>
        <p:nvPicPr>
          <p:cNvPr id="10" name="Picture 5" descr="C:\Users\Administrator\Desktop\elas_04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6186" r="2216" b="5646"/>
          <a:stretch/>
        </p:blipFill>
        <p:spPr bwMode="auto">
          <a:xfrm>
            <a:off x="1422400" y="3767769"/>
            <a:ext cx="7696200" cy="30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剖析写</a:t>
            </a:r>
            <a:r>
              <a:rPr lang="zh-CN" altLang="en-US" dirty="0" smtClean="0"/>
              <a:t>操作 之 删除与更新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3081"/>
            <a:ext cx="10515600" cy="401288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删除：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磁盘上的每个段都有一个相应的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.del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文件。当删除请求发送后，文档并没有真的被删除，而是在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.del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文件中被标记为删除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合并时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.del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文件中被标记为删除的文档将不会被写入新段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先新建后删除：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在新的文档被创建时，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会为该文档指定一个版本号。。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当执行更新时，旧版本的文档在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.del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文件中被标记为删除，新版本的文档被索引到一个新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段。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2" descr="新建、索引和删除单个文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elastic.co/guide/cn/elasticsearch/guide/cn/images/elas_04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s://res.infoq.com/articles/analysis-of-elasticsearch-cluster-part01/zh/resources/003.jpe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剖析读操作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28065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读操作包含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部分内容：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查询阶段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查询阶段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客户端发送一个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search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请求到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 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 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会创建一个大小为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from + size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的空优先队列；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 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将查询请求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转发到索引的每个主分片或副本分片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中。每个分片在本地执行查询并添加结果到大小为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from + size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的本地有序优先队列中；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分片返回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各自优先队列中所有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文档的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和排序值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（如：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_score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）给协调节点，也就是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 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，它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这些值到自己的优先队列中来产生一个全局排序后的结果列表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2" descr="新建、索引和删除单个文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elastic.co/guide/cn/elasticsearch/guide/cn/images/elas_04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s://res.infoq.com/articles/analysis-of-elasticsearch-cluster-part01/zh/resources/003.jpe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查询过程分布式搜索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s://www.elastic.co/guide/cn/elasticsearch/guide/cn/images/elas_0901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 descr="C:\Users\Administrator\Desktop\elas_09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30" y="1626617"/>
            <a:ext cx="8153400" cy="366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剖析读操作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28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读操作包含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部分内容：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查询阶段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阶段：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协调节点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辨别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出需要被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取回的文档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向相关的分片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提交多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每个分片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加载并 丰富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文档，如果有需要的话，接着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返回文档给协调节点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一旦所有的文档都被取回了，协调节点返回结果给客户端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2" descr="新建、索引和删除单个文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elastic.co/guide/cn/elasticsearch/guide/cn/images/elas_04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s://res.infoq.com/articles/analysis-of-elasticsearch-cluster-part01/zh/resources/003.jpe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查询过程分布式搜索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s://www.elastic.co/guide/cn/elasticsearch/guide/cn/images/elas_0901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C:\Users\Administrator\Desktop\elas_09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40250"/>
            <a:ext cx="7924800" cy="356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搜索</a:t>
            </a:r>
            <a:r>
              <a:rPr lang="zh-CN" altLang="en-US" dirty="0" smtClean="0"/>
              <a:t>相关性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0"/>
            <a:ext cx="10191750" cy="528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每个文档都有相关性评分，用一个正浮点数字段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_score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来表示 。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_score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的评分越高，相关性越高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Elasticsearch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的相似度算法 被定义为检索词频率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反向文档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频率（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TF/IDF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包括以下内容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检索词频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率：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检索词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在该字段出现的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频率：出现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频率越高，相关性也越高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 字段中出现过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次要比只出现过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次的相关性高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反向文档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频率：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检索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词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每个索引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中出现的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频率：频率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越高，相关性越低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。检索词出现在多数文档中会比出现在少数文档中的权重更低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字段长度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准则：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字段的长度是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多少：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越长，相关性越低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 检索词出现在一个短的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title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要比同样的词出现在一个长的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content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字段权重更大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相关度不只与全文查询有关，也需要将结构化的数据考虑其中。可能我们正在找一个度假屋，需要一些的详细特征（空调、海景、免费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），匹配的特征越多相关度越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高，即：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多字段查找组合的结果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2" descr="新建、索引和删除单个文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elastic.co/guide/cn/elasticsearch/guide/cn/images/elas_04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s://res.infoq.com/articles/analysis-of-elasticsearch-cluster-part01/zh/resources/003.jpe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查询过程分布式搜索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s://www.elastic.co/guide/cn/elasticsearch/guide/cn/images/elas_0901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</a:t>
            </a:r>
            <a:r>
              <a:rPr lang="zh-CN" altLang="en-US" dirty="0"/>
              <a:t>原理</a:t>
            </a:r>
            <a:r>
              <a:rPr lang="en-US" altLang="zh-CN" dirty="0"/>
              <a:t>—</a:t>
            </a:r>
            <a:r>
              <a:rPr lang="zh-CN" altLang="en-US" dirty="0" smtClean="0"/>
              <a:t>并发更新文档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乐观并发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删除请求到达主分片时，它也会被平行地发送到分片副本上。但是，这些请求到达的顺序可能是乱序的，如何处理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每个被索引的文档都拥有一个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版本号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，版本号在每次文档变更时递增并应用到文档中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为了确保在我们的应用中更新不会导致数据丢失，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允许我们指定文件的当前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版本号。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如果在请求中指定的版本号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比分片上存在的版本号旧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请求失败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，这意味着文档已经被另一个进程更新了。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5920" y="3886200"/>
            <a:ext cx="5669280" cy="1588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PUT /website/blog/1?version=1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"</a:t>
            </a:r>
            <a:r>
              <a:rPr lang="en-US" altLang="zh-CN" dirty="0"/>
              <a:t>title": "My first blog entry",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text": "Starting to get the hang of this..."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0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Elasticsearch </a:t>
            </a:r>
            <a:r>
              <a:rPr lang="zh-CN" altLang="en-US" dirty="0" smtClean="0"/>
              <a:t>中的几个概念</a:t>
            </a:r>
            <a:endParaRPr lang="zh-CN" altLang="en-US" dirty="0"/>
          </a:p>
        </p:txBody>
      </p:sp>
      <p:pic>
        <p:nvPicPr>
          <p:cNvPr id="8196" name="Picture 4" descr="https://timgsa.baidu.com/timg?image&amp;quality=80&amp;size=b9999_10000&amp;sec=1516447383690&amp;di=0c5a008d5cf56d479e23b5367f0cca54&amp;imgtype=0&amp;src=http%3A%2F%2Fwww.firefoxbug.com%2Fwp-content%2Fuploads%2F2013%2F11%2Felasticsearc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39926"/>
          <a:stretch/>
        </p:blipFill>
        <p:spPr bwMode="auto">
          <a:xfrm>
            <a:off x="617247" y="2112924"/>
            <a:ext cx="664569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8026400" y="3728364"/>
            <a:ext cx="3848100" cy="21717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Shard/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 Index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8128000" y="4814214"/>
            <a:ext cx="1130300" cy="99695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段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sz="800" dirty="0" smtClean="0"/>
          </a:p>
          <a:p>
            <a:pPr algn="ctr"/>
            <a:endParaRPr lang="zh-CN" altLang="en-US" sz="1050" dirty="0"/>
          </a:p>
        </p:txBody>
      </p:sp>
      <p:sp>
        <p:nvSpPr>
          <p:cNvPr id="9" name="流程图: 磁盘 8"/>
          <p:cNvSpPr/>
          <p:nvPr/>
        </p:nvSpPr>
        <p:spPr>
          <a:xfrm>
            <a:off x="10642600" y="4325264"/>
            <a:ext cx="1130300" cy="14859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段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sz="1100" dirty="0" smtClean="0"/>
          </a:p>
          <a:p>
            <a:pPr algn="ctr"/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9398000" y="4826914"/>
            <a:ext cx="1130300" cy="99695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段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sz="800" dirty="0" smtClean="0"/>
          </a:p>
          <a:p>
            <a:pPr algn="ctr"/>
            <a:endParaRPr lang="zh-CN" altLang="en-US" sz="1050" dirty="0"/>
          </a:p>
        </p:txBody>
      </p:sp>
      <p:sp>
        <p:nvSpPr>
          <p:cNvPr id="6" name="圆角矩形 5"/>
          <p:cNvSpPr/>
          <p:nvPr/>
        </p:nvSpPr>
        <p:spPr>
          <a:xfrm>
            <a:off x="10871200" y="5047576"/>
            <a:ext cx="723900" cy="534988"/>
          </a:xfrm>
          <a:prstGeom prst="roundRect">
            <a:avLst/>
          </a:prstGeom>
          <a:solidFill>
            <a:srgbClr val="44AAA3"/>
          </a:solidFill>
          <a:ln>
            <a:solidFill>
              <a:srgbClr val="44AA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807700" y="4984076"/>
            <a:ext cx="723900" cy="534988"/>
          </a:xfrm>
          <a:prstGeom prst="roundRect">
            <a:avLst/>
          </a:prstGeom>
          <a:solidFill>
            <a:srgbClr val="44AAA3"/>
          </a:solidFill>
          <a:ln>
            <a:solidFill>
              <a:srgbClr val="44AA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741025" y="4917401"/>
            <a:ext cx="723900" cy="534988"/>
          </a:xfrm>
          <a:prstGeom prst="roundRect">
            <a:avLst/>
          </a:prstGeom>
          <a:solidFill>
            <a:srgbClr val="44AAA3"/>
          </a:solidFill>
          <a:ln>
            <a:solidFill>
              <a:srgbClr val="44AA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694714" y="3869879"/>
            <a:ext cx="1433286" cy="58783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56449" y="4976705"/>
            <a:ext cx="6355053" cy="930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694714" y="4984076"/>
            <a:ext cx="1583872" cy="91598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1948008" y="5907435"/>
            <a:ext cx="1" cy="3853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24843" y="640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节点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6106886" y="1850578"/>
            <a:ext cx="1919515" cy="1758043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95245" y="166591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主分片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812971" y="2563594"/>
            <a:ext cx="2315029" cy="20144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28000" y="242013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副本</a:t>
            </a:r>
            <a:r>
              <a:rPr lang="zh-CN" altLang="en-US" b="1" dirty="0" smtClean="0">
                <a:solidFill>
                  <a:srgbClr val="FF0000"/>
                </a:solidFill>
              </a:rPr>
              <a:t>分片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988129" y="2789470"/>
            <a:ext cx="1796142" cy="3110593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940093" y="1850578"/>
            <a:ext cx="0" cy="93889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16927" y="148124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索引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</a:t>
            </a:r>
            <a:r>
              <a:rPr lang="zh-CN" altLang="en-US" dirty="0"/>
              <a:t>原理</a:t>
            </a:r>
            <a:r>
              <a:rPr lang="en-US" altLang="zh-CN" dirty="0"/>
              <a:t>—bulk 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318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客户端向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Node 1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发送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bulk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Node 1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为每个节点创建一个批量请求，并将这些请求并行转发到每个包含主分片的节点主机。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主分片一个接一个按顺序执行每个操作。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当每个操作成功时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，主分片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并行转发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新文档（或删除）到副本分片，然后执行下一个操作。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一旦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所有的副本分片报告所有操作成功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，该节点将向协调节点报告成功，协调节点将这些响应收集整理并返回给客户端。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Administrator\Desktop\15012119555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3790827"/>
            <a:ext cx="6880860" cy="302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写操作一致性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预检查，来查看有多少允许写入的可用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分片：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quorum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：默认的设置为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quorum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，也就是说只有当大多数分片可用时才允许写操作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：只有一个可用，则可以进行写操作；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：只有全部可用了，才能进行写操作；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92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—Elasticsearch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Elasticsearch</a:t>
            </a:r>
            <a:r>
              <a:rPr lang="zh-CN" altLang="en-US" dirty="0"/>
              <a:t>应落在</a:t>
            </a:r>
            <a:r>
              <a:rPr lang="en-US" altLang="zh-CN" dirty="0"/>
              <a:t>CAP</a:t>
            </a:r>
            <a:r>
              <a:rPr lang="zh-CN" altLang="en-US" dirty="0"/>
              <a:t>三角形的哪条</a:t>
            </a:r>
            <a:r>
              <a:rPr lang="zh-CN" altLang="en-US" dirty="0" smtClean="0"/>
              <a:t>边上</a:t>
            </a:r>
            <a:r>
              <a:rPr lang="zh-CN" altLang="en-US" dirty="0"/>
              <a:t>？</a:t>
            </a:r>
            <a:endParaRPr lang="en-US" altLang="zh-CN" dirty="0" smtClean="0"/>
          </a:p>
        </p:txBody>
      </p:sp>
      <p:pic>
        <p:nvPicPr>
          <p:cNvPr id="3074" name="Picture 2" descr="C:\Users\Administrator\Desktop\0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2" y="2400926"/>
            <a:ext cx="5615938" cy="390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3400" y="2794000"/>
            <a:ext cx="513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</a:t>
            </a:r>
            <a:r>
              <a:rPr lang="zh-CN" altLang="en-US" dirty="0" smtClean="0"/>
              <a:t>：一致性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分区容错性？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CA</a:t>
            </a:r>
            <a:r>
              <a:rPr lang="zh-CN" altLang="en-US" dirty="0" smtClean="0"/>
              <a:t>：一致性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可用性？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AP</a:t>
            </a:r>
            <a:r>
              <a:rPr lang="zh-CN" altLang="en-US" dirty="0" smtClean="0"/>
              <a:t>：可用性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分区容错性？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网友总结：</a:t>
            </a:r>
            <a:r>
              <a:rPr lang="en-US" altLang="zh-CN" dirty="0" smtClean="0"/>
              <a:t>ES </a:t>
            </a:r>
            <a:r>
              <a:rPr lang="zh-CN" altLang="en-US" dirty="0"/>
              <a:t>还是非常适合 </a:t>
            </a:r>
            <a:r>
              <a:rPr lang="en-US" altLang="zh-CN" dirty="0"/>
              <a:t>AP </a:t>
            </a:r>
            <a:r>
              <a:rPr lang="zh-CN" altLang="en-US" dirty="0"/>
              <a:t>场景的</a:t>
            </a:r>
            <a:r>
              <a:rPr lang="zh-CN" altLang="en-US" dirty="0" smtClean="0"/>
              <a:t>，并且 </a:t>
            </a:r>
            <a:r>
              <a:rPr lang="en-US" altLang="zh-CN" dirty="0" smtClean="0"/>
              <a:t>translog </a:t>
            </a:r>
            <a:r>
              <a:rPr lang="zh-CN" altLang="en-US" dirty="0"/>
              <a:t>机制对数据的</a:t>
            </a:r>
            <a:r>
              <a:rPr lang="zh-CN" altLang="en-US" dirty="0">
                <a:solidFill>
                  <a:srgbClr val="FF0000"/>
                </a:solidFill>
              </a:rPr>
              <a:t>最终</a:t>
            </a:r>
            <a:r>
              <a:rPr lang="zh-CN" altLang="en-US" dirty="0" smtClean="0">
                <a:solidFill>
                  <a:srgbClr val="FF0000"/>
                </a:solidFill>
              </a:rPr>
              <a:t>一致性</a:t>
            </a:r>
            <a:r>
              <a:rPr lang="zh-CN" altLang="en-US" dirty="0" smtClean="0"/>
              <a:t>有</a:t>
            </a:r>
            <a:r>
              <a:rPr lang="zh-CN" altLang="en-US" dirty="0"/>
              <a:t>很强有力的保障。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8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合理分配索引分片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dirty="0"/>
              <a:t>谨慎</a:t>
            </a:r>
            <a:r>
              <a:rPr lang="zh-CN" altLang="en-US" sz="2400" dirty="0" smtClean="0"/>
              <a:t>分配的分片</a:t>
            </a:r>
            <a:endParaRPr lang="en-US" altLang="zh-CN" sz="2400" dirty="0" smtClean="0"/>
          </a:p>
          <a:p>
            <a:pPr lvl="1">
              <a:spcAft>
                <a:spcPts val="1800"/>
              </a:spcAft>
            </a:pPr>
            <a:r>
              <a:rPr lang="zh-CN" altLang="en-US" sz="2000" dirty="0"/>
              <a:t>当在</a:t>
            </a:r>
            <a:r>
              <a:rPr lang="en-US" altLang="zh-CN" sz="2000" dirty="0" err="1"/>
              <a:t>ElasticSearch</a:t>
            </a:r>
            <a:r>
              <a:rPr lang="zh-CN" altLang="en-US" sz="2000" dirty="0"/>
              <a:t>集群中</a:t>
            </a:r>
            <a:r>
              <a:rPr lang="zh-CN" altLang="en-US" sz="2000" dirty="0" smtClean="0"/>
              <a:t>配置索引</a:t>
            </a:r>
            <a:r>
              <a:rPr lang="zh-CN" altLang="en-US" sz="2000" dirty="0"/>
              <a:t>后</a:t>
            </a:r>
            <a:r>
              <a:rPr lang="en-US" altLang="zh-CN" sz="2000" dirty="0"/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</a:rPr>
              <a:t>集群运行</a:t>
            </a:r>
            <a:r>
              <a:rPr lang="zh-CN" altLang="en-US" sz="2000" dirty="0" smtClean="0">
                <a:solidFill>
                  <a:srgbClr val="FF0000"/>
                </a:solidFill>
              </a:rPr>
              <a:t>中是无法</a:t>
            </a:r>
            <a:r>
              <a:rPr lang="zh-CN" altLang="en-US" sz="2000" dirty="0">
                <a:solidFill>
                  <a:srgbClr val="FF0000"/>
                </a:solidFill>
              </a:rPr>
              <a:t>调整分片</a:t>
            </a:r>
            <a:r>
              <a:rPr lang="zh-CN" altLang="en-US" sz="2000" dirty="0" smtClean="0"/>
              <a:t>设置。</a:t>
            </a:r>
            <a:endParaRPr lang="en-US" altLang="zh-CN" sz="2000" dirty="0" smtClean="0"/>
          </a:p>
          <a:p>
            <a:pPr lvl="1">
              <a:spcAft>
                <a:spcPts val="1800"/>
              </a:spcAft>
            </a:pPr>
            <a:r>
              <a:rPr lang="zh-CN" altLang="en-US" sz="2000" dirty="0" smtClean="0"/>
              <a:t>既便以后发现</a:t>
            </a:r>
            <a:r>
              <a:rPr lang="zh-CN" altLang="en-US" sz="2000" dirty="0"/>
              <a:t>需要调整分片</a:t>
            </a:r>
            <a:r>
              <a:rPr lang="zh-CN" altLang="en-US" sz="2000" dirty="0" smtClean="0"/>
              <a:t>数量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也</a:t>
            </a:r>
            <a:r>
              <a:rPr lang="zh-CN" altLang="en-US" sz="2000" dirty="0"/>
              <a:t>只能</a:t>
            </a:r>
            <a:r>
              <a:rPr lang="zh-CN" altLang="en-US" sz="2000" dirty="0" smtClean="0">
                <a:solidFill>
                  <a:srgbClr val="FF0000"/>
                </a:solidFill>
              </a:rPr>
              <a:t>新建</a:t>
            </a:r>
            <a:r>
              <a:rPr lang="zh-CN" altLang="en-US" sz="2000" dirty="0" smtClean="0">
                <a:solidFill>
                  <a:srgbClr val="FF0000"/>
                </a:solidFill>
              </a:rPr>
              <a:t>索引</a:t>
            </a:r>
            <a:r>
              <a:rPr lang="zh-CN" altLang="en-US" sz="2000" dirty="0" smtClean="0"/>
              <a:t>并</a:t>
            </a:r>
            <a:r>
              <a:rPr lang="zh-CN" altLang="en-US" sz="2000" dirty="0"/>
              <a:t>对数据进行</a:t>
            </a:r>
            <a:r>
              <a:rPr lang="zh-CN" altLang="en-US" sz="2000" dirty="0">
                <a:solidFill>
                  <a:srgbClr val="FF0000"/>
                </a:solidFill>
              </a:rPr>
              <a:t>重新索引</a:t>
            </a:r>
            <a:r>
              <a:rPr lang="en-US" altLang="zh-CN" sz="2000" dirty="0"/>
              <a:t>(</a:t>
            </a:r>
            <a:r>
              <a:rPr lang="en-US" altLang="zh-CN" sz="2000" dirty="0" err="1" smtClean="0"/>
              <a:t>reindex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>
              <a:spcAft>
                <a:spcPts val="1800"/>
              </a:spcAft>
            </a:pPr>
            <a:r>
              <a:rPr lang="en-US" altLang="zh-CN" sz="2000" dirty="0" err="1" smtClean="0"/>
              <a:t>reindex</a:t>
            </a:r>
            <a:r>
              <a:rPr lang="zh-CN" altLang="en-US" sz="2000" dirty="0"/>
              <a:t>会比较耗时</a:t>
            </a:r>
            <a:r>
              <a:rPr lang="en-US" altLang="zh-CN" sz="2000" dirty="0"/>
              <a:t>, </a:t>
            </a:r>
            <a:r>
              <a:rPr lang="zh-CN" altLang="en-US" sz="2000" dirty="0"/>
              <a:t>但至少能</a:t>
            </a:r>
            <a:r>
              <a:rPr lang="zh-CN" altLang="en-US" sz="2000" dirty="0" smtClean="0"/>
              <a:t>保证不会停机。</a:t>
            </a:r>
            <a:endParaRPr lang="en-US" altLang="zh-CN" sz="2000" dirty="0" smtClean="0"/>
          </a:p>
          <a:p>
            <a:pPr>
              <a:spcAft>
                <a:spcPts val="1800"/>
              </a:spcAft>
            </a:pPr>
            <a:endParaRPr lang="en-US" altLang="zh-CN" dirty="0"/>
          </a:p>
          <a:p>
            <a:pPr>
              <a:spcAft>
                <a:spcPts val="1800"/>
              </a:spcAft>
            </a:pPr>
            <a:r>
              <a:rPr lang="zh-CN" altLang="en-US" sz="2400" dirty="0" smtClean="0"/>
              <a:t>是否应该一开始分配多点分片？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690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合理分配索引分片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sz="2400" dirty="0" smtClean="0"/>
              <a:t>分配</a:t>
            </a:r>
            <a:r>
              <a:rPr lang="zh-CN" altLang="en-US" sz="2400" dirty="0"/>
              <a:t>的每个分片都是有额外的成本</a:t>
            </a:r>
            <a:r>
              <a:rPr lang="zh-CN" altLang="en-US" sz="2400" dirty="0" smtClean="0"/>
              <a:t>的：</a:t>
            </a:r>
            <a:endParaRPr lang="en-US" altLang="zh-CN" sz="2400" dirty="0" smtClean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sz="2000" dirty="0"/>
              <a:t>每个分片本质上就是一个</a:t>
            </a:r>
            <a:r>
              <a:rPr lang="en-US" altLang="zh-CN" sz="2000" dirty="0" err="1"/>
              <a:t>Lucene</a:t>
            </a:r>
            <a:r>
              <a:rPr lang="zh-CN" altLang="en-US" sz="2000" dirty="0"/>
              <a:t>索引</a:t>
            </a:r>
            <a:r>
              <a:rPr lang="en-US" altLang="zh-CN" sz="2000" dirty="0"/>
              <a:t>, </a:t>
            </a:r>
            <a:r>
              <a:rPr lang="zh-CN" altLang="en-US" sz="2000" dirty="0"/>
              <a:t>因此会消耗相应的文件句柄</a:t>
            </a:r>
            <a:r>
              <a:rPr lang="en-US" altLang="zh-CN" sz="2000" dirty="0"/>
              <a:t>, </a:t>
            </a:r>
            <a:r>
              <a:rPr lang="zh-CN" altLang="en-US" sz="2000" dirty="0"/>
              <a:t>内存和</a:t>
            </a:r>
            <a:r>
              <a:rPr lang="en-US" altLang="zh-CN" sz="2000" dirty="0"/>
              <a:t>CPU</a:t>
            </a:r>
            <a:r>
              <a:rPr lang="zh-CN" altLang="en-US" sz="2000" dirty="0" smtClean="0"/>
              <a:t>资源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sz="2000" dirty="0"/>
              <a:t>每个搜索请求会调度到索引的每个分片</a:t>
            </a:r>
            <a:r>
              <a:rPr lang="zh-CN" altLang="en-US" sz="2000" dirty="0" smtClean="0"/>
              <a:t>中。如果</a:t>
            </a:r>
            <a:r>
              <a:rPr lang="zh-CN" altLang="en-US" sz="2000" dirty="0"/>
              <a:t>分片分散在不同的节点倒是问题不</a:t>
            </a:r>
            <a:r>
              <a:rPr lang="zh-CN" altLang="en-US" sz="2000" dirty="0" smtClean="0"/>
              <a:t>太。但</a:t>
            </a:r>
            <a:r>
              <a:rPr lang="zh-CN" altLang="en-US" sz="2000" dirty="0"/>
              <a:t>当分片开始竞争相同的硬件资源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性能便会逐步</a:t>
            </a:r>
            <a:r>
              <a:rPr lang="zh-CN" altLang="en-US" sz="2000" dirty="0" smtClean="0"/>
              <a:t>下降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altLang="zh-CN" sz="2000" dirty="0"/>
              <a:t>ES</a:t>
            </a:r>
            <a:r>
              <a:rPr lang="zh-CN" altLang="en-US" sz="2000" dirty="0"/>
              <a:t>使用词频统计来计算相关性</a:t>
            </a:r>
            <a:r>
              <a:rPr lang="en-US" altLang="zh-CN" sz="2000" dirty="0"/>
              <a:t>. </a:t>
            </a:r>
            <a:r>
              <a:rPr lang="zh-CN" altLang="en-US" sz="2000" dirty="0"/>
              <a:t>当然这些统计也会分配到各个分片上</a:t>
            </a:r>
            <a:r>
              <a:rPr lang="en-US" altLang="zh-CN" sz="2000" dirty="0"/>
              <a:t>. </a:t>
            </a:r>
            <a:r>
              <a:rPr lang="zh-CN" altLang="en-US" sz="2000" dirty="0"/>
              <a:t>如果在大量分片上只维护了很少</a:t>
            </a:r>
            <a:r>
              <a:rPr lang="zh-CN" altLang="en-US" sz="2000" dirty="0" smtClean="0"/>
              <a:t>的数据</a:t>
            </a:r>
            <a:r>
              <a:rPr lang="en-US" altLang="zh-CN" sz="2000" dirty="0"/>
              <a:t>, </a:t>
            </a:r>
            <a:r>
              <a:rPr lang="zh-CN" altLang="en-US" sz="2000" dirty="0"/>
              <a:t>则将导致最终的文档相关性</a:t>
            </a:r>
            <a:r>
              <a:rPr lang="zh-CN" altLang="en-US" sz="2000" dirty="0" smtClean="0"/>
              <a:t>较差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endParaRPr lang="en-US" altLang="zh-CN" sz="2000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zh-CN" sz="2400" dirty="0" err="1" smtClean="0"/>
              <a:t>ElasticSearch</a:t>
            </a:r>
            <a:r>
              <a:rPr lang="zh-CN" altLang="en-US" sz="2400" dirty="0"/>
              <a:t>推荐的最大</a:t>
            </a:r>
            <a:r>
              <a:rPr lang="en-US" altLang="zh-CN" sz="2400" dirty="0"/>
              <a:t>JVM</a:t>
            </a:r>
            <a:r>
              <a:rPr lang="zh-CN" altLang="en-US" sz="2400" dirty="0"/>
              <a:t>堆空间是</a:t>
            </a:r>
            <a:r>
              <a:rPr lang="en-US" altLang="zh-CN" sz="2400" dirty="0" smtClean="0"/>
              <a:t>30~32G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sz="2000" dirty="0" smtClean="0"/>
              <a:t>所以把分片</a:t>
            </a:r>
            <a:r>
              <a:rPr lang="zh-CN" altLang="en-US" sz="2000" dirty="0"/>
              <a:t>最大容量限制为</a:t>
            </a:r>
            <a:r>
              <a:rPr lang="en-US" altLang="zh-CN" sz="2000" dirty="0" smtClean="0"/>
              <a:t>30GB</a:t>
            </a:r>
            <a:r>
              <a:rPr lang="zh-CN" altLang="en-US" sz="2000" dirty="0" smtClean="0"/>
              <a:t>，然后</a:t>
            </a:r>
            <a:r>
              <a:rPr lang="zh-CN" altLang="en-US" sz="2000" dirty="0"/>
              <a:t>再对分片数量做合理估算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sz="2000" dirty="0" smtClean="0"/>
              <a:t>例如：如果的</a:t>
            </a:r>
            <a:r>
              <a:rPr lang="zh-CN" altLang="en-US" sz="2000" dirty="0"/>
              <a:t>数据能达到</a:t>
            </a:r>
            <a:r>
              <a:rPr lang="en-US" altLang="zh-CN" sz="2000" dirty="0"/>
              <a:t>200GB, </a:t>
            </a:r>
            <a:r>
              <a:rPr lang="zh-CN" altLang="en-US" sz="2000" dirty="0" smtClean="0"/>
              <a:t>推荐最多</a:t>
            </a:r>
            <a:r>
              <a:rPr lang="zh-CN" altLang="en-US" sz="2000" dirty="0"/>
              <a:t>分配</a:t>
            </a:r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</a:rPr>
              <a:t>个分片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别名与零停机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：应用在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my_index1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使用一定时间之后，因为某种原因需要切换到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my_index2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my_index1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中的数据还能查。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7260" y="3097530"/>
            <a:ext cx="96012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78580" y="309753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my_index1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1897380" y="33147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6060" y="331470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写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37260" y="4267200"/>
            <a:ext cx="96012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78580" y="426720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my_index1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3"/>
            <a:endCxn id="11" idx="1"/>
          </p:cNvCxnSpPr>
          <p:nvPr/>
        </p:nvCxnSpPr>
        <p:spPr>
          <a:xfrm>
            <a:off x="1897380" y="4484370"/>
            <a:ext cx="1981200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78580" y="495681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my_index2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3"/>
            <a:endCxn id="15" idx="1"/>
          </p:cNvCxnSpPr>
          <p:nvPr/>
        </p:nvCxnSpPr>
        <p:spPr>
          <a:xfrm>
            <a:off x="1897380" y="4484370"/>
            <a:ext cx="1981200" cy="68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076169">
            <a:off x="2508329" y="4773597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写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126480" y="3097530"/>
            <a:ext cx="604575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不使用别名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的处理步骤步骤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my_index2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索引；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配置，将索引名称改为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my_index2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，重启；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my_index1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中的数据同步到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my_index2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8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别名与零停机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：应用在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my_index1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使用一定时间之后，因为某种原因需要切换到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my_index2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my_index1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中的数据还能查。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9450" y="2880360"/>
            <a:ext cx="4960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使用别名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的处理步骤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my_index2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索引；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将别名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my_index_r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也指向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my_index2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将别名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my_index_w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my_index1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中移除，指向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my_index2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7260" y="3467100"/>
            <a:ext cx="96012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04410" y="346710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my_index1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  <a:endCxn id="25" idx="1"/>
          </p:cNvCxnSpPr>
          <p:nvPr/>
        </p:nvCxnSpPr>
        <p:spPr>
          <a:xfrm flipV="1">
            <a:off x="1897380" y="3249930"/>
            <a:ext cx="67246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5960" y="393028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写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2569845" y="399669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my_index_w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569845" y="303276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my_index_r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0" idx="3"/>
            <a:endCxn id="24" idx="1"/>
          </p:cNvCxnSpPr>
          <p:nvPr/>
        </p:nvCxnSpPr>
        <p:spPr>
          <a:xfrm>
            <a:off x="1897380" y="3684270"/>
            <a:ext cx="672465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3"/>
            <a:endCxn id="21" idx="1"/>
          </p:cNvCxnSpPr>
          <p:nvPr/>
        </p:nvCxnSpPr>
        <p:spPr>
          <a:xfrm>
            <a:off x="4120515" y="3249930"/>
            <a:ext cx="68389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3"/>
            <a:endCxn id="21" idx="1"/>
          </p:cNvCxnSpPr>
          <p:nvPr/>
        </p:nvCxnSpPr>
        <p:spPr>
          <a:xfrm flipV="1">
            <a:off x="4120515" y="3684270"/>
            <a:ext cx="683895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54530" y="32161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952500" y="5345430"/>
            <a:ext cx="96012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819650" y="491109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my_index1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40" idx="3"/>
            <a:endCxn id="45" idx="1"/>
          </p:cNvCxnSpPr>
          <p:nvPr/>
        </p:nvCxnSpPr>
        <p:spPr>
          <a:xfrm flipV="1">
            <a:off x="1912620" y="5128260"/>
            <a:ext cx="67246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1200" y="58086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写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2585085" y="587502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my_index_w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585085" y="491109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my_index_r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0" idx="3"/>
            <a:endCxn id="44" idx="1"/>
          </p:cNvCxnSpPr>
          <p:nvPr/>
        </p:nvCxnSpPr>
        <p:spPr>
          <a:xfrm>
            <a:off x="1912620" y="5562600"/>
            <a:ext cx="672465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5" idx="3"/>
            <a:endCxn id="41" idx="1"/>
          </p:cNvCxnSpPr>
          <p:nvPr/>
        </p:nvCxnSpPr>
        <p:spPr>
          <a:xfrm>
            <a:off x="4135755" y="5128260"/>
            <a:ext cx="683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</p:cNvCxnSpPr>
          <p:nvPr/>
        </p:nvCxnSpPr>
        <p:spPr>
          <a:xfrm>
            <a:off x="4135755" y="6092190"/>
            <a:ext cx="66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69770" y="509450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4798695" y="5875020"/>
            <a:ext cx="15506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my_index2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45" idx="3"/>
          </p:cNvCxnSpPr>
          <p:nvPr/>
        </p:nvCxnSpPr>
        <p:spPr>
          <a:xfrm>
            <a:off x="4135755" y="5128260"/>
            <a:ext cx="662940" cy="96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中，较为常见的水平分表方式：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按时间</a:t>
            </a:r>
            <a:r>
              <a:rPr lang="zh-CN" altLang="en-US" dirty="0" smtClean="0"/>
              <a:t>水平分表；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按用户信息</a:t>
            </a:r>
            <a:r>
              <a:rPr lang="zh-CN" altLang="en-US" dirty="0" smtClean="0"/>
              <a:t>水平分表，如：业务入口、地区等；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ES</a:t>
            </a:r>
            <a:r>
              <a:rPr lang="zh-CN" altLang="en-US" dirty="0" smtClean="0"/>
              <a:t>也支持按时间、按用户信息，将数据划分到不同索引；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按时间数据扩展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 smtClean="0"/>
              <a:t>日志是最典型的按时间划分的数据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000" dirty="0" smtClean="0"/>
              <a:t>假如我们使用</a:t>
            </a:r>
            <a:r>
              <a:rPr lang="en-US" altLang="zh-CN" sz="2000" dirty="0" err="1" smtClean="0"/>
              <a:t>logs_current</a:t>
            </a:r>
            <a:r>
              <a:rPr lang="zh-CN" altLang="en-US" sz="2000" dirty="0" smtClean="0"/>
              <a:t>来标识添加当前日志数据的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的别名；</a:t>
            </a:r>
            <a:endParaRPr lang="en-US" altLang="zh-CN" sz="2000" dirty="0" smtClean="0"/>
          </a:p>
          <a:p>
            <a:pPr lvl="1">
              <a:spcAft>
                <a:spcPts val="600"/>
              </a:spcAft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last_3_months</a:t>
            </a:r>
            <a:r>
              <a:rPr lang="zh-CN" altLang="en-US" sz="2000" dirty="0" smtClean="0"/>
              <a:t>来标识最近三个月日志数据的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的别名；</a:t>
            </a:r>
            <a:endParaRPr lang="en-US" altLang="zh-CN" sz="2000" dirty="0" smtClean="0"/>
          </a:p>
          <a:p>
            <a:pPr lvl="1">
              <a:spcAft>
                <a:spcPts val="600"/>
              </a:spcAft>
            </a:pPr>
            <a:endParaRPr lang="en-US" altLang="zh-CN" sz="2000" dirty="0" smtClean="0"/>
          </a:p>
          <a:p>
            <a:pPr lvl="1">
              <a:spcAft>
                <a:spcPts val="600"/>
              </a:spcAft>
            </a:pPr>
            <a:endParaRPr lang="en-US" altLang="zh-CN" sz="2000" dirty="0"/>
          </a:p>
          <a:p>
            <a:pPr lvl="1">
              <a:spcAft>
                <a:spcPts val="600"/>
              </a:spcAft>
            </a:pPr>
            <a:endParaRPr lang="en-US" altLang="zh-CN" sz="2000" dirty="0"/>
          </a:p>
          <a:p>
            <a:pPr lvl="1">
              <a:spcAft>
                <a:spcPts val="600"/>
              </a:spcAft>
            </a:pPr>
            <a:endParaRPr lang="en-US" altLang="zh-CN" sz="2000" dirty="0" smtClean="0"/>
          </a:p>
          <a:p>
            <a:pPr lvl="1">
              <a:spcAft>
                <a:spcPts val="600"/>
              </a:spcAft>
            </a:pPr>
            <a:endParaRPr lang="en-US" altLang="zh-CN" sz="2000" dirty="0"/>
          </a:p>
          <a:p>
            <a:pPr lvl="1">
              <a:spcAft>
                <a:spcPts val="600"/>
              </a:spcAft>
            </a:pPr>
            <a:endParaRPr lang="en-US" altLang="zh-CN" sz="2000" dirty="0" smtClean="0"/>
          </a:p>
          <a:p>
            <a:pPr lvl="1">
              <a:spcAft>
                <a:spcPts val="600"/>
              </a:spcAft>
            </a:pP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2000" dirty="0" smtClean="0"/>
              <a:t>①②则将</a:t>
            </a:r>
            <a:r>
              <a:rPr lang="en-US" altLang="zh-CN" sz="2000" dirty="0" err="1" smtClean="0"/>
              <a:t>logs_current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月份切换到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月份，用于添加新的日志信息；</a:t>
            </a:r>
            <a:endParaRPr lang="en-US" altLang="zh-CN" sz="2000" dirty="0" smtClean="0"/>
          </a:p>
          <a:p>
            <a:pPr lvl="1">
              <a:spcAft>
                <a:spcPts val="600"/>
              </a:spcAft>
            </a:pPr>
            <a:r>
              <a:rPr lang="zh-CN" altLang="en-US" sz="2000" dirty="0" smtClean="0"/>
              <a:t>③④则将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月份从</a:t>
            </a:r>
            <a:r>
              <a:rPr lang="en-US" altLang="zh-CN" sz="2000" dirty="0" smtClean="0"/>
              <a:t>last_3_months</a:t>
            </a:r>
            <a:r>
              <a:rPr lang="zh-CN" altLang="en-US" sz="2000" dirty="0" smtClean="0"/>
              <a:t>中移除，加入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月份，用于查询最新三个月的日志信息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417320" y="3082290"/>
            <a:ext cx="9338310" cy="20802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POST /_aliases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"actions": [</a:t>
            </a:r>
          </a:p>
          <a:p>
            <a:r>
              <a:rPr lang="en-US" altLang="zh-CN" sz="1400" dirty="0"/>
              <a:t>    { </a:t>
            </a:r>
            <a:r>
              <a:rPr lang="en-US" altLang="zh-CN" sz="1400" dirty="0" smtClean="0"/>
              <a:t>“add”:    </a:t>
            </a:r>
            <a:r>
              <a:rPr lang="en-US" altLang="zh-CN" sz="1400" dirty="0"/>
              <a:t>{ </a:t>
            </a:r>
            <a:r>
              <a:rPr lang="en-US" altLang="zh-CN" sz="1400" dirty="0" smtClean="0"/>
              <a:t>“alias”: “</a:t>
            </a:r>
            <a:r>
              <a:rPr lang="en-US" altLang="zh-CN" sz="1400" dirty="0" err="1" smtClean="0"/>
              <a:t>logs_current</a:t>
            </a:r>
            <a:r>
              <a:rPr lang="en-US" altLang="zh-CN" sz="1400" dirty="0" smtClean="0"/>
              <a:t>”,  “index”: “logs_2014-10” </a:t>
            </a:r>
            <a:r>
              <a:rPr lang="en-US" altLang="zh-CN" sz="1400" dirty="0"/>
              <a:t>}},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①</a:t>
            </a:r>
            <a:endParaRPr lang="en-US" altLang="zh-CN" sz="1400" dirty="0"/>
          </a:p>
          <a:p>
            <a:r>
              <a:rPr lang="en-US" altLang="zh-CN" sz="1400" dirty="0"/>
              <a:t>    { </a:t>
            </a:r>
            <a:r>
              <a:rPr lang="en-US" altLang="zh-CN" sz="1400" dirty="0" smtClean="0"/>
              <a:t>“remove”: </a:t>
            </a:r>
            <a:r>
              <a:rPr lang="en-US" altLang="zh-CN" sz="1400" dirty="0"/>
              <a:t>{ </a:t>
            </a:r>
            <a:r>
              <a:rPr lang="en-US" altLang="zh-CN" sz="1400" dirty="0" smtClean="0"/>
              <a:t>“alias”: “</a:t>
            </a:r>
            <a:r>
              <a:rPr lang="en-US" altLang="zh-CN" sz="1400" dirty="0" err="1" smtClean="0"/>
              <a:t>logs_current</a:t>
            </a:r>
            <a:r>
              <a:rPr lang="en-US" altLang="zh-CN" sz="1400" dirty="0" smtClean="0"/>
              <a:t>”,  “index”: “logs_2014-09” </a:t>
            </a:r>
            <a:r>
              <a:rPr lang="en-US" altLang="zh-CN" sz="1400" dirty="0"/>
              <a:t>}}, </a:t>
            </a:r>
            <a:r>
              <a:rPr lang="en-US" altLang="zh-CN" sz="1400" dirty="0" smtClean="0"/>
              <a:t>    </a:t>
            </a:r>
            <a:r>
              <a:rPr lang="zh-CN" altLang="en-US" sz="1400" dirty="0" smtClean="0"/>
              <a:t>②</a:t>
            </a:r>
            <a:endParaRPr lang="en-US" altLang="zh-CN" sz="1400" dirty="0"/>
          </a:p>
          <a:p>
            <a:r>
              <a:rPr lang="en-US" altLang="zh-CN" sz="1400" dirty="0"/>
              <a:t>    { </a:t>
            </a:r>
            <a:r>
              <a:rPr lang="en-US" altLang="zh-CN" sz="1400" dirty="0" smtClean="0"/>
              <a:t>“add”:    </a:t>
            </a:r>
            <a:r>
              <a:rPr lang="en-US" altLang="zh-CN" sz="1400" dirty="0"/>
              <a:t>{ </a:t>
            </a:r>
            <a:r>
              <a:rPr lang="en-US" altLang="zh-CN" sz="1400" dirty="0" smtClean="0"/>
              <a:t>“alias”: “last_3_months”, “index”: “logs_2014-10” </a:t>
            </a:r>
            <a:r>
              <a:rPr lang="en-US" altLang="zh-CN" sz="1400" dirty="0"/>
              <a:t>}},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③</a:t>
            </a:r>
            <a:endParaRPr lang="en-US" altLang="zh-CN" sz="1400" dirty="0"/>
          </a:p>
          <a:p>
            <a:r>
              <a:rPr lang="en-US" altLang="zh-CN" sz="1400" dirty="0"/>
              <a:t>    { </a:t>
            </a:r>
            <a:r>
              <a:rPr lang="en-US" altLang="zh-CN" sz="1400" dirty="0" smtClean="0"/>
              <a:t>“remove”: </a:t>
            </a:r>
            <a:r>
              <a:rPr lang="en-US" altLang="zh-CN" sz="1400" dirty="0"/>
              <a:t>{ </a:t>
            </a:r>
            <a:r>
              <a:rPr lang="en-US" altLang="zh-CN" sz="1400" dirty="0" smtClean="0"/>
              <a:t>“alias”: “last_3_months”, “index”: “logs_2014-07” </a:t>
            </a:r>
            <a:r>
              <a:rPr lang="en-US" altLang="zh-CN" sz="1400" dirty="0"/>
              <a:t>}} 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④</a:t>
            </a:r>
            <a:endParaRPr lang="en-US" altLang="zh-CN" sz="1400" dirty="0"/>
          </a:p>
          <a:p>
            <a:r>
              <a:rPr lang="en-US" altLang="zh-CN" sz="1400" dirty="0"/>
              <a:t>  ]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74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按用户数据扩展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使用意见反馈业务入口为例，一开始我们可以给多个业务入口使用一个大的分片：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5860" y="2823210"/>
            <a:ext cx="3646170" cy="3703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PUT /feedback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"settings": {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number_of_shards</a:t>
            </a:r>
            <a:r>
              <a:rPr lang="en-US" altLang="zh-CN" sz="1400" dirty="0"/>
              <a:t>": 10 </a:t>
            </a:r>
          </a:p>
          <a:p>
            <a:r>
              <a:rPr lang="en-US" altLang="zh-CN" sz="1400" dirty="0"/>
              <a:t>  },</a:t>
            </a:r>
          </a:p>
          <a:p>
            <a:r>
              <a:rPr lang="en-US" altLang="zh-CN" sz="1400" dirty="0"/>
              <a:t>  "mappings": {</a:t>
            </a:r>
          </a:p>
          <a:p>
            <a:r>
              <a:rPr lang="en-US" altLang="zh-CN" sz="1400" dirty="0"/>
              <a:t>    "post": {</a:t>
            </a:r>
          </a:p>
          <a:p>
            <a:r>
              <a:rPr lang="en-US" altLang="zh-CN" sz="1400" dirty="0"/>
              <a:t>      "properties": {</a:t>
            </a:r>
          </a:p>
          <a:p>
            <a:r>
              <a:rPr lang="en-US" altLang="zh-CN" sz="1400" dirty="0"/>
              <a:t>        "instance": { </a:t>
            </a:r>
          </a:p>
          <a:p>
            <a:r>
              <a:rPr lang="en-US" altLang="zh-CN" sz="1400" dirty="0"/>
              <a:t>          "type":  "string",</a:t>
            </a:r>
          </a:p>
          <a:p>
            <a:r>
              <a:rPr lang="en-US" altLang="zh-CN" sz="1400" dirty="0"/>
              <a:t>          "index": "</a:t>
            </a:r>
            <a:r>
              <a:rPr lang="en-US" altLang="zh-CN" sz="1400" dirty="0" err="1"/>
              <a:t>not_analyzed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834890" y="2823210"/>
            <a:ext cx="3646170" cy="3703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PUT /feedback/post/1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"instance": "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", 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smtClean="0"/>
              <a:t>“title":    </a:t>
            </a:r>
            <a:r>
              <a:rPr lang="en-US" altLang="zh-CN" sz="1400" dirty="0"/>
              <a:t>"Easy recipe for ginger nuts",</a:t>
            </a:r>
          </a:p>
          <a:p>
            <a:r>
              <a:rPr lang="en-US" altLang="zh-CN" sz="1400" dirty="0"/>
              <a:t>  ...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8507730" y="2827020"/>
            <a:ext cx="3646170" cy="3703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GET /feedback/post/_search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"query": {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bool</a:t>
            </a:r>
            <a:r>
              <a:rPr lang="en-US" altLang="zh-CN" sz="1200" dirty="0"/>
              <a:t>": {</a:t>
            </a:r>
          </a:p>
          <a:p>
            <a:r>
              <a:rPr lang="en-US" altLang="zh-CN" sz="1200" dirty="0"/>
              <a:t>      "must": {</a:t>
            </a:r>
          </a:p>
          <a:p>
            <a:r>
              <a:rPr lang="en-US" altLang="zh-CN" sz="1200" dirty="0"/>
              <a:t>        "match": 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"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title": </a:t>
            </a:r>
            <a:r>
              <a:rPr lang="en-US" altLang="zh-CN" sz="1200" dirty="0"/>
              <a:t>"ginger nuts"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},</a:t>
            </a:r>
          </a:p>
          <a:p>
            <a:r>
              <a:rPr lang="en-US" altLang="zh-CN" sz="1200" dirty="0"/>
              <a:t>      "filter": {</a:t>
            </a:r>
          </a:p>
          <a:p>
            <a:r>
              <a:rPr lang="en-US" altLang="zh-CN" sz="1200" dirty="0"/>
              <a:t>        "term": {</a:t>
            </a:r>
          </a:p>
          <a:p>
            <a:r>
              <a:rPr lang="en-US" altLang="zh-CN" sz="1200" dirty="0"/>
              <a:t>          "instance": {</a:t>
            </a:r>
          </a:p>
          <a:p>
            <a:r>
              <a:rPr lang="en-US" altLang="zh-CN" sz="1200" dirty="0"/>
              <a:t>            "</a:t>
            </a:r>
            <a:r>
              <a:rPr lang="en-US" altLang="zh-CN" sz="1200" dirty="0" err="1"/>
              <a:t>en_android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26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的创建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90600" y="1438275"/>
            <a:ext cx="5667375" cy="4886326"/>
            <a:chOff x="1171575" y="1438275"/>
            <a:chExt cx="5667375" cy="4886326"/>
          </a:xfrm>
        </p:grpSpPr>
        <p:sp>
          <p:nvSpPr>
            <p:cNvPr id="14" name="矩形 13"/>
            <p:cNvSpPr/>
            <p:nvPr/>
          </p:nvSpPr>
          <p:spPr>
            <a:xfrm>
              <a:off x="1171575" y="1438275"/>
              <a:ext cx="5667375" cy="48863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81100" y="1542723"/>
              <a:ext cx="5514975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curl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-XPUT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[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address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]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/blog/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-d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kern="0" spc="20" dirty="0" smtClean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'</a:t>
              </a: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200" b="1" kern="0" spc="20" dirty="0">
                  <a:solidFill>
                    <a:srgbClr val="6AB825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"settings"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b="1" kern="0" spc="20" dirty="0">
                  <a:solidFill>
                    <a:srgbClr val="6AB825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"number_of_shards"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200" kern="0" spc="20" dirty="0">
                  <a:solidFill>
                    <a:srgbClr val="3677A9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     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//</a:t>
              </a:r>
              <a:r>
                <a:rPr lang="zh-CN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设置分片</a:t>
              </a:r>
              <a:r>
                <a:rPr lang="zh-CN" altLang="zh-CN" sz="1200" kern="0" spc="20" dirty="0" smtClean="0">
                  <a:solidFill>
                    <a:srgbClr val="A6171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数量</a:t>
              </a:r>
              <a:endParaRPr lang="en-US" altLang="zh-CN" sz="1200" kern="0" spc="20" dirty="0" smtClean="0">
                <a:solidFill>
                  <a:srgbClr val="A6171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b="1" kern="0" spc="20" dirty="0">
                  <a:solidFill>
                    <a:srgbClr val="6AB825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"number_of_replicas"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200" kern="0" spc="20" dirty="0">
                  <a:solidFill>
                    <a:srgbClr val="3677A9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   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//</a:t>
              </a:r>
              <a:r>
                <a:rPr lang="zh-CN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设置副本</a:t>
              </a:r>
              <a:r>
                <a:rPr lang="zh-CN" altLang="zh-CN" sz="1200" kern="0" spc="20" dirty="0" smtClean="0">
                  <a:solidFill>
                    <a:srgbClr val="A6171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数量</a:t>
              </a:r>
              <a:endParaRPr lang="en-US" altLang="zh-CN" sz="1200" kern="0" spc="20" dirty="0" smtClean="0">
                <a:solidFill>
                  <a:srgbClr val="A6171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b="1" kern="0" spc="20" dirty="0">
                  <a:solidFill>
                    <a:srgbClr val="6AB825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"index"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 {                  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//</a:t>
              </a:r>
              <a:r>
                <a:rPr lang="zh-CN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自定义索引默认</a:t>
              </a:r>
              <a:r>
                <a:rPr lang="zh-CN" altLang="zh-CN" sz="1200" kern="0" spc="20" dirty="0" smtClean="0">
                  <a:solidFill>
                    <a:srgbClr val="A6171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分析器</a:t>
              </a:r>
              <a:endParaRPr lang="en-US" altLang="zh-CN" sz="1200" kern="0" spc="20" dirty="0" smtClean="0">
                <a:solidFill>
                  <a:srgbClr val="A6171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1200" b="1" kern="0" spc="20" dirty="0">
                  <a:solidFill>
                    <a:srgbClr val="6AB825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"analysis"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200" b="1" kern="0" spc="20" dirty="0">
                  <a:solidFill>
                    <a:srgbClr val="6AB825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"analyzer"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    </a:t>
              </a:r>
              <a:r>
                <a:rPr lang="en-US" altLang="zh-CN" sz="1200" b="1" kern="0" spc="20" dirty="0">
                  <a:solidFill>
                    <a:srgbClr val="6AB825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"default"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      </a:t>
              </a:r>
              <a:r>
                <a:rPr lang="en-US" altLang="zh-CN" sz="1200" b="1" kern="0" spc="20" dirty="0">
                  <a:solidFill>
                    <a:srgbClr val="6AB825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"tokenizer"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200" kern="0" spc="20" dirty="0">
                  <a:solidFill>
                    <a:srgbClr val="ED9D13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"standard"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  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//</a:t>
              </a:r>
              <a:r>
                <a:rPr lang="zh-CN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分词</a:t>
              </a:r>
              <a:r>
                <a:rPr lang="zh-CN" altLang="zh-CN" sz="1200" kern="0" spc="20" dirty="0" smtClean="0">
                  <a:solidFill>
                    <a:srgbClr val="A6171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器</a:t>
              </a:r>
              <a:endParaRPr lang="en-US" altLang="zh-CN" sz="1200" kern="0" spc="20" dirty="0" smtClean="0">
                <a:solidFill>
                  <a:srgbClr val="A6171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      </a:t>
              </a:r>
              <a:r>
                <a:rPr lang="en-US" altLang="zh-CN" sz="1200" b="1" kern="0" spc="20" dirty="0">
                  <a:solidFill>
                    <a:srgbClr val="6AB825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"filter"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 [                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//</a:t>
              </a:r>
              <a:r>
                <a:rPr lang="zh-CN" altLang="zh-CN" sz="1200" kern="0" spc="20" dirty="0" smtClean="0">
                  <a:solidFill>
                    <a:srgbClr val="A6171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过滤器</a:t>
              </a:r>
              <a:endParaRPr lang="zh-CN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        </a:t>
              </a:r>
              <a:r>
                <a:rPr lang="en-US" altLang="zh-CN" sz="1200" kern="0" spc="20" dirty="0" smtClean="0">
                  <a:solidFill>
                    <a:srgbClr val="ED9D13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“lowercase”</a:t>
              </a:r>
              <a:r>
                <a:rPr lang="en-US" altLang="zh-CN" sz="1200" kern="0" spc="20" dirty="0" smtClean="0">
                  <a:solidFill>
                    <a:srgbClr val="ED9D13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            // </a:t>
              </a:r>
              <a:r>
                <a:rPr lang="zh-CN" altLang="en-US" sz="1200" kern="0" spc="20" dirty="0" smtClean="0">
                  <a:solidFill>
                    <a:srgbClr val="ED9D13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大小写过滤器</a:t>
              </a:r>
              <a:endParaRPr lang="en-US" altLang="zh-CN" sz="1200" kern="0" spc="20" dirty="0" smtClean="0">
                <a:solidFill>
                  <a:srgbClr val="ED9D13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 smtClean="0">
                  <a:solidFill>
                    <a:srgbClr val="ED9D13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kern="0" spc="20" dirty="0" smtClean="0">
                  <a:solidFill>
                    <a:srgbClr val="ED9D13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       “stop“                   // </a:t>
              </a:r>
              <a:r>
                <a:rPr lang="zh-CN" altLang="en-US" sz="1200" kern="0" spc="20" dirty="0" smtClean="0">
                  <a:solidFill>
                    <a:srgbClr val="ED9D13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停顿词过滤器</a:t>
              </a:r>
              <a:endParaRPr lang="zh-CN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      ]</a:t>
              </a:r>
              <a:endParaRPr lang="zh-CN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    </a:t>
              </a: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}</a:t>
              </a: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  }</a:t>
              </a: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200" kern="0" spc="20" dirty="0" smtClean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}</a:t>
              </a: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117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1200" kern="0" spc="20" dirty="0">
                  <a:solidFill>
                    <a:srgbClr val="D0D0D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}</a:t>
              </a:r>
              <a:r>
                <a:rPr lang="en-US" altLang="zh-CN" sz="1200" kern="0" spc="20" dirty="0">
                  <a:solidFill>
                    <a:srgbClr val="A61717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'</a:t>
              </a:r>
              <a:endPara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按用户数据扩展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来自于同一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instance</a:t>
            </a:r>
            <a:r>
              <a:rPr lang="zh-CN" altLang="en-US" sz="2000" dirty="0" smtClean="0"/>
              <a:t>的内容可以</a:t>
            </a:r>
            <a:r>
              <a:rPr lang="zh-CN" altLang="en-US" sz="2000" dirty="0"/>
              <a:t>简单地容纳于单个分片，但它们现在被打散到了这个索引的所有十个分片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；</a:t>
            </a:r>
            <a:endParaRPr lang="en-US" altLang="zh-CN" sz="2000" dirty="0" smtClean="0"/>
          </a:p>
          <a:p>
            <a:r>
              <a:rPr lang="zh-CN" altLang="en-US" sz="2000" dirty="0"/>
              <a:t>每个搜索请求都必须被转发至所有十个分片的一个主分片或者副本</a:t>
            </a:r>
            <a:r>
              <a:rPr lang="zh-CN" altLang="en-US" sz="2000" dirty="0" smtClean="0"/>
              <a:t>分片；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个文档将通过使用如下公式来分配到一个指定分片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将 </a:t>
            </a:r>
            <a:r>
              <a:rPr lang="en-US" altLang="zh-CN" sz="2000" dirty="0" smtClean="0"/>
              <a:t>instance</a:t>
            </a:r>
            <a:r>
              <a:rPr lang="zh-CN" altLang="en-US" sz="2000" dirty="0"/>
              <a:t> 用于路由值保证所有来自</a:t>
            </a:r>
            <a:r>
              <a:rPr lang="zh-CN" altLang="en-US" sz="2000" dirty="0" smtClean="0"/>
              <a:t>相同</a:t>
            </a:r>
            <a:r>
              <a:rPr lang="zh-CN" altLang="en-US" sz="2000" dirty="0" smtClean="0">
                <a:solidFill>
                  <a:srgbClr val="FF0000"/>
                </a:solidFill>
              </a:rPr>
              <a:t>业务入口</a:t>
            </a:r>
            <a:r>
              <a:rPr lang="zh-CN" altLang="en-US" sz="2000" dirty="0" smtClean="0"/>
              <a:t>都</a:t>
            </a:r>
            <a:r>
              <a:rPr lang="zh-CN" altLang="en-US" sz="2000" dirty="0"/>
              <a:t>存储于相同的分片</a:t>
            </a:r>
          </a:p>
        </p:txBody>
      </p:sp>
      <p:sp>
        <p:nvSpPr>
          <p:cNvPr id="4" name="矩形 3"/>
          <p:cNvSpPr/>
          <p:nvPr/>
        </p:nvSpPr>
        <p:spPr>
          <a:xfrm>
            <a:off x="34290" y="4572000"/>
            <a:ext cx="3646170" cy="2205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PUT /feedback/post/1?routing=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"instance": "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", </a:t>
            </a:r>
          </a:p>
          <a:p>
            <a:r>
              <a:rPr lang="en-US" altLang="zh-CN" sz="1400" dirty="0"/>
              <a:t>  "title":    "Easy recipe for ginger nuts",</a:t>
            </a:r>
          </a:p>
          <a:p>
            <a:r>
              <a:rPr lang="en-US" altLang="zh-CN" sz="1400" dirty="0"/>
              <a:t>  ...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177290" y="3394710"/>
            <a:ext cx="5360670" cy="480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shard = hash(routing) % </a:t>
            </a:r>
            <a:r>
              <a:rPr lang="en-US" altLang="zh-CN" dirty="0" err="1"/>
              <a:t>number_of_primary_shards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07130" y="4575810"/>
            <a:ext cx="3848100" cy="2205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GET /feedback/post/_</a:t>
            </a:r>
            <a:r>
              <a:rPr lang="en-US" altLang="zh-CN" sz="1400" dirty="0" err="1"/>
              <a:t>search?routing</a:t>
            </a:r>
            <a:r>
              <a:rPr lang="en-US" altLang="zh-CN" sz="1400" dirty="0"/>
              <a:t>=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"query": {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bool</a:t>
            </a:r>
            <a:r>
              <a:rPr lang="en-US" altLang="zh-CN" sz="1400" dirty="0"/>
              <a:t>": {</a:t>
            </a:r>
          </a:p>
          <a:p>
            <a:r>
              <a:rPr lang="en-US" altLang="zh-CN" sz="1400" dirty="0"/>
              <a:t>      "must": { "match": { "title": "ginger nuts" } },</a:t>
            </a:r>
          </a:p>
          <a:p>
            <a:r>
              <a:rPr lang="en-US" altLang="zh-CN" sz="1400" dirty="0"/>
              <a:t>      "filter": { "term": { "instance": { "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" } }</a:t>
            </a:r>
          </a:p>
          <a:p>
            <a:r>
              <a:rPr lang="en-US" altLang="zh-CN" sz="1400" dirty="0"/>
              <a:t>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585710" y="4568190"/>
            <a:ext cx="4583430" cy="2205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GET /feedback/post/_</a:t>
            </a:r>
            <a:r>
              <a:rPr lang="en-US" altLang="zh-CN" sz="1400" dirty="0" err="1"/>
              <a:t>search?routing</a:t>
            </a:r>
            <a:r>
              <a:rPr lang="en-US" altLang="zh-CN" sz="1400" dirty="0"/>
              <a:t>=</a:t>
            </a:r>
            <a:r>
              <a:rPr lang="en-US" altLang="zh-CN" sz="1400" dirty="0" err="1"/>
              <a:t>en_android,client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"query": {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bool</a:t>
            </a:r>
            <a:r>
              <a:rPr lang="en-US" altLang="zh-CN" sz="1400" dirty="0"/>
              <a:t>": {</a:t>
            </a:r>
          </a:p>
          <a:p>
            <a:r>
              <a:rPr lang="en-US" altLang="zh-CN" sz="1400" dirty="0"/>
              <a:t>      "must": { "match": { "title": "ginger nuts" } },</a:t>
            </a:r>
          </a:p>
          <a:p>
            <a:r>
              <a:rPr lang="en-US" altLang="zh-CN" sz="1400" dirty="0"/>
              <a:t>      "filter": { "terms": { "instance": { ["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", </a:t>
            </a:r>
            <a:r>
              <a:rPr lang="en-US" altLang="zh-CN" sz="1400" dirty="0" smtClean="0"/>
              <a:t>client</a:t>
            </a:r>
            <a:r>
              <a:rPr lang="en-US" altLang="zh-CN" sz="1400" dirty="0"/>
              <a:t>"] } }</a:t>
            </a:r>
          </a:p>
          <a:p>
            <a:r>
              <a:rPr lang="en-US" altLang="zh-CN" sz="1400" dirty="0"/>
              <a:t>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5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按用户数据扩展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利用别名实现一个用户一个</a:t>
            </a:r>
            <a:r>
              <a:rPr lang="zh-CN" altLang="en-US" sz="2000" dirty="0" smtClean="0"/>
              <a:t>索引：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1050" dirty="0" smtClean="0"/>
          </a:p>
          <a:p>
            <a:r>
              <a:rPr lang="zh-CN" altLang="en-US" sz="2000" dirty="0"/>
              <a:t>现在我们可以将 </a:t>
            </a:r>
            <a:r>
              <a:rPr lang="en-US" altLang="zh-CN" sz="2000" dirty="0" err="1" smtClean="0"/>
              <a:t>en_android</a:t>
            </a:r>
            <a:r>
              <a:rPr lang="zh-CN" altLang="en-US" sz="2000" dirty="0" smtClean="0"/>
              <a:t>别名</a:t>
            </a:r>
            <a:r>
              <a:rPr lang="zh-CN" altLang="en-US" sz="2000" dirty="0"/>
              <a:t>视为一个单独的索引。索引至 </a:t>
            </a:r>
            <a:r>
              <a:rPr lang="en-US" altLang="zh-CN" sz="2000" dirty="0" err="1"/>
              <a:t>en_android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别名的文档会自动地应用我们自定义的路由值：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1177290" y="1920240"/>
            <a:ext cx="3646170" cy="2205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PUT /feedback/_alias/</a:t>
            </a:r>
            <a:r>
              <a:rPr lang="en-US" altLang="zh-CN" sz="1400" dirty="0" err="1"/>
              <a:t>en_android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"routing": "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  "filter": {</a:t>
            </a:r>
          </a:p>
          <a:p>
            <a:r>
              <a:rPr lang="en-US" altLang="zh-CN" sz="1400" dirty="0"/>
              <a:t>    "term": {</a:t>
            </a:r>
          </a:p>
          <a:p>
            <a:r>
              <a:rPr lang="en-US" altLang="zh-CN" sz="1400" dirty="0"/>
              <a:t>      "instance": "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177290" y="4846320"/>
            <a:ext cx="3417570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PUT /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/post/1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"instance": "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", </a:t>
            </a:r>
          </a:p>
          <a:p>
            <a:r>
              <a:rPr lang="en-US" altLang="zh-CN" sz="1400" dirty="0"/>
              <a:t>  "title":    "Easy recipe for ginger nuts",</a:t>
            </a:r>
          </a:p>
          <a:p>
            <a:r>
              <a:rPr lang="en-US" altLang="zh-CN" sz="1400" dirty="0"/>
              <a:t>  ...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712970" y="4850130"/>
            <a:ext cx="3417570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GET /</a:t>
            </a:r>
            <a:r>
              <a:rPr lang="en-US" altLang="zh-CN" sz="1400" dirty="0" err="1"/>
              <a:t>en_android</a:t>
            </a:r>
            <a:r>
              <a:rPr lang="en-US" altLang="zh-CN" sz="1400" dirty="0"/>
              <a:t>/post/_search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"query": {</a:t>
            </a:r>
          </a:p>
          <a:p>
            <a:r>
              <a:rPr lang="en-US" altLang="zh-CN" sz="1400" dirty="0"/>
              <a:t>    "match": {</a:t>
            </a:r>
          </a:p>
          <a:p>
            <a:r>
              <a:rPr lang="en-US" altLang="zh-CN" sz="1400" dirty="0"/>
              <a:t>      "title": "ginger nuts"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237220" y="4846320"/>
            <a:ext cx="3417570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GET /</a:t>
            </a:r>
            <a:r>
              <a:rPr lang="en-US" altLang="zh-CN" sz="1400" dirty="0" err="1"/>
              <a:t>en_android,client</a:t>
            </a:r>
            <a:r>
              <a:rPr lang="en-US" altLang="zh-CN" sz="1400" dirty="0"/>
              <a:t>/post/_search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"query": {</a:t>
            </a:r>
          </a:p>
          <a:p>
            <a:r>
              <a:rPr lang="en-US" altLang="zh-CN" sz="1400" dirty="0"/>
              <a:t>    "match": {</a:t>
            </a:r>
          </a:p>
          <a:p>
            <a:r>
              <a:rPr lang="en-US" altLang="zh-CN" sz="1400" dirty="0"/>
              <a:t>      "title": "ginger nuts"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59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按用户数据扩展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444"/>
            <a:ext cx="10515600" cy="518096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一个大的</a:t>
            </a:r>
            <a:r>
              <a:rPr lang="zh-CN" altLang="en-US" sz="2000" dirty="0" smtClean="0"/>
              <a:t>用户，渐渐的</a:t>
            </a:r>
            <a:r>
              <a:rPr lang="en-US" altLang="zh-CN" sz="2000" dirty="0" smtClean="0"/>
              <a:t>en_android</a:t>
            </a:r>
            <a:r>
              <a:rPr lang="zh-CN" altLang="en-US" sz="2000" dirty="0" smtClean="0"/>
              <a:t>数据越来越多了，那么需要将</a:t>
            </a:r>
            <a:r>
              <a:rPr lang="en-US" altLang="zh-CN" sz="2000" dirty="0" smtClean="0"/>
              <a:t>en_android</a:t>
            </a:r>
            <a:r>
              <a:rPr lang="zh-CN" altLang="en-US" sz="2000" dirty="0" smtClean="0"/>
              <a:t>迁移出来：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一、为</a:t>
            </a:r>
            <a:r>
              <a:rPr lang="zh-CN" altLang="en-US" sz="1600" dirty="0" smtClean="0"/>
              <a:t>那个</a:t>
            </a:r>
            <a:r>
              <a:rPr lang="en-US" altLang="zh-CN" sz="1600" dirty="0" smtClean="0"/>
              <a:t>en_android</a:t>
            </a:r>
            <a:r>
              <a:rPr lang="zh-CN" altLang="en-US" sz="1600" dirty="0" smtClean="0"/>
              <a:t>创建</a:t>
            </a:r>
            <a:r>
              <a:rPr lang="zh-CN" altLang="en-US" sz="1600" dirty="0"/>
              <a:t>一个新的索引，并为其分配合理的分片数，可以满足一定预期的数据</a:t>
            </a:r>
            <a:r>
              <a:rPr lang="zh-CN" altLang="en-US" sz="1600" dirty="0" smtClean="0"/>
              <a:t>增长：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00" dirty="0" smtClean="0"/>
          </a:p>
          <a:p>
            <a:pPr lvl="1"/>
            <a:endParaRPr lang="en-US" altLang="zh-CN" sz="100" dirty="0" smtClean="0"/>
          </a:p>
          <a:p>
            <a:pPr lvl="1"/>
            <a:r>
              <a:rPr lang="zh-CN" altLang="en-US" sz="1600" dirty="0"/>
              <a:t>二、将共享的索引中的数据迁移到专用的索引中，可以通过</a:t>
            </a:r>
            <a:r>
              <a:rPr lang="en-US" altLang="zh-CN" sz="1600" dirty="0"/>
              <a:t>scroll</a:t>
            </a:r>
            <a:r>
              <a:rPr lang="zh-CN" altLang="en-US" sz="1600" dirty="0"/>
              <a:t>查询和</a:t>
            </a:r>
            <a:r>
              <a:rPr lang="en-US" altLang="zh-CN" sz="1600" dirty="0"/>
              <a:t>bulk API</a:t>
            </a:r>
            <a:r>
              <a:rPr lang="zh-CN" altLang="en-US" sz="1600" dirty="0"/>
              <a:t>来实现。 当迁移完成时，可以更新索引别名指向那个新的索引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00" dirty="0" smtClean="0"/>
          </a:p>
          <a:p>
            <a:pPr lvl="1"/>
            <a:endParaRPr lang="en-US" altLang="zh-CN" sz="100" dirty="0" smtClean="0"/>
          </a:p>
          <a:p>
            <a:pPr lvl="1"/>
            <a:r>
              <a:rPr lang="zh-CN" altLang="en-US" sz="1600" dirty="0"/>
              <a:t>三、从共享的索引中删除旧的</a:t>
            </a:r>
            <a:r>
              <a:rPr lang="zh-CN" altLang="en-US" sz="1600" dirty="0" smtClean="0"/>
              <a:t>文档；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700" dirty="0" smtClean="0"/>
          </a:p>
          <a:p>
            <a:endParaRPr lang="en-US" altLang="zh-CN" sz="1800" dirty="0"/>
          </a:p>
        </p:txBody>
      </p:sp>
      <p:sp>
        <p:nvSpPr>
          <p:cNvPr id="8" name="矩形 7"/>
          <p:cNvSpPr/>
          <p:nvPr/>
        </p:nvSpPr>
        <p:spPr>
          <a:xfrm>
            <a:off x="1394460" y="2160270"/>
            <a:ext cx="3646170" cy="1394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PUT /en_android_v1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"settings": {</a:t>
            </a:r>
          </a:p>
          <a:p>
            <a:r>
              <a:rPr lang="en-US" altLang="zh-CN" sz="1400" dirty="0"/>
              <a:t>    "number_of_shards": 3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394460" y="4232910"/>
            <a:ext cx="5943600" cy="1653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POST /_aliases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"actions": [</a:t>
            </a:r>
          </a:p>
          <a:p>
            <a:r>
              <a:rPr lang="en-US" altLang="zh-CN" sz="1400" dirty="0"/>
              <a:t>    { "remove": { "alias": "en_android", "index": "feedback"    }},</a:t>
            </a:r>
          </a:p>
          <a:p>
            <a:r>
              <a:rPr lang="en-US" altLang="zh-CN" sz="1400" dirty="0"/>
              <a:t>    { "add":    { "alias": "en_android", "index": "en_android_v1" }}</a:t>
            </a:r>
          </a:p>
          <a:p>
            <a:r>
              <a:rPr lang="en-US" altLang="zh-CN" sz="1400" dirty="0"/>
              <a:t>  ]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84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堆内存</a:t>
            </a:r>
            <a:r>
              <a:rPr lang="en-US" altLang="zh-CN" dirty="0"/>
              <a:t>:</a:t>
            </a:r>
            <a:r>
              <a:rPr lang="zh-CN" altLang="en-US" dirty="0"/>
              <a:t>大小和</a:t>
            </a:r>
            <a:r>
              <a:rPr lang="zh-CN" altLang="en-US" dirty="0" smtClean="0"/>
              <a:t>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32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/>
              <a:t>内存分配不要超过 </a:t>
            </a:r>
            <a:r>
              <a:rPr lang="en-US" altLang="zh-CN" dirty="0"/>
              <a:t>32 </a:t>
            </a:r>
            <a:r>
              <a:rPr lang="en-US" altLang="zh-CN" dirty="0" smtClean="0"/>
              <a:t>GB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endParaRPr lang="en-US" altLang="zh-CN" sz="100" dirty="0"/>
          </a:p>
          <a:p>
            <a:pPr lvl="1"/>
            <a:r>
              <a:rPr lang="en-US" altLang="zh-CN" dirty="0" smtClean="0"/>
              <a:t>ES</a:t>
            </a:r>
            <a:r>
              <a:rPr lang="zh-CN" altLang="en-US" dirty="0" smtClean="0"/>
              <a:t>是基于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实现的：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Lucene</a:t>
            </a:r>
            <a:r>
              <a:rPr lang="en-US" altLang="zh-CN" dirty="0" smtClean="0"/>
              <a:t> </a:t>
            </a:r>
            <a:r>
              <a:rPr lang="zh-CN" altLang="en-US" dirty="0"/>
              <a:t>被设计为可以利用操作系统底层机制来缓存内存数据结构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Lucene</a:t>
            </a:r>
            <a:r>
              <a:rPr lang="en-US" altLang="zh-CN" dirty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段是分别存储到单个文件中的</a:t>
            </a:r>
            <a:r>
              <a:rPr lang="zh-CN" altLang="en-US" dirty="0" smtClean="0"/>
              <a:t>。段是</a:t>
            </a:r>
            <a:r>
              <a:rPr lang="zh-CN" altLang="en-US" dirty="0"/>
              <a:t>不可变的</a:t>
            </a:r>
            <a:r>
              <a:rPr lang="zh-CN" altLang="en-US" dirty="0" smtClean="0"/>
              <a:t>，</a:t>
            </a:r>
            <a:r>
              <a:rPr lang="zh-CN" altLang="en-US" dirty="0"/>
              <a:t>段</a:t>
            </a:r>
            <a:r>
              <a:rPr lang="zh-CN" altLang="en-US" dirty="0" smtClean="0"/>
              <a:t>文件也不会变，</a:t>
            </a:r>
            <a:r>
              <a:rPr lang="zh-CN" altLang="en-US" dirty="0"/>
              <a:t>这是对缓存友好的，同时操作系统也会把这些段文件缓存起来，以便更快的访问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err="1"/>
              <a:t>Lucene</a:t>
            </a:r>
            <a:r>
              <a:rPr lang="en-US" altLang="zh-CN" dirty="0"/>
              <a:t> </a:t>
            </a:r>
            <a:r>
              <a:rPr lang="zh-CN" altLang="en-US" dirty="0"/>
              <a:t>的性能取决于和操作系统的相互作用。如果你把所有的内存都分配给 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的堆内存，那将不会有剩余的内存交给 </a:t>
            </a:r>
            <a:r>
              <a:rPr lang="en-US" altLang="zh-CN" dirty="0" err="1"/>
              <a:t>Lucene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sz="100" dirty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采用了指针压缩技术，减少指针对内存的占用；但是如果给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分配大于</a:t>
            </a:r>
            <a:r>
              <a:rPr lang="en-US" altLang="zh-CN" dirty="0" smtClean="0"/>
              <a:t>32G</a:t>
            </a:r>
            <a:r>
              <a:rPr lang="zh-CN" altLang="en-US" dirty="0" smtClean="0"/>
              <a:t>的内存，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就会关掉指针压缩技术。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禁用操作系统内存交换：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内存中的内容可能会被操作系统交换到磁盘上，可以在</a:t>
            </a:r>
            <a:r>
              <a:rPr lang="en-US" altLang="zh-CN" dirty="0" err="1" smtClean="0"/>
              <a:t>elasticsearch.yml</a:t>
            </a:r>
            <a:r>
              <a:rPr lang="zh-CN" altLang="en-US" dirty="0"/>
              <a:t>中加以下配置，允许 </a:t>
            </a:r>
            <a:r>
              <a:rPr lang="en-US" altLang="zh-CN" dirty="0"/>
              <a:t>JVM </a:t>
            </a:r>
            <a:r>
              <a:rPr lang="zh-CN" altLang="en-US" dirty="0"/>
              <a:t>锁住内存：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5890" y="5897880"/>
            <a:ext cx="5360670" cy="480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bootstrap.mlockall</a:t>
            </a:r>
            <a:r>
              <a:rPr lang="en-US" altLang="zh-CN" dirty="0"/>
              <a:t>: 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3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慢查日志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慢日志是不开启</a:t>
            </a:r>
            <a:r>
              <a:rPr lang="zh-CN" altLang="en-US" sz="2400" dirty="0" smtClean="0"/>
              <a:t>的，开启需要</a:t>
            </a:r>
            <a:r>
              <a:rPr lang="zh-CN" altLang="en-US" sz="2400" dirty="0"/>
              <a:t>定义具体动作（</a:t>
            </a:r>
            <a:r>
              <a:rPr lang="en-US" altLang="zh-CN" sz="2400" dirty="0"/>
              <a:t>query</a:t>
            </a:r>
            <a:r>
              <a:rPr lang="zh-CN" altLang="en-US" sz="2400" dirty="0"/>
              <a:t>，</a:t>
            </a:r>
            <a:r>
              <a:rPr lang="en-US" altLang="zh-CN" sz="2400" dirty="0"/>
              <a:t>fetch </a:t>
            </a:r>
            <a:r>
              <a:rPr lang="zh-CN" altLang="en-US" sz="2400" dirty="0"/>
              <a:t>还是 </a:t>
            </a:r>
            <a:r>
              <a:rPr lang="en-US" altLang="zh-CN" sz="2400" dirty="0"/>
              <a:t>index</a:t>
            </a:r>
            <a:r>
              <a:rPr lang="zh-CN" altLang="en-US" sz="2400" dirty="0" smtClean="0"/>
              <a:t>），以及期望</a:t>
            </a:r>
            <a:r>
              <a:rPr lang="zh-CN" altLang="en-US" sz="2400" dirty="0"/>
              <a:t>的事件记录等级（ </a:t>
            </a:r>
            <a:r>
              <a:rPr lang="en-US" altLang="zh-CN" sz="2400" dirty="0"/>
              <a:t>WARN </a:t>
            </a:r>
            <a:r>
              <a:rPr lang="zh-CN" altLang="en-US" sz="2400" dirty="0"/>
              <a:t>、 </a:t>
            </a:r>
            <a:r>
              <a:rPr lang="en-US" altLang="zh-CN" sz="2400" dirty="0"/>
              <a:t>DEBUG 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），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时间阈值：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① 查询</a:t>
            </a:r>
            <a:r>
              <a:rPr lang="zh-CN" altLang="en-US" sz="2000" dirty="0"/>
              <a:t>慢于 </a:t>
            </a:r>
            <a:r>
              <a:rPr lang="en-US" altLang="zh-CN" sz="2000" dirty="0"/>
              <a:t>10 </a:t>
            </a:r>
            <a:r>
              <a:rPr lang="zh-CN" altLang="en-US" sz="2000" dirty="0"/>
              <a:t>秒输出一个 </a:t>
            </a:r>
            <a:r>
              <a:rPr lang="en-US" altLang="zh-CN" sz="2000" dirty="0"/>
              <a:t>WARN </a:t>
            </a:r>
            <a:r>
              <a:rPr lang="zh-CN" altLang="en-US" sz="2000" dirty="0"/>
              <a:t>日志。</a:t>
            </a:r>
          </a:p>
          <a:p>
            <a:pPr lvl="1"/>
            <a:r>
              <a:rPr lang="zh-CN" altLang="en-US" sz="2000" dirty="0" smtClean="0"/>
              <a:t>② 获取</a:t>
            </a:r>
            <a:r>
              <a:rPr lang="zh-CN" altLang="en-US" sz="2000" dirty="0"/>
              <a:t>慢于 </a:t>
            </a:r>
            <a:r>
              <a:rPr lang="en-US" altLang="zh-CN" sz="2000" dirty="0"/>
              <a:t>500 </a:t>
            </a:r>
            <a:r>
              <a:rPr lang="zh-CN" altLang="en-US" sz="2000" dirty="0"/>
              <a:t>毫秒输出一个 </a:t>
            </a:r>
            <a:r>
              <a:rPr lang="en-US" altLang="zh-CN" sz="2000" dirty="0"/>
              <a:t>DEBUG </a:t>
            </a:r>
            <a:r>
              <a:rPr lang="zh-CN" altLang="en-US" sz="2000" dirty="0"/>
              <a:t>日志。</a:t>
            </a:r>
          </a:p>
          <a:p>
            <a:pPr lvl="1"/>
            <a:r>
              <a:rPr lang="zh-CN" altLang="en-US" sz="2000" dirty="0" smtClean="0"/>
              <a:t>③ 索引慢</a:t>
            </a:r>
            <a:r>
              <a:rPr lang="zh-CN" altLang="en-US" sz="2000" dirty="0"/>
              <a:t>于 </a:t>
            </a:r>
            <a:r>
              <a:rPr lang="en-US" altLang="zh-CN" sz="2000" dirty="0"/>
              <a:t>5 </a:t>
            </a:r>
            <a:r>
              <a:rPr lang="zh-CN" altLang="en-US" sz="2000" dirty="0"/>
              <a:t>秒输出一个 </a:t>
            </a:r>
            <a:r>
              <a:rPr lang="en-US" altLang="zh-CN" sz="2000" dirty="0"/>
              <a:t>INFO </a:t>
            </a:r>
            <a:r>
              <a:rPr lang="zh-CN" altLang="en-US" sz="2000" dirty="0"/>
              <a:t>日志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" dirty="0"/>
          </a:p>
        </p:txBody>
      </p:sp>
      <p:sp>
        <p:nvSpPr>
          <p:cNvPr id="4" name="矩形 3"/>
          <p:cNvSpPr/>
          <p:nvPr/>
        </p:nvSpPr>
        <p:spPr>
          <a:xfrm>
            <a:off x="960120" y="2640330"/>
            <a:ext cx="6686550" cy="1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PUT /my_index/_settings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“</a:t>
            </a:r>
            <a:r>
              <a:rPr lang="en-US" altLang="zh-CN" sz="1600" dirty="0" err="1" smtClean="0"/>
              <a:t>index.search.slowlog.threshold.query.warn</a:t>
            </a:r>
            <a:r>
              <a:rPr lang="en-US" altLang="zh-CN" sz="1600" dirty="0" smtClean="0"/>
              <a:t>” 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“10s”,            </a:t>
            </a:r>
            <a:r>
              <a:rPr lang="zh-CN" altLang="en-US" sz="1600" dirty="0" smtClean="0"/>
              <a:t>①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“</a:t>
            </a:r>
            <a:r>
              <a:rPr lang="en-US" altLang="zh-CN" sz="1600" dirty="0" err="1" smtClean="0"/>
              <a:t>index.search.slowlog.threshold.fetch.debug</a:t>
            </a:r>
            <a:r>
              <a:rPr lang="en-US" altLang="zh-CN" sz="1600" dirty="0" smtClean="0"/>
              <a:t>”: “500ms”,      </a:t>
            </a:r>
            <a:r>
              <a:rPr lang="zh-CN" altLang="en-US" sz="1600" dirty="0" smtClean="0"/>
              <a:t>②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“index.indexing.slowlog.threshold.index.info”: “5s”               </a:t>
            </a:r>
            <a:r>
              <a:rPr lang="zh-CN" altLang="en-US" sz="1600" dirty="0" smtClean="0"/>
              <a:t>③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16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Spring-data-</a:t>
            </a:r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Spring-data </a:t>
            </a:r>
            <a:r>
              <a:rPr lang="en-US" altLang="zh-CN" dirty="0" err="1"/>
              <a:t>findAll</a:t>
            </a:r>
            <a:r>
              <a:rPr lang="zh-CN" altLang="en-US" dirty="0"/>
              <a:t>是分页查询，使用时需要注意。</a:t>
            </a:r>
          </a:p>
        </p:txBody>
      </p:sp>
      <p:pic>
        <p:nvPicPr>
          <p:cNvPr id="1026" name="Picture 2" descr="C:\Users\Administrator\Desktop\讲座\Spring-data findAll是分页查询，使用时需要注意。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6" b="20829"/>
          <a:stretch/>
        </p:blipFill>
        <p:spPr bwMode="auto">
          <a:xfrm>
            <a:off x="951821" y="2481942"/>
            <a:ext cx="10125075" cy="364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Spring-data-</a:t>
            </a:r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Spring-data</a:t>
            </a:r>
            <a:r>
              <a:rPr lang="zh-CN" altLang="en-US" dirty="0"/>
              <a:t>保存或者删除文档后，或马上刷新</a:t>
            </a:r>
          </a:p>
        </p:txBody>
      </p:sp>
      <p:pic>
        <p:nvPicPr>
          <p:cNvPr id="3074" name="Picture 2" descr="C:\Users\Administrator\Desktop\讲座\Spring-data保存或者删除文档后，或马上刷新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980848" y="2513806"/>
            <a:ext cx="10759858" cy="36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4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Spring-data-</a:t>
            </a:r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9677"/>
            <a:ext cx="10515600" cy="4351338"/>
          </a:xfrm>
        </p:spPr>
        <p:txBody>
          <a:bodyPr/>
          <a:lstStyle/>
          <a:p>
            <a:r>
              <a:rPr lang="en-US" altLang="zh-CN" dirty="0"/>
              <a:t>Spring-data </a:t>
            </a:r>
            <a:r>
              <a:rPr lang="zh-CN" altLang="en-US" dirty="0"/>
              <a:t>客户端连接代码，显性连接</a:t>
            </a:r>
            <a:r>
              <a:rPr lang="en-US" altLang="zh-CN" dirty="0"/>
              <a:t>ES</a:t>
            </a:r>
            <a:r>
              <a:rPr lang="zh-CN" altLang="en-US" dirty="0"/>
              <a:t>的多个节点</a:t>
            </a:r>
          </a:p>
        </p:txBody>
      </p:sp>
      <p:pic>
        <p:nvPicPr>
          <p:cNvPr id="2050" name="Picture 2" descr="C:\Users\Administrator\Desktop\讲座\Spring-data 客户端连接代码，显性连接ES的多个节点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8" r="24315" b="6906"/>
          <a:stretch/>
        </p:blipFill>
        <p:spPr bwMode="auto">
          <a:xfrm>
            <a:off x="945696" y="2286000"/>
            <a:ext cx="984748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2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倒排索引：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</a:t>
            </a:r>
            <a:r>
              <a:rPr lang="en-US" altLang="zh-CN" dirty="0"/>
              <a:t>1(Doc 1): </a:t>
            </a:r>
            <a:r>
              <a:rPr lang="en-US" altLang="zh-CN" dirty="0" smtClean="0"/>
              <a:t> Insight </a:t>
            </a:r>
            <a:r>
              <a:rPr lang="en-US" altLang="zh-CN" dirty="0"/>
              <a:t>Data Engineering Fellows </a:t>
            </a:r>
            <a:r>
              <a:rPr lang="en-US" altLang="zh-CN" dirty="0" smtClean="0"/>
              <a:t>Program</a:t>
            </a:r>
          </a:p>
          <a:p>
            <a:pPr lvl="1"/>
            <a:r>
              <a:rPr lang="zh-CN" altLang="en-US" dirty="0" smtClean="0"/>
              <a:t>文档</a:t>
            </a:r>
            <a:r>
              <a:rPr lang="en-US" altLang="zh-CN" dirty="0"/>
              <a:t>2(Doc 2): </a:t>
            </a:r>
            <a:r>
              <a:rPr lang="en-US" altLang="zh-CN" dirty="0" smtClean="0"/>
              <a:t> Insight Data </a:t>
            </a:r>
            <a:r>
              <a:rPr lang="en-US" altLang="zh-CN" dirty="0"/>
              <a:t>Science Fellows Program</a:t>
            </a:r>
            <a:endParaRPr lang="zh-CN" altLang="en-US" dirty="0"/>
          </a:p>
        </p:txBody>
      </p:sp>
      <p:sp>
        <p:nvSpPr>
          <p:cNvPr id="4" name="AutoShape 2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07" y="2856539"/>
            <a:ext cx="8331192" cy="369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8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倒排索引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13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Posting </a:t>
            </a:r>
            <a:r>
              <a:rPr lang="en-US" altLang="zh-CN" sz="2400" dirty="0" smtClean="0"/>
              <a:t>List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Elasticsearch</a:t>
            </a:r>
            <a:r>
              <a:rPr lang="zh-CN" altLang="en-US" sz="2000" dirty="0"/>
              <a:t>分别为每个</a:t>
            </a:r>
            <a:r>
              <a:rPr lang="en-US" altLang="zh-CN" sz="2000" dirty="0"/>
              <a:t>field</a:t>
            </a:r>
            <a:r>
              <a:rPr lang="zh-CN" altLang="en-US" sz="2000" dirty="0"/>
              <a:t>都建立了一个倒排索引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follows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program</a:t>
            </a:r>
            <a:r>
              <a:rPr lang="zh-CN" altLang="en-US" sz="2000" dirty="0" smtClean="0"/>
              <a:t>这些</a:t>
            </a:r>
            <a:r>
              <a:rPr lang="zh-CN" altLang="en-US" sz="2000" dirty="0"/>
              <a:t>叫</a:t>
            </a:r>
            <a:r>
              <a:rPr lang="en-US" altLang="zh-CN" sz="2000" dirty="0"/>
              <a:t>term</a:t>
            </a:r>
            <a:r>
              <a:rPr lang="zh-CN" altLang="en-US" sz="2000" dirty="0"/>
              <a:t>，而</a:t>
            </a:r>
            <a:r>
              <a:rPr lang="en-US" altLang="zh-CN" sz="2000" dirty="0"/>
              <a:t>[1,2]</a:t>
            </a:r>
            <a:r>
              <a:rPr lang="zh-CN" altLang="en-US" sz="2000" dirty="0"/>
              <a:t>就是</a:t>
            </a:r>
            <a:r>
              <a:rPr lang="en-US" altLang="zh-CN" sz="2000" dirty="0"/>
              <a:t>Posting List</a:t>
            </a:r>
            <a:r>
              <a:rPr lang="zh-CN" altLang="en-US" sz="2000" dirty="0"/>
              <a:t>。</a:t>
            </a:r>
            <a:r>
              <a:rPr lang="en-US" altLang="zh-CN" sz="2000" dirty="0"/>
              <a:t>Posting list</a:t>
            </a:r>
            <a:r>
              <a:rPr lang="zh-CN" altLang="en-US" sz="2000" dirty="0"/>
              <a:t>就是一个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的数组，存储了所有符合某个</a:t>
            </a:r>
            <a:r>
              <a:rPr lang="en-US" altLang="zh-CN" sz="2000" dirty="0"/>
              <a:t>term</a:t>
            </a:r>
            <a:r>
              <a:rPr lang="zh-CN" altLang="en-US" sz="2000" dirty="0"/>
              <a:t>的文档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endParaRPr lang="en-US" altLang="zh-CN" sz="100" dirty="0"/>
          </a:p>
          <a:p>
            <a:r>
              <a:rPr lang="en-US" altLang="zh-CN" sz="2400" dirty="0"/>
              <a:t>Term </a:t>
            </a:r>
            <a:r>
              <a:rPr lang="en-US" altLang="zh-CN" sz="2400" dirty="0" smtClean="0"/>
              <a:t>Dictionary</a:t>
            </a:r>
          </a:p>
          <a:p>
            <a:pPr lvl="1"/>
            <a:r>
              <a:rPr lang="en-US" altLang="zh-CN" sz="2000" dirty="0"/>
              <a:t>Elasticsearch</a:t>
            </a:r>
            <a:r>
              <a:rPr lang="zh-CN" altLang="en-US" sz="2000" dirty="0"/>
              <a:t>为了能快速找到某个</a:t>
            </a:r>
            <a:r>
              <a:rPr lang="en-US" altLang="zh-CN" sz="2000" dirty="0"/>
              <a:t>term</a:t>
            </a:r>
            <a:r>
              <a:rPr lang="zh-CN" altLang="en-US" sz="2000" dirty="0"/>
              <a:t>，将所有的</a:t>
            </a:r>
            <a:r>
              <a:rPr lang="en-US" altLang="zh-CN" sz="2000" dirty="0"/>
              <a:t>term</a:t>
            </a:r>
            <a:r>
              <a:rPr lang="zh-CN" altLang="en-US" sz="2000" dirty="0"/>
              <a:t>排个序，二分法查找</a:t>
            </a:r>
            <a:r>
              <a:rPr lang="en-US" altLang="zh-CN" sz="2000" dirty="0"/>
              <a:t>term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logN</a:t>
            </a:r>
            <a:r>
              <a:rPr lang="zh-CN" altLang="en-US" sz="2000" dirty="0"/>
              <a:t>的查找效率，就像通过字典查找一样，这就是</a:t>
            </a:r>
            <a:r>
              <a:rPr lang="en-US" altLang="zh-CN" sz="2000" dirty="0"/>
              <a:t>Term </a:t>
            </a:r>
            <a:r>
              <a:rPr lang="en-US" altLang="zh-CN" sz="2000" dirty="0" smtClean="0"/>
              <a:t>Dictionary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0" indent="0">
              <a:buNone/>
            </a:pPr>
            <a:endParaRPr lang="en-US" altLang="zh-CN" sz="500" dirty="0" smtClean="0"/>
          </a:p>
          <a:p>
            <a:r>
              <a:rPr lang="en-US" altLang="zh-CN" sz="2400" dirty="0" smtClean="0"/>
              <a:t>Term Index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Elasticsearch</a:t>
            </a:r>
            <a:r>
              <a:rPr lang="zh-CN" altLang="en-US" sz="2000" dirty="0"/>
              <a:t>为了直接通过内存查找</a:t>
            </a:r>
            <a:r>
              <a:rPr lang="en-US" altLang="zh-CN" sz="2000" dirty="0"/>
              <a:t>term</a:t>
            </a:r>
            <a:r>
              <a:rPr lang="zh-CN" altLang="en-US" sz="2000" dirty="0"/>
              <a:t>，不读</a:t>
            </a:r>
            <a:r>
              <a:rPr lang="zh-CN" altLang="en-US" sz="2000" dirty="0" smtClean="0"/>
              <a:t>磁盘，但如果</a:t>
            </a:r>
            <a:r>
              <a:rPr lang="en-US" altLang="zh-CN" sz="2000" dirty="0" smtClean="0"/>
              <a:t>term</a:t>
            </a:r>
            <a:r>
              <a:rPr lang="zh-CN" altLang="en-US" sz="2000" dirty="0" smtClean="0"/>
              <a:t>有几千万个，内存放不下</a:t>
            </a:r>
            <a:r>
              <a:rPr lang="zh-CN" altLang="en-US" sz="2000" dirty="0"/>
              <a:t>怎么办？于是有了</a:t>
            </a:r>
            <a:r>
              <a:rPr lang="en-US" altLang="zh-CN" sz="2000" dirty="0"/>
              <a:t>Term </a:t>
            </a:r>
            <a:r>
              <a:rPr lang="en-US" altLang="zh-CN" sz="2000" dirty="0" smtClean="0"/>
              <a:t>Index</a:t>
            </a:r>
          </a:p>
        </p:txBody>
      </p:sp>
      <p:sp>
        <p:nvSpPr>
          <p:cNvPr id="4" name="AutoShape 2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4237889"/>
            <a:ext cx="976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现在再看起来，似乎和传统数据库通过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B-Tree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的方式类似啊，为什么说比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B-Tree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的查询快呢？</a:t>
            </a:r>
          </a:p>
        </p:txBody>
      </p:sp>
    </p:spTree>
    <p:extLst>
      <p:ext uri="{BB962C8B-B14F-4D97-AF65-F5344CB8AC3E}">
        <p14:creationId xmlns:p14="http://schemas.microsoft.com/office/powerpoint/2010/main" val="15219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的创建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12" y="1333500"/>
            <a:ext cx="62964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倒排索引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13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Term Index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Term Index</a:t>
            </a:r>
            <a:r>
              <a:rPr lang="zh-CN" altLang="en-US" sz="2000" dirty="0" smtClean="0"/>
              <a:t>就</a:t>
            </a:r>
            <a:r>
              <a:rPr lang="zh-CN" altLang="en-US" sz="2000" dirty="0"/>
              <a:t>像字典里的索引页一样，</a:t>
            </a:r>
            <a:r>
              <a:rPr lang="en-US" altLang="zh-CN" sz="2000" dirty="0"/>
              <a:t>A</a:t>
            </a:r>
            <a:r>
              <a:rPr lang="zh-CN" altLang="en-US" sz="2000" dirty="0"/>
              <a:t>开头的有哪些</a:t>
            </a:r>
            <a:r>
              <a:rPr lang="en-US" altLang="zh-CN" sz="2000" dirty="0"/>
              <a:t>term</a:t>
            </a:r>
            <a:r>
              <a:rPr lang="zh-CN" altLang="en-US" sz="2000" dirty="0"/>
              <a:t>，分别在哪页，可以理解</a:t>
            </a:r>
            <a:r>
              <a:rPr lang="en-US" altLang="zh-CN" sz="2000" dirty="0"/>
              <a:t>term index</a:t>
            </a:r>
            <a:r>
              <a:rPr lang="zh-CN" altLang="en-US" sz="2000" dirty="0"/>
              <a:t>是一</a:t>
            </a:r>
            <a:r>
              <a:rPr lang="zh-CN" altLang="en-US" sz="2000" dirty="0" smtClean="0"/>
              <a:t>颗</a:t>
            </a:r>
            <a:r>
              <a:rPr lang="zh-CN" altLang="en-US" sz="2000" dirty="0" smtClean="0">
                <a:solidFill>
                  <a:srgbClr val="FF0000"/>
                </a:solidFill>
              </a:rPr>
              <a:t>前缀树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sp>
        <p:nvSpPr>
          <p:cNvPr id="4" name="AutoShape 2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0702"/>
            <a:ext cx="3222380" cy="30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501663" y="3297115"/>
            <a:ext cx="7174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例子是一个包含 </a:t>
            </a:r>
            <a:r>
              <a:rPr lang="en-US" altLang="zh-CN" dirty="0" smtClean="0"/>
              <a:t>“A”, “to”, “tea”, “ted”, “ten”, 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”, “in”, </a:t>
            </a:r>
            <a:r>
              <a:rPr lang="zh-CN" altLang="en-US" dirty="0"/>
              <a:t>和 </a:t>
            </a:r>
            <a:r>
              <a:rPr lang="en-US" altLang="zh-CN" dirty="0" smtClean="0"/>
              <a:t>“inn” </a:t>
            </a:r>
            <a:r>
              <a:rPr lang="zh-CN" altLang="en-US" dirty="0" smtClean="0"/>
              <a:t>的前缀树。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棵树</a:t>
            </a:r>
            <a:r>
              <a:rPr lang="zh-CN" altLang="en-US" b="1" dirty="0">
                <a:solidFill>
                  <a:srgbClr val="FF0000"/>
                </a:solidFill>
              </a:rPr>
              <a:t>不会包含所有的</a:t>
            </a:r>
            <a:r>
              <a:rPr lang="en-US" altLang="zh-CN" b="1" dirty="0">
                <a:solidFill>
                  <a:srgbClr val="FF0000"/>
                </a:solidFill>
              </a:rPr>
              <a:t>term</a:t>
            </a:r>
            <a:r>
              <a:rPr lang="zh-CN" altLang="en-US" dirty="0"/>
              <a:t>，它包含的是</a:t>
            </a:r>
            <a:r>
              <a:rPr lang="en-US" altLang="zh-CN" dirty="0"/>
              <a:t>term</a:t>
            </a:r>
            <a:r>
              <a:rPr lang="zh-CN" altLang="en-US" dirty="0"/>
              <a:t>的一些前缀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term index</a:t>
            </a:r>
            <a:r>
              <a:rPr lang="zh-CN" altLang="en-US" dirty="0"/>
              <a:t>可以快速地定位到</a:t>
            </a:r>
            <a:r>
              <a:rPr lang="en-US" altLang="zh-CN" dirty="0"/>
              <a:t>term dictionary</a:t>
            </a:r>
            <a:r>
              <a:rPr lang="zh-CN" altLang="en-US" dirty="0"/>
              <a:t>的某个</a:t>
            </a:r>
            <a:r>
              <a:rPr lang="en-US" altLang="zh-CN" dirty="0"/>
              <a:t>offset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zh-CN" altLang="en-US" dirty="0"/>
              <a:t>从这个位置再往后顺序查找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term index </a:t>
            </a:r>
            <a:r>
              <a:rPr lang="zh-CN" altLang="en-US" dirty="0"/>
              <a:t>的尺寸可以只有所有</a:t>
            </a:r>
            <a:r>
              <a:rPr lang="en-US" altLang="zh-CN" dirty="0"/>
              <a:t>term</a:t>
            </a:r>
            <a:r>
              <a:rPr lang="zh-CN" altLang="en-US" dirty="0"/>
              <a:t>的尺寸的几十分之一，使得用内存缓存整个</a:t>
            </a:r>
            <a:r>
              <a:rPr lang="en-US" altLang="zh-CN" dirty="0"/>
              <a:t>term index</a:t>
            </a:r>
            <a:r>
              <a:rPr lang="zh-CN" altLang="en-US" dirty="0"/>
              <a:t>变成可能。</a:t>
            </a:r>
          </a:p>
        </p:txBody>
      </p:sp>
    </p:spTree>
    <p:extLst>
      <p:ext uri="{BB962C8B-B14F-4D97-AF65-F5344CB8AC3E}">
        <p14:creationId xmlns:p14="http://schemas.microsoft.com/office/powerpoint/2010/main" val="10663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倒排索引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138"/>
            <a:ext cx="10515600" cy="539286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Posting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整体效果：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 index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在内存中是以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transducers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）的形式保存的，其特点是非常节省内存。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 dictionary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在磁盘上是以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的方式保存的，一个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内部利用公共前缀压缩，比如都是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开头的单词就可以把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省去。这样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term dictionary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可以比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b-tree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更节约磁盘空间。</a:t>
            </a:r>
          </a:p>
        </p:txBody>
      </p:sp>
      <p:sp>
        <p:nvSpPr>
          <p:cNvPr id="4" name="AutoShape 2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 descr="https://res.infoq.com/articles/database-timestamp-02/zh/resources/0820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0922"/>
            <a:ext cx="6572896" cy="36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联合索引</a:t>
            </a:r>
            <a:endParaRPr lang="zh-CN" altLang="en-US" dirty="0"/>
          </a:p>
        </p:txBody>
      </p:sp>
      <p:sp>
        <p:nvSpPr>
          <p:cNvPr id="4" name="AutoShape 2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515275"/>
              </p:ext>
            </p:extLst>
          </p:nvPr>
        </p:nvGraphicFramePr>
        <p:xfrm>
          <a:off x="914400" y="1831938"/>
          <a:ext cx="6848476" cy="1402080"/>
        </p:xfrm>
        <a:graphic>
          <a:graphicData uri="http://schemas.openxmlformats.org/drawingml/2006/table">
            <a:tbl>
              <a:tblPr/>
              <a:tblGrid>
                <a:gridCol w="1712119"/>
                <a:gridCol w="1712119"/>
                <a:gridCol w="1712119"/>
                <a:gridCol w="171211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FFFFFF"/>
                          </a:solidFill>
                          <a:effectLst/>
                        </a:rPr>
                        <a:t>ID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>
                          <a:solidFill>
                            <a:srgbClr val="FFFFFF"/>
                          </a:solidFill>
                          <a:effectLst/>
                        </a:rPr>
                        <a:t>Age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>
                          <a:solidFill>
                            <a:srgbClr val="FFFFFF"/>
                          </a:solidFill>
                          <a:effectLst/>
                        </a:rPr>
                        <a:t>Sex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Kate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24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John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24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Bill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effectLst/>
                        </a:rPr>
                        <a:t>29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Male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38200" y="347295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Name: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39498"/>
              </p:ext>
            </p:extLst>
          </p:nvPr>
        </p:nvGraphicFramePr>
        <p:xfrm>
          <a:off x="908537" y="3842342"/>
          <a:ext cx="2995248" cy="1402080"/>
        </p:xfrm>
        <a:graphic>
          <a:graphicData uri="http://schemas.openxmlformats.org/drawingml/2006/table">
            <a:tbl>
              <a:tblPr/>
              <a:tblGrid>
                <a:gridCol w="1122486"/>
                <a:gridCol w="1872762"/>
              </a:tblGrid>
              <a:tr h="318489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FFFFFF"/>
                          </a:solidFill>
                          <a:effectLst/>
                        </a:rPr>
                        <a:t>Term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FFFFFF"/>
                          </a:solidFill>
                          <a:effectLst/>
                        </a:rPr>
                        <a:t>Posting List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Bill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434250" y="3472956"/>
            <a:ext cx="60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Age: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80809"/>
              </p:ext>
            </p:extLst>
          </p:nvPr>
        </p:nvGraphicFramePr>
        <p:xfrm>
          <a:off x="4434250" y="3842288"/>
          <a:ext cx="2960079" cy="1051560"/>
        </p:xfrm>
        <a:graphic>
          <a:graphicData uri="http://schemas.openxmlformats.org/drawingml/2006/table">
            <a:tbl>
              <a:tblPr/>
              <a:tblGrid>
                <a:gridCol w="1113694"/>
                <a:gridCol w="184638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FFFFFF"/>
                          </a:solidFill>
                          <a:effectLst/>
                        </a:rPr>
                        <a:t>Term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FFFF"/>
                          </a:solidFill>
                          <a:effectLst/>
                        </a:rPr>
                        <a:t>Posting List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24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[1,2]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914321" y="3472956"/>
            <a:ext cx="56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Sex: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52813"/>
              </p:ext>
            </p:extLst>
          </p:nvPr>
        </p:nvGraphicFramePr>
        <p:xfrm>
          <a:off x="7914400" y="3842288"/>
          <a:ext cx="3286999" cy="1051560"/>
        </p:xfrm>
        <a:graphic>
          <a:graphicData uri="http://schemas.openxmlformats.org/drawingml/2006/table">
            <a:tbl>
              <a:tblPr/>
              <a:tblGrid>
                <a:gridCol w="1255976"/>
                <a:gridCol w="203102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FFFFFF"/>
                          </a:solidFill>
                          <a:effectLst/>
                        </a:rPr>
                        <a:t>Term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FFFFFF"/>
                          </a:solidFill>
                          <a:effectLst/>
                        </a:rPr>
                        <a:t>Posting List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[2,3]</a:t>
                      </a:r>
                    </a:p>
                  </a:txBody>
                  <a:tcPr marT="38100" marB="38100" anchor="ctr">
                    <a:lnL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DB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04875" y="5667375"/>
            <a:ext cx="466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 </a:t>
            </a:r>
            <a:r>
              <a:rPr lang="en-US" altLang="zh-CN" dirty="0" smtClean="0"/>
              <a:t>Age=29 </a:t>
            </a:r>
            <a:r>
              <a:rPr lang="en-US" altLang="zh-CN" dirty="0"/>
              <a:t>AND </a:t>
            </a:r>
            <a:r>
              <a:rPr lang="en-US" altLang="zh-CN" dirty="0" smtClean="0"/>
              <a:t>Sex=Female</a:t>
            </a:r>
            <a:r>
              <a:rPr lang="zh-CN" altLang="en-US" dirty="0" smtClean="0"/>
              <a:t>的，如何操作？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2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联合索引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skip list</a:t>
            </a:r>
            <a:r>
              <a:rPr lang="zh-CN" altLang="en-US" dirty="0" smtClean="0"/>
              <a:t>数据结构：</a:t>
            </a:r>
            <a:endParaRPr lang="en-US" altLang="zh-CN" dirty="0" smtClean="0"/>
          </a:p>
          <a:p>
            <a:pPr lvl="1"/>
            <a:r>
              <a:rPr lang="zh-CN" altLang="en-US" dirty="0"/>
              <a:t>同时遍历</a:t>
            </a:r>
            <a:r>
              <a:rPr lang="en-US" altLang="zh-CN" dirty="0"/>
              <a:t>gender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的</a:t>
            </a:r>
            <a:r>
              <a:rPr lang="en-US" altLang="zh-CN" dirty="0"/>
              <a:t>posting list</a:t>
            </a:r>
            <a:r>
              <a:rPr lang="zh-CN" altLang="en-US" dirty="0"/>
              <a:t>，互相</a:t>
            </a:r>
            <a:r>
              <a:rPr lang="en-US" altLang="zh-CN" dirty="0"/>
              <a:t>skip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bitset</a:t>
            </a:r>
            <a:r>
              <a:rPr lang="zh-CN" altLang="en-US" dirty="0" smtClean="0"/>
              <a:t>数据结构：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gender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两个</a:t>
            </a:r>
            <a:r>
              <a:rPr lang="en-US" altLang="zh-CN" dirty="0"/>
              <a:t>filter</a:t>
            </a:r>
            <a:r>
              <a:rPr lang="zh-CN" altLang="en-US" dirty="0"/>
              <a:t>分别求出</a:t>
            </a:r>
            <a:r>
              <a:rPr lang="en-US" altLang="zh-CN" dirty="0"/>
              <a:t>bitset</a:t>
            </a:r>
            <a:r>
              <a:rPr lang="zh-CN" altLang="en-US" dirty="0"/>
              <a:t>，对两个</a:t>
            </a:r>
            <a:r>
              <a:rPr lang="en-US" altLang="zh-CN" dirty="0"/>
              <a:t>bitset</a:t>
            </a:r>
            <a:r>
              <a:rPr lang="zh-CN" altLang="en-US" dirty="0"/>
              <a:t>做</a:t>
            </a:r>
            <a:r>
              <a:rPr lang="en-US" altLang="zh-CN" dirty="0"/>
              <a:t>AN</a:t>
            </a:r>
            <a:r>
              <a:rPr lang="zh-CN" altLang="en-US" dirty="0" smtClean="0"/>
              <a:t>操作；</a:t>
            </a:r>
            <a:endParaRPr lang="zh-CN" altLang="en-US" dirty="0"/>
          </a:p>
        </p:txBody>
      </p:sp>
      <p:sp>
        <p:nvSpPr>
          <p:cNvPr id="4" name="AutoShape 2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联合</a:t>
            </a:r>
            <a:r>
              <a:rPr lang="zh-CN" altLang="en-US" dirty="0" smtClean="0"/>
              <a:t>索引（</a:t>
            </a:r>
            <a:r>
              <a:rPr lang="en-US" altLang="zh-CN" dirty="0"/>
              <a:t>skip 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skip list</a:t>
            </a:r>
            <a:r>
              <a:rPr lang="zh-CN" altLang="en-US" dirty="0" smtClean="0"/>
              <a:t>数据结构：</a:t>
            </a:r>
            <a:endParaRPr lang="en-US" altLang="zh-CN" dirty="0" smtClean="0"/>
          </a:p>
        </p:txBody>
      </p:sp>
      <p:sp>
        <p:nvSpPr>
          <p:cNvPr id="4" name="AutoShape 2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85900" y="2901950"/>
            <a:ext cx="766868" cy="3244850"/>
            <a:chOff x="920750" y="2901950"/>
            <a:chExt cx="544618" cy="3244850"/>
          </a:xfrm>
        </p:grpSpPr>
        <p:sp>
          <p:nvSpPr>
            <p:cNvPr id="6" name="矩形 5"/>
            <p:cNvSpPr/>
            <p:nvPr/>
          </p:nvSpPr>
          <p:spPr>
            <a:xfrm>
              <a:off x="920750" y="5753100"/>
              <a:ext cx="544618" cy="393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√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20750" y="5340350"/>
              <a:ext cx="544618" cy="393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20750" y="4933950"/>
              <a:ext cx="544618" cy="393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20750" y="4527550"/>
              <a:ext cx="544618" cy="393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√ </a:t>
              </a:r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20750" y="4121150"/>
              <a:ext cx="544618" cy="393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920750" y="3714750"/>
              <a:ext cx="544618" cy="393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23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0750" y="3308350"/>
              <a:ext cx="544618" cy="393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√ </a:t>
              </a:r>
              <a:r>
                <a:rPr lang="en-US" altLang="zh-CN" dirty="0" smtClean="0"/>
                <a:t>28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0750" y="2901950"/>
              <a:ext cx="544618" cy="393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43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65450" y="2508250"/>
            <a:ext cx="755650" cy="3651250"/>
            <a:chOff x="2178050" y="2508250"/>
            <a:chExt cx="544618" cy="3651250"/>
          </a:xfrm>
        </p:grpSpPr>
        <p:sp>
          <p:nvSpPr>
            <p:cNvPr id="15" name="矩形 14"/>
            <p:cNvSpPr/>
            <p:nvPr/>
          </p:nvSpPr>
          <p:spPr>
            <a:xfrm>
              <a:off x="2178050" y="5765800"/>
              <a:ext cx="544618" cy="3937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√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178050" y="5353050"/>
              <a:ext cx="544618" cy="3937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178050" y="4946650"/>
              <a:ext cx="544618" cy="3937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78050" y="4540250"/>
              <a:ext cx="544618" cy="3937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√ 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78050" y="4133850"/>
              <a:ext cx="544618" cy="3937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78050" y="3727450"/>
              <a:ext cx="544618" cy="3937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41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78050" y="3321050"/>
              <a:ext cx="544618" cy="3937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√ </a:t>
              </a:r>
              <a:r>
                <a:rPr lang="en-US" altLang="zh-CN" dirty="0" smtClean="0"/>
                <a:t>51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78050" y="2914650"/>
              <a:ext cx="544618" cy="3937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60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78050" y="2508250"/>
              <a:ext cx="544618" cy="3937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71</a:t>
              </a:r>
              <a:endParaRPr lang="zh-CN" altLang="en-US" dirty="0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993775" y="2298700"/>
            <a:ext cx="0" cy="384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01800" y="620343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49600" y="620343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210300" y="2298700"/>
            <a:ext cx="2159000" cy="4089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begin</a:t>
            </a:r>
          </a:p>
          <a:p>
            <a:r>
              <a:rPr lang="en-US" altLang="zh-CN" dirty="0" smtClean="0"/>
              <a:t>P1 </a:t>
            </a:r>
            <a:r>
              <a:rPr lang="en-US" altLang="zh-CN" dirty="0"/>
              <a:t>Next -&gt; 2</a:t>
            </a:r>
          </a:p>
          <a:p>
            <a:r>
              <a:rPr lang="en-US" altLang="zh-CN" dirty="0"/>
              <a:t>P2 Next -&gt; 1</a:t>
            </a:r>
          </a:p>
          <a:p>
            <a:r>
              <a:rPr lang="en-US" altLang="zh-CN" dirty="0"/>
              <a:t>P1 &gt; P2</a:t>
            </a:r>
          </a:p>
          <a:p>
            <a:r>
              <a:rPr lang="en-US" altLang="zh-CN" dirty="0"/>
              <a:t>   2 &lt;= 5 -&gt; true</a:t>
            </a:r>
          </a:p>
          <a:p>
            <a:r>
              <a:rPr lang="en-US" altLang="zh-CN" dirty="0"/>
              <a:t>   2 == 2 Already on 2</a:t>
            </a:r>
          </a:p>
          <a:p>
            <a:r>
              <a:rPr lang="en-US" altLang="zh-CN" dirty="0"/>
              <a:t>P1 Next -&gt; 4</a:t>
            </a:r>
          </a:p>
          <a:p>
            <a:r>
              <a:rPr lang="en-US" altLang="zh-CN" dirty="0"/>
              <a:t>P2 Next -&gt; 3</a:t>
            </a:r>
          </a:p>
          <a:p>
            <a:r>
              <a:rPr lang="en-US" altLang="zh-CN" dirty="0"/>
              <a:t>P1 &gt; P2</a:t>
            </a:r>
          </a:p>
          <a:p>
            <a:r>
              <a:rPr lang="en-US" altLang="zh-CN" dirty="0"/>
              <a:t>   4 &lt;= 5 -&gt; true</a:t>
            </a:r>
          </a:p>
          <a:p>
            <a:r>
              <a:rPr lang="en-US" altLang="zh-CN" dirty="0"/>
              <a:t>   4 != 3</a:t>
            </a:r>
          </a:p>
          <a:p>
            <a:r>
              <a:rPr lang="en-US" altLang="zh-CN" dirty="0"/>
              <a:t>P1 Next -&gt; 8</a:t>
            </a:r>
          </a:p>
          <a:p>
            <a:r>
              <a:rPr lang="en-US" altLang="zh-CN" dirty="0"/>
              <a:t>P2 Next -&gt; 5</a:t>
            </a:r>
          </a:p>
          <a:p>
            <a:r>
              <a:rPr lang="en-US" altLang="zh-CN" dirty="0"/>
              <a:t>   8 &lt;= 5 -&gt; false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369300" y="2298700"/>
            <a:ext cx="2159000" cy="4089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P2 Next -&gt; 51</a:t>
            </a:r>
          </a:p>
          <a:p>
            <a:r>
              <a:rPr lang="en-US" altLang="zh-CN" dirty="0"/>
              <a:t>   8 &lt;= 51 -&gt; true</a:t>
            </a:r>
          </a:p>
          <a:p>
            <a:r>
              <a:rPr lang="en-US" altLang="zh-CN" dirty="0"/>
              <a:t>   8 == 8 Already on 8</a:t>
            </a:r>
          </a:p>
          <a:p>
            <a:r>
              <a:rPr lang="en-US" altLang="zh-CN" dirty="0"/>
              <a:t>P1 Next -&gt; 16</a:t>
            </a:r>
          </a:p>
          <a:p>
            <a:r>
              <a:rPr lang="en-US" altLang="zh-CN" dirty="0"/>
              <a:t>P2 Next -&gt; 41</a:t>
            </a:r>
          </a:p>
          <a:p>
            <a:r>
              <a:rPr lang="en-US" altLang="zh-CN" dirty="0"/>
              <a:t>P1 &lt; P2</a:t>
            </a:r>
          </a:p>
          <a:p>
            <a:r>
              <a:rPr lang="en-US" altLang="zh-CN" dirty="0"/>
              <a:t>P1 Next -&gt; 28</a:t>
            </a:r>
          </a:p>
          <a:p>
            <a:r>
              <a:rPr lang="en-US" altLang="zh-CN" dirty="0"/>
              <a:t>P1 &lt; P2</a:t>
            </a:r>
          </a:p>
          <a:p>
            <a:r>
              <a:rPr lang="en-US" altLang="zh-CN" dirty="0"/>
              <a:t>P1 Next -&gt; 43</a:t>
            </a:r>
          </a:p>
          <a:p>
            <a:r>
              <a:rPr lang="en-US" altLang="zh-CN" dirty="0"/>
              <a:t>P1 &gt; P2</a:t>
            </a:r>
          </a:p>
          <a:p>
            <a:r>
              <a:rPr lang="en-US" altLang="zh-CN" dirty="0"/>
              <a:t>P2 Next -&gt; 51</a:t>
            </a:r>
          </a:p>
          <a:p>
            <a:r>
              <a:rPr lang="en-US" altLang="zh-CN" dirty="0"/>
              <a:t>   43 &lt;= 51 -&gt; true</a:t>
            </a:r>
          </a:p>
          <a:p>
            <a:r>
              <a:rPr lang="en-US" altLang="zh-CN" dirty="0"/>
              <a:t>end;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7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—</a:t>
            </a:r>
            <a:r>
              <a:rPr lang="zh-CN" altLang="en-US" dirty="0"/>
              <a:t>联合</a:t>
            </a:r>
            <a:r>
              <a:rPr lang="zh-CN" altLang="en-US" dirty="0" smtClean="0"/>
              <a:t>索引（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Bitset</a:t>
            </a:r>
            <a:r>
              <a:rPr lang="zh-CN" altLang="en-US" dirty="0"/>
              <a:t>是一种很直观的数据结构，对应</a:t>
            </a:r>
            <a:r>
              <a:rPr lang="en-US" altLang="zh-CN" dirty="0"/>
              <a:t>posting list</a:t>
            </a:r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[</a:t>
            </a:r>
            <a:r>
              <a:rPr lang="en-US" altLang="zh-CN" dirty="0"/>
              <a:t>1,3,4,7,10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   对应</a:t>
            </a:r>
            <a:r>
              <a:rPr lang="zh-CN" altLang="en-US" dirty="0"/>
              <a:t>的</a:t>
            </a:r>
            <a:r>
              <a:rPr lang="en-US" altLang="zh-CN" dirty="0" err="1"/>
              <a:t>bitset</a:t>
            </a:r>
            <a:r>
              <a:rPr lang="zh-CN" altLang="en-US" dirty="0"/>
              <a:t>就是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[1,0,1,1,0,0,1,0,0,1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每个文档按照文档</a:t>
            </a:r>
            <a:r>
              <a:rPr lang="en-US" altLang="zh-CN" dirty="0"/>
              <a:t>id</a:t>
            </a:r>
            <a:r>
              <a:rPr lang="zh-CN" altLang="en-US" dirty="0"/>
              <a:t>排序对应其中的一个</a:t>
            </a:r>
            <a:r>
              <a:rPr lang="en-US" altLang="zh-CN" dirty="0" smtClean="0"/>
              <a:t>bit</a:t>
            </a:r>
            <a:r>
              <a:rPr lang="zh-CN" altLang="en-US" dirty="0"/>
              <a:t>，</a:t>
            </a:r>
            <a:r>
              <a:rPr lang="en-US" altLang="zh-CN" dirty="0" err="1" smtClean="0"/>
              <a:t>Bitset</a:t>
            </a:r>
            <a:r>
              <a:rPr lang="zh-CN" altLang="en-US" dirty="0"/>
              <a:t>自身就有压缩的</a:t>
            </a: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</a:t>
            </a:r>
            <a:r>
              <a:rPr lang="zh-CN" altLang="en-US" dirty="0"/>
              <a:t>用一个</a:t>
            </a:r>
            <a:r>
              <a:rPr lang="en-US" altLang="zh-CN" dirty="0"/>
              <a:t>byte</a:t>
            </a:r>
            <a:r>
              <a:rPr lang="zh-CN" altLang="en-US" dirty="0"/>
              <a:t>就可以代表</a:t>
            </a:r>
            <a:r>
              <a:rPr lang="en-US" altLang="zh-CN" dirty="0"/>
              <a:t>8</a:t>
            </a:r>
            <a:r>
              <a:rPr lang="zh-CN" altLang="en-US" dirty="0"/>
              <a:t>个文档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所以</a:t>
            </a:r>
            <a:r>
              <a:rPr lang="en-US" altLang="zh-CN" dirty="0"/>
              <a:t>100</a:t>
            </a:r>
            <a:r>
              <a:rPr lang="zh-CN" altLang="en-US" dirty="0"/>
              <a:t>万个文档只需要</a:t>
            </a:r>
            <a:r>
              <a:rPr lang="en-US" altLang="zh-CN" dirty="0"/>
              <a:t>12.5</a:t>
            </a:r>
            <a:r>
              <a:rPr lang="zh-CN" altLang="en-US" dirty="0"/>
              <a:t>万个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15KB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sp>
        <p:nvSpPr>
          <p:cNvPr id="4" name="AutoShape 2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res.infoq.com/articles/analysis-of-elasticsearch-cluster-part01/zh/resources/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—CURD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276923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索引一份文档：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75" y="2758095"/>
            <a:ext cx="38957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/>
        </p:blipFill>
        <p:spPr bwMode="auto">
          <a:xfrm>
            <a:off x="1036775" y="1866721"/>
            <a:ext cx="38957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30580" y="4011930"/>
            <a:ext cx="10515600" cy="200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更新文档：</a:t>
            </a:r>
            <a:endParaRPr lang="zh-CN" altLang="en-US" sz="2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75" y="4532947"/>
            <a:ext cx="48006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0"/>
          <a:stretch/>
        </p:blipFill>
        <p:spPr bwMode="auto">
          <a:xfrm>
            <a:off x="1036775" y="5661660"/>
            <a:ext cx="4800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5777956" y="1432215"/>
            <a:ext cx="4749074" cy="113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删除一份文档：</a:t>
            </a:r>
            <a:endParaRPr lang="zh-CN" altLang="en-US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45" y="1863229"/>
            <a:ext cx="39147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3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zh-CN" dirty="0" smtClean="0"/>
              <a:t>批量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0580" y="1508760"/>
            <a:ext cx="10370820" cy="521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批量操作：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sz="2000" dirty="0"/>
              <a:t>每个子请求都是独立执行，因此某个子请求的失败不会对其他子请求的成功与否造成影响。 </a:t>
            </a:r>
            <a:r>
              <a:rPr lang="en-US" altLang="zh-CN" sz="2000" dirty="0" smtClean="0"/>
              <a:t> </a:t>
            </a:r>
          </a:p>
          <a:p>
            <a:pPr lvl="1"/>
            <a:endParaRPr lang="en-US" altLang="zh-CN" sz="100" dirty="0" smtClean="0"/>
          </a:p>
          <a:p>
            <a:pPr lvl="1"/>
            <a:r>
              <a:rPr lang="zh-CN" altLang="en-US" sz="2000" dirty="0"/>
              <a:t>整个批量请求都需要由接收到请求的节点加载到内存中，因此该请求越大，其他请求所能获得的内存就越少。 批量请求的大小有一个最佳值，大于这个值，性能将不再提升，甚至会下降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100" dirty="0"/>
          </a:p>
          <a:p>
            <a:pPr lvl="1"/>
            <a:r>
              <a:rPr lang="zh-CN" altLang="en-US" sz="2000" dirty="0"/>
              <a:t>一个好的办法是开始时将 </a:t>
            </a:r>
            <a:r>
              <a:rPr lang="en-US" altLang="zh-CN" sz="2000" dirty="0"/>
              <a:t>1,000 </a:t>
            </a:r>
            <a:r>
              <a:rPr lang="zh-CN" altLang="en-US" sz="2000" dirty="0"/>
              <a:t>到 </a:t>
            </a:r>
            <a:r>
              <a:rPr lang="en-US" altLang="zh-CN" sz="2000" dirty="0"/>
              <a:t>5,000 </a:t>
            </a:r>
            <a:r>
              <a:rPr lang="zh-CN" altLang="en-US" sz="2000" dirty="0"/>
              <a:t>个文档作为一个批次</a:t>
            </a:r>
            <a:r>
              <a:rPr lang="en-US" altLang="zh-CN" sz="2000" dirty="0"/>
              <a:t>, </a:t>
            </a:r>
            <a:r>
              <a:rPr lang="zh-CN" altLang="en-US" sz="2000" dirty="0" smtClean="0"/>
              <a:t>如果文档</a:t>
            </a:r>
            <a:r>
              <a:rPr lang="zh-CN" altLang="en-US" sz="2000" dirty="0"/>
              <a:t>非常大，那么就减少批量的文档个数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75" y="1979295"/>
            <a:ext cx="96488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8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索引一份文档</a:t>
            </a:r>
            <a:r>
              <a:rPr lang="en-US" altLang="zh-CN" dirty="0" smtClean="0"/>
              <a:t>—</a:t>
            </a:r>
            <a:r>
              <a:rPr lang="zh-CN" altLang="zh-CN" dirty="0"/>
              <a:t>查询语法</a:t>
            </a:r>
            <a:r>
              <a:rPr lang="zh-CN" altLang="zh-CN" dirty="0" smtClean="0"/>
              <a:t>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0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bool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must_not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should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、</a:t>
            </a:r>
            <a:r>
              <a:rPr lang="en-US" altLang="zh-CN" dirty="0"/>
              <a:t> terms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/>
              <a:t>一个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zh-CN" altLang="en-US" dirty="0"/>
              <a:t>过滤器由三部分组成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bool</a:t>
            </a:r>
            <a:r>
              <a:rPr lang="zh-CN" altLang="en-US" dirty="0"/>
              <a:t>是查询条件的的</a:t>
            </a:r>
            <a:r>
              <a:rPr lang="zh-CN" altLang="en-US" dirty="0" smtClean="0"/>
              <a:t>组合，可嵌套。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must</a:t>
            </a:r>
            <a:endParaRPr lang="en-US" altLang="zh-CN" dirty="0"/>
          </a:p>
          <a:p>
            <a:pPr lvl="2"/>
            <a:r>
              <a:rPr lang="zh-CN" altLang="en-US" dirty="0"/>
              <a:t>所有的语句都 必须（</a:t>
            </a:r>
            <a:r>
              <a:rPr lang="en-US" altLang="zh-CN" dirty="0"/>
              <a:t>must</a:t>
            </a:r>
            <a:r>
              <a:rPr lang="zh-CN" altLang="en-US" dirty="0"/>
              <a:t>） 匹配，与 </a:t>
            </a:r>
            <a:r>
              <a:rPr lang="en-US" altLang="zh-CN" dirty="0"/>
              <a:t>AND </a:t>
            </a:r>
            <a:r>
              <a:rPr lang="zh-CN" altLang="en-US" dirty="0"/>
              <a:t>等价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lvl="1"/>
            <a:r>
              <a:rPr lang="en-US" altLang="zh-CN" dirty="0" err="1"/>
              <a:t>must_not</a:t>
            </a:r>
            <a:endParaRPr lang="en-US" altLang="zh-CN" dirty="0"/>
          </a:p>
          <a:p>
            <a:pPr lvl="2"/>
            <a:r>
              <a:rPr lang="zh-CN" altLang="en-US" dirty="0"/>
              <a:t>所有的语句都 不能（</a:t>
            </a:r>
            <a:r>
              <a:rPr lang="en-US" altLang="zh-CN" dirty="0"/>
              <a:t>must not</a:t>
            </a:r>
            <a:r>
              <a:rPr lang="zh-CN" altLang="en-US" dirty="0"/>
              <a:t>） 匹配，与 </a:t>
            </a:r>
            <a:r>
              <a:rPr lang="en-US" altLang="zh-CN" dirty="0"/>
              <a:t>NOT </a:t>
            </a:r>
            <a:r>
              <a:rPr lang="zh-CN" altLang="en-US" dirty="0"/>
              <a:t>等价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lvl="1"/>
            <a:r>
              <a:rPr lang="en-US" altLang="zh-CN" dirty="0"/>
              <a:t>should</a:t>
            </a:r>
          </a:p>
          <a:p>
            <a:pPr lvl="2"/>
            <a:r>
              <a:rPr lang="zh-CN" altLang="en-US" dirty="0"/>
              <a:t>至少有一个语句要匹配，与 </a:t>
            </a:r>
            <a:r>
              <a:rPr lang="en-US" altLang="zh-CN" dirty="0"/>
              <a:t>OR </a:t>
            </a:r>
            <a:r>
              <a:rPr lang="zh-CN" altLang="en-US" dirty="0"/>
              <a:t>等价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2"/>
            <a:endParaRPr lang="zh-CN" altLang="en-US" dirty="0"/>
          </a:p>
          <a:p>
            <a:pPr lvl="1"/>
            <a:r>
              <a:rPr lang="en-US" altLang="zh-CN" dirty="0" smtClean="0"/>
              <a:t>term/</a:t>
            </a:r>
            <a:r>
              <a:rPr lang="en-US" altLang="zh-CN" dirty="0"/>
              <a:t> terms</a:t>
            </a:r>
          </a:p>
          <a:p>
            <a:pPr lvl="2"/>
            <a:r>
              <a:rPr lang="zh-CN" altLang="en-US" dirty="0" smtClean="0"/>
              <a:t>相当于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!=</a:t>
            </a:r>
            <a:r>
              <a:rPr lang="zh-CN" altLang="en-US" dirty="0" smtClean="0"/>
              <a:t>，代表</a:t>
            </a:r>
            <a:r>
              <a:rPr lang="zh-CN" altLang="en-US" dirty="0"/>
              <a:t>完全</a:t>
            </a:r>
            <a:r>
              <a:rPr lang="zh-CN" altLang="en-US" dirty="0" smtClean="0"/>
              <a:t>匹配，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表示匹配中多个。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151" y="2400306"/>
            <a:ext cx="1997760" cy="11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BDF7C5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BDF7C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5763</Words>
  <Application>Microsoft Office PowerPoint</Application>
  <PresentationFormat>自定义</PresentationFormat>
  <Paragraphs>861</Paragraphs>
  <Slides>65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ES</vt:lpstr>
      <vt:lpstr>Elasticsearch 中的几个概念</vt:lpstr>
      <vt:lpstr>Elasticsearch 中的几个概念</vt:lpstr>
      <vt:lpstr>Elasticsearch 中的几个概念</vt:lpstr>
      <vt:lpstr>Index和Mapper的创建</vt:lpstr>
      <vt:lpstr>Index和Mapper的创建</vt:lpstr>
      <vt:lpstr>索引一份文档—CURD</vt:lpstr>
      <vt:lpstr>索引一份文档—批量操作</vt:lpstr>
      <vt:lpstr>索引一份文档—查询语法关键词</vt:lpstr>
      <vt:lpstr>索引一份文档—查询语法关键词</vt:lpstr>
      <vt:lpstr>索引一份文档—查询语法关键词</vt:lpstr>
      <vt:lpstr>索引一份文档—查询语法关键词</vt:lpstr>
      <vt:lpstr>索引一份文档—文档MetaData</vt:lpstr>
      <vt:lpstr>ES原理—存储模型（倒排索引）</vt:lpstr>
      <vt:lpstr>索引一份文档—分词器配置</vt:lpstr>
      <vt:lpstr>索引一份文档—ik分词</vt:lpstr>
      <vt:lpstr>索引一份文档—查询语法关键词</vt:lpstr>
      <vt:lpstr>索引一份文档—ES分页和深度分页的问题与游标查询</vt:lpstr>
      <vt:lpstr>索引一份文档—游标查询</vt:lpstr>
      <vt:lpstr>索引一份文档—缓存设置</vt:lpstr>
      <vt:lpstr>索引一份文档—重建索引</vt:lpstr>
      <vt:lpstr>ES原理—集群内部</vt:lpstr>
      <vt:lpstr>ES原理—集群内部</vt:lpstr>
      <vt:lpstr>ES原理—集群内部</vt:lpstr>
      <vt:lpstr>ES原理—集群内部</vt:lpstr>
      <vt:lpstr>ES原理—共识与Master选举</vt:lpstr>
      <vt:lpstr>ES原理—共识与Master选举</vt:lpstr>
      <vt:lpstr>ES原理—共识与Master选举</vt:lpstr>
      <vt:lpstr>ES原理—共识与Master选举</vt:lpstr>
      <vt:lpstr>ES原理—剖析写操作</vt:lpstr>
      <vt:lpstr>ES原理—剖析写操作 之 新建</vt:lpstr>
      <vt:lpstr>ES原理—剖析写操作 之 新建</vt:lpstr>
      <vt:lpstr>ES原理—剖析写操作 之 新建</vt:lpstr>
      <vt:lpstr>ES原理—剖析写操作 之 新建</vt:lpstr>
      <vt:lpstr>ES原理—剖析写操作 之 删除与更新</vt:lpstr>
      <vt:lpstr>ES原理—剖析读操作</vt:lpstr>
      <vt:lpstr>ES原理—剖析读操作</vt:lpstr>
      <vt:lpstr>ES原理—搜索相关性</vt:lpstr>
      <vt:lpstr>ES原理—并发更新文档</vt:lpstr>
      <vt:lpstr>ES原理—bulk 流程</vt:lpstr>
      <vt:lpstr>ES原理—写操作一致性</vt:lpstr>
      <vt:lpstr>ES原理—Elasticsearch 与 CAP</vt:lpstr>
      <vt:lpstr>ES原理—合理分配索引分片</vt:lpstr>
      <vt:lpstr>ES原理—合理分配索引分片</vt:lpstr>
      <vt:lpstr>别名与零停机</vt:lpstr>
      <vt:lpstr>别名与零停机</vt:lpstr>
      <vt:lpstr>数据扩展</vt:lpstr>
      <vt:lpstr>按时间数据扩展</vt:lpstr>
      <vt:lpstr>按用户数据扩展</vt:lpstr>
      <vt:lpstr>按用户数据扩展</vt:lpstr>
      <vt:lpstr>按用户数据扩展</vt:lpstr>
      <vt:lpstr>按用户数据扩展</vt:lpstr>
      <vt:lpstr>堆内存:大小和交换</vt:lpstr>
      <vt:lpstr>慢查日志</vt:lpstr>
      <vt:lpstr>Spring-data-elasticsearch</vt:lpstr>
      <vt:lpstr>Spring-data-elasticsearch</vt:lpstr>
      <vt:lpstr>Spring-data-elasticsearch</vt:lpstr>
      <vt:lpstr>ES原理—倒排索引</vt:lpstr>
      <vt:lpstr>ES原理—倒排索引</vt:lpstr>
      <vt:lpstr>ES原理—倒排索引</vt:lpstr>
      <vt:lpstr>ES原理—倒排索引</vt:lpstr>
      <vt:lpstr>ES原理—联合索引</vt:lpstr>
      <vt:lpstr>ES原理—联合索引</vt:lpstr>
      <vt:lpstr>ES原理—联合索引（skip list）</vt:lpstr>
      <vt:lpstr>ES原理—联合索引（bitset）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Administrator</cp:lastModifiedBy>
  <cp:revision>509</cp:revision>
  <dcterms:created xsi:type="dcterms:W3CDTF">2018-01-15T01:31:39Z</dcterms:created>
  <dcterms:modified xsi:type="dcterms:W3CDTF">2018-03-25T09:15:05Z</dcterms:modified>
</cp:coreProperties>
</file>