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8" r:id="rId2"/>
    <p:sldId id="274" r:id="rId3"/>
    <p:sldId id="304" r:id="rId4"/>
    <p:sldId id="305" r:id="rId5"/>
    <p:sldId id="306" r:id="rId6"/>
    <p:sldId id="277" r:id="rId7"/>
    <p:sldId id="284" r:id="rId8"/>
    <p:sldId id="278" r:id="rId9"/>
    <p:sldId id="279" r:id="rId10"/>
    <p:sldId id="280" r:id="rId11"/>
    <p:sldId id="281" r:id="rId12"/>
    <p:sldId id="282" r:id="rId13"/>
    <p:sldId id="283" r:id="rId14"/>
    <p:sldId id="285" r:id="rId15"/>
    <p:sldId id="287" r:id="rId16"/>
    <p:sldId id="288" r:id="rId17"/>
    <p:sldId id="289" r:id="rId18"/>
    <p:sldId id="290" r:id="rId19"/>
    <p:sldId id="309" r:id="rId20"/>
    <p:sldId id="291" r:id="rId21"/>
    <p:sldId id="292" r:id="rId22"/>
    <p:sldId id="293" r:id="rId23"/>
    <p:sldId id="294" r:id="rId24"/>
    <p:sldId id="307" r:id="rId25"/>
    <p:sldId id="310" r:id="rId26"/>
    <p:sldId id="308" r:id="rId27"/>
    <p:sldId id="311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F00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4"/>
    <p:restoredTop sz="94586"/>
  </p:normalViewPr>
  <p:slideViewPr>
    <p:cSldViewPr snapToGrid="0" snapToObjects="1">
      <p:cViewPr>
        <p:scale>
          <a:sx n="89" d="100"/>
          <a:sy n="8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11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25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Shape 5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Shape 5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20383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Shape 5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Shape 5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8956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Shape 6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4580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Shape 6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8761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61624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Shape 6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76561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6" name="Shape 6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Shape 64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fld id="{00000000-1234-1234-1234-123412341234}" type="slidenum">
              <a:rPr lang="en" sz="1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fld>
            <a:endParaRPr lang="en" sz="1200" u="none" strike="noStrike" cap="none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247971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02852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3432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28349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Shape 7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Shape 7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234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27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Shape 5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69884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2424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Shape 5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84001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en-US" sz="675">
              <a:ea typeface="ＭＳ Ｐゴシック" charset="-128"/>
            </a:endParaRPr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36BA484C-3CEC-6046-95F8-F6FF97892563}" type="slidenum">
              <a:rPr lang="en-US" altLang="en-US" sz="1200">
                <a:solidFill>
                  <a:srgbClr val="FFFFFF"/>
                </a:solidFill>
                <a:latin typeface="Gill Sans" charset="0"/>
                <a:ea typeface="ヒラギノ角ゴ ProN W3" charset="-128"/>
              </a:rPr>
              <a:pPr>
                <a:spcBef>
                  <a:spcPct val="0"/>
                </a:spcBef>
              </a:pPr>
              <a:t>10</a:t>
            </a:fld>
            <a:endParaRPr lang="en-US" altLang="en-US" sz="1200">
              <a:solidFill>
                <a:srgbClr val="FFFFFF"/>
              </a:solidFill>
              <a:latin typeface="Gill Sans" charset="0"/>
              <a:ea typeface="ヒラギノ角ゴ ProN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001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63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/>
          </p:cNvSpPr>
          <p:nvPr/>
        </p:nvSpPr>
        <p:spPr bwMode="auto">
          <a:xfrm>
            <a:off x="406785" y="797668"/>
            <a:ext cx="96019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Track  </a:t>
            </a:r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427880" y="1331068"/>
            <a:ext cx="92012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Album</a:t>
            </a: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480523" y="1864468"/>
            <a:ext cx="81483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Artist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443623" y="2397868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bg1"/>
                </a:solidFill>
                <a:ea typeface="ＭＳ Ｐゴシック" charset="-128"/>
              </a:rPr>
              <a:t>Genre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38043" y="2931267"/>
            <a:ext cx="897682" cy="1482299"/>
            <a:chOff x="584883" y="3907230"/>
            <a:chExt cx="1197198" cy="1977241"/>
          </a:xfrm>
        </p:grpSpPr>
        <p:sp>
          <p:nvSpPr>
            <p:cNvPr id="32785" name="Rectangle 3"/>
            <p:cNvSpPr>
              <a:spLocks/>
            </p:cNvSpPr>
            <p:nvPr/>
          </p:nvSpPr>
          <p:spPr bwMode="auto">
            <a:xfrm>
              <a:off x="716363" y="4618734"/>
              <a:ext cx="934242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Len  </a:t>
              </a:r>
            </a:p>
          </p:txBody>
        </p:sp>
        <p:sp>
          <p:nvSpPr>
            <p:cNvPr id="32786" name="Rectangle 7"/>
            <p:cNvSpPr>
              <a:spLocks/>
            </p:cNvSpPr>
            <p:nvPr/>
          </p:nvSpPr>
          <p:spPr bwMode="auto">
            <a:xfrm>
              <a:off x="605193" y="3907230"/>
              <a:ext cx="115657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Rating</a:t>
              </a:r>
            </a:p>
          </p:txBody>
        </p:sp>
        <p:sp>
          <p:nvSpPr>
            <p:cNvPr id="32787" name="Rectangle 8"/>
            <p:cNvSpPr>
              <a:spLocks/>
            </p:cNvSpPr>
            <p:nvPr/>
          </p:nvSpPr>
          <p:spPr bwMode="auto">
            <a:xfrm>
              <a:off x="584883" y="5330237"/>
              <a:ext cx="1197198" cy="55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bg1"/>
                  </a:solidFill>
                  <a:ea typeface="ＭＳ Ｐゴシック" charset="-128"/>
                </a:rPr>
                <a:t>Count</a:t>
              </a:r>
            </a:p>
          </p:txBody>
        </p:sp>
      </p:grpSp>
      <p:sp>
        <p:nvSpPr>
          <p:cNvPr id="57353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57354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6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57360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57361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57362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49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949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49" grpId="0"/>
      <p:bldP spid="57350" grpId="0"/>
      <p:bldP spid="57353" grpId="0" animBg="1"/>
      <p:bldP spid="57354" grpId="0" animBg="1"/>
      <p:bldP spid="57356" grpId="0" autoUpdateAnimBg="0"/>
      <p:bldP spid="57357" grpId="0" animBg="1"/>
      <p:bldP spid="57359" grpId="0" autoUpdateAnimBg="0"/>
      <p:bldP spid="57360" grpId="0" animBg="1"/>
      <p:bldP spid="573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/>
          </p:cNvSpPr>
          <p:nvPr/>
        </p:nvSpPr>
        <p:spPr bwMode="auto">
          <a:xfrm>
            <a:off x="9590618" y="569384"/>
            <a:ext cx="1763183" cy="2351616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Track</a:t>
            </a:r>
          </a:p>
          <a:p>
            <a:pPr algn="ctr" eaLnBrk="1" hangingPunct="1">
              <a:defRPr/>
            </a:pPr>
            <a:endParaRPr lang="en-US" altLang="en-US" sz="2700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Rating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Len</a:t>
            </a:r>
          </a:p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Count</a:t>
            </a:r>
          </a:p>
        </p:txBody>
      </p:sp>
      <p:sp>
        <p:nvSpPr>
          <p:cNvPr id="34826" name="Rectangle 10"/>
          <p:cNvSpPr>
            <a:spLocks/>
          </p:cNvSpPr>
          <p:nvPr/>
        </p:nvSpPr>
        <p:spPr bwMode="auto">
          <a:xfrm>
            <a:off x="5399618" y="2076451"/>
            <a:ext cx="1763183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Album</a:t>
            </a:r>
          </a:p>
        </p:txBody>
      </p:sp>
      <p:sp>
        <p:nvSpPr>
          <p:cNvPr id="34827" name="Line 11"/>
          <p:cNvSpPr>
            <a:spLocks noChangeShapeType="1"/>
          </p:cNvSpPr>
          <p:nvPr/>
        </p:nvSpPr>
        <p:spPr bwMode="auto">
          <a:xfrm rot="10800000" flipH="1">
            <a:off x="7346951" y="1646767"/>
            <a:ext cx="2027767" cy="85513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28" name="Rectangle 12"/>
          <p:cNvSpPr>
            <a:spLocks/>
          </p:cNvSpPr>
          <p:nvPr/>
        </p:nvSpPr>
        <p:spPr bwMode="auto">
          <a:xfrm>
            <a:off x="7817385" y="2520635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29" name="Rectangle 13"/>
          <p:cNvSpPr>
            <a:spLocks/>
          </p:cNvSpPr>
          <p:nvPr/>
        </p:nvSpPr>
        <p:spPr bwMode="auto">
          <a:xfrm>
            <a:off x="2495551" y="723901"/>
            <a:ext cx="1761067" cy="105621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Artist</a:t>
            </a:r>
          </a:p>
        </p:txBody>
      </p:sp>
      <p:sp>
        <p:nvSpPr>
          <p:cNvPr id="34830" name="Line 14"/>
          <p:cNvSpPr>
            <a:spLocks noChangeShapeType="1"/>
          </p:cNvSpPr>
          <p:nvPr/>
        </p:nvSpPr>
        <p:spPr bwMode="auto">
          <a:xfrm>
            <a:off x="3854452" y="1928284"/>
            <a:ext cx="1401233" cy="658283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1" name="Rectangle 15"/>
          <p:cNvSpPr>
            <a:spLocks/>
          </p:cNvSpPr>
          <p:nvPr/>
        </p:nvSpPr>
        <p:spPr bwMode="auto">
          <a:xfrm>
            <a:off x="4799018" y="1331068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sp>
        <p:nvSpPr>
          <p:cNvPr id="34832" name="Rectangle 16"/>
          <p:cNvSpPr>
            <a:spLocks/>
          </p:cNvSpPr>
          <p:nvPr/>
        </p:nvSpPr>
        <p:spPr bwMode="auto">
          <a:xfrm>
            <a:off x="7219951" y="3676651"/>
            <a:ext cx="1761067" cy="105833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 dirty="0">
                <a:solidFill>
                  <a:schemeClr val="tx1"/>
                </a:solidFill>
              </a:rPr>
              <a:t>Genre</a:t>
            </a:r>
          </a:p>
        </p:txBody>
      </p:sp>
      <p:sp>
        <p:nvSpPr>
          <p:cNvPr id="34833" name="Line 17"/>
          <p:cNvSpPr>
            <a:spLocks noChangeShapeType="1"/>
          </p:cNvSpPr>
          <p:nvPr/>
        </p:nvSpPr>
        <p:spPr bwMode="auto">
          <a:xfrm rot="10800000" flipH="1">
            <a:off x="9213851" y="2950634"/>
            <a:ext cx="922867" cy="1119717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34834" name="Rectangle 18"/>
          <p:cNvSpPr>
            <a:spLocks/>
          </p:cNvSpPr>
          <p:nvPr/>
        </p:nvSpPr>
        <p:spPr bwMode="auto">
          <a:xfrm>
            <a:off x="9731909" y="3606484"/>
            <a:ext cx="147636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tx1"/>
                </a:solidFill>
                <a:ea typeface="ＭＳ Ｐゴシック" charset="-128"/>
              </a:rPr>
              <a:t>belongs-to</a:t>
            </a:r>
          </a:p>
        </p:txBody>
      </p:sp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904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579" name="Shape 5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Connecting Data With Keys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3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Shape 5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942976"/>
            <a:ext cx="11620497" cy="1944289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Shape 592"/>
          <p:cNvSpPr txBox="1"/>
          <p:nvPr/>
        </p:nvSpPr>
        <p:spPr>
          <a:xfrm>
            <a:off x="197643" y="3294375"/>
            <a:ext cx="11782423" cy="273779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want to keep track of which band is the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creator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each music track...</a:t>
            </a:r>
            <a:endParaRPr lang="en-US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chemeClr val="lt1"/>
              </a:buClr>
              <a:buSzPct val="25000"/>
            </a:pPr>
            <a:endParaRPr lang="en"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FF00FF"/>
              </a:buClr>
              <a:buSzPct val="25000"/>
            </a:pPr>
            <a:r>
              <a:rPr lang="en" sz="2667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album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does this song 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 to</a:t>
            </a:r>
            <a:r>
              <a:rPr lang="en" sz="266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??</a:t>
            </a:r>
          </a:p>
          <a:p>
            <a:pPr algn="ctr">
              <a:buClr>
                <a:srgbClr val="000000"/>
              </a:buClr>
            </a:pPr>
            <a:endParaRPr sz="2667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algn="ctr"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album is this song related to?</a:t>
            </a:r>
          </a:p>
        </p:txBody>
      </p:sp>
      <p:cxnSp>
        <p:nvCxnSpPr>
          <p:cNvPr id="593" name="Shape 593"/>
          <p:cNvCxnSpPr/>
          <p:nvPr/>
        </p:nvCxnSpPr>
        <p:spPr>
          <a:xfrm>
            <a:off x="7571184" y="1345405"/>
            <a:ext cx="1597817" cy="1120376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4" name="Shape 594"/>
          <p:cNvCxnSpPr/>
          <p:nvPr/>
        </p:nvCxnSpPr>
        <p:spPr>
          <a:xfrm>
            <a:off x="7623572" y="1881187"/>
            <a:ext cx="1860945" cy="1185861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95" name="Shape 595"/>
          <p:cNvCxnSpPr/>
          <p:nvPr/>
        </p:nvCxnSpPr>
        <p:spPr>
          <a:xfrm>
            <a:off x="3245644" y="1824037"/>
            <a:ext cx="1383505" cy="10382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6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Three Kinds of Keys</a:t>
            </a:r>
          </a:p>
        </p:txBody>
      </p:sp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866775" y="2252614"/>
            <a:ext cx="7079415" cy="397680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auto-increment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field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added automatically by </a:t>
            </a:r>
            <a:r>
              <a:rPr lang="en-US" sz="26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What the outside world uses for lookup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generally an integer key pointing to a row in another table</a:t>
            </a:r>
          </a:p>
        </p:txBody>
      </p:sp>
      <p:sp>
        <p:nvSpPr>
          <p:cNvPr id="620" name="Shape 620"/>
          <p:cNvSpPr txBox="1"/>
          <p:nvPr/>
        </p:nvSpPr>
        <p:spPr>
          <a:xfrm>
            <a:off x="8728235" y="2738438"/>
            <a:ext cx="1763916" cy="2476575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3333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3333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3333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3333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3333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333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3333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cxnSp>
        <p:nvCxnSpPr>
          <p:cNvPr id="621" name="Shape 621"/>
          <p:cNvCxnSpPr/>
          <p:nvPr/>
        </p:nvCxnSpPr>
        <p:spPr>
          <a:xfrm flipH="1">
            <a:off x="10492153" y="3887390"/>
            <a:ext cx="741759" cy="544113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208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8960911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 Rules</a:t>
            </a:r>
          </a:p>
        </p:txBody>
      </p:sp>
      <p:sp>
        <p:nvSpPr>
          <p:cNvPr id="627" name="Shape 627"/>
          <p:cNvSpPr txBox="1">
            <a:spLocks noGrp="1"/>
          </p:cNvSpPr>
          <p:nvPr>
            <p:ph type="body" idx="1"/>
          </p:nvPr>
        </p:nvSpPr>
        <p:spPr>
          <a:xfrm>
            <a:off x="866775" y="1952625"/>
            <a:ext cx="7047331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  <a:buNone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practices</a:t>
            </a:r>
          </a:p>
          <a:p>
            <a:pPr marL="338658" indent="-338658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Never use your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can and do change, albeit slowly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Relationships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that are based on matching string fields are less efficient than integers</a:t>
            </a:r>
          </a:p>
        </p:txBody>
      </p:sp>
      <p:sp>
        <p:nvSpPr>
          <p:cNvPr id="628" name="Shape 628"/>
          <p:cNvSpPr txBox="1"/>
          <p:nvPr/>
        </p:nvSpPr>
        <p:spPr>
          <a:xfrm>
            <a:off x="9020024" y="1952625"/>
            <a:ext cx="2097899" cy="377279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User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id</a:t>
            </a:r>
          </a:p>
          <a:p>
            <a:pPr>
              <a:buClr>
                <a:srgbClr val="00FF00"/>
              </a:buClr>
              <a:buSzPct val="25000"/>
            </a:pPr>
            <a:r>
              <a:rPr lang="en" sz="26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password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email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created_at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modified_at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login_at</a:t>
            </a:r>
          </a:p>
        </p:txBody>
      </p:sp>
    </p:spTree>
    <p:extLst>
      <p:ext uri="{BB962C8B-B14F-4D97-AF65-F5344CB8AC3E}">
        <p14:creationId xmlns:p14="http://schemas.microsoft.com/office/powerpoint/2010/main" val="25278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>
          <a:xfrm>
            <a:off x="866775" y="583986"/>
            <a:ext cx="9958799" cy="1320937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Keys</a:t>
            </a: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309393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foreign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when a table has a column that contains a key which points to the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another table.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 is having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 primary keys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Django does this automatically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7489985" y="2595562"/>
            <a:ext cx="1258361" cy="1657349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Artist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name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...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10102836" y="2400301"/>
            <a:ext cx="1429739" cy="2047948"/>
          </a:xfrm>
          <a:prstGeom prst="rect">
            <a:avLst/>
          </a:prstGeom>
          <a:noFill/>
          <a:ln w="127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Album</a:t>
            </a:r>
          </a:p>
          <a:p>
            <a:pPr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id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title</a:t>
            </a:r>
          </a:p>
          <a:p>
            <a:pPr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-US" sz="2667" dirty="0" smtClean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>
              <a:buClr>
                <a:srgbClr val="FF00FF"/>
              </a:buClr>
              <a:buSzPct val="25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cxnSp>
        <p:nvCxnSpPr>
          <p:cNvPr id="637" name="Shape 637"/>
          <p:cNvCxnSpPr/>
          <p:nvPr/>
        </p:nvCxnSpPr>
        <p:spPr>
          <a:xfrm>
            <a:off x="8484768" y="3371756"/>
            <a:ext cx="1618200" cy="489824"/>
          </a:xfrm>
          <a:prstGeom prst="straightConnector1">
            <a:avLst/>
          </a:prstGeom>
          <a:noFill/>
          <a:ln w="635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4396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42" name="Shape 6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b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Defining and Connecting Models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21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9" name="Shape 6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286" y="4519083"/>
            <a:ext cx="9053093" cy="15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Shape 650"/>
          <p:cNvSpPr/>
          <p:nvPr/>
        </p:nvSpPr>
        <p:spPr>
          <a:xfrm>
            <a:off x="9590618" y="971551"/>
            <a:ext cx="1763181" cy="17610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Track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Rating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</a:p>
        </p:txBody>
      </p:sp>
      <p:sp>
        <p:nvSpPr>
          <p:cNvPr id="651" name="Shape 651"/>
          <p:cNvSpPr/>
          <p:nvPr/>
        </p:nvSpPr>
        <p:spPr>
          <a:xfrm>
            <a:off x="5399618" y="2400300"/>
            <a:ext cx="1763181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</a:p>
        </p:txBody>
      </p:sp>
      <p:cxnSp>
        <p:nvCxnSpPr>
          <p:cNvPr id="652" name="Shape 652"/>
          <p:cNvCxnSpPr/>
          <p:nvPr/>
        </p:nvCxnSpPr>
        <p:spPr>
          <a:xfrm rot="10800000" flipH="1">
            <a:off x="7346951" y="1646767"/>
            <a:ext cx="2027767" cy="855133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3" name="Shape 653"/>
          <p:cNvSpPr/>
          <p:nvPr/>
        </p:nvSpPr>
        <p:spPr>
          <a:xfrm>
            <a:off x="7816851" y="2543717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4" name="Shape 654"/>
          <p:cNvSpPr/>
          <p:nvPr/>
        </p:nvSpPr>
        <p:spPr>
          <a:xfrm>
            <a:off x="2495551" y="1085851"/>
            <a:ext cx="1761067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</a:p>
        </p:txBody>
      </p:sp>
      <p:cxnSp>
        <p:nvCxnSpPr>
          <p:cNvPr id="655" name="Shape 655"/>
          <p:cNvCxnSpPr/>
          <p:nvPr/>
        </p:nvCxnSpPr>
        <p:spPr>
          <a:xfrm>
            <a:off x="3854451" y="1928284"/>
            <a:ext cx="1401232" cy="658281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/>
          <p:nvPr/>
        </p:nvSpPr>
        <p:spPr>
          <a:xfrm>
            <a:off x="4785534" y="1646750"/>
            <a:ext cx="1437199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  <p:sp>
        <p:nvSpPr>
          <p:cNvPr id="657" name="Shape 657"/>
          <p:cNvSpPr/>
          <p:nvPr/>
        </p:nvSpPr>
        <p:spPr>
          <a:xfrm>
            <a:off x="7219949" y="3676651"/>
            <a:ext cx="1761067" cy="552448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 </a:t>
            </a: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Genre</a:t>
            </a:r>
          </a:p>
        </p:txBody>
      </p:sp>
      <p:cxnSp>
        <p:nvCxnSpPr>
          <p:cNvPr id="658" name="Shape 658"/>
          <p:cNvCxnSpPr/>
          <p:nvPr/>
        </p:nvCxnSpPr>
        <p:spPr>
          <a:xfrm rot="10800000" flipH="1">
            <a:off x="9213851" y="2950634"/>
            <a:ext cx="922867" cy="1119716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9" name="Shape 659"/>
          <p:cNvSpPr/>
          <p:nvPr/>
        </p:nvSpPr>
        <p:spPr>
          <a:xfrm>
            <a:off x="9730318" y="3629566"/>
            <a:ext cx="1437292" cy="3693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belongs-to</a:t>
            </a:r>
          </a:p>
        </p:txBody>
      </p:sp>
    </p:spTree>
    <p:extLst>
      <p:ext uri="{BB962C8B-B14F-4D97-AF65-F5344CB8AC3E}">
        <p14:creationId xmlns:p14="http://schemas.microsoft.com/office/powerpoint/2010/main" val="1090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/>
          <p:nvPr/>
        </p:nvSpPr>
        <p:spPr>
          <a:xfrm>
            <a:off x="6950410" y="772500"/>
            <a:ext cx="2036884" cy="2352673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Album</a:t>
            </a:r>
          </a:p>
          <a:p>
            <a:pPr algn="ctr">
              <a:buClr>
                <a:srgbClr val="000000"/>
              </a:buClr>
            </a:pPr>
            <a:r>
              <a:rPr lang="en-US" sz="3200" dirty="0" smtClean="0">
                <a:latin typeface="Arial"/>
                <a:ea typeface="Arial"/>
                <a:cs typeface="Arial"/>
                <a:sym typeface="Arial"/>
              </a:rPr>
              <a:t>title</a:t>
            </a:r>
            <a:endParaRPr sz="3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Shape 666"/>
          <p:cNvSpPr txBox="1"/>
          <p:nvPr/>
        </p:nvSpPr>
        <p:spPr>
          <a:xfrm>
            <a:off x="1063447" y="1069973"/>
            <a:ext cx="1762124" cy="1057275"/>
          </a:xfrm>
          <a:prstGeom prst="rect">
            <a:avLst/>
          </a:prstGeom>
          <a:noFill/>
          <a:ln w="254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67" name="Shape 667"/>
          <p:cNvCxnSpPr/>
          <p:nvPr/>
        </p:nvCxnSpPr>
        <p:spPr>
          <a:xfrm rot="10800000" flipH="1">
            <a:off x="2699146" y="1636044"/>
            <a:ext cx="4198500" cy="900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68" name="Shape 668"/>
          <p:cNvSpPr txBox="1"/>
          <p:nvPr/>
        </p:nvSpPr>
        <p:spPr>
          <a:xfrm>
            <a:off x="4037398" y="879473"/>
            <a:ext cx="19053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belongs-to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4810125" y="345757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0" name="Shape 670"/>
          <p:cNvSpPr txBox="1"/>
          <p:nvPr/>
        </p:nvSpPr>
        <p:spPr>
          <a:xfrm>
            <a:off x="4810125" y="40576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1" name="Shape 671"/>
          <p:cNvSpPr txBox="1"/>
          <p:nvPr/>
        </p:nvSpPr>
        <p:spPr>
          <a:xfrm>
            <a:off x="4810125" y="46291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-US" sz="3067" dirty="0" smtClean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endParaRPr lang="en" sz="3067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2" name="Shape 672"/>
          <p:cNvSpPr txBox="1"/>
          <p:nvPr/>
        </p:nvSpPr>
        <p:spPr>
          <a:xfrm>
            <a:off x="9734550" y="3738562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3067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0000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73" name="Shape 673"/>
          <p:cNvSpPr txBox="1"/>
          <p:nvPr/>
        </p:nvSpPr>
        <p:spPr>
          <a:xfrm>
            <a:off x="9734550" y="43386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74" name="Shape 674"/>
          <p:cNvSpPr txBox="1"/>
          <p:nvPr/>
        </p:nvSpPr>
        <p:spPr>
          <a:xfrm>
            <a:off x="9734550" y="4910138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78" name="Shape 678"/>
          <p:cNvSpPr txBox="1"/>
          <p:nvPr/>
        </p:nvSpPr>
        <p:spPr>
          <a:xfrm>
            <a:off x="9734550" y="5493213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err="1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</a:t>
            </a:r>
            <a:r>
              <a:rPr lang="en-US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679" name="Shape 679"/>
          <p:cNvCxnSpPr>
            <a:stCxn id="670" idx="3"/>
            <a:endCxn id="678" idx="1"/>
          </p:cNvCxnSpPr>
          <p:nvPr/>
        </p:nvCxnSpPr>
        <p:spPr>
          <a:xfrm>
            <a:off x="6619873" y="4343400"/>
            <a:ext cx="3114677" cy="1435563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80" name="Shape 680"/>
          <p:cNvSpPr txBox="1"/>
          <p:nvPr/>
        </p:nvSpPr>
        <p:spPr>
          <a:xfrm>
            <a:off x="1326008" y="2919412"/>
            <a:ext cx="2374655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229" y="5778963"/>
            <a:ext cx="462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7F00"/>
                </a:solidFill>
              </a:rPr>
              <a:t>Django automatically adds a primary key to all models and names it "id".</a:t>
            </a:r>
            <a:endParaRPr lang="en-US" dirty="0">
              <a:solidFill>
                <a:srgbClr val="FF7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Shape 690"/>
          <p:cNvSpPr txBox="1"/>
          <p:nvPr/>
        </p:nvSpPr>
        <p:spPr>
          <a:xfrm>
            <a:off x="5848350" y="12954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</a:p>
        </p:txBody>
      </p:sp>
      <p:sp>
        <p:nvSpPr>
          <p:cNvPr id="691" name="Shape 691"/>
          <p:cNvSpPr txBox="1"/>
          <p:nvPr/>
        </p:nvSpPr>
        <p:spPr>
          <a:xfrm>
            <a:off x="5848350" y="18954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5848350" y="24669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3" name="Shape 693"/>
          <p:cNvSpPr txBox="1"/>
          <p:nvPr/>
        </p:nvSpPr>
        <p:spPr>
          <a:xfrm>
            <a:off x="9810750" y="70568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Track</a:t>
            </a:r>
          </a:p>
        </p:txBody>
      </p:sp>
      <p:sp>
        <p:nvSpPr>
          <p:cNvPr id="694" name="Shape 694"/>
          <p:cNvSpPr txBox="1"/>
          <p:nvPr/>
        </p:nvSpPr>
        <p:spPr>
          <a:xfrm>
            <a:off x="9810750" y="1305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695" name="Shape 695"/>
          <p:cNvSpPr txBox="1"/>
          <p:nvPr/>
        </p:nvSpPr>
        <p:spPr>
          <a:xfrm>
            <a:off x="9810750" y="1877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title</a:t>
            </a:r>
          </a:p>
        </p:txBody>
      </p:sp>
      <p:sp>
        <p:nvSpPr>
          <p:cNvPr id="696" name="Shape 696"/>
          <p:cNvSpPr txBox="1"/>
          <p:nvPr/>
        </p:nvSpPr>
        <p:spPr>
          <a:xfrm>
            <a:off x="9810750" y="2467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rating</a:t>
            </a:r>
          </a:p>
        </p:txBody>
      </p:sp>
      <p:sp>
        <p:nvSpPr>
          <p:cNvPr id="697" name="Shape 697"/>
          <p:cNvSpPr txBox="1"/>
          <p:nvPr/>
        </p:nvSpPr>
        <p:spPr>
          <a:xfrm>
            <a:off x="9810750" y="30202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</a:t>
            </a:r>
            <a:r>
              <a:rPr lang="en-US" sz="3067" dirty="0" err="1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gth</a:t>
            </a:r>
            <a:endParaRPr lang="en" sz="30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698" name="Shape 698"/>
          <p:cNvSpPr txBox="1"/>
          <p:nvPr/>
        </p:nvSpPr>
        <p:spPr>
          <a:xfrm>
            <a:off x="9810750" y="36108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30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count</a:t>
            </a:r>
          </a:p>
        </p:txBody>
      </p:sp>
      <p:sp>
        <p:nvSpPr>
          <p:cNvPr id="699" name="Shape 699"/>
          <p:cNvSpPr txBox="1"/>
          <p:nvPr/>
        </p:nvSpPr>
        <p:spPr>
          <a:xfrm>
            <a:off x="9810750" y="418231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album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00" name="Shape 700"/>
          <p:cNvCxnSpPr>
            <a:endCxn id="699" idx="1"/>
          </p:cNvCxnSpPr>
          <p:nvPr/>
        </p:nvCxnSpPr>
        <p:spPr>
          <a:xfrm>
            <a:off x="7817853" y="1581150"/>
            <a:ext cx="1992897" cy="2886911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01" name="Shape 701"/>
          <p:cNvSpPr txBox="1"/>
          <p:nvPr/>
        </p:nvSpPr>
        <p:spPr>
          <a:xfrm>
            <a:off x="886535" y="3028949"/>
            <a:ext cx="2666999" cy="1638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Table</a:t>
            </a:r>
          </a:p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Primary key</a:t>
            </a:r>
          </a:p>
          <a:p>
            <a:pPr algn="ctr">
              <a:buClr>
                <a:srgbClr val="00FF00"/>
              </a:buClr>
              <a:buSzPct val="25000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Logical key</a:t>
            </a:r>
          </a:p>
          <a:p>
            <a:pPr algn="ctr">
              <a:buClr>
                <a:srgbClr val="FF00FF"/>
              </a:buClr>
              <a:buSzPct val="25000"/>
            </a:pPr>
            <a:r>
              <a:rPr lang="en" sz="2667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</a:t>
            </a:r>
          </a:p>
        </p:txBody>
      </p:sp>
      <p:sp>
        <p:nvSpPr>
          <p:cNvPr id="702" name="Shape 702"/>
          <p:cNvSpPr txBox="1"/>
          <p:nvPr/>
        </p:nvSpPr>
        <p:spPr>
          <a:xfrm>
            <a:off x="2466975" y="685801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</a:p>
        </p:txBody>
      </p:sp>
      <p:sp>
        <p:nvSpPr>
          <p:cNvPr id="703" name="Shape 703"/>
          <p:cNvSpPr txBox="1"/>
          <p:nvPr/>
        </p:nvSpPr>
        <p:spPr>
          <a:xfrm>
            <a:off x="2466975" y="12858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4" name="Shape 704"/>
          <p:cNvSpPr txBox="1"/>
          <p:nvPr/>
        </p:nvSpPr>
        <p:spPr>
          <a:xfrm>
            <a:off x="2466975" y="1857375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5" name="Shape 705"/>
          <p:cNvSpPr txBox="1"/>
          <p:nvPr/>
        </p:nvSpPr>
        <p:spPr>
          <a:xfrm>
            <a:off x="5848350" y="302895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artist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706" name="Shape 706"/>
          <p:cNvSpPr txBox="1"/>
          <p:nvPr/>
        </p:nvSpPr>
        <p:spPr>
          <a:xfrm>
            <a:off x="6315075" y="4386015"/>
            <a:ext cx="1809748" cy="571500"/>
          </a:xfrm>
          <a:prstGeom prst="rect">
            <a:avLst/>
          </a:prstGeom>
          <a:solidFill>
            <a:schemeClr val="accent1"/>
          </a:solidFill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" sz="3067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</a:p>
        </p:txBody>
      </p:sp>
      <p:sp>
        <p:nvSpPr>
          <p:cNvPr id="707" name="Shape 707"/>
          <p:cNvSpPr txBox="1"/>
          <p:nvPr/>
        </p:nvSpPr>
        <p:spPr>
          <a:xfrm>
            <a:off x="6315075" y="49860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3067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</a:p>
        </p:txBody>
      </p:sp>
      <p:sp>
        <p:nvSpPr>
          <p:cNvPr id="708" name="Shape 708"/>
          <p:cNvSpPr txBox="1"/>
          <p:nvPr/>
        </p:nvSpPr>
        <p:spPr>
          <a:xfrm>
            <a:off x="6315075" y="5557590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00FF00"/>
              </a:buClr>
              <a:buSzPct val="25000"/>
            </a:pPr>
            <a:r>
              <a:rPr lang="en" sz="3067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</a:p>
        </p:txBody>
      </p:sp>
      <p:sp>
        <p:nvSpPr>
          <p:cNvPr id="709" name="Shape 709"/>
          <p:cNvSpPr txBox="1"/>
          <p:nvPr/>
        </p:nvSpPr>
        <p:spPr>
          <a:xfrm>
            <a:off x="9810750" y="4734759"/>
            <a:ext cx="1809748" cy="571500"/>
          </a:xfrm>
          <a:prstGeom prst="rect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00FF"/>
              </a:buClr>
              <a:buSzPct val="25000"/>
            </a:pPr>
            <a:r>
              <a:rPr lang="en" sz="3067" dirty="0" smtClean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genre</a:t>
            </a:r>
            <a:endParaRPr lang="en" sz="3067" dirty="0">
              <a:solidFill>
                <a:srgbClr val="FF00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710" name="Shape 710"/>
          <p:cNvCxnSpPr>
            <a:stCxn id="706" idx="3"/>
            <a:endCxn id="709" idx="1"/>
          </p:cNvCxnSpPr>
          <p:nvPr/>
        </p:nvCxnSpPr>
        <p:spPr>
          <a:xfrm>
            <a:off x="8124823" y="4671765"/>
            <a:ext cx="1685927" cy="348744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711" name="Shape 711"/>
          <p:cNvCxnSpPr/>
          <p:nvPr/>
        </p:nvCxnSpPr>
        <p:spPr>
          <a:xfrm>
            <a:off x="4431505" y="1581150"/>
            <a:ext cx="1235867" cy="1713308"/>
          </a:xfrm>
          <a:prstGeom prst="straightConnector1">
            <a:avLst/>
          </a:prstGeom>
          <a:noFill/>
          <a:ln w="88900" cap="rnd" cmpd="sng">
            <a:solidFill>
              <a:srgbClr val="FF00FF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948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76" y="1300163"/>
            <a:ext cx="11899411" cy="39703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Artist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 name'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Album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'Album title'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artist =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'Artist'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136634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" y="628650"/>
            <a:ext cx="11489043" cy="480131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Genre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name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'Genre of 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music'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self.name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Track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models.Model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title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models.CharField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max_length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200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db_index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help_text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'Track title'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rating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length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count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models.IntegerField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(null=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album =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'Album'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models.CASCADE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    genre =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models.ForeignKey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n-US" sz="1700" dirty="0" smtClean="0">
                <a:solidFill>
                  <a:srgbClr val="B42419"/>
                </a:solidFill>
                <a:latin typeface="Menlo-Regular" charset="0"/>
              </a:rPr>
              <a:t>'Genre'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on_delete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=</a:t>
            </a:r>
            <a:r>
              <a:rPr lang="en-US" sz="1700" dirty="0" err="1" smtClean="0">
                <a:solidFill>
                  <a:srgbClr val="000000"/>
                </a:solidFill>
                <a:latin typeface="Menlo-Regular" charset="0"/>
              </a:rPr>
              <a:t>models.SET_NULL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Menlo-Regular" charset="0"/>
              </a:rPr>
              <a:t>null=</a:t>
            </a:r>
            <a:r>
              <a:rPr lang="en-US" sz="1600" dirty="0">
                <a:solidFill>
                  <a:srgbClr val="2EAEBB"/>
                </a:solidFill>
                <a:latin typeface="Menlo-Regular" charset="0"/>
              </a:rPr>
              <a:t>True</a:t>
            </a:r>
            <a:r>
              <a:rPr lang="en-US" sz="1700" dirty="0" smtClean="0">
                <a:solidFill>
                  <a:srgbClr val="000000"/>
                </a:solidFill>
                <a:latin typeface="Menlo-Regular" charset="0"/>
              </a:rPr>
              <a:t>)</a:t>
            </a:r>
          </a:p>
          <a:p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n-US" sz="1700" dirty="0" err="1">
                <a:solidFill>
                  <a:srgbClr val="C1651C"/>
                </a:solidFill>
                <a:latin typeface="Menlo-Regular" charset="0"/>
              </a:rPr>
              <a:t>def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 err="1">
                <a:solidFill>
                  <a:srgbClr val="2EAEBB"/>
                </a:solidFill>
                <a:latin typeface="Menlo-Regular" charset="0"/>
              </a:rPr>
              <a:t>str</a:t>
            </a:r>
            <a:r>
              <a:rPr lang="en-US" sz="1700" dirty="0">
                <a:solidFill>
                  <a:srgbClr val="2EAEBB"/>
                </a:solidFill>
                <a:latin typeface="Menlo-Regular" charset="0"/>
              </a:rPr>
              <a:t>__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(self):</a:t>
            </a: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B42419"/>
                </a:solidFill>
                <a:latin typeface="Menlo-Regular" charset="0"/>
              </a:rPr>
              <a:t>"""String for representing the Model object."""</a:t>
            </a:r>
            <a:endParaRPr lang="en-US" sz="1700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       </a:t>
            </a:r>
            <a:r>
              <a:rPr lang="en-US" sz="1700" dirty="0">
                <a:solidFill>
                  <a:srgbClr val="C1651C"/>
                </a:solidFill>
                <a:latin typeface="Menlo-Regular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sz="1700" dirty="0" err="1">
                <a:solidFill>
                  <a:srgbClr val="000000"/>
                </a:solidFill>
                <a:latin typeface="Menlo-Regular" charset="0"/>
              </a:rPr>
              <a:t>self.title</a:t>
            </a:r>
            <a:endParaRPr lang="en-US" sz="1700" dirty="0"/>
          </a:p>
        </p:txBody>
      </p:sp>
      <p:sp>
        <p:nvSpPr>
          <p:cNvPr id="4" name="Rectangle 3"/>
          <p:cNvSpPr/>
          <p:nvPr/>
        </p:nvSpPr>
        <p:spPr>
          <a:xfrm>
            <a:off x="847724" y="5934759"/>
            <a:ext cx="107823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 smtClean="0"/>
              <a:t>github.com</a:t>
            </a:r>
            <a:r>
              <a:rPr lang="en-US" sz="2400" dirty="0" smtClean="0"/>
              <a:t>/csev/dj4e-samples/blob/master/samples/tracks/</a:t>
            </a:r>
            <a:r>
              <a:rPr lang="en-US" sz="2400" dirty="0" err="1" smtClean="0"/>
              <a:t>models.py</a:t>
            </a:r>
            <a:endParaRPr lang="en-US" sz="2400" dirty="0" smtClean="0"/>
          </a:p>
          <a:p>
            <a:r>
              <a:rPr lang="en-US" sz="2400" dirty="0"/>
              <a:t>https://</a:t>
            </a:r>
            <a:r>
              <a:rPr lang="en-US" sz="2400" dirty="0" err="1"/>
              <a:t>docs.djangoproject.com</a:t>
            </a:r>
            <a:r>
              <a:rPr lang="en-US" sz="2400" dirty="0"/>
              <a:t>/</a:t>
            </a:r>
            <a:r>
              <a:rPr lang="en-US" sz="2400" dirty="0" err="1"/>
              <a:t>en</a:t>
            </a:r>
            <a:r>
              <a:rPr lang="en-US" sz="2400" dirty="0"/>
              <a:t>/2.1/topics/</a:t>
            </a:r>
            <a:r>
              <a:rPr lang="en-US" sz="2400" dirty="0" err="1"/>
              <a:t>db</a:t>
            </a:r>
            <a:r>
              <a:rPr lang="en-US" sz="2400" dirty="0"/>
              <a:t>/models/</a:t>
            </a:r>
          </a:p>
        </p:txBody>
      </p:sp>
    </p:spTree>
    <p:extLst>
      <p:ext uri="{BB962C8B-B14F-4D97-AF65-F5344CB8AC3E}">
        <p14:creationId xmlns:p14="http://schemas.microsoft.com/office/powerpoint/2010/main" val="76034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581157"/>
            <a:ext cx="886973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from </a:t>
            </a:r>
            <a:r>
              <a:rPr lang="en-US" b="1" dirty="0" err="1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tracks.models</a:t>
            </a:r>
            <a:r>
              <a:rPr lang="en-US" b="1" dirty="0" smtClean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import Artist, Genre, Album, Track;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Led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'}, </a:t>
            </a:r>
            <a:endParaRPr lang="en-US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{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name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'ACDC'}]&gt;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Album.objects.values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Made 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Who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2}, </a:t>
            </a:r>
            <a:endParaRPr lang="nl-NL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nl-NL" b="1" dirty="0" smtClean="0">
                <a:latin typeface="Courier New" charset="0"/>
                <a:ea typeface="Courier New" charset="0"/>
                <a:cs typeface="Courier New" charset="0"/>
              </a:rPr>
              <a:t>  {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nl-NL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': 1}]&gt;</a:t>
            </a:r>
          </a:p>
          <a:p>
            <a:r>
              <a:rPr lang="nl-NL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nl-NL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Album.objects.get</a:t>
            </a:r>
            <a:r>
              <a:rPr lang="nl-NL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(pk=1)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alb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&lt;Album: Who Made Who&gt;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alb.artist</a:t>
            </a:r>
            <a:endParaRPr lang="en-US" b="1" dirty="0">
              <a:solidFill>
                <a:srgbClr val="FF40FF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ACDC&gt;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 = 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Artist.objects.get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pk</a:t>
            </a:r>
            <a:r>
              <a:rPr lang="en-US" b="1" dirty="0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=1)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mr-IN" b="1" dirty="0" err="1">
                <a:solidFill>
                  <a:srgbClr val="FFC000"/>
                </a:solidFill>
                <a:latin typeface="Courier New" charset="0"/>
                <a:ea typeface="Courier New" charset="0"/>
                <a:cs typeface="Courier New" charset="0"/>
              </a:rPr>
              <a:t>art</a:t>
            </a:r>
            <a:endParaRPr lang="mr-IN" b="1" dirty="0">
              <a:solidFill>
                <a:srgbClr val="FFC0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&lt;Artist: Led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Zepplin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&gt;&gt;&gt; </a:t>
            </a:r>
            <a:r>
              <a:rPr lang="en-US" b="1" dirty="0" err="1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art.album_set.values</a:t>
            </a:r>
            <a:r>
              <a:rPr lang="en-US" b="1" dirty="0">
                <a:solidFill>
                  <a:srgbClr val="FF40FF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</a:p>
          <a:p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QuerySet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 [{'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2,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title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'IV', '</a:t>
            </a:r>
            <a:r>
              <a:rPr lang="mr-IN" b="1" dirty="0" err="1">
                <a:latin typeface="Courier New" charset="0"/>
                <a:ea typeface="Courier New" charset="0"/>
                <a:cs typeface="Courier New" charset="0"/>
              </a:rPr>
              <a:t>artist_id</a:t>
            </a:r>
            <a:r>
              <a:rPr lang="mr-IN" b="1" dirty="0">
                <a:latin typeface="Courier New" charset="0"/>
                <a:ea typeface="Courier New" charset="0"/>
                <a:cs typeface="Courier New" charset="0"/>
              </a:rPr>
              <a:t>': 1</a:t>
            </a:r>
            <a:r>
              <a:rPr lang="mr-IN" b="1" dirty="0" smtClean="0">
                <a:latin typeface="Courier New" charset="0"/>
                <a:ea typeface="Courier New" charset="0"/>
                <a:cs typeface="Courier New" charset="0"/>
              </a:rPr>
              <a:t>}]&gt;</a:t>
            </a:r>
            <a:endParaRPr lang="mr-IN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Shape 651"/>
          <p:cNvSpPr/>
          <p:nvPr/>
        </p:nvSpPr>
        <p:spPr>
          <a:xfrm>
            <a:off x="9707936" y="4452158"/>
            <a:ext cx="1492619" cy="734483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>
                <a:solidFill>
                  <a:schemeClr val="lt1"/>
                </a:solidFill>
              </a:rPr>
              <a:t> </a:t>
            </a:r>
            <a:r>
              <a:rPr lang="en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Album</a:t>
            </a:r>
            <a:endParaRPr lang="en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654"/>
          <p:cNvSpPr/>
          <p:nvPr/>
        </p:nvSpPr>
        <p:spPr>
          <a:xfrm>
            <a:off x="6672263" y="4472266"/>
            <a:ext cx="1492619" cy="694267"/>
          </a:xfrm>
          <a:prstGeom prst="rect">
            <a:avLst/>
          </a:prstGeom>
          <a:noFill/>
          <a:ln w="254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Artist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" name="Shape 655"/>
          <p:cNvCxnSpPr/>
          <p:nvPr/>
        </p:nvCxnSpPr>
        <p:spPr>
          <a:xfrm>
            <a:off x="8164882" y="4819399"/>
            <a:ext cx="1543054" cy="0"/>
          </a:xfrm>
          <a:prstGeom prst="straightConnector1">
            <a:avLst/>
          </a:prstGeom>
          <a:noFill/>
          <a:ln w="8890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7" name="Shape 656"/>
          <p:cNvSpPr/>
          <p:nvPr/>
        </p:nvSpPr>
        <p:spPr>
          <a:xfrm>
            <a:off x="8164882" y="5002041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656"/>
          <p:cNvSpPr/>
          <p:nvPr/>
        </p:nvSpPr>
        <p:spPr>
          <a:xfrm>
            <a:off x="9093852" y="4981933"/>
            <a:ext cx="614084" cy="36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chemeClr val="lt1"/>
              </a:buClr>
              <a:buSzPct val="25000"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lang="en" sz="2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993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www.dj4e.com/lectures/DJ-03-One-To-Many.txt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12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4672013" y="411163"/>
            <a:ext cx="6737880" cy="5329528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smtClean="0"/>
              <a:t>Coming Up</a:t>
            </a:r>
            <a:br>
              <a:rPr lang="en-US" smtClean="0"/>
            </a:br>
            <a:r>
              <a:rPr lang="en-US" smtClean="0"/>
              <a:t>Many-to-Many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89"/>
            <a:ext cx="2614613" cy="742485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Building a Data Model</a:t>
            </a:r>
          </a:p>
        </p:txBody>
      </p:sp>
      <p:sp>
        <p:nvSpPr>
          <p:cNvPr id="508" name="Shape 508"/>
          <p:cNvSpPr txBox="1">
            <a:spLocks noGrp="1"/>
          </p:cNvSpPr>
          <p:nvPr>
            <p:ph type="body" idx="1"/>
          </p:nvPr>
        </p:nvSpPr>
        <p:spPr>
          <a:xfrm>
            <a:off x="866775" y="2146787"/>
            <a:ext cx="10449000" cy="4082636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558786" indent="-287859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Drawing a picture of the data objects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given a data set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then figuring out how to represent the objects and their relationships</a:t>
            </a: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Basic Rule: Don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 put the same string data in twice - use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 additional table and a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foreign key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instead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558786" indent="-237061">
              <a:lnSpc>
                <a:spcPct val="100000"/>
              </a:lnSpc>
              <a:spcBef>
                <a:spcPts val="2667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there is one thing in the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real world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there should be one copy of that thing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700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 - way too much to understand without excessive predicate calculus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for keys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for references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92553" y="791410"/>
            <a:ext cx="7984947" cy="5229727"/>
            <a:chOff x="935831" y="178593"/>
            <a:chExt cx="7416998" cy="4857750"/>
          </a:xfrm>
        </p:grpSpPr>
        <p:pic>
          <p:nvPicPr>
            <p:cNvPr id="513" name="Shape 5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35831" y="542925"/>
              <a:ext cx="7416998" cy="449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Shape 514"/>
            <p:cNvSpPr txBox="1"/>
            <p:nvPr/>
          </p:nvSpPr>
          <p:spPr>
            <a:xfrm>
              <a:off x="1019770" y="178593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3037879" y="178593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16" name="Shape 516"/>
            <p:cNvSpPr txBox="1"/>
            <p:nvPr/>
          </p:nvSpPr>
          <p:spPr>
            <a:xfrm>
              <a:off x="3581697" y="178593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4699693" y="178593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6003428" y="178593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19" name="Shape 519"/>
            <p:cNvSpPr txBox="1"/>
            <p:nvPr/>
          </p:nvSpPr>
          <p:spPr>
            <a:xfrm>
              <a:off x="6775297" y="178593"/>
              <a:ext cx="81795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615237" y="178593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chemeClr val="lt1"/>
                </a:buClr>
                <a:buSzPct val="25000"/>
              </a:pPr>
              <a:r>
                <a:rPr lang="en" sz="2133">
                  <a:solidFill>
                    <a:schemeClr val="lt1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077500" y="171451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A "Data Set"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8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Shape 5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FF00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each 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piece of info</a:t>
            </a:r>
            <a:r>
              <a:rPr lang="en" sz="5733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</a:t>
            </a:r>
          </a:p>
        </p:txBody>
      </p:sp>
      <p:sp>
        <p:nvSpPr>
          <p:cNvPr id="526" name="Shape 526"/>
          <p:cNvSpPr txBox="1">
            <a:spLocks noGrp="1"/>
          </p:cNvSpPr>
          <p:nvPr>
            <p:ph type="body" idx="1"/>
          </p:nvPr>
        </p:nvSpPr>
        <p:spPr>
          <a:xfrm>
            <a:off x="866776" y="1952625"/>
            <a:ext cx="6993857" cy="427679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the column an object or an attribute of another object?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we define objects, we need to define the relationships between objects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55769" y="1876425"/>
            <a:ext cx="3317856" cy="2422860"/>
            <a:chOff x="6041826" y="1407318"/>
            <a:chExt cx="2836961" cy="2071687"/>
          </a:xfrm>
        </p:grpSpPr>
        <p:sp>
          <p:nvSpPr>
            <p:cNvPr id="527" name="Shape 527"/>
            <p:cNvSpPr txBox="1"/>
            <p:nvPr/>
          </p:nvSpPr>
          <p:spPr>
            <a:xfrm>
              <a:off x="6041826" y="2993231"/>
              <a:ext cx="777775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Track  </a:t>
              </a:r>
            </a:p>
          </p:txBody>
        </p:sp>
        <p:sp>
          <p:nvSpPr>
            <p:cNvPr id="528" name="Shape 528"/>
            <p:cNvSpPr txBox="1"/>
            <p:nvPr/>
          </p:nvSpPr>
          <p:spPr>
            <a:xfrm>
              <a:off x="6366867" y="1507331"/>
              <a:ext cx="584893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Len  </a:t>
              </a:r>
            </a:p>
          </p:txBody>
        </p:sp>
        <p:sp>
          <p:nvSpPr>
            <p:cNvPr id="529" name="Shape 529"/>
            <p:cNvSpPr txBox="1"/>
            <p:nvPr/>
          </p:nvSpPr>
          <p:spPr>
            <a:xfrm>
              <a:off x="6432053" y="2393156"/>
              <a:ext cx="812600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Artist  </a:t>
              </a:r>
            </a:p>
          </p:txBody>
        </p:sp>
        <p:sp>
          <p:nvSpPr>
            <p:cNvPr id="530" name="Shape 530"/>
            <p:cNvSpPr txBox="1"/>
            <p:nvPr/>
          </p:nvSpPr>
          <p:spPr>
            <a:xfrm>
              <a:off x="7757219" y="1407318"/>
              <a:ext cx="890289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Album  </a:t>
              </a:r>
            </a:p>
          </p:txBody>
        </p:sp>
        <p:sp>
          <p:nvSpPr>
            <p:cNvPr id="531" name="Shape 531"/>
            <p:cNvSpPr txBox="1"/>
            <p:nvPr/>
          </p:nvSpPr>
          <p:spPr>
            <a:xfrm>
              <a:off x="7375028" y="1885950"/>
              <a:ext cx="726876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Genre</a:t>
              </a:r>
            </a:p>
          </p:txBody>
        </p:sp>
        <p:sp>
          <p:nvSpPr>
            <p:cNvPr id="532" name="Shape 532"/>
            <p:cNvSpPr txBox="1"/>
            <p:nvPr/>
          </p:nvSpPr>
          <p:spPr>
            <a:xfrm>
              <a:off x="8101905" y="2521743"/>
              <a:ext cx="776882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Rating</a:t>
              </a:r>
            </a:p>
          </p:txBody>
        </p:sp>
        <p:sp>
          <p:nvSpPr>
            <p:cNvPr id="533" name="Shape 533"/>
            <p:cNvSpPr txBox="1"/>
            <p:nvPr/>
          </p:nvSpPr>
          <p:spPr>
            <a:xfrm>
              <a:off x="7436643" y="3128962"/>
              <a:ext cx="731341" cy="3500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algn="ctr">
                <a:buClr>
                  <a:srgbClr val="FFFF00"/>
                </a:buClr>
                <a:buSzPct val="25000"/>
              </a:pPr>
              <a:r>
                <a:rPr lang="en" sz="240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Count</a:t>
              </a:r>
            </a:p>
          </p:txBody>
        </p:sp>
      </p:grpSp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4944533"/>
            <a:ext cx="8553451" cy="143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26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</TotalTime>
  <Words>1068</Words>
  <Application>Microsoft Macintosh PowerPoint</Application>
  <PresentationFormat>Widescreen</PresentationFormat>
  <Paragraphs>301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Cabin</vt:lpstr>
      <vt:lpstr>Calibri</vt:lpstr>
      <vt:lpstr>Calibri Light</vt:lpstr>
      <vt:lpstr>Courier New</vt:lpstr>
      <vt:lpstr>Gill Sans</vt:lpstr>
      <vt:lpstr>Helvetica</vt:lpstr>
      <vt:lpstr>Menlo-Regular</vt:lpstr>
      <vt:lpstr>ＭＳ Ｐゴシック</vt:lpstr>
      <vt:lpstr>ヒラギノ角ゴ ProN W3</vt:lpstr>
      <vt:lpstr>Office Theme</vt:lpstr>
      <vt:lpstr>Data Modelling One to Many</vt:lpstr>
      <vt:lpstr>Model Design</vt:lpstr>
      <vt:lpstr>PowerPoint Presentation</vt:lpstr>
      <vt:lpstr>PowerPoint Presentation</vt:lpstr>
      <vt:lpstr>PowerPoint Presentation</vt:lpstr>
      <vt:lpstr>Building a Data Model</vt:lpstr>
      <vt:lpstr>Database Normalization (3NF)</vt:lpstr>
      <vt:lpstr>PowerPoint Presentation</vt:lpstr>
      <vt:lpstr>For each “piece of info”...</vt:lpstr>
      <vt:lpstr>PowerPoint Presentation</vt:lpstr>
      <vt:lpstr>PowerPoint Presentation</vt:lpstr>
      <vt:lpstr>PowerPoint Presentation</vt:lpstr>
      <vt:lpstr>Connecting Data With Keys</vt:lpstr>
      <vt:lpstr>PowerPoint Presentation</vt:lpstr>
      <vt:lpstr>Three Kinds of Keys</vt:lpstr>
      <vt:lpstr>Key Rules</vt:lpstr>
      <vt:lpstr>Foreign Keys</vt:lpstr>
      <vt:lpstr>Defining and Connecting Models</vt:lpstr>
      <vt:lpstr>Model Field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One-To-Many in the ORM</vt:lpstr>
      <vt:lpstr>Demo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50</cp:revision>
  <dcterms:created xsi:type="dcterms:W3CDTF">2019-01-19T02:12:54Z</dcterms:created>
  <dcterms:modified xsi:type="dcterms:W3CDTF">2019-09-11T22:15:42Z</dcterms:modified>
</cp:coreProperties>
</file>