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4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8" r:id="rId19"/>
    <p:sldId id="340" r:id="rId20"/>
    <p:sldId id="320" r:id="rId21"/>
    <p:sldId id="34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6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F23E-9BEB-4BE6-8B6A-7357713A3728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FF45C-E2D6-40FF-8CFC-0D5CEDAE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4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7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6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6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0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3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CE24-9CD1-4E26-AD1D-600F5DCD832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B97A-348B-49C4-A750-19F119633C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990581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chemeClr val="tx2"/>
                </a:solidFill>
              </a:rPr>
              <a:t>Анимация в </a:t>
            </a:r>
            <a:r>
              <a:rPr lang="en-US" sz="3600" b="1" dirty="0" smtClean="0">
                <a:solidFill>
                  <a:schemeClr val="tx2"/>
                </a:solidFill>
              </a:rPr>
              <a:t>JavaScript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2048" y="2908101"/>
            <a:ext cx="8244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ru-RU" sz="2800" dirty="0" smtClean="0"/>
              <a:t>События и узлы </a:t>
            </a:r>
            <a:r>
              <a:rPr lang="en-US" sz="2800" dirty="0" smtClean="0"/>
              <a:t>DOM</a:t>
            </a:r>
            <a:endParaRPr lang="en-US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800" dirty="0" smtClean="0"/>
              <a:t>Элемент </a:t>
            </a:r>
            <a:r>
              <a:rPr lang="en-US" sz="2800" dirty="0" smtClean="0"/>
              <a:t>Canvas</a:t>
            </a:r>
            <a:endParaRPr lang="en-US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800" dirty="0" smtClean="0"/>
              <a:t>Управление </a:t>
            </a:r>
            <a:r>
              <a:rPr lang="ru-RU" sz="2800" dirty="0" smtClean="0"/>
              <a:t>анимацией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2636912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3798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Установка таймеров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33123" y="1164134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Для </a:t>
            </a:r>
            <a:r>
              <a:rPr lang="ru-RU" sz="2600" dirty="0" err="1" smtClean="0"/>
              <a:t>отрисовки</a:t>
            </a:r>
            <a:r>
              <a:rPr lang="ru-RU" sz="2600" dirty="0" smtClean="0"/>
              <a:t> обновлений</a:t>
            </a:r>
            <a:r>
              <a:rPr lang="en-US" sz="2600" dirty="0" smtClean="0"/>
              <a:t> </a:t>
            </a:r>
            <a:r>
              <a:rPr lang="ru-RU" sz="2600" dirty="0" smtClean="0"/>
              <a:t>могут </a:t>
            </a:r>
            <a:r>
              <a:rPr lang="ru-RU" sz="2600" dirty="0"/>
              <a:t>быть использованы </a:t>
            </a:r>
            <a:r>
              <a:rPr lang="ru-RU" sz="2600" dirty="0" smtClean="0"/>
              <a:t>методы для </a:t>
            </a:r>
            <a:r>
              <a:rPr lang="ru-RU" sz="2600" dirty="0"/>
              <a:t>вызова некоторой функции, через заданный промежуток времени</a:t>
            </a:r>
            <a:r>
              <a:rPr lang="ru-RU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 err="1"/>
              <a:t>setInterval</a:t>
            </a:r>
            <a:r>
              <a:rPr lang="en-US" sz="2600" b="1" dirty="0"/>
              <a:t>(function, </a:t>
            </a:r>
            <a:r>
              <a:rPr lang="en-US" sz="2600" b="1" dirty="0" smtClean="0"/>
              <a:t>delay)</a:t>
            </a:r>
            <a:r>
              <a:rPr lang="ru-RU" sz="2600" dirty="0" smtClean="0"/>
              <a:t> – начинает периодически </a:t>
            </a:r>
            <a:r>
              <a:rPr lang="ru-RU" sz="2600" dirty="0"/>
              <a:t>исполнять функцию </a:t>
            </a:r>
            <a:r>
              <a:rPr lang="ru-RU" sz="2600" dirty="0" smtClean="0"/>
              <a:t>каждые </a:t>
            </a:r>
            <a:r>
              <a:rPr lang="en-US" sz="2600" i="1" dirty="0"/>
              <a:t>delay </a:t>
            </a:r>
            <a:r>
              <a:rPr lang="ru-RU" sz="2600" dirty="0"/>
              <a:t>миллисекунд</a:t>
            </a:r>
            <a:r>
              <a:rPr lang="ru-RU" sz="2600" dirty="0" smtClean="0"/>
              <a:t>.</a:t>
            </a:r>
          </a:p>
          <a:p>
            <a:endParaRPr lang="ru-RU" sz="2600" dirty="0"/>
          </a:p>
          <a:p>
            <a:r>
              <a:rPr lang="en-US" sz="2600" b="1" dirty="0" err="1"/>
              <a:t>setTimeout</a:t>
            </a:r>
            <a:r>
              <a:rPr lang="en-US" sz="2600" b="1" dirty="0"/>
              <a:t>(function, delay</a:t>
            </a:r>
            <a:r>
              <a:rPr lang="en-US" sz="2600" b="1" dirty="0" smtClean="0"/>
              <a:t>)</a:t>
            </a:r>
            <a:r>
              <a:rPr lang="ru-RU" sz="2600" dirty="0" smtClean="0"/>
              <a:t> – запускает выполнение </a:t>
            </a:r>
            <a:r>
              <a:rPr lang="ru-RU" sz="2600" dirty="0"/>
              <a:t>указанной функции </a:t>
            </a:r>
            <a:r>
              <a:rPr lang="ru-RU" sz="2600" dirty="0" smtClean="0"/>
              <a:t>через </a:t>
            </a:r>
            <a:r>
              <a:rPr lang="en-US" sz="2600" i="1" dirty="0"/>
              <a:t>delay </a:t>
            </a:r>
            <a:r>
              <a:rPr lang="ru-RU" sz="2600" dirty="0"/>
              <a:t>миллисекунд.</a:t>
            </a:r>
          </a:p>
          <a:p>
            <a:endParaRPr lang="en-US" sz="2600" b="1" dirty="0" smtClean="0"/>
          </a:p>
          <a:p>
            <a:r>
              <a:rPr lang="en-US" sz="2600" b="1" smtClean="0"/>
              <a:t>requestAnimationFrame</a:t>
            </a:r>
            <a:r>
              <a:rPr lang="en-US" sz="2600" b="1" dirty="0" smtClean="0"/>
              <a:t>(callback)</a:t>
            </a:r>
            <a:r>
              <a:rPr lang="ru-RU" sz="2600" dirty="0" smtClean="0"/>
              <a:t> – сообщает браузеру</a:t>
            </a:r>
            <a:r>
              <a:rPr lang="ru-RU" sz="2600" dirty="0"/>
              <a:t>, что вы хотите выполнить анимацию, и запрашивает, чтобы браузер вызвал указанную функцию </a:t>
            </a:r>
            <a:r>
              <a:rPr lang="en-US" sz="2600" i="1" dirty="0"/>
              <a:t>callback </a:t>
            </a:r>
            <a:r>
              <a:rPr lang="ru-RU" sz="2600" dirty="0"/>
              <a:t>для обновления анимации перед следующей перерисовкой. 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18191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3798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Установка таймеров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415673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600" dirty="0"/>
              <a:t>Функция </a:t>
            </a:r>
            <a:r>
              <a:rPr lang="it-IT" sz="2600" b="1" dirty="0"/>
              <a:t>setTimeout </a:t>
            </a:r>
            <a:r>
              <a:rPr lang="it-IT" sz="2600" dirty="0"/>
              <a:t>схожа с </a:t>
            </a:r>
            <a:r>
              <a:rPr lang="it-IT" sz="2600" b="1" dirty="0"/>
              <a:t>requestAnimationFrame. </a:t>
            </a:r>
            <a:endParaRPr lang="ru-RU" sz="2600" b="1" dirty="0" smtClean="0"/>
          </a:p>
          <a:p>
            <a:r>
              <a:rPr lang="it-IT" sz="2600" dirty="0" smtClean="0"/>
              <a:t>Она</a:t>
            </a:r>
            <a:r>
              <a:rPr lang="ru-RU" sz="2600" dirty="0"/>
              <a:t> </a:t>
            </a:r>
            <a:r>
              <a:rPr lang="ru-RU" sz="2600" dirty="0" smtClean="0"/>
              <a:t>планирует </a:t>
            </a:r>
            <a:r>
              <a:rPr lang="ru-RU" sz="2600" dirty="0"/>
              <a:t>запуск </a:t>
            </a:r>
            <a:r>
              <a:rPr lang="ru-RU" sz="2600" dirty="0" smtClean="0"/>
              <a:t>функции </a:t>
            </a:r>
            <a:r>
              <a:rPr lang="ru-RU" sz="2600" dirty="0"/>
              <a:t>в </a:t>
            </a:r>
            <a:r>
              <a:rPr lang="ru-RU" sz="2600" dirty="0" smtClean="0"/>
              <a:t>будущем.</a:t>
            </a:r>
            <a:endParaRPr lang="en-US" sz="2600" dirty="0" smtClean="0"/>
          </a:p>
          <a:p>
            <a:r>
              <a:rPr lang="ru-RU" sz="2600" dirty="0" smtClean="0"/>
              <a:t>Первый аргумент – </a:t>
            </a:r>
            <a:r>
              <a:rPr lang="ru-RU" sz="2600" dirty="0"/>
              <a:t>ч</a:t>
            </a:r>
            <a:r>
              <a:rPr lang="ru-RU" sz="2600" dirty="0" smtClean="0"/>
              <a:t>то произойдет, </a:t>
            </a:r>
            <a:br>
              <a:rPr lang="ru-RU" sz="2600" dirty="0" smtClean="0"/>
            </a:br>
            <a:r>
              <a:rPr lang="ru-RU" sz="2600" dirty="0" smtClean="0"/>
              <a:t>второй – через какое количество секунд.</a:t>
            </a:r>
          </a:p>
          <a:p>
            <a:endParaRPr lang="en-US" sz="2600" dirty="0" smtClean="0"/>
          </a:p>
          <a:p>
            <a:r>
              <a:rPr lang="en-US" sz="2600" dirty="0" smtClean="0"/>
              <a:t>//</a:t>
            </a:r>
            <a:r>
              <a:rPr lang="ru-RU" sz="2600" dirty="0"/>
              <a:t>через две секунды </a:t>
            </a:r>
            <a:r>
              <a:rPr lang="ru-RU" sz="2600" dirty="0" smtClean="0"/>
              <a:t>фон страницы станет жёлтым</a:t>
            </a:r>
          </a:p>
          <a:p>
            <a:endParaRPr lang="ru-RU" sz="2600" dirty="0" smtClean="0"/>
          </a:p>
          <a:p>
            <a:r>
              <a:rPr lang="en-US" sz="2600" b="1" dirty="0" err="1" smtClean="0"/>
              <a:t>setTimeout</a:t>
            </a:r>
            <a:r>
              <a:rPr lang="en-US" sz="2600" dirty="0" smtClean="0"/>
              <a:t>(function</a:t>
            </a:r>
            <a:r>
              <a:rPr lang="en-US" sz="2600" dirty="0"/>
              <a:t>() </a:t>
            </a:r>
            <a:r>
              <a:rPr lang="en-US" sz="2600" dirty="0" smtClean="0"/>
              <a:t>{</a:t>
            </a:r>
          </a:p>
          <a:p>
            <a:r>
              <a:rPr lang="ru-RU" sz="2600" dirty="0" smtClean="0"/>
              <a:t>     </a:t>
            </a:r>
            <a:r>
              <a:rPr lang="en-US" sz="2600" dirty="0" err="1" smtClean="0"/>
              <a:t>document.body.style.background</a:t>
            </a:r>
            <a:r>
              <a:rPr lang="en-US" sz="2600" dirty="0" smtClean="0"/>
              <a:t> = "yellow";</a:t>
            </a:r>
            <a:r>
              <a:rPr lang="ru-RU" sz="2600" dirty="0" smtClean="0"/>
              <a:t>  </a:t>
            </a:r>
          </a:p>
          <a:p>
            <a:r>
              <a:rPr lang="ru-RU" sz="2600" dirty="0"/>
              <a:t> </a:t>
            </a:r>
            <a:r>
              <a:rPr lang="ru-RU" sz="2600" dirty="0" smtClean="0"/>
              <a:t>   }, 2000);</a:t>
            </a:r>
          </a:p>
        </p:txBody>
      </p:sp>
    </p:spTree>
    <p:extLst>
      <p:ext uri="{BB962C8B-B14F-4D97-AF65-F5344CB8AC3E}">
        <p14:creationId xmlns:p14="http://schemas.microsoft.com/office/powerpoint/2010/main" val="8644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3798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Установка таймеров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340768"/>
            <a:ext cx="835292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 err="1"/>
              <a:t>setInterval</a:t>
            </a:r>
            <a:r>
              <a:rPr lang="ru-RU" sz="2600" b="1" dirty="0"/>
              <a:t> </a:t>
            </a:r>
            <a:r>
              <a:rPr lang="ru-RU" sz="2600" dirty="0"/>
              <a:t>и </a:t>
            </a:r>
            <a:r>
              <a:rPr lang="ru-RU" sz="2600" b="1" dirty="0" err="1" smtClean="0"/>
              <a:t>clearInterval</a:t>
            </a:r>
            <a:r>
              <a:rPr lang="ru-RU" sz="2600" dirty="0" smtClean="0"/>
              <a:t> используются </a:t>
            </a:r>
            <a:r>
              <a:rPr lang="ru-RU" sz="2600" dirty="0"/>
              <a:t>для установки таймеров, которые </a:t>
            </a:r>
            <a:r>
              <a:rPr lang="ru-RU" sz="2600" dirty="0" smtClean="0"/>
              <a:t>будут повторяться через каждое указанное количество миллисекунд.</a:t>
            </a:r>
          </a:p>
          <a:p>
            <a:endParaRPr lang="ru-RU" sz="2600" dirty="0"/>
          </a:p>
          <a:p>
            <a:r>
              <a:rPr lang="en-US" sz="2600" dirty="0" err="1"/>
              <a:t>var</a:t>
            </a:r>
            <a:r>
              <a:rPr lang="en-US" sz="2600" dirty="0"/>
              <a:t> ticks = 0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endParaRPr lang="en-US" sz="2600" dirty="0"/>
          </a:p>
          <a:p>
            <a:r>
              <a:rPr lang="en-US" sz="2600" dirty="0" err="1"/>
              <a:t>var</a:t>
            </a:r>
            <a:r>
              <a:rPr lang="en-US" sz="2600" dirty="0"/>
              <a:t> clock = </a:t>
            </a:r>
            <a:r>
              <a:rPr lang="en-US" sz="2600" b="1" dirty="0" err="1"/>
              <a:t>setInterval</a:t>
            </a:r>
            <a:r>
              <a:rPr lang="en-US" sz="2600" dirty="0"/>
              <a:t>(function() {</a:t>
            </a:r>
          </a:p>
          <a:p>
            <a:r>
              <a:rPr lang="ru-RU" sz="2600" dirty="0" smtClean="0"/>
              <a:t>    </a:t>
            </a:r>
            <a:r>
              <a:rPr lang="en-US" sz="2600" dirty="0" smtClean="0"/>
              <a:t>console.log</a:t>
            </a:r>
            <a:r>
              <a:rPr lang="en-US" sz="2600" dirty="0"/>
              <a:t>("tick", </a:t>
            </a:r>
            <a:r>
              <a:rPr lang="ru-RU" sz="2600" dirty="0" smtClean="0"/>
              <a:t> </a:t>
            </a:r>
            <a:r>
              <a:rPr lang="en-US" sz="2600" dirty="0" smtClean="0"/>
              <a:t>ticks</a:t>
            </a:r>
            <a:r>
              <a:rPr lang="en-US" sz="2600" dirty="0"/>
              <a:t>++);</a:t>
            </a:r>
          </a:p>
          <a:p>
            <a:r>
              <a:rPr lang="ru-RU" sz="2600" dirty="0" smtClean="0"/>
              <a:t>    </a:t>
            </a:r>
            <a:r>
              <a:rPr lang="en-US" sz="2600" dirty="0" smtClean="0"/>
              <a:t>if </a:t>
            </a:r>
            <a:r>
              <a:rPr lang="en-US" sz="2600" dirty="0"/>
              <a:t>(ticks == 10) {</a:t>
            </a:r>
          </a:p>
          <a:p>
            <a:r>
              <a:rPr lang="ru-RU" sz="2600" dirty="0" smtClean="0"/>
              <a:t>         </a:t>
            </a:r>
            <a:r>
              <a:rPr lang="en-US" sz="2600" b="1" dirty="0" err="1" smtClean="0"/>
              <a:t>clearInterval</a:t>
            </a:r>
            <a:r>
              <a:rPr lang="en-US" sz="2600" dirty="0" smtClean="0"/>
              <a:t>(clock</a:t>
            </a:r>
            <a:r>
              <a:rPr lang="en-US" sz="2600" dirty="0"/>
              <a:t>);</a:t>
            </a:r>
          </a:p>
          <a:p>
            <a:r>
              <a:rPr lang="ru-RU" sz="2600" dirty="0" smtClean="0"/>
              <a:t>         </a:t>
            </a:r>
            <a:r>
              <a:rPr lang="en-US" sz="2600" dirty="0" smtClean="0"/>
              <a:t>console.log</a:t>
            </a:r>
            <a:r>
              <a:rPr lang="en-US" sz="2600" dirty="0"/>
              <a:t>("stop</a:t>
            </a:r>
            <a:r>
              <a:rPr lang="en-US" sz="2600" dirty="0" smtClean="0"/>
              <a:t>.");</a:t>
            </a:r>
            <a:r>
              <a:rPr lang="ru-RU" sz="2600" dirty="0" smtClean="0"/>
              <a:t> </a:t>
            </a:r>
          </a:p>
          <a:p>
            <a:r>
              <a:rPr lang="ru-RU" sz="2600" dirty="0" smtClean="0"/>
              <a:t>    }</a:t>
            </a:r>
            <a:endParaRPr lang="ru-RU" sz="2600" dirty="0"/>
          </a:p>
          <a:p>
            <a:r>
              <a:rPr lang="ru-RU" sz="2600" dirty="0"/>
              <a:t>}, 200);</a:t>
            </a:r>
          </a:p>
        </p:txBody>
      </p:sp>
    </p:spTree>
    <p:extLst>
      <p:ext uri="{BB962C8B-B14F-4D97-AF65-F5344CB8AC3E}">
        <p14:creationId xmlns:p14="http://schemas.microsoft.com/office/powerpoint/2010/main" val="3300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222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Элемент холста </a:t>
            </a:r>
            <a:r>
              <a:rPr lang="en-US" sz="3200" b="1" dirty="0" smtClean="0">
                <a:solidFill>
                  <a:schemeClr val="tx2"/>
                </a:solidFill>
              </a:rPr>
              <a:t>Canvas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527750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C</a:t>
            </a:r>
            <a:r>
              <a:rPr lang="ru-RU" sz="2600" b="1" dirty="0" err="1" smtClean="0"/>
              <a:t>anvas</a:t>
            </a:r>
            <a:r>
              <a:rPr lang="ru-RU" sz="2600" dirty="0" smtClean="0"/>
              <a:t> (холст) – это элемент </a:t>
            </a:r>
            <a:r>
              <a:rPr lang="ru-RU" sz="2600" dirty="0"/>
              <a:t>из стандарта HTML5, который даёт разработчикам возможность создания динамической графики при помощи </a:t>
            </a:r>
            <a:r>
              <a:rPr lang="ru-RU" sz="2600" b="1" dirty="0" err="1" smtClean="0"/>
              <a:t>JavaScript</a:t>
            </a:r>
            <a:r>
              <a:rPr lang="ru-RU" sz="2600" b="1" dirty="0" smtClean="0"/>
              <a:t>.</a:t>
            </a:r>
            <a:endParaRPr lang="ru-RU" sz="2600" dirty="0" smtClean="0"/>
          </a:p>
          <a:p>
            <a:endParaRPr lang="ru-RU" sz="2600" dirty="0"/>
          </a:p>
          <a:p>
            <a:r>
              <a:rPr lang="ru-RU" sz="2600" b="1" dirty="0" err="1" smtClean="0"/>
              <a:t>context</a:t>
            </a:r>
            <a:r>
              <a:rPr lang="ru-RU" sz="2600" b="1" dirty="0" smtClean="0"/>
              <a:t> </a:t>
            </a:r>
            <a:r>
              <a:rPr lang="ru-RU" sz="2600" dirty="0"/>
              <a:t>– объект, чьи </a:t>
            </a:r>
            <a:r>
              <a:rPr lang="ru-RU" sz="2600" dirty="0" smtClean="0"/>
              <a:t>методы предоставляют интерфейс для рисования графики. </a:t>
            </a:r>
          </a:p>
          <a:p>
            <a:endParaRPr lang="ru-RU" sz="2600" dirty="0" smtClean="0"/>
          </a:p>
          <a:p>
            <a:r>
              <a:rPr lang="ru-RU" sz="2600" dirty="0" smtClean="0"/>
              <a:t>Два </a:t>
            </a:r>
            <a:r>
              <a:rPr lang="ru-RU" sz="2600" dirty="0"/>
              <a:t>стиля рисования: </a:t>
            </a:r>
            <a:endParaRPr lang="ru-RU" sz="2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b="1" dirty="0" smtClean="0"/>
              <a:t>2d</a:t>
            </a:r>
            <a:r>
              <a:rPr lang="ru-RU" sz="2600" dirty="0" smtClean="0"/>
              <a:t> </a:t>
            </a:r>
            <a:r>
              <a:rPr lang="ru-RU" sz="2600" dirty="0"/>
              <a:t>для </a:t>
            </a:r>
            <a:r>
              <a:rPr lang="ru-RU" sz="2600" dirty="0" smtClean="0"/>
              <a:t>двумерной графики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b="1" dirty="0" err="1" smtClean="0"/>
              <a:t>webgl</a:t>
            </a:r>
            <a:r>
              <a:rPr lang="ru-RU" sz="2600" dirty="0" smtClean="0"/>
              <a:t> </a:t>
            </a:r>
            <a:r>
              <a:rPr lang="ru-RU" sz="2600" dirty="0"/>
              <a:t>для трёхмерной графики при </a:t>
            </a:r>
            <a:r>
              <a:rPr lang="ru-RU" sz="2600" dirty="0" smtClean="0"/>
              <a:t>помощи интерфейса </a:t>
            </a:r>
            <a:r>
              <a:rPr lang="ru-RU" sz="2600" dirty="0" err="1"/>
              <a:t>OpenGL</a:t>
            </a:r>
            <a:r>
              <a:rPr lang="ru-RU" sz="2600" dirty="0"/>
              <a:t>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94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222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Элемент холста </a:t>
            </a:r>
            <a:r>
              <a:rPr lang="en-US" sz="3200" b="1" dirty="0" smtClean="0">
                <a:solidFill>
                  <a:schemeClr val="tx2"/>
                </a:solidFill>
              </a:rPr>
              <a:t>Canvas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484784"/>
            <a:ext cx="2360031" cy="252028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528" y="1556792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HTML:</a:t>
            </a:r>
            <a:endParaRPr lang="ru-RU" sz="2600" b="1" dirty="0" smtClean="0"/>
          </a:p>
          <a:p>
            <a:r>
              <a:rPr lang="en-US" sz="2600" dirty="0" smtClean="0"/>
              <a:t>&lt;</a:t>
            </a:r>
            <a:r>
              <a:rPr lang="en-US" sz="2600" dirty="0"/>
              <a:t>p&gt;Before canvas&lt;/p</a:t>
            </a:r>
            <a:r>
              <a:rPr lang="en-US" sz="2600" dirty="0" smtClean="0"/>
              <a:t>&gt;</a:t>
            </a:r>
            <a:endParaRPr lang="ru-RU" sz="2600" dirty="0" smtClean="0"/>
          </a:p>
          <a:p>
            <a:r>
              <a:rPr lang="en-US" sz="2600" dirty="0" smtClean="0"/>
              <a:t>&lt;</a:t>
            </a:r>
            <a:r>
              <a:rPr lang="en-US" sz="2600" dirty="0"/>
              <a:t>canvas width="120" height="60"&gt;</a:t>
            </a:r>
          </a:p>
          <a:p>
            <a:r>
              <a:rPr lang="en-US" sz="2600" dirty="0" smtClean="0"/>
              <a:t>&lt;/</a:t>
            </a:r>
            <a:r>
              <a:rPr lang="en-US" sz="2600" dirty="0"/>
              <a:t>canvas</a:t>
            </a:r>
            <a:r>
              <a:rPr lang="en-US" sz="2600" dirty="0" smtClean="0"/>
              <a:t>&gt;</a:t>
            </a:r>
            <a:endParaRPr lang="en-US" sz="2600" dirty="0"/>
          </a:p>
          <a:p>
            <a:r>
              <a:rPr lang="en-US" sz="2600" dirty="0" smtClean="0"/>
              <a:t>&lt;</a:t>
            </a:r>
            <a:r>
              <a:rPr lang="en-US" sz="2600" dirty="0"/>
              <a:t>p&gt;After canvas.&lt;/p&gt;</a:t>
            </a:r>
          </a:p>
          <a:p>
            <a:endParaRPr lang="en-US" sz="2600" dirty="0"/>
          </a:p>
          <a:p>
            <a:r>
              <a:rPr lang="en-US" sz="2600" b="1" dirty="0" smtClean="0"/>
              <a:t>JavaScript:</a:t>
            </a:r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canv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err="1"/>
              <a:t>document.querySelector</a:t>
            </a:r>
            <a:r>
              <a:rPr lang="en-US" sz="2600" dirty="0"/>
              <a:t>("canvas");</a:t>
            </a:r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context = </a:t>
            </a:r>
            <a:r>
              <a:rPr lang="en-US" sz="2600" dirty="0" err="1" smtClean="0"/>
              <a:t>canv.</a:t>
            </a:r>
            <a:r>
              <a:rPr lang="en-US" sz="2600" b="1" dirty="0" err="1" smtClean="0"/>
              <a:t>getContext</a:t>
            </a:r>
            <a:r>
              <a:rPr lang="en-US" sz="2600" dirty="0"/>
              <a:t>("2d");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context.fillStyle</a:t>
            </a:r>
            <a:r>
              <a:rPr lang="en-US" sz="2600" dirty="0" smtClean="0"/>
              <a:t> </a:t>
            </a:r>
            <a:r>
              <a:rPr lang="en-US" sz="2600" dirty="0"/>
              <a:t>= "green";</a:t>
            </a:r>
          </a:p>
          <a:p>
            <a:r>
              <a:rPr lang="en-US" sz="2600" dirty="0" err="1" smtClean="0"/>
              <a:t>context.fillRect</a:t>
            </a:r>
            <a:r>
              <a:rPr lang="en-US" sz="2600" dirty="0" smtClean="0"/>
              <a:t>(10</a:t>
            </a:r>
            <a:r>
              <a:rPr lang="en-US" sz="2600" dirty="0"/>
              <a:t>, 10, 100, 50</a:t>
            </a:r>
            <a:r>
              <a:rPr lang="en-US" sz="2600" dirty="0" smtClean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19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222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Элемент холста </a:t>
            </a:r>
            <a:r>
              <a:rPr lang="en-US" sz="3200" b="1" dirty="0" smtClean="0">
                <a:solidFill>
                  <a:schemeClr val="tx2"/>
                </a:solidFill>
              </a:rPr>
              <a:t>Canvas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371540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Рисуем </a:t>
            </a:r>
            <a:r>
              <a:rPr lang="ru-RU" sz="2600" dirty="0"/>
              <a:t>закрашенный </a:t>
            </a:r>
            <a:r>
              <a:rPr lang="ru-RU" sz="2600" dirty="0" smtClean="0"/>
              <a:t>треугольник:</a:t>
            </a:r>
          </a:p>
          <a:p>
            <a:endParaRPr lang="ru-RU" sz="2600" dirty="0" smtClean="0"/>
          </a:p>
          <a:p>
            <a:r>
              <a:rPr lang="en-US" sz="2600" dirty="0" smtClean="0"/>
              <a:t>&lt;</a:t>
            </a:r>
            <a:r>
              <a:rPr lang="en-US" sz="2600" dirty="0"/>
              <a:t>canvas&gt;&lt;/canvas&gt;</a:t>
            </a:r>
          </a:p>
          <a:p>
            <a:endParaRPr lang="en-US" sz="2600" dirty="0" smtClean="0"/>
          </a:p>
          <a:p>
            <a:r>
              <a:rPr lang="pt-BR" sz="2600" dirty="0" smtClean="0"/>
              <a:t>var c</a:t>
            </a:r>
            <a:r>
              <a:rPr lang="en-US" sz="2600" dirty="0" smtClean="0"/>
              <a:t>t</a:t>
            </a:r>
            <a:r>
              <a:rPr lang="pt-BR" sz="2600" dirty="0" smtClean="0"/>
              <a:t> </a:t>
            </a:r>
            <a:r>
              <a:rPr lang="pt-BR" sz="2600" dirty="0"/>
              <a:t>= document.querySelector("canvas").getContext</a:t>
            </a:r>
            <a:r>
              <a:rPr lang="pt-BR" sz="2600" dirty="0" smtClean="0"/>
              <a:t>("</a:t>
            </a:r>
            <a:r>
              <a:rPr lang="en-US" sz="2600" dirty="0" smtClean="0"/>
              <a:t>2d</a:t>
            </a:r>
            <a:r>
              <a:rPr lang="en-US" sz="2600" dirty="0"/>
              <a:t>");</a:t>
            </a:r>
          </a:p>
          <a:p>
            <a:r>
              <a:rPr lang="en-US" sz="2600" dirty="0" err="1" smtClean="0"/>
              <a:t>ct.beginPath</a:t>
            </a:r>
            <a:r>
              <a:rPr lang="en-US" sz="2600" dirty="0"/>
              <a:t>();</a:t>
            </a:r>
          </a:p>
          <a:p>
            <a:r>
              <a:rPr lang="en-US" sz="2600" dirty="0" err="1" smtClean="0"/>
              <a:t>ct.moveTo</a:t>
            </a:r>
            <a:r>
              <a:rPr lang="en-US" sz="2600" dirty="0" smtClean="0"/>
              <a:t>(50</a:t>
            </a:r>
            <a:r>
              <a:rPr lang="en-US" sz="2600" dirty="0"/>
              <a:t>, 10);</a:t>
            </a:r>
          </a:p>
          <a:p>
            <a:r>
              <a:rPr lang="en-US" sz="2600" dirty="0" err="1" smtClean="0"/>
              <a:t>ct.lineTo</a:t>
            </a:r>
            <a:r>
              <a:rPr lang="en-US" sz="2600" dirty="0" smtClean="0"/>
              <a:t>(10</a:t>
            </a:r>
            <a:r>
              <a:rPr lang="en-US" sz="2600" dirty="0"/>
              <a:t>, 70);</a:t>
            </a:r>
          </a:p>
          <a:p>
            <a:r>
              <a:rPr lang="en-US" sz="2600" dirty="0" err="1" smtClean="0"/>
              <a:t>ct.lineTo</a:t>
            </a:r>
            <a:r>
              <a:rPr lang="en-US" sz="2600" dirty="0" smtClean="0"/>
              <a:t>(90</a:t>
            </a:r>
            <a:r>
              <a:rPr lang="en-US" sz="2600" dirty="0"/>
              <a:t>, 70);</a:t>
            </a:r>
          </a:p>
          <a:p>
            <a:r>
              <a:rPr lang="en-US" sz="2600" dirty="0" err="1" smtClean="0"/>
              <a:t>ct.fill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ct.closePath</a:t>
            </a:r>
            <a:r>
              <a:rPr lang="en-US" sz="2600" dirty="0" smtClean="0"/>
              <a:t>();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16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222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Элемент холста </a:t>
            </a:r>
            <a:r>
              <a:rPr lang="en-US" sz="3200" b="1" dirty="0" smtClean="0">
                <a:solidFill>
                  <a:schemeClr val="tx2"/>
                </a:solidFill>
              </a:rPr>
              <a:t>Canvas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23528" y="1495812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Метод </a:t>
            </a:r>
            <a:r>
              <a:rPr lang="ru-RU" sz="2600" b="1" dirty="0" err="1"/>
              <a:t>drawImage</a:t>
            </a:r>
            <a:r>
              <a:rPr lang="ru-RU" sz="2600" b="1" dirty="0"/>
              <a:t> </a:t>
            </a:r>
            <a:r>
              <a:rPr lang="ru-RU" sz="2600" dirty="0"/>
              <a:t>позволяет выводить на </a:t>
            </a:r>
            <a:r>
              <a:rPr lang="ru-RU" sz="2600" dirty="0" smtClean="0"/>
              <a:t>холст пиксельные данные. </a:t>
            </a:r>
          </a:p>
          <a:p>
            <a:endParaRPr lang="ru-RU" sz="2600" dirty="0" smtClean="0"/>
          </a:p>
          <a:p>
            <a:r>
              <a:rPr lang="pt-BR" sz="2600" dirty="0" smtClean="0"/>
              <a:t>var cx </a:t>
            </a:r>
            <a:r>
              <a:rPr lang="pt-BR" sz="2600" dirty="0"/>
              <a:t>= document.querySelector("canvas").getContext</a:t>
            </a:r>
            <a:r>
              <a:rPr lang="pt-BR" sz="2600" dirty="0" smtClean="0"/>
              <a:t>("</a:t>
            </a:r>
            <a:r>
              <a:rPr lang="en-US" sz="2600" dirty="0" smtClean="0"/>
              <a:t>2d</a:t>
            </a:r>
            <a:r>
              <a:rPr lang="en-US" sz="2600" dirty="0"/>
              <a:t>");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img</a:t>
            </a:r>
            <a:r>
              <a:rPr lang="en-US" sz="2600" dirty="0"/>
              <a:t> = </a:t>
            </a:r>
            <a:r>
              <a:rPr lang="en-US" sz="2600" dirty="0" err="1"/>
              <a:t>document.createElement</a:t>
            </a:r>
            <a:r>
              <a:rPr lang="en-US" sz="2600" dirty="0"/>
              <a:t>("</a:t>
            </a:r>
            <a:r>
              <a:rPr lang="en-US" sz="2600" dirty="0" err="1"/>
              <a:t>img</a:t>
            </a:r>
            <a:r>
              <a:rPr lang="en-US" sz="2600" dirty="0" smtClean="0"/>
              <a:t>");</a:t>
            </a:r>
          </a:p>
          <a:p>
            <a:endParaRPr lang="en-US" sz="2600" dirty="0"/>
          </a:p>
          <a:p>
            <a:r>
              <a:rPr lang="en-US" sz="2600" dirty="0" err="1"/>
              <a:t>img.src</a:t>
            </a:r>
            <a:r>
              <a:rPr lang="en-US" sz="2600" dirty="0"/>
              <a:t> = "</a:t>
            </a:r>
            <a:r>
              <a:rPr lang="en-US" sz="2600" dirty="0" err="1"/>
              <a:t>img</a:t>
            </a:r>
            <a:r>
              <a:rPr lang="en-US" sz="2600" dirty="0"/>
              <a:t>/hat.png";</a:t>
            </a:r>
          </a:p>
          <a:p>
            <a:r>
              <a:rPr lang="en-US" sz="2600" dirty="0" err="1"/>
              <a:t>img.addEventListener</a:t>
            </a:r>
            <a:r>
              <a:rPr lang="en-US" sz="2600" dirty="0"/>
              <a:t>("load", function() {</a:t>
            </a:r>
          </a:p>
          <a:p>
            <a:r>
              <a:rPr lang="ru-RU" sz="2600" dirty="0" smtClean="0"/>
              <a:t>  </a:t>
            </a:r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var</a:t>
            </a:r>
            <a:r>
              <a:rPr lang="en-US" sz="2600" dirty="0"/>
              <a:t> x = 10; x &lt; 200; x += 30)</a:t>
            </a:r>
          </a:p>
          <a:p>
            <a:r>
              <a:rPr lang="ru-RU" sz="2600" dirty="0" smtClean="0"/>
              <a:t>     </a:t>
            </a:r>
            <a:r>
              <a:rPr lang="en-US" sz="2600" dirty="0" err="1" smtClean="0"/>
              <a:t>cx.drawImage</a:t>
            </a:r>
            <a:r>
              <a:rPr lang="en-US" sz="2600" dirty="0" smtClean="0"/>
              <a:t>(</a:t>
            </a:r>
            <a:r>
              <a:rPr lang="en-US" sz="2600" dirty="0" err="1" smtClean="0"/>
              <a:t>img</a:t>
            </a:r>
            <a:r>
              <a:rPr lang="en-US" sz="2600" dirty="0"/>
              <a:t>, x, 10);</a:t>
            </a:r>
          </a:p>
          <a:p>
            <a:r>
              <a:rPr lang="ru-RU" sz="2600" dirty="0" smtClean="0"/>
              <a:t>});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942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43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Этапы рисования кадра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415673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600" b="1" dirty="0"/>
              <a:t>Очистить </a:t>
            </a:r>
            <a:r>
              <a:rPr lang="ru-RU" sz="2600" b="1" dirty="0" err="1" smtClean="0"/>
              <a:t>canvas</a:t>
            </a:r>
            <a:r>
              <a:rPr lang="en-US" sz="2600" b="1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всё </a:t>
            </a:r>
            <a:r>
              <a:rPr lang="ru-RU" sz="2600" dirty="0"/>
              <a:t>что было нарисовано ранее необходимо стереть. </a:t>
            </a:r>
            <a:r>
              <a:rPr lang="ru-RU" sz="2600" dirty="0" smtClean="0"/>
              <a:t>Например, </a:t>
            </a:r>
            <a:r>
              <a:rPr lang="ru-RU" sz="2600" dirty="0"/>
              <a:t>при помощи метода </a:t>
            </a:r>
            <a:r>
              <a:rPr lang="ru-RU" sz="2600" dirty="0" err="1"/>
              <a:t>clearRect</a:t>
            </a:r>
            <a:r>
              <a:rPr lang="ru-RU" sz="2600" dirty="0"/>
              <a:t>().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b="1" dirty="0"/>
              <a:t>Сохранить </a:t>
            </a:r>
            <a:r>
              <a:rPr lang="ru-RU" sz="2600" b="1" dirty="0" smtClean="0"/>
              <a:t>начальное </a:t>
            </a:r>
            <a:r>
              <a:rPr lang="ru-RU" sz="2600" b="1" dirty="0"/>
              <a:t>состояние </a:t>
            </a:r>
            <a:r>
              <a:rPr lang="ru-RU" sz="2600" b="1" dirty="0" err="1" smtClean="0"/>
              <a:t>canvas</a:t>
            </a:r>
            <a:r>
              <a:rPr lang="ru-RU" sz="2600" dirty="0"/>
              <a:t> </a:t>
            </a:r>
            <a:r>
              <a:rPr lang="ru-RU" sz="2600" dirty="0" smtClean="0"/>
              <a:t>– если меняете настройки (стили, трансформации </a:t>
            </a:r>
            <a:r>
              <a:rPr lang="ru-RU" sz="2600" dirty="0"/>
              <a:t>и т.п.), которые затрагивают состояние </a:t>
            </a:r>
            <a:r>
              <a:rPr lang="ru-RU" sz="2600" dirty="0" err="1" smtClean="0"/>
              <a:t>canvas</a:t>
            </a:r>
            <a:r>
              <a:rPr lang="ru-RU" sz="2600" dirty="0" smtClean="0"/>
              <a:t> – следует сохранить </a:t>
            </a:r>
            <a:r>
              <a:rPr lang="ru-RU" sz="2600" dirty="0"/>
              <a:t>это оригинальное состояние.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b="1" dirty="0"/>
              <a:t>Нарисовать анимированные </a:t>
            </a:r>
            <a:r>
              <a:rPr lang="ru-RU" sz="2600" b="1" dirty="0" smtClean="0"/>
              <a:t>фигуры</a:t>
            </a:r>
            <a:r>
              <a:rPr lang="ru-RU" sz="2600" dirty="0"/>
              <a:t> </a:t>
            </a:r>
            <a:r>
              <a:rPr lang="ru-RU" sz="2600" dirty="0" smtClean="0"/>
              <a:t>– шаг на </a:t>
            </a:r>
            <a:r>
              <a:rPr lang="ru-RU" sz="2600" dirty="0"/>
              <a:t>котором </a:t>
            </a:r>
            <a:r>
              <a:rPr lang="ru-RU" sz="2600" dirty="0" smtClean="0"/>
              <a:t>рисуете </a:t>
            </a:r>
            <a:r>
              <a:rPr lang="ru-RU" sz="2600" dirty="0"/>
              <a:t>кадр.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b="1" dirty="0"/>
              <a:t>Восстановить состояние </a:t>
            </a:r>
            <a:r>
              <a:rPr lang="ru-RU" sz="2600" b="1" dirty="0" err="1" smtClean="0"/>
              <a:t>canvas</a:t>
            </a:r>
            <a:r>
              <a:rPr lang="ru-RU" sz="2600" dirty="0"/>
              <a:t> </a:t>
            </a:r>
            <a:r>
              <a:rPr lang="ru-RU" sz="2600" dirty="0" smtClean="0"/>
              <a:t>– если вы </a:t>
            </a:r>
            <a:r>
              <a:rPr lang="ru-RU" sz="2600" dirty="0"/>
              <a:t>сохраняли состояние, восстановите его, прежде чем </a:t>
            </a:r>
            <a:r>
              <a:rPr lang="ru-RU" sz="2600" dirty="0" smtClean="0"/>
              <a:t>рисовать новый.</a:t>
            </a:r>
          </a:p>
        </p:txBody>
      </p:sp>
    </p:spTree>
    <p:extLst>
      <p:ext uri="{BB962C8B-B14F-4D97-AF65-F5344CB8AC3E}">
        <p14:creationId xmlns:p14="http://schemas.microsoft.com/office/powerpoint/2010/main" val="15990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460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Управление анимацией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196752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width = 100</a:t>
            </a:r>
            <a:r>
              <a:rPr lang="en-US" sz="2600" dirty="0" smtClean="0"/>
              <a:t>,</a:t>
            </a:r>
            <a:r>
              <a:rPr lang="ru-RU" sz="2600" dirty="0" smtClean="0"/>
              <a:t> </a:t>
            </a:r>
            <a:r>
              <a:rPr lang="en-US" sz="2600" dirty="0" smtClean="0"/>
              <a:t>height </a:t>
            </a:r>
            <a:r>
              <a:rPr lang="en-US" sz="2600" dirty="0"/>
              <a:t>= 100</a:t>
            </a:r>
            <a:r>
              <a:rPr lang="en-US" sz="2600" dirty="0" smtClean="0"/>
              <a:t>,</a:t>
            </a:r>
            <a:r>
              <a:rPr lang="ru-RU" sz="2600" dirty="0" smtClean="0"/>
              <a:t> </a:t>
            </a:r>
            <a:r>
              <a:rPr lang="en-US" sz="2600" dirty="0" smtClean="0"/>
              <a:t>frames </a:t>
            </a:r>
            <a:r>
              <a:rPr lang="en-US" sz="2600" dirty="0"/>
              <a:t>= </a:t>
            </a:r>
            <a:r>
              <a:rPr lang="en-US" sz="2600" dirty="0" smtClean="0"/>
              <a:t>4,</a:t>
            </a:r>
            <a:r>
              <a:rPr lang="ru-RU" sz="2600" dirty="0" smtClean="0"/>
              <a:t> </a:t>
            </a:r>
            <a:r>
              <a:rPr lang="en-US" sz="2600" dirty="0" err="1" smtClean="0"/>
              <a:t>currentFrame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smtClean="0"/>
              <a:t>0;</a:t>
            </a:r>
            <a:endParaRPr lang="en-US" sz="2600" dirty="0"/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canvas </a:t>
            </a:r>
            <a:r>
              <a:rPr lang="en-US" sz="2600" dirty="0"/>
              <a:t>= </a:t>
            </a:r>
            <a:r>
              <a:rPr lang="en-US" sz="2600" dirty="0" err="1"/>
              <a:t>document.getElementById</a:t>
            </a:r>
            <a:r>
              <a:rPr lang="en-US" sz="2600" dirty="0"/>
              <a:t>("</a:t>
            </a:r>
            <a:r>
              <a:rPr lang="en-US" sz="2600" dirty="0" err="1"/>
              <a:t>myCanvas</a:t>
            </a:r>
            <a:r>
              <a:rPr lang="en-US" sz="2600" dirty="0"/>
              <a:t>");</a:t>
            </a:r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/>
              <a:t>ctx</a:t>
            </a:r>
            <a:r>
              <a:rPr lang="en-US" sz="2600" dirty="0"/>
              <a:t> = </a:t>
            </a:r>
            <a:r>
              <a:rPr lang="en-US" sz="2600" dirty="0" err="1"/>
              <a:t>canvas.getContext</a:t>
            </a:r>
            <a:r>
              <a:rPr lang="en-US" sz="2600" dirty="0"/>
              <a:t>("2d");</a:t>
            </a:r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image = new Image();</a:t>
            </a:r>
          </a:p>
          <a:p>
            <a:r>
              <a:rPr lang="en-US" sz="2600" dirty="0" err="1" smtClean="0"/>
              <a:t>image.src</a:t>
            </a:r>
            <a:r>
              <a:rPr lang="en-US" sz="2600" dirty="0" smtClean="0"/>
              <a:t> </a:t>
            </a:r>
            <a:r>
              <a:rPr lang="en-US" sz="2600" dirty="0"/>
              <a:t>= 'sprite.png';</a:t>
            </a:r>
          </a:p>
          <a:p>
            <a:endParaRPr lang="en-US" sz="2600" dirty="0" smtClean="0"/>
          </a:p>
          <a:p>
            <a:r>
              <a:rPr lang="en-US" sz="2600" dirty="0" smtClean="0"/>
              <a:t>function draw() </a:t>
            </a:r>
            <a:r>
              <a:rPr lang="en-US" sz="2600" dirty="0"/>
              <a:t>{</a:t>
            </a:r>
          </a:p>
          <a:p>
            <a:r>
              <a:rPr lang="en-US" sz="2600" dirty="0"/>
              <a:t>   </a:t>
            </a:r>
            <a:r>
              <a:rPr lang="en-US" sz="2600" dirty="0" smtClean="0"/>
              <a:t>   </a:t>
            </a:r>
            <a:r>
              <a:rPr lang="en-US" sz="2600" dirty="0" err="1" smtClean="0"/>
              <a:t>ctx.clearRect</a:t>
            </a:r>
            <a:r>
              <a:rPr lang="en-US" sz="2600" dirty="0" smtClean="0"/>
              <a:t>(0</a:t>
            </a:r>
            <a:r>
              <a:rPr lang="en-US" sz="2600" dirty="0"/>
              <a:t>, 0, width, height);</a:t>
            </a:r>
          </a:p>
          <a:p>
            <a:r>
              <a:rPr lang="en-US" sz="2600" dirty="0"/>
              <a:t>   </a:t>
            </a:r>
            <a:r>
              <a:rPr lang="en-US" sz="2600" dirty="0" smtClean="0"/>
              <a:t>   </a:t>
            </a:r>
            <a:r>
              <a:rPr lang="en-US" sz="2600" dirty="0" err="1" smtClean="0"/>
              <a:t>ctx.drawImage</a:t>
            </a:r>
            <a:r>
              <a:rPr lang="en-US" sz="2600" dirty="0" smtClean="0"/>
              <a:t>(image</a:t>
            </a:r>
            <a:r>
              <a:rPr lang="en-US" sz="2600" dirty="0"/>
              <a:t>, 0, height * </a:t>
            </a:r>
            <a:r>
              <a:rPr lang="en-US" sz="2600" dirty="0" err="1"/>
              <a:t>currentFrame</a:t>
            </a:r>
            <a:r>
              <a:rPr lang="en-US" sz="2600" dirty="0"/>
              <a:t>, width, height, 0, 0, width, height);</a:t>
            </a:r>
          </a:p>
          <a:p>
            <a:r>
              <a:rPr lang="en-US" sz="2600" dirty="0" smtClean="0"/>
              <a:t>      if </a:t>
            </a:r>
            <a:r>
              <a:rPr lang="en-US" sz="2600" dirty="0"/>
              <a:t>(</a:t>
            </a:r>
            <a:r>
              <a:rPr lang="en-US" sz="2600" dirty="0" err="1"/>
              <a:t>currentFrame</a:t>
            </a:r>
            <a:r>
              <a:rPr lang="en-US" sz="2600" dirty="0"/>
              <a:t> == frames) </a:t>
            </a:r>
            <a:r>
              <a:rPr lang="en-US" sz="2600" dirty="0" smtClean="0"/>
              <a:t> </a:t>
            </a:r>
            <a:r>
              <a:rPr lang="en-US" sz="2600" dirty="0" err="1" smtClean="0"/>
              <a:t>currentFrame</a:t>
            </a:r>
            <a:r>
              <a:rPr lang="en-US" sz="2600" dirty="0" smtClean="0"/>
              <a:t> </a:t>
            </a:r>
            <a:r>
              <a:rPr lang="en-US" sz="2600" dirty="0"/>
              <a:t>= 0;</a:t>
            </a:r>
          </a:p>
          <a:p>
            <a:r>
              <a:rPr lang="en-US" sz="2600" dirty="0" smtClean="0"/>
              <a:t>      else  </a:t>
            </a:r>
            <a:r>
              <a:rPr lang="en-US" sz="2600" dirty="0" err="1" smtClean="0"/>
              <a:t>currentFrame</a:t>
            </a:r>
            <a:r>
              <a:rPr lang="en-US" sz="2600" dirty="0" smtClean="0"/>
              <a:t>++;</a:t>
            </a:r>
            <a:endParaRPr lang="en-US" sz="2600" dirty="0"/>
          </a:p>
          <a:p>
            <a:r>
              <a:rPr lang="en-US" sz="2600" dirty="0" smtClean="0"/>
              <a:t>}</a:t>
            </a:r>
            <a:endParaRPr lang="en-US" sz="2600" dirty="0"/>
          </a:p>
          <a:p>
            <a:r>
              <a:rPr lang="en-US" sz="2600" dirty="0" err="1" smtClean="0"/>
              <a:t>setInterval</a:t>
            </a:r>
            <a:r>
              <a:rPr lang="en-US" sz="2600" dirty="0" smtClean="0"/>
              <a:t>(draw, </a:t>
            </a:r>
            <a:r>
              <a:rPr lang="en-US" sz="2600" dirty="0"/>
              <a:t>100</a:t>
            </a:r>
            <a:r>
              <a:rPr lang="en-US" sz="2600" dirty="0" smtClean="0"/>
              <a:t>);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1267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88640"/>
            <a:ext cx="4557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200" b="1" dirty="0">
                <a:solidFill>
                  <a:schemeClr val="tx2"/>
                </a:solidFill>
              </a:rPr>
              <a:t>Лабораторная работа </a:t>
            </a:r>
            <a:r>
              <a:rPr lang="en-US" sz="3200" b="1" smtClean="0">
                <a:solidFill>
                  <a:schemeClr val="tx2"/>
                </a:solidFill>
              </a:rPr>
              <a:t>11</a:t>
            </a:r>
            <a:endParaRPr lang="ru-RU" sz="3200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773415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528" y="87154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ru-RU" sz="2600" dirty="0" smtClean="0"/>
              <a:t>Необходимо разработать игру «Кошки-мышки».</a:t>
            </a:r>
            <a:endParaRPr lang="en-US" sz="2600" dirty="0" smtClean="0"/>
          </a:p>
          <a:p>
            <a:pPr lvl="0" fontAlgn="base"/>
            <a:endParaRPr lang="ru-RU" sz="2600" b="1" dirty="0" smtClean="0"/>
          </a:p>
          <a:p>
            <a:pPr lvl="0" fontAlgn="base"/>
            <a:r>
              <a:rPr lang="ru-RU" sz="2600" b="1" dirty="0" smtClean="0"/>
              <a:t>Описание:</a:t>
            </a:r>
          </a:p>
          <a:p>
            <a:pPr lvl="0" fontAlgn="base"/>
            <a:r>
              <a:rPr lang="ru-RU" sz="2600" dirty="0" smtClean="0"/>
              <a:t>На игровом поле бегают мышки, у каждой своя скорост</a:t>
            </a:r>
            <a:r>
              <a:rPr lang="ru-RU" sz="2600" dirty="0"/>
              <a:t>ь</a:t>
            </a:r>
            <a:r>
              <a:rPr lang="ru-RU" sz="2600" dirty="0" smtClean="0"/>
              <a:t> и траектория движения. Игрок должен кликать на мышек</a:t>
            </a:r>
            <a:r>
              <a:rPr lang="ru-RU" sz="2600" dirty="0"/>
              <a:t>,</a:t>
            </a:r>
            <a:r>
              <a:rPr lang="ru-RU" sz="2600" dirty="0" smtClean="0"/>
              <a:t> </a:t>
            </a:r>
            <a:r>
              <a:rPr lang="ru-RU" sz="2600" dirty="0"/>
              <a:t>п</a:t>
            </a:r>
            <a:r>
              <a:rPr lang="ru-RU" sz="2600" dirty="0" smtClean="0"/>
              <a:t>осле </a:t>
            </a:r>
            <a:r>
              <a:rPr lang="ru-RU" sz="2600" smtClean="0"/>
              <a:t>чего та </a:t>
            </a:r>
            <a:r>
              <a:rPr lang="ru-RU" sz="2600" dirty="0" smtClean="0"/>
              <a:t>исчезает, а игрок зарабатывает баллы. </a:t>
            </a:r>
          </a:p>
          <a:p>
            <a:pPr lvl="0" fontAlgn="base"/>
            <a:r>
              <a:rPr lang="ru-RU" sz="2600" dirty="0" smtClean="0"/>
              <a:t>На игровом поле могут находиться не менее 10 мышек. Мышки должны быть трех разных размеров. Клик на маленькой мышке – 30 баллов, на средней – 20, на большой – 10.</a:t>
            </a:r>
          </a:p>
          <a:p>
            <a:pPr lvl="0" fontAlgn="base"/>
            <a:endParaRPr lang="ru-RU" sz="2600" dirty="0"/>
          </a:p>
          <a:p>
            <a:pPr lvl="0" fontAlgn="base"/>
            <a:r>
              <a:rPr lang="ru-RU" sz="2600" dirty="0"/>
              <a:t>Игровое поле</a:t>
            </a:r>
            <a:r>
              <a:rPr lang="ru-RU" sz="2600" b="1" dirty="0"/>
              <a:t> </a:t>
            </a:r>
            <a:r>
              <a:rPr lang="ru-RU" sz="2600" dirty="0"/>
              <a:t>должно </a:t>
            </a:r>
            <a:r>
              <a:rPr lang="ru-RU" sz="2600" dirty="0" smtClean="0"/>
              <a:t>содержать блок </a:t>
            </a:r>
            <a:r>
              <a:rPr lang="ru-RU" sz="2600" dirty="0"/>
              <a:t>с заработанными </a:t>
            </a:r>
            <a:r>
              <a:rPr lang="ru-RU" sz="2600" dirty="0" smtClean="0"/>
              <a:t>баллами. </a:t>
            </a:r>
          </a:p>
          <a:p>
            <a:pPr lvl="0" fontAlgn="base"/>
            <a:r>
              <a:rPr lang="ru-RU" sz="2600" dirty="0" smtClean="0"/>
              <a:t>Дизайн </a:t>
            </a:r>
            <a:r>
              <a:rPr lang="ru-RU" sz="2600" dirty="0"/>
              <a:t>игры должен соответствовать ее логике. </a:t>
            </a:r>
          </a:p>
        </p:txBody>
      </p:sp>
    </p:spTree>
    <p:extLst>
      <p:ext uri="{BB962C8B-B14F-4D97-AF65-F5344CB8AC3E}">
        <p14:creationId xmlns:p14="http://schemas.microsoft.com/office/powerpoint/2010/main" val="16849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004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События и узлы </a:t>
            </a:r>
            <a:r>
              <a:rPr lang="en-US" sz="3200" b="1" dirty="0" smtClean="0">
                <a:solidFill>
                  <a:schemeClr val="tx2"/>
                </a:solidFill>
              </a:rPr>
              <a:t>DOM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292567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 каждого </a:t>
            </a:r>
            <a:r>
              <a:rPr lang="ru-RU" sz="2400" dirty="0" smtClean="0"/>
              <a:t>элемента DOM </a:t>
            </a:r>
            <a:r>
              <a:rPr lang="ru-RU" sz="2400" dirty="0"/>
              <a:t>есть свой </a:t>
            </a:r>
            <a:r>
              <a:rPr lang="ru-RU" sz="2400" dirty="0" smtClean="0"/>
              <a:t>метод </a:t>
            </a:r>
            <a:r>
              <a:rPr lang="ru-RU" sz="2400" b="1" dirty="0" err="1" smtClean="0"/>
              <a:t>addEventListener</a:t>
            </a:r>
            <a:r>
              <a:rPr lang="ru-RU" sz="2400" dirty="0"/>
              <a:t>, позволяющий </a:t>
            </a:r>
            <a:r>
              <a:rPr lang="ru-RU" sz="2400" dirty="0" smtClean="0"/>
              <a:t>прослушивать события, происходящие с ним.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Назначение обработчика </a:t>
            </a:r>
            <a:r>
              <a:rPr lang="ru-RU" sz="2400" b="1" dirty="0"/>
              <a:t>на </a:t>
            </a:r>
            <a:r>
              <a:rPr lang="ru-RU" sz="2400" b="1" dirty="0" smtClean="0"/>
              <a:t>DOM кнопки:</a:t>
            </a:r>
            <a:endParaRPr lang="en-US" sz="2400" b="1" dirty="0"/>
          </a:p>
          <a:p>
            <a:r>
              <a:rPr lang="en-US" sz="2400" dirty="0"/>
              <a:t>&lt;button id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</a:t>
            </a:r>
            <a:r>
              <a:rPr lang="en-US" sz="2400" dirty="0"/>
              <a:t>"b1"&gt;</a:t>
            </a:r>
            <a:r>
              <a:rPr lang="ru-RU" sz="2400" dirty="0"/>
              <a:t>Кликни!&lt;/</a:t>
            </a:r>
            <a:r>
              <a:rPr lang="en-US" sz="2400" dirty="0"/>
              <a:t>button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script&gt;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btn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document.getElementById</a:t>
            </a:r>
            <a:r>
              <a:rPr lang="en-US" sz="2400" dirty="0"/>
              <a:t>("b1");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btn.</a:t>
            </a:r>
            <a:r>
              <a:rPr lang="en-US" sz="2400" b="1" dirty="0" err="1" smtClean="0"/>
              <a:t>addEventListener</a:t>
            </a:r>
            <a:r>
              <a:rPr lang="en-US" sz="2400" dirty="0"/>
              <a:t>("click", function() </a:t>
            </a:r>
            <a:r>
              <a:rPr lang="en-US" sz="2400" dirty="0" smtClean="0"/>
              <a:t>{ </a:t>
            </a:r>
            <a:endParaRPr lang="ru-RU" sz="2400" dirty="0" smtClean="0"/>
          </a:p>
          <a:p>
            <a:r>
              <a:rPr lang="ru-RU" sz="2400" dirty="0" smtClean="0"/>
              <a:t>     </a:t>
            </a:r>
            <a:r>
              <a:rPr lang="en-US" sz="2400" dirty="0" smtClean="0"/>
              <a:t>//</a:t>
            </a:r>
            <a:r>
              <a:rPr lang="ru-RU" sz="2400" dirty="0" smtClean="0"/>
              <a:t>если был клик – выводим сообщение</a:t>
            </a:r>
            <a:endParaRPr lang="en-US" sz="2400" dirty="0"/>
          </a:p>
          <a:p>
            <a:r>
              <a:rPr lang="ru-RU" sz="2400" dirty="0" smtClean="0"/>
              <a:t>     </a:t>
            </a:r>
            <a:r>
              <a:rPr lang="en-US" sz="2400" dirty="0" smtClean="0"/>
              <a:t>alert("</a:t>
            </a:r>
            <a:r>
              <a:rPr lang="ru-RU" sz="2400" dirty="0" smtClean="0"/>
              <a:t>Вы нажали на кнопку");</a:t>
            </a:r>
            <a:endParaRPr lang="ru-RU" sz="2400" dirty="0"/>
          </a:p>
          <a:p>
            <a:r>
              <a:rPr lang="ru-RU" sz="2400" dirty="0" smtClean="0"/>
              <a:t>  });</a:t>
            </a:r>
            <a:endParaRPr lang="ru-RU" sz="2400" dirty="0"/>
          </a:p>
          <a:p>
            <a:r>
              <a:rPr lang="ru-RU" sz="2400" dirty="0"/>
              <a:t>&lt;/</a:t>
            </a:r>
            <a:r>
              <a:rPr lang="en-US" sz="2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4206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Передача данных в </a:t>
            </a:r>
            <a:r>
              <a:rPr lang="en-US" sz="3200" b="1" dirty="0" smtClean="0">
                <a:solidFill>
                  <a:schemeClr val="tx2"/>
                </a:solidFill>
              </a:rPr>
              <a:t>html-</a:t>
            </a:r>
            <a:r>
              <a:rPr lang="ru-RU" sz="3200" b="1" dirty="0" smtClean="0">
                <a:solidFill>
                  <a:schemeClr val="tx2"/>
                </a:solidFill>
              </a:rPr>
              <a:t>файл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67544" y="1405220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Передать данные </a:t>
            </a:r>
            <a:r>
              <a:rPr lang="ru-RU" sz="2400" dirty="0"/>
              <a:t>в </a:t>
            </a:r>
            <a:r>
              <a:rPr lang="ru-RU" sz="2400" dirty="0" err="1" smtClean="0"/>
              <a:t>html</a:t>
            </a:r>
            <a:r>
              <a:rPr lang="ru-RU" sz="2400" dirty="0" smtClean="0"/>
              <a:t>-файл можно с помощью URL-адреса.</a:t>
            </a:r>
          </a:p>
          <a:p>
            <a:r>
              <a:rPr lang="ru-RU" sz="2400" dirty="0" smtClean="0"/>
              <a:t>После </a:t>
            </a:r>
            <a:r>
              <a:rPr lang="ru-RU" sz="2400" dirty="0"/>
              <a:t>адреса ставиться знак </a:t>
            </a:r>
            <a:r>
              <a:rPr lang="ru-RU" sz="2400" dirty="0" smtClean="0"/>
              <a:t>вопроса (?), затем все аргументы, разделенные амперсандом (&amp;).</a:t>
            </a:r>
            <a:endParaRPr lang="ru-RU" sz="2400" b="1" dirty="0"/>
          </a:p>
          <a:p>
            <a:endParaRPr lang="ru-RU" sz="2400" dirty="0" smtClean="0"/>
          </a:p>
          <a:p>
            <a:r>
              <a:rPr lang="en-US" sz="2400" dirty="0" smtClean="0"/>
              <a:t>"sample.html</a:t>
            </a:r>
            <a:r>
              <a:rPr lang="en-US" sz="2400" b="1" dirty="0" smtClean="0"/>
              <a:t>?</a:t>
            </a:r>
            <a:r>
              <a:rPr lang="en-US" sz="2400" dirty="0" smtClean="0"/>
              <a:t>value1</a:t>
            </a:r>
            <a:r>
              <a:rPr lang="en-US" sz="2400" b="1" dirty="0" smtClean="0"/>
              <a:t>&amp;</a:t>
            </a:r>
            <a:r>
              <a:rPr lang="en-US" sz="2400" dirty="0" smtClean="0"/>
              <a:t>value2</a:t>
            </a:r>
            <a:r>
              <a:rPr lang="en-US" sz="2400" b="1" dirty="0" smtClean="0"/>
              <a:t>&amp;</a:t>
            </a:r>
            <a:r>
              <a:rPr lang="en-US" sz="2400" dirty="0" smtClean="0"/>
              <a:t>value3"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Либо с помощью метода </a:t>
            </a:r>
            <a:r>
              <a:rPr lang="en-US" sz="2400" dirty="0" smtClean="0"/>
              <a:t>GET</a:t>
            </a:r>
            <a:r>
              <a:rPr lang="ru-RU" sz="2400" dirty="0" smtClean="0"/>
              <a:t>:</a:t>
            </a:r>
            <a:endParaRPr lang="en-US" sz="2400" dirty="0"/>
          </a:p>
          <a:p>
            <a:r>
              <a:rPr lang="en-US" sz="2400" dirty="0"/>
              <a:t>"sample.html</a:t>
            </a:r>
            <a:r>
              <a:rPr lang="en-US" sz="2400" b="1" dirty="0"/>
              <a:t>?</a:t>
            </a:r>
            <a:r>
              <a:rPr lang="en-US" sz="2400" dirty="0"/>
              <a:t>parametr1=value1</a:t>
            </a:r>
            <a:r>
              <a:rPr lang="en-US" sz="2400" b="1" dirty="0"/>
              <a:t>&amp;</a:t>
            </a:r>
            <a:r>
              <a:rPr lang="en-US" sz="2400" dirty="0"/>
              <a:t>parametr2=value2</a:t>
            </a:r>
            <a:r>
              <a:rPr lang="en-US" sz="24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968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5217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Чтение переданных данных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189196"/>
            <a:ext cx="8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Сохраняем в переменную то</a:t>
            </a:r>
            <a:r>
              <a:rPr lang="ru-RU" sz="2400" b="1" dirty="0"/>
              <a:t>, что </a:t>
            </a:r>
            <a:r>
              <a:rPr lang="ru-RU" sz="2400" b="1" dirty="0" smtClean="0"/>
              <a:t>в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-</a:t>
            </a:r>
            <a:r>
              <a:rPr lang="ru-RU" sz="2400" b="1" dirty="0" smtClean="0"/>
              <a:t>адресе после </a:t>
            </a:r>
            <a:r>
              <a:rPr lang="ru-RU" sz="2400" b="1" dirty="0"/>
              <a:t>знака вопроса: </a:t>
            </a:r>
            <a:endParaRPr lang="ru-RU" sz="2400" b="1" dirty="0" smtClean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url</a:t>
            </a:r>
            <a:r>
              <a:rPr lang="ru-RU" sz="2400" dirty="0" smtClean="0"/>
              <a:t>_</a:t>
            </a:r>
            <a:r>
              <a:rPr lang="en-US" sz="2400" dirty="0" err="1" smtClean="0"/>
              <a:t>args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location.search</a:t>
            </a:r>
            <a:r>
              <a:rPr lang="en-US" sz="2400" dirty="0" err="1" smtClean="0"/>
              <a:t>.substring</a:t>
            </a:r>
            <a:r>
              <a:rPr lang="en-US" sz="2400" dirty="0" smtClean="0"/>
              <a:t>(1);</a:t>
            </a:r>
          </a:p>
          <a:p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параметров </a:t>
            </a:r>
            <a:r>
              <a:rPr lang="ru-RU" sz="2400" dirty="0" smtClean="0"/>
              <a:t>несколько, разделяем их:</a:t>
            </a:r>
            <a:endParaRPr lang="ru-RU" sz="2400" dirty="0"/>
          </a:p>
          <a:p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args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ru-RU" sz="2400" dirty="0" err="1" smtClean="0"/>
              <a:t>url</a:t>
            </a:r>
            <a:r>
              <a:rPr lang="ru-RU" sz="2400" dirty="0" smtClean="0"/>
              <a:t>_</a:t>
            </a:r>
            <a:r>
              <a:rPr lang="en-US" sz="2400" dirty="0" err="1" smtClean="0"/>
              <a:t>args</a:t>
            </a:r>
            <a:r>
              <a:rPr lang="ru-RU" sz="2400" dirty="0" smtClean="0"/>
              <a:t>.</a:t>
            </a:r>
            <a:r>
              <a:rPr lang="ru-RU" sz="2400" b="1" dirty="0" err="1" smtClean="0"/>
              <a:t>split</a:t>
            </a:r>
            <a:r>
              <a:rPr lang="ru-RU" sz="2400" dirty="0" smtClean="0"/>
              <a:t>("&amp;");</a:t>
            </a:r>
            <a:r>
              <a:rPr lang="ru-RU" sz="2400" dirty="0"/>
              <a:t> </a:t>
            </a:r>
            <a:r>
              <a:rPr lang="en-US" sz="2400" dirty="0" smtClean="0"/>
              <a:t>   //</a:t>
            </a:r>
            <a:r>
              <a:rPr lang="ru-RU" sz="2400" dirty="0" smtClean="0"/>
              <a:t> </a:t>
            </a:r>
            <a:r>
              <a:rPr lang="ru-RU" sz="2400" dirty="0"/>
              <a:t>получаем </a:t>
            </a:r>
            <a:r>
              <a:rPr lang="ru-RU" sz="2400" dirty="0" smtClean="0"/>
              <a:t>массив</a:t>
            </a:r>
          </a:p>
          <a:p>
            <a:endParaRPr lang="ru-RU" sz="2400" dirty="0"/>
          </a:p>
          <a:p>
            <a:r>
              <a:rPr lang="ru-RU" sz="2400" b="1" dirty="0" smtClean="0"/>
              <a:t>Если передавали с помощью </a:t>
            </a:r>
            <a:r>
              <a:rPr lang="en-US" sz="2400" b="1" dirty="0" smtClean="0"/>
              <a:t>GET-</a:t>
            </a:r>
            <a:r>
              <a:rPr lang="ru-RU" sz="2400" b="1" dirty="0" smtClean="0"/>
              <a:t>запроса, то разделяем </a:t>
            </a:r>
            <a:r>
              <a:rPr lang="en-US" sz="2400" b="1" dirty="0" smtClean="0"/>
              <a:t>'</a:t>
            </a:r>
            <a:r>
              <a:rPr lang="ru-RU" sz="2400" b="1" dirty="0" smtClean="0"/>
              <a:t>=</a:t>
            </a:r>
            <a:r>
              <a:rPr lang="en-US" sz="2400" b="1" dirty="0" smtClean="0"/>
              <a:t>'</a:t>
            </a:r>
            <a:r>
              <a:rPr lang="ru-RU" sz="2400" b="1" dirty="0" smtClean="0"/>
              <a:t>: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url</a:t>
            </a:r>
            <a:r>
              <a:rPr lang="ru-RU" sz="2400" dirty="0"/>
              <a:t>_</a:t>
            </a:r>
            <a:r>
              <a:rPr lang="en-US" sz="2400" dirty="0" err="1"/>
              <a:t>args</a:t>
            </a:r>
            <a:r>
              <a:rPr lang="en-US" sz="2400" dirty="0"/>
              <a:t> = </a:t>
            </a:r>
            <a:r>
              <a:rPr lang="en-US" sz="2400" b="1" dirty="0" err="1"/>
              <a:t>location.search</a:t>
            </a:r>
            <a:r>
              <a:rPr lang="en-US" sz="2400" dirty="0" err="1"/>
              <a:t>.substring</a:t>
            </a:r>
            <a:r>
              <a:rPr lang="en-US" sz="2400" dirty="0"/>
              <a:t>(1);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 values</a:t>
            </a:r>
            <a:r>
              <a:rPr lang="ru-RU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new Array();</a:t>
            </a:r>
          </a:p>
          <a:p>
            <a:r>
              <a:rPr lang="en-US" sz="2400" dirty="0" smtClean="0"/>
              <a:t>for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in </a:t>
            </a:r>
            <a:r>
              <a:rPr lang="en-US" sz="2400" dirty="0" err="1"/>
              <a:t>url</a:t>
            </a:r>
            <a:r>
              <a:rPr lang="ru-RU" sz="2400" dirty="0"/>
              <a:t>_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j = </a:t>
            </a:r>
            <a:r>
              <a:rPr lang="en-US" sz="2400" dirty="0" err="1" smtClean="0"/>
              <a:t>arg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/>
              <a:t>].</a:t>
            </a:r>
            <a:r>
              <a:rPr lang="en-US" sz="2400" b="1" dirty="0"/>
              <a:t>split</a:t>
            </a:r>
            <a:r>
              <a:rPr lang="en-US" sz="2400" dirty="0"/>
              <a:t>("=");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values[j[0]]=</a:t>
            </a:r>
            <a:r>
              <a:rPr lang="en-US" sz="2400" dirty="0" err="1"/>
              <a:t>unescape</a:t>
            </a:r>
            <a:r>
              <a:rPr lang="en-US" sz="2400" dirty="0"/>
              <a:t>(j[1]);</a:t>
            </a:r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ru-RU" sz="2400" dirty="0" smtClean="0"/>
              <a:t>Считываем данные</a:t>
            </a:r>
            <a:r>
              <a:rPr lang="en-US" sz="2400" dirty="0" smtClean="0"/>
              <a:t> </a:t>
            </a:r>
            <a:r>
              <a:rPr lang="ru-RU" sz="2400" dirty="0" smtClean="0"/>
              <a:t>как элементы массива: 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20047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004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События и узлы </a:t>
            </a:r>
            <a:r>
              <a:rPr lang="en-US" sz="3200" b="1" dirty="0" smtClean="0">
                <a:solidFill>
                  <a:schemeClr val="tx2"/>
                </a:solidFill>
              </a:rPr>
              <a:t>DOM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19675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addEventListener</a:t>
            </a:r>
            <a:r>
              <a:rPr lang="en-US" sz="2400" dirty="0" smtClean="0"/>
              <a:t> </a:t>
            </a:r>
            <a:r>
              <a:rPr lang="ru-RU" sz="2400" dirty="0"/>
              <a:t>позволяет </a:t>
            </a:r>
            <a:r>
              <a:rPr lang="ru-RU" sz="2400" dirty="0" smtClean="0"/>
              <a:t>добавлять любое </a:t>
            </a:r>
            <a:r>
              <a:rPr lang="ru-RU" sz="2400" dirty="0"/>
              <a:t>количество </a:t>
            </a:r>
            <a:r>
              <a:rPr lang="ru-RU" sz="2400" dirty="0" smtClean="0"/>
              <a:t>обработчиков.</a:t>
            </a:r>
          </a:p>
          <a:p>
            <a:endParaRPr lang="ru-RU" sz="2400" dirty="0"/>
          </a:p>
          <a:p>
            <a:r>
              <a:rPr lang="ru-RU" sz="2400" dirty="0"/>
              <a:t>Метод </a:t>
            </a:r>
            <a:r>
              <a:rPr lang="ru-RU" sz="2400" b="1" dirty="0" err="1"/>
              <a:t>removeEventListener</a:t>
            </a:r>
            <a:r>
              <a:rPr lang="ru-RU" sz="2400" dirty="0"/>
              <a:t>, вызванный с такими же</a:t>
            </a:r>
          </a:p>
          <a:p>
            <a:r>
              <a:rPr lang="ru-RU" sz="2400" dirty="0"/>
              <a:t>аргументами, как </a:t>
            </a:r>
            <a:r>
              <a:rPr lang="ru-RU" sz="2400" dirty="0" err="1"/>
              <a:t>addEventListener</a:t>
            </a:r>
            <a:r>
              <a:rPr lang="ru-RU" sz="2400" dirty="0"/>
              <a:t>, удаляет </a:t>
            </a:r>
            <a:r>
              <a:rPr lang="ru-RU" sz="2400" dirty="0" smtClean="0"/>
              <a:t>обработчик.</a:t>
            </a:r>
          </a:p>
          <a:p>
            <a:endParaRPr lang="ru-RU" sz="2400" dirty="0"/>
          </a:p>
          <a:p>
            <a:r>
              <a:rPr lang="en-US" sz="2400" dirty="0"/>
              <a:t>&lt;button&gt;Act-once button&lt;/button&gt;</a:t>
            </a:r>
          </a:p>
          <a:p>
            <a:r>
              <a:rPr lang="en-US" sz="2400" dirty="0"/>
              <a:t>&lt;script&gt;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btn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document.querySelector</a:t>
            </a:r>
            <a:r>
              <a:rPr lang="en-US" sz="2400" dirty="0"/>
              <a:t>("button");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function </a:t>
            </a:r>
            <a:r>
              <a:rPr lang="en-US" sz="2400" dirty="0"/>
              <a:t>once() {</a:t>
            </a:r>
          </a:p>
          <a:p>
            <a:r>
              <a:rPr lang="ru-RU" sz="2400" dirty="0" smtClean="0"/>
              <a:t>     </a:t>
            </a:r>
            <a:r>
              <a:rPr lang="en-US" sz="2400" dirty="0" smtClean="0"/>
              <a:t>  alert("Done");</a:t>
            </a:r>
            <a:endParaRPr lang="en-US" sz="2400" dirty="0"/>
          </a:p>
          <a:p>
            <a:r>
              <a:rPr lang="ru-RU" sz="2400" dirty="0" smtClean="0"/>
              <a:t>     </a:t>
            </a:r>
            <a:r>
              <a:rPr lang="en-US" sz="2400" dirty="0" smtClean="0"/>
              <a:t>  </a:t>
            </a:r>
            <a:r>
              <a:rPr lang="en-US" sz="2400" dirty="0" err="1" smtClean="0"/>
              <a:t>btn.</a:t>
            </a:r>
            <a:r>
              <a:rPr lang="en-US" sz="2400" b="1" dirty="0" err="1" smtClean="0"/>
              <a:t>removeEventListener</a:t>
            </a:r>
            <a:r>
              <a:rPr lang="en-US" sz="2400" dirty="0"/>
              <a:t>("click", once);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}</a:t>
            </a:r>
            <a:endParaRPr lang="en-US" sz="2400" dirty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err="1" smtClean="0"/>
              <a:t>btn.</a:t>
            </a:r>
            <a:r>
              <a:rPr lang="en-US" sz="2400" b="1" dirty="0" err="1" smtClean="0"/>
              <a:t>addEventListener</a:t>
            </a:r>
            <a:r>
              <a:rPr lang="en-US" sz="2400" dirty="0"/>
              <a:t>("click", once);</a:t>
            </a:r>
          </a:p>
          <a:p>
            <a:r>
              <a:rPr lang="en-US" sz="2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99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Объекты событий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424965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объектах событий хранится дополнительная информация о событии. </a:t>
            </a:r>
          </a:p>
          <a:p>
            <a:endParaRPr lang="ru-RU" sz="2400" dirty="0"/>
          </a:p>
          <a:p>
            <a:r>
              <a:rPr lang="ru-RU" sz="2400" dirty="0"/>
              <a:t>&lt;</a:t>
            </a:r>
            <a:r>
              <a:rPr lang="ru-RU" sz="2400" dirty="0" err="1" smtClean="0"/>
              <a:t>button</a:t>
            </a:r>
            <a:r>
              <a:rPr lang="ru-RU" sz="2400" dirty="0" smtClean="0"/>
              <a:t>&gt;Нажатие клавиши&lt;/</a:t>
            </a:r>
            <a:r>
              <a:rPr lang="ru-RU" sz="2400" dirty="0" err="1"/>
              <a:t>button</a:t>
            </a:r>
            <a:r>
              <a:rPr lang="ru-RU" sz="2400" dirty="0"/>
              <a:t>&gt;</a:t>
            </a:r>
          </a:p>
          <a:p>
            <a:r>
              <a:rPr lang="en-US" sz="2400" dirty="0"/>
              <a:t>&lt;script&gt;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btn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document.querySelector</a:t>
            </a:r>
            <a:r>
              <a:rPr lang="en-US" sz="2400" dirty="0"/>
              <a:t>("button");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err="1" smtClean="0"/>
              <a:t>btn.</a:t>
            </a:r>
            <a:r>
              <a:rPr lang="en-US" sz="2400" b="1" dirty="0" err="1" smtClean="0"/>
              <a:t>addEventListener</a:t>
            </a:r>
            <a:r>
              <a:rPr lang="en-US" sz="2400" dirty="0"/>
              <a:t>("</a:t>
            </a:r>
            <a:r>
              <a:rPr lang="en-US" sz="2400" dirty="0" err="1"/>
              <a:t>mousedown</a:t>
            </a:r>
            <a:r>
              <a:rPr lang="en-US" sz="2400" dirty="0"/>
              <a:t>", function(event) {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    if </a:t>
            </a:r>
            <a:r>
              <a:rPr lang="en-US" sz="2400" dirty="0"/>
              <a:t>(</a:t>
            </a:r>
            <a:r>
              <a:rPr lang="en-US" sz="2400" dirty="0" err="1"/>
              <a:t>event.</a:t>
            </a:r>
            <a:r>
              <a:rPr lang="en-US" sz="2400" b="1" dirty="0" err="1"/>
              <a:t>which</a:t>
            </a:r>
            <a:r>
              <a:rPr lang="en-US" sz="2400" dirty="0"/>
              <a:t> == </a:t>
            </a:r>
            <a:r>
              <a:rPr lang="en-US" sz="2400" dirty="0" smtClean="0"/>
              <a:t>1)</a:t>
            </a:r>
            <a:r>
              <a:rPr lang="ru-RU" sz="2400" dirty="0" smtClean="0"/>
              <a:t>  </a:t>
            </a:r>
            <a:r>
              <a:rPr lang="en-US" sz="2400" dirty="0" smtClean="0"/>
              <a:t>alert("</a:t>
            </a:r>
            <a:r>
              <a:rPr lang="ru-RU" sz="2400" dirty="0" smtClean="0"/>
              <a:t>Левая</a:t>
            </a:r>
            <a:r>
              <a:rPr lang="en-US" sz="2400" dirty="0" smtClean="0"/>
              <a:t> </a:t>
            </a:r>
            <a:r>
              <a:rPr lang="ru-RU" sz="2400" dirty="0" smtClean="0"/>
              <a:t>кнопка");</a:t>
            </a:r>
            <a:endParaRPr lang="ru-RU" sz="2400" dirty="0"/>
          </a:p>
          <a:p>
            <a:r>
              <a:rPr lang="en-US" sz="2400" dirty="0" smtClean="0"/>
              <a:t>  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else </a:t>
            </a:r>
            <a:r>
              <a:rPr lang="en-US" sz="2400" dirty="0"/>
              <a:t>if (</a:t>
            </a:r>
            <a:r>
              <a:rPr lang="en-US" sz="2400" dirty="0" err="1"/>
              <a:t>event.</a:t>
            </a:r>
            <a:r>
              <a:rPr lang="en-US" sz="2400" b="1" dirty="0" err="1"/>
              <a:t>which</a:t>
            </a:r>
            <a:r>
              <a:rPr lang="en-US" sz="2400" b="1" dirty="0"/>
              <a:t> </a:t>
            </a:r>
            <a:r>
              <a:rPr lang="en-US" sz="2400" dirty="0"/>
              <a:t>== 2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 alert</a:t>
            </a:r>
            <a:r>
              <a:rPr lang="en-US" sz="2400" dirty="0"/>
              <a:t>("</a:t>
            </a:r>
            <a:r>
              <a:rPr lang="ru-RU" sz="2400" dirty="0"/>
              <a:t>Средняя </a:t>
            </a:r>
            <a:r>
              <a:rPr lang="ru-RU" sz="2400" dirty="0" smtClean="0"/>
              <a:t>кнопка");</a:t>
            </a:r>
            <a:endParaRPr lang="ru-RU" sz="2400" dirty="0"/>
          </a:p>
          <a:p>
            <a:r>
              <a:rPr lang="en-US" sz="2400" dirty="0" smtClean="0"/>
              <a:t>   </a:t>
            </a:r>
            <a:r>
              <a:rPr lang="ru-RU" sz="2400" dirty="0" smtClean="0"/>
              <a:t>  </a:t>
            </a:r>
            <a:r>
              <a:rPr lang="en-US" sz="2400" dirty="0" smtClean="0"/>
              <a:t>  else </a:t>
            </a:r>
            <a:r>
              <a:rPr lang="en-US" sz="2400" dirty="0"/>
              <a:t>if (</a:t>
            </a:r>
            <a:r>
              <a:rPr lang="en-US" sz="2400" dirty="0" err="1"/>
              <a:t>event.</a:t>
            </a:r>
            <a:r>
              <a:rPr lang="en-US" sz="2400" b="1" dirty="0" err="1"/>
              <a:t>which</a:t>
            </a:r>
            <a:r>
              <a:rPr lang="en-US" sz="2400" dirty="0"/>
              <a:t> == </a:t>
            </a:r>
            <a:r>
              <a:rPr lang="en-US" sz="2400" dirty="0" smtClean="0"/>
              <a:t>3)</a:t>
            </a:r>
            <a:r>
              <a:rPr lang="ru-RU" sz="2400" dirty="0" smtClean="0"/>
              <a:t> </a:t>
            </a:r>
            <a:r>
              <a:rPr lang="en-US" sz="2400" dirty="0" smtClean="0"/>
              <a:t> alert</a:t>
            </a:r>
            <a:r>
              <a:rPr lang="en-US" sz="2400" dirty="0"/>
              <a:t>("</a:t>
            </a:r>
            <a:r>
              <a:rPr lang="ru-RU" sz="2400" dirty="0"/>
              <a:t>Правая </a:t>
            </a:r>
            <a:r>
              <a:rPr lang="ru-RU" sz="2400" dirty="0" smtClean="0"/>
              <a:t>кнопка");</a:t>
            </a:r>
            <a:endParaRPr lang="ru-RU" sz="2400" dirty="0"/>
          </a:p>
          <a:p>
            <a:r>
              <a:rPr lang="en-US" sz="2400" dirty="0" smtClean="0"/>
              <a:t>       </a:t>
            </a:r>
            <a:r>
              <a:rPr lang="ru-RU" sz="2400" dirty="0" smtClean="0"/>
              <a:t>});</a:t>
            </a:r>
            <a:endParaRPr lang="ru-RU" sz="2400" dirty="0"/>
          </a:p>
          <a:p>
            <a:r>
              <a:rPr lang="en-US" sz="2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044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4571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Действия по умолчанию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 клике </a:t>
            </a:r>
            <a:r>
              <a:rPr lang="ru-RU" sz="2400" dirty="0"/>
              <a:t>на ссылку </a:t>
            </a:r>
            <a:r>
              <a:rPr lang="ru-RU" sz="2400" dirty="0" smtClean="0"/>
              <a:t>– переход по </a:t>
            </a:r>
            <a:r>
              <a:rPr lang="ru-RU" sz="2400" dirty="0"/>
              <a:t>ней.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 </a:t>
            </a:r>
            <a:r>
              <a:rPr lang="ru-RU" sz="2400" dirty="0"/>
              <a:t>нажатии </a:t>
            </a:r>
            <a:r>
              <a:rPr lang="ru-RU" sz="2400" dirty="0" smtClean="0"/>
              <a:t>на стрелку вниз – прокрутка страницы </a:t>
            </a:r>
            <a:r>
              <a:rPr lang="ru-RU" sz="2400" dirty="0"/>
              <a:t>вниз.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</a:t>
            </a:r>
            <a:r>
              <a:rPr lang="ru-RU" sz="2400" dirty="0"/>
              <a:t> </a:t>
            </a:r>
            <a:r>
              <a:rPr lang="ru-RU" sz="2400" dirty="0" smtClean="0"/>
              <a:t>правому </a:t>
            </a:r>
            <a:r>
              <a:rPr lang="ru-RU" sz="2400" dirty="0"/>
              <a:t>клику мыши </a:t>
            </a:r>
            <a:r>
              <a:rPr lang="ru-RU" sz="2400" dirty="0" smtClean="0"/>
              <a:t>– вывод контекстного </a:t>
            </a:r>
            <a:r>
              <a:rPr lang="ru-RU" sz="2400" dirty="0"/>
              <a:t>меню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 т.п.</a:t>
            </a:r>
          </a:p>
          <a:p>
            <a:r>
              <a:rPr lang="ru-RU" sz="2400" dirty="0" smtClean="0"/>
              <a:t>Обработчики событий вызываются </a:t>
            </a:r>
            <a:r>
              <a:rPr lang="ru-RU" sz="2400" dirty="0"/>
              <a:t>до того, как сработает действие </a:t>
            </a:r>
            <a:r>
              <a:rPr lang="ru-RU" sz="2400" dirty="0" smtClean="0"/>
              <a:t>по умолчанию.</a:t>
            </a:r>
          </a:p>
          <a:p>
            <a:r>
              <a:rPr lang="ru-RU" sz="2400" dirty="0"/>
              <a:t>Если </a:t>
            </a:r>
            <a:r>
              <a:rPr lang="ru-RU" sz="2400" dirty="0" smtClean="0"/>
              <a:t>нужно отменить действие по умолчанию можно </a:t>
            </a:r>
            <a:r>
              <a:rPr lang="ru-RU" sz="2400" dirty="0"/>
              <a:t>вызвать метод </a:t>
            </a:r>
            <a:r>
              <a:rPr lang="ru-RU" sz="2400" b="1" dirty="0" err="1" smtClean="0"/>
              <a:t>preventDefault</a:t>
            </a:r>
            <a:r>
              <a:rPr lang="ru-RU" sz="2400" b="1" dirty="0"/>
              <a:t> </a:t>
            </a:r>
            <a:r>
              <a:rPr lang="ru-RU" sz="2400" dirty="0" smtClean="0"/>
              <a:t>объекта </a:t>
            </a:r>
            <a:r>
              <a:rPr lang="ru-RU" sz="2400" dirty="0"/>
              <a:t>события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link </a:t>
            </a:r>
            <a:r>
              <a:rPr lang="en-US" sz="2400" dirty="0"/>
              <a:t>= </a:t>
            </a:r>
            <a:r>
              <a:rPr lang="en-US" sz="2400" dirty="0" err="1"/>
              <a:t>document.querySelector</a:t>
            </a:r>
            <a:r>
              <a:rPr lang="en-US" sz="2400" dirty="0"/>
              <a:t>("a");</a:t>
            </a:r>
          </a:p>
          <a:p>
            <a:r>
              <a:rPr lang="ru-RU" sz="2400" dirty="0" smtClean="0"/>
              <a:t>   </a:t>
            </a:r>
            <a:r>
              <a:rPr lang="en-US" sz="2400" dirty="0" err="1" smtClean="0"/>
              <a:t>link.addEventListener</a:t>
            </a:r>
            <a:r>
              <a:rPr lang="en-US" sz="2400" dirty="0"/>
              <a:t>("click", </a:t>
            </a:r>
            <a:r>
              <a:rPr lang="ru-RU" sz="2400" dirty="0" smtClean="0"/>
              <a:t> </a:t>
            </a:r>
            <a:r>
              <a:rPr lang="en-US" sz="2400" dirty="0" smtClean="0"/>
              <a:t>function(event</a:t>
            </a:r>
            <a:r>
              <a:rPr lang="en-US" sz="2400" dirty="0"/>
              <a:t>) {</a:t>
            </a:r>
          </a:p>
          <a:p>
            <a:r>
              <a:rPr lang="ru-RU" sz="2400" dirty="0" smtClean="0"/>
              <a:t>   </a:t>
            </a:r>
            <a:r>
              <a:rPr lang="en-US" sz="2400" dirty="0" smtClean="0"/>
              <a:t>console.log("</a:t>
            </a:r>
            <a:r>
              <a:rPr lang="ru-RU" sz="2400" dirty="0" smtClean="0"/>
              <a:t>Переход по ссылке отменен!");</a:t>
            </a:r>
            <a:endParaRPr lang="ru-RU" sz="2400" dirty="0"/>
          </a:p>
          <a:p>
            <a:r>
              <a:rPr lang="ru-RU" sz="2400" dirty="0" smtClean="0"/>
              <a:t>   </a:t>
            </a:r>
            <a:r>
              <a:rPr lang="en-US" sz="2400" dirty="0" err="1" smtClean="0"/>
              <a:t>event.</a:t>
            </a:r>
            <a:r>
              <a:rPr lang="en-US" sz="2400" b="1" dirty="0" err="1" smtClean="0"/>
              <a:t>preventDefault</a:t>
            </a:r>
            <a:r>
              <a:rPr lang="en-US" sz="2400" b="1" dirty="0"/>
              <a:t>()</a:t>
            </a:r>
            <a:r>
              <a:rPr lang="en-US" sz="2400" dirty="0"/>
              <a:t>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52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5328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События кнопок клавиатуры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79512" y="1343665"/>
            <a:ext cx="8820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smtClean="0"/>
              <a:t>p&gt;</a:t>
            </a:r>
            <a:r>
              <a:rPr lang="ru-RU" sz="2400" dirty="0" smtClean="0"/>
              <a:t>Нажмите на клавишу </a:t>
            </a:r>
            <a:r>
              <a:rPr lang="en-US" sz="2400" dirty="0" smtClean="0"/>
              <a:t>V </a:t>
            </a:r>
            <a:r>
              <a:rPr lang="ru-RU" sz="2400" dirty="0" smtClean="0"/>
              <a:t>&lt;/</a:t>
            </a:r>
            <a:r>
              <a:rPr lang="en-US" sz="2400" dirty="0"/>
              <a:t>p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en-US" sz="2400" dirty="0"/>
              <a:t>&lt;script&gt;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/>
              <a:t>addEventListener</a:t>
            </a:r>
            <a:r>
              <a:rPr lang="en-US" sz="2400" dirty="0"/>
              <a:t>("</a:t>
            </a:r>
            <a:r>
              <a:rPr lang="en-US" sz="2400" dirty="0" err="1"/>
              <a:t>keydown</a:t>
            </a:r>
            <a:r>
              <a:rPr lang="en-US" sz="2400" dirty="0"/>
              <a:t>", function(event) </a:t>
            </a:r>
            <a:r>
              <a:rPr lang="en-US" sz="2400" dirty="0" smtClean="0"/>
              <a:t>{ </a:t>
            </a:r>
            <a:r>
              <a:rPr lang="ru-RU" sz="2400" dirty="0" smtClean="0"/>
              <a:t>   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event.</a:t>
            </a:r>
            <a:r>
              <a:rPr lang="en-US" sz="2400" b="1" dirty="0" err="1"/>
              <a:t>keyCode</a:t>
            </a:r>
            <a:r>
              <a:rPr lang="en-US" sz="2400" dirty="0"/>
              <a:t> == 86)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document.body.style.background</a:t>
            </a:r>
            <a:r>
              <a:rPr lang="en-US" sz="2400" dirty="0" smtClean="0"/>
              <a:t> </a:t>
            </a:r>
            <a:r>
              <a:rPr lang="en-US" sz="2400" dirty="0"/>
              <a:t>= "blue"; //</a:t>
            </a:r>
            <a:r>
              <a:rPr lang="ru-RU" sz="2400" dirty="0"/>
              <a:t>голубой фон</a:t>
            </a:r>
          </a:p>
          <a:p>
            <a:r>
              <a:rPr lang="ru-RU" sz="2400" dirty="0" smtClean="0"/>
              <a:t>  });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addEventListener</a:t>
            </a:r>
            <a:r>
              <a:rPr lang="en-US" sz="2400" dirty="0"/>
              <a:t>("</a:t>
            </a:r>
            <a:r>
              <a:rPr lang="en-US" sz="2400" dirty="0" err="1"/>
              <a:t>keyup</a:t>
            </a:r>
            <a:r>
              <a:rPr lang="en-US" sz="2400" dirty="0"/>
              <a:t>", function(event) </a:t>
            </a:r>
            <a:r>
              <a:rPr lang="en-US" sz="2400" dirty="0" smtClean="0"/>
              <a:t>{</a:t>
            </a:r>
            <a:r>
              <a:rPr lang="ru-RU" sz="2400" dirty="0" smtClean="0"/>
              <a:t>   </a:t>
            </a:r>
            <a:endParaRPr lang="en-US" sz="2400" dirty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event.</a:t>
            </a:r>
            <a:r>
              <a:rPr lang="en-US" sz="2400" b="1" dirty="0" err="1"/>
              <a:t>keyCode</a:t>
            </a:r>
            <a:r>
              <a:rPr lang="en-US" sz="2400" dirty="0"/>
              <a:t> == 86)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  //</a:t>
            </a:r>
            <a:r>
              <a:rPr lang="ru-RU" sz="2400" dirty="0"/>
              <a:t>а теперь фиолетовый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</a:t>
            </a:r>
            <a:r>
              <a:rPr lang="en-US" sz="2400" dirty="0" smtClean="0"/>
              <a:t>  </a:t>
            </a:r>
            <a:r>
              <a:rPr lang="ru-RU" sz="2400" dirty="0" smtClean="0"/>
              <a:t> </a:t>
            </a:r>
            <a:r>
              <a:rPr lang="en-US" sz="2400" dirty="0" err="1" smtClean="0"/>
              <a:t>document.body.style.background</a:t>
            </a:r>
            <a:r>
              <a:rPr lang="en-US" sz="2400" dirty="0" smtClean="0"/>
              <a:t> =</a:t>
            </a:r>
            <a:r>
              <a:rPr lang="ru-RU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violet"; </a:t>
            </a:r>
            <a:endParaRPr lang="ru-RU" sz="2400" dirty="0"/>
          </a:p>
          <a:p>
            <a:r>
              <a:rPr lang="ru-RU" sz="2400" dirty="0" smtClean="0"/>
              <a:t>  });</a:t>
            </a:r>
            <a:endParaRPr lang="ru-RU" sz="2400" dirty="0"/>
          </a:p>
          <a:p>
            <a:r>
              <a:rPr lang="ru-RU" sz="2400" dirty="0"/>
              <a:t>&lt;/</a:t>
            </a:r>
            <a:r>
              <a:rPr lang="en-US" sz="2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984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5328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События кнопок клавиатуры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181065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//</a:t>
            </a:r>
            <a:r>
              <a:rPr lang="ru-RU" sz="2400" b="1" dirty="0"/>
              <a:t>Распознаем коды кнопок клавиатуры: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script&gt;</a:t>
            </a:r>
          </a:p>
          <a:p>
            <a:r>
              <a:rPr lang="en-US" sz="2400" dirty="0"/>
              <a:t>console.log("3".</a:t>
            </a:r>
            <a:r>
              <a:rPr lang="en-US" sz="2400" b="1" dirty="0"/>
              <a:t>charCodeAt(0)</a:t>
            </a:r>
            <a:r>
              <a:rPr lang="en-US" sz="2400" dirty="0"/>
              <a:t>); // → 51</a:t>
            </a:r>
          </a:p>
          <a:p>
            <a:r>
              <a:rPr lang="en-US" sz="2400" dirty="0"/>
              <a:t>console.log("qwerty".</a:t>
            </a:r>
            <a:r>
              <a:rPr lang="en-US" sz="2400" b="1" dirty="0" err="1"/>
              <a:t>charCodeAt</a:t>
            </a:r>
            <a:r>
              <a:rPr lang="en-US" sz="2400" b="1" dirty="0"/>
              <a:t>(0)</a:t>
            </a:r>
            <a:r>
              <a:rPr lang="en-US" sz="2400" dirty="0"/>
              <a:t>); // → 113</a:t>
            </a:r>
          </a:p>
          <a:p>
            <a:r>
              <a:rPr lang="en-US" sz="2400" dirty="0"/>
              <a:t>console.log("</a:t>
            </a:r>
            <a:r>
              <a:rPr lang="ru-RU" sz="2400" dirty="0"/>
              <a:t>Привет".</a:t>
            </a:r>
            <a:r>
              <a:rPr lang="en-US" sz="2400" b="1" dirty="0" err="1"/>
              <a:t>charCodeAt</a:t>
            </a:r>
            <a:r>
              <a:rPr lang="en-US" sz="2400" b="1" dirty="0"/>
              <a:t>(0)</a:t>
            </a:r>
            <a:r>
              <a:rPr lang="en-US" sz="2400" dirty="0"/>
              <a:t>); // → 1055</a:t>
            </a:r>
          </a:p>
          <a:p>
            <a:r>
              <a:rPr lang="en-US" sz="2400" dirty="0"/>
              <a:t>&lt;/script&gt;</a:t>
            </a:r>
          </a:p>
          <a:p>
            <a:endParaRPr lang="en-US" sz="2400" dirty="0" smtClean="0"/>
          </a:p>
          <a:p>
            <a:r>
              <a:rPr lang="en-US" sz="2400" b="1" dirty="0"/>
              <a:t>//</a:t>
            </a:r>
            <a:r>
              <a:rPr lang="ru-RU" sz="2400" b="1" dirty="0"/>
              <a:t>какие символы были </a:t>
            </a:r>
            <a:r>
              <a:rPr lang="ru-RU" sz="2400" b="1" dirty="0" smtClean="0"/>
              <a:t>напечатаны</a:t>
            </a:r>
            <a:endParaRPr lang="ru-RU" sz="2400" b="1" dirty="0"/>
          </a:p>
          <a:p>
            <a:r>
              <a:rPr lang="en-US" sz="2400" dirty="0"/>
              <a:t>&lt;p&gt;</a:t>
            </a:r>
            <a:r>
              <a:rPr lang="ru-RU" sz="2400" dirty="0"/>
              <a:t>Переведите фокус на страницу и печатайте.&lt;/</a:t>
            </a:r>
            <a:r>
              <a:rPr lang="en-US" sz="2400" dirty="0"/>
              <a:t>p&gt;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addEventListener</a:t>
            </a:r>
            <a:r>
              <a:rPr lang="en-US" sz="2400" dirty="0"/>
              <a:t>("keypress", function(event) {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String.</a:t>
            </a:r>
            <a:r>
              <a:rPr lang="en-US" sz="2400" b="1" dirty="0" err="1"/>
              <a:t>fromCharCode</a:t>
            </a:r>
            <a:r>
              <a:rPr lang="en-US" sz="2400" b="1" dirty="0"/>
              <a:t>(</a:t>
            </a:r>
            <a:r>
              <a:rPr lang="en-US" sz="2400" b="1" dirty="0" err="1"/>
              <a:t>event.charCode</a:t>
            </a:r>
            <a:r>
              <a:rPr lang="en-US" sz="2400" b="1" dirty="0"/>
              <a:t>)</a:t>
            </a:r>
            <a:r>
              <a:rPr lang="en-US" sz="2400" dirty="0"/>
              <a:t>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&lt;/script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2733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Кнопки мыши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19675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Получение </a:t>
            </a:r>
            <a:r>
              <a:rPr lang="ru-RU" sz="2400" dirty="0"/>
              <a:t>точных координат места, где </a:t>
            </a:r>
            <a:r>
              <a:rPr lang="ru-RU" sz="2400" dirty="0" smtClean="0"/>
              <a:t>произошло событие мыши – свойства </a:t>
            </a:r>
            <a:r>
              <a:rPr lang="ru-RU" sz="2400" b="1" dirty="0" err="1" smtClean="0"/>
              <a:t>pageX</a:t>
            </a:r>
            <a:r>
              <a:rPr lang="ru-RU" sz="2400" b="1" dirty="0" smtClean="0"/>
              <a:t> </a:t>
            </a:r>
            <a:r>
              <a:rPr lang="ru-RU" sz="2400" b="1" dirty="0"/>
              <a:t>и </a:t>
            </a:r>
            <a:r>
              <a:rPr lang="ru-RU" sz="2400" b="1" dirty="0" err="1"/>
              <a:t>pageY</a:t>
            </a:r>
            <a:r>
              <a:rPr lang="ru-RU" sz="2400" b="1" dirty="0"/>
              <a:t> </a:t>
            </a:r>
            <a:r>
              <a:rPr lang="ru-RU" sz="2400" dirty="0" smtClean="0"/>
              <a:t>– они </a:t>
            </a:r>
            <a:r>
              <a:rPr lang="ru-RU" sz="2400" dirty="0"/>
              <a:t>содержат координаты в пикселях </a:t>
            </a:r>
            <a:r>
              <a:rPr lang="ru-RU" sz="2400" dirty="0" smtClean="0"/>
              <a:t>относительно верхнего </a:t>
            </a:r>
            <a:r>
              <a:rPr lang="ru-RU" sz="2400" dirty="0"/>
              <a:t>левого </a:t>
            </a:r>
            <a:r>
              <a:rPr lang="ru-RU" sz="2400" dirty="0" smtClean="0"/>
              <a:t>угла.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.</a:t>
            </a:r>
            <a:r>
              <a:rPr lang="en-US" sz="2400" dirty="0"/>
              <a:t>dot {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height</a:t>
            </a:r>
            <a:r>
              <a:rPr lang="en-US" sz="2400" dirty="0"/>
              <a:t>: 8px; </a:t>
            </a:r>
            <a:r>
              <a:rPr lang="ru-RU" sz="2400" dirty="0" smtClean="0"/>
              <a:t> </a:t>
            </a:r>
            <a:r>
              <a:rPr lang="en-US" sz="2400" dirty="0" smtClean="0"/>
              <a:t>width</a:t>
            </a:r>
            <a:r>
              <a:rPr lang="en-US" sz="2400" dirty="0"/>
              <a:t>: 8px;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background</a:t>
            </a:r>
            <a:r>
              <a:rPr lang="en-US" sz="2400" dirty="0"/>
              <a:t>: blue;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position</a:t>
            </a:r>
            <a:r>
              <a:rPr lang="en-US" sz="2400" dirty="0"/>
              <a:t>: absolute</a:t>
            </a:r>
            <a:r>
              <a:rPr lang="en-US" sz="2400" dirty="0" smtClean="0"/>
              <a:t>;</a:t>
            </a:r>
            <a:r>
              <a:rPr lang="ru-RU" sz="2400" dirty="0" smtClean="0"/>
              <a:t> }</a:t>
            </a:r>
            <a:endParaRPr lang="ru-RU" sz="2400" dirty="0"/>
          </a:p>
          <a:p>
            <a:endParaRPr lang="ru-RU" sz="2400" dirty="0" smtClean="0"/>
          </a:p>
          <a:p>
            <a:r>
              <a:rPr lang="en-US" sz="2400" dirty="0" err="1" smtClean="0"/>
              <a:t>addEventListener</a:t>
            </a:r>
            <a:r>
              <a:rPr lang="en-US" sz="2400" dirty="0"/>
              <a:t>("click", function(event) {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 div </a:t>
            </a:r>
            <a:r>
              <a:rPr lang="en-US" sz="2400" dirty="0"/>
              <a:t>= </a:t>
            </a:r>
            <a:r>
              <a:rPr lang="en-US" sz="2400" dirty="0" err="1"/>
              <a:t>document.createElement</a:t>
            </a:r>
            <a:r>
              <a:rPr lang="en-US" sz="2400" dirty="0"/>
              <a:t>("div</a:t>
            </a:r>
            <a:r>
              <a:rPr lang="en-US" sz="2400" dirty="0" smtClean="0"/>
              <a:t>");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div.className</a:t>
            </a:r>
            <a:r>
              <a:rPr lang="en-US" sz="2400" dirty="0" smtClean="0"/>
              <a:t> </a:t>
            </a:r>
            <a:r>
              <a:rPr lang="en-US" sz="2400" dirty="0"/>
              <a:t>= "dot";</a:t>
            </a:r>
          </a:p>
          <a:p>
            <a:r>
              <a:rPr lang="ru-RU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div.style.left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 err="1"/>
              <a:t>event.</a:t>
            </a:r>
            <a:r>
              <a:rPr lang="en-US" sz="2400" b="1" dirty="0" err="1"/>
              <a:t>pageX</a:t>
            </a:r>
            <a:r>
              <a:rPr lang="en-US" sz="2400" b="1" dirty="0"/>
              <a:t> </a:t>
            </a:r>
            <a:r>
              <a:rPr lang="en-US" sz="2400" dirty="0"/>
              <a:t>- 4) + "</a:t>
            </a:r>
            <a:r>
              <a:rPr lang="en-US" sz="2400" dirty="0" err="1"/>
              <a:t>px</a:t>
            </a:r>
            <a:r>
              <a:rPr lang="en-US" sz="2400" dirty="0"/>
              <a:t>";</a:t>
            </a:r>
          </a:p>
          <a:p>
            <a:r>
              <a:rPr lang="ru-RU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div.style.top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 err="1"/>
              <a:t>event.</a:t>
            </a:r>
            <a:r>
              <a:rPr lang="en-US" sz="2400" b="1" dirty="0" err="1"/>
              <a:t>pageY</a:t>
            </a:r>
            <a:r>
              <a:rPr lang="en-US" sz="2400" b="1" dirty="0"/>
              <a:t> </a:t>
            </a:r>
            <a:r>
              <a:rPr lang="en-US" sz="2400" dirty="0"/>
              <a:t>- 4) + "</a:t>
            </a:r>
            <a:r>
              <a:rPr lang="en-US" sz="2400" dirty="0" err="1"/>
              <a:t>px</a:t>
            </a:r>
            <a:r>
              <a:rPr lang="en-US" sz="2400" dirty="0"/>
              <a:t>";</a:t>
            </a:r>
          </a:p>
          <a:p>
            <a:r>
              <a:rPr lang="ru-RU" sz="2400" dirty="0" smtClean="0"/>
              <a:t>  </a:t>
            </a:r>
            <a:r>
              <a:rPr lang="en-US" sz="2400" dirty="0"/>
              <a:t>  </a:t>
            </a:r>
            <a:r>
              <a:rPr lang="en-US" sz="2400" dirty="0" err="1"/>
              <a:t>document.body.appendChild</a:t>
            </a:r>
            <a:r>
              <a:rPr lang="en-US" sz="2400" dirty="0"/>
              <a:t>(div</a:t>
            </a:r>
            <a:r>
              <a:rPr lang="en-US" sz="2400" dirty="0" smtClean="0"/>
              <a:t>);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7253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Движение мыши</a:t>
            </a:r>
            <a:endParaRPr lang="ru-RU" sz="3200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1062028"/>
            <a:ext cx="79928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528" y="1303595"/>
            <a:ext cx="849694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П</a:t>
            </a:r>
            <a:r>
              <a:rPr lang="ru-RU" sz="2600" dirty="0" smtClean="0"/>
              <a:t>ри движении </a:t>
            </a:r>
            <a:r>
              <a:rPr lang="ru-RU" sz="2600" dirty="0"/>
              <a:t>курсора мыши </a:t>
            </a:r>
            <a:r>
              <a:rPr lang="ru-RU" sz="2600" dirty="0" smtClean="0"/>
              <a:t>запускается событие </a:t>
            </a:r>
            <a:r>
              <a:rPr lang="ru-RU" sz="2600" dirty="0"/>
              <a:t>«</a:t>
            </a:r>
            <a:r>
              <a:rPr lang="ru-RU" sz="2600" dirty="0" err="1" smtClean="0"/>
              <a:t>mousemove</a:t>
            </a:r>
            <a:r>
              <a:rPr lang="ru-RU" sz="2600" dirty="0" smtClean="0"/>
              <a:t>». Его </a:t>
            </a:r>
            <a:r>
              <a:rPr lang="ru-RU" sz="2600" dirty="0"/>
              <a:t>можно использовать </a:t>
            </a:r>
            <a:r>
              <a:rPr lang="ru-RU" sz="2600" dirty="0" smtClean="0"/>
              <a:t>для отслеживания </a:t>
            </a:r>
            <a:r>
              <a:rPr lang="ru-RU" sz="2600" dirty="0"/>
              <a:t>позиции </a:t>
            </a:r>
            <a:r>
              <a:rPr lang="ru-RU" sz="2600" dirty="0" smtClean="0"/>
              <a:t>мыши.</a:t>
            </a:r>
          </a:p>
          <a:p>
            <a:endParaRPr lang="ru-RU" sz="2600" dirty="0" smtClean="0"/>
          </a:p>
          <a:p>
            <a:r>
              <a:rPr lang="en-US" sz="2600" dirty="0" smtClean="0"/>
              <a:t>p:hover </a:t>
            </a:r>
            <a:r>
              <a:rPr lang="en-US" sz="2600" dirty="0"/>
              <a:t>{ color: red }</a:t>
            </a:r>
          </a:p>
          <a:p>
            <a:r>
              <a:rPr lang="en-US" sz="2600" dirty="0" smtClean="0"/>
              <a:t>&lt;</a:t>
            </a:r>
            <a:r>
              <a:rPr lang="en-US" sz="2600" dirty="0"/>
              <a:t>p&gt;</a:t>
            </a:r>
            <a:r>
              <a:rPr lang="ru-RU" sz="2600" dirty="0"/>
              <a:t>Наведите мышь на этот </a:t>
            </a:r>
            <a:r>
              <a:rPr lang="en-US" sz="2600" dirty="0" smtClean="0"/>
              <a:t>&lt;b&gt;</a:t>
            </a:r>
            <a:r>
              <a:rPr lang="ru-RU" sz="2600" dirty="0" smtClean="0"/>
              <a:t>параграф</a:t>
            </a:r>
            <a:r>
              <a:rPr lang="en-US" sz="2600" dirty="0" smtClean="0"/>
              <a:t>&lt;/b&gt;</a:t>
            </a:r>
            <a:r>
              <a:rPr lang="ru-RU" sz="2600" dirty="0" smtClean="0"/>
              <a:t> </a:t>
            </a:r>
            <a:r>
              <a:rPr lang="en-US" sz="2600" dirty="0" smtClean="0"/>
              <a:t>&lt;/</a:t>
            </a:r>
            <a:r>
              <a:rPr lang="en-US" sz="2600" dirty="0"/>
              <a:t>p&gt;</a:t>
            </a:r>
          </a:p>
          <a:p>
            <a:endParaRPr lang="ru-RU" sz="2600" dirty="0" smtClean="0"/>
          </a:p>
          <a:p>
            <a:r>
              <a:rPr lang="ru-RU" sz="2600" dirty="0" smtClean="0"/>
              <a:t>События</a:t>
            </a:r>
            <a:r>
              <a:rPr lang="en-US" sz="2600" dirty="0"/>
              <a:t>:</a:t>
            </a:r>
            <a:endParaRPr lang="ru-RU" sz="2600" dirty="0" smtClean="0"/>
          </a:p>
          <a:p>
            <a:r>
              <a:rPr lang="en-US" sz="2600" b="1" dirty="0" err="1" smtClean="0"/>
              <a:t>mousemove</a:t>
            </a:r>
            <a:r>
              <a:rPr lang="ru-RU" sz="2600" b="1" dirty="0" smtClean="0"/>
              <a:t> </a:t>
            </a:r>
            <a:r>
              <a:rPr lang="ru-RU" sz="2600" dirty="0" smtClean="0"/>
              <a:t>– сдвиг курсора мыши</a:t>
            </a:r>
          </a:p>
          <a:p>
            <a:r>
              <a:rPr lang="en-US" sz="2600" b="1" dirty="0" err="1" smtClean="0"/>
              <a:t>mouseover</a:t>
            </a:r>
            <a:r>
              <a:rPr lang="en-US" sz="2600" b="1" dirty="0" smtClean="0"/>
              <a:t> </a:t>
            </a:r>
            <a:r>
              <a:rPr lang="ru-RU" sz="2600" dirty="0" smtClean="0"/>
              <a:t>или</a:t>
            </a:r>
            <a:r>
              <a:rPr lang="en-US" sz="2600" dirty="0" smtClean="0"/>
              <a:t> </a:t>
            </a:r>
            <a:r>
              <a:rPr lang="en-US" sz="2600" b="1" dirty="0" err="1" smtClean="0"/>
              <a:t>mouseout</a:t>
            </a:r>
            <a:r>
              <a:rPr lang="ru-RU" sz="2600" b="1" dirty="0"/>
              <a:t> </a:t>
            </a:r>
            <a:r>
              <a:rPr lang="ru-RU" sz="2600" dirty="0" smtClean="0"/>
              <a:t>– уход с фокуса</a:t>
            </a:r>
          </a:p>
          <a:p>
            <a:r>
              <a:rPr lang="en-US" sz="2600" b="1" dirty="0"/>
              <a:t>s</a:t>
            </a:r>
            <a:r>
              <a:rPr lang="en-US" sz="2600" b="1" dirty="0" smtClean="0"/>
              <a:t>croll </a:t>
            </a:r>
            <a:r>
              <a:rPr lang="en-US" sz="2600" dirty="0" smtClean="0"/>
              <a:t>– </a:t>
            </a:r>
            <a:r>
              <a:rPr lang="ru-RU" sz="2600" dirty="0" smtClean="0"/>
              <a:t>прокручивание элемента</a:t>
            </a:r>
          </a:p>
          <a:p>
            <a:r>
              <a:rPr lang="en-US" sz="2600" b="1" dirty="0" smtClean="0"/>
              <a:t>focus</a:t>
            </a:r>
            <a:r>
              <a:rPr lang="ru-RU" sz="2600" b="1" dirty="0" smtClean="0"/>
              <a:t> </a:t>
            </a:r>
            <a:r>
              <a:rPr lang="ru-RU" sz="2600" dirty="0" smtClean="0"/>
              <a:t>– получение фокуса элемента</a:t>
            </a:r>
          </a:p>
          <a:p>
            <a:r>
              <a:rPr lang="en-US" sz="2600" b="1" dirty="0" smtClean="0"/>
              <a:t>blur </a:t>
            </a:r>
            <a:r>
              <a:rPr lang="ru-RU" sz="2600" dirty="0" smtClean="0"/>
              <a:t>– потеря фокуса</a:t>
            </a:r>
          </a:p>
        </p:txBody>
      </p:sp>
    </p:spTree>
    <p:extLst>
      <p:ext uri="{BB962C8B-B14F-4D97-AF65-F5344CB8AC3E}">
        <p14:creationId xmlns:p14="http://schemas.microsoft.com/office/powerpoint/2010/main" val="18264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67663</TotalTime>
  <Words>1411</Words>
  <Application>Microsoft Office PowerPoint</Application>
  <PresentationFormat>Экран (4:3)</PresentationFormat>
  <Paragraphs>239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Задания 1: (Операторы условия)</dc:title>
  <dc:creator>Студент</dc:creator>
  <cp:lastModifiedBy>Пользователь</cp:lastModifiedBy>
  <cp:revision>1194</cp:revision>
  <dcterms:created xsi:type="dcterms:W3CDTF">2013-01-22T14:12:12Z</dcterms:created>
  <dcterms:modified xsi:type="dcterms:W3CDTF">2020-05-25T23:36:44Z</dcterms:modified>
</cp:coreProperties>
</file>