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8" r:id="rId3"/>
    <p:sldId id="273" r:id="rId4"/>
    <p:sldId id="257" r:id="rId5"/>
    <p:sldId id="274" r:id="rId6"/>
    <p:sldId id="277" r:id="rId7"/>
    <p:sldId id="279" r:id="rId8"/>
    <p:sldId id="280" r:id="rId9"/>
    <p:sldId id="282" r:id="rId10"/>
    <p:sldId id="283" r:id="rId11"/>
    <p:sldId id="286" r:id="rId12"/>
    <p:sldId id="287" r:id="rId13"/>
    <p:sldId id="288" r:id="rId14"/>
    <p:sldId id="289" r:id="rId15"/>
    <p:sldId id="291" r:id="rId16"/>
    <p:sldId id="292" r:id="rId17"/>
    <p:sldId id="293" r:id="rId18"/>
    <p:sldId id="294" r:id="rId19"/>
    <p:sldId id="295" r:id="rId20"/>
    <p:sldId id="296" r:id="rId21"/>
    <p:sldId id="297" r:id="rId22"/>
    <p:sldId id="299" r:id="rId23"/>
    <p:sldId id="300" r:id="rId24"/>
    <p:sldId id="301" r:id="rId25"/>
    <p:sldId id="305" r:id="rId26"/>
    <p:sldId id="306" r:id="rId27"/>
    <p:sldId id="26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34B"/>
    <a:srgbClr val="B0CFF8"/>
    <a:srgbClr val="F193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4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cs typeface="Calibri" panose="020F0502020204030204" pitchFamily="34" charset="0"/>
              </a:defRPr>
            </a:lvl1pPr>
          </a:lstStyle>
          <a:p>
            <a:fld id="{20E70279-D81A-461D-8A4A-174672D5AF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cs typeface="Calibri" panose="020F0502020204030204" pitchFamily="34" charset="0"/>
              </a:defRPr>
            </a:lvl1pPr>
          </a:lstStyle>
          <a:p>
            <a:fld id="{9EA35696-9B10-4D7E-BFCA-B41E85E5428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椭圆 3"/>
          <p:cNvSpPr/>
          <p:nvPr/>
        </p:nvSpPr>
        <p:spPr>
          <a:xfrm>
            <a:off x="8103310" y="629653"/>
            <a:ext cx="3779528" cy="37795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01797" y="426332"/>
            <a:ext cx="6432096" cy="6432096"/>
          </a:xfrm>
          <a:prstGeom prst="rect">
            <a:avLst/>
          </a:prstGeom>
        </p:spPr>
      </p:pic>
      <p:sp>
        <p:nvSpPr>
          <p:cNvPr id="6" name="椭圆 5"/>
          <p:cNvSpPr/>
          <p:nvPr/>
        </p:nvSpPr>
        <p:spPr>
          <a:xfrm>
            <a:off x="536889" y="1140979"/>
            <a:ext cx="809219" cy="809219"/>
          </a:xfrm>
          <a:prstGeom prst="ellipse">
            <a:avLst/>
          </a:prstGeom>
          <a:solidFill>
            <a:srgbClr val="F3D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Rectangle 6"/>
          <p:cNvSpPr>
            <a:spLocks noChangeArrowheads="1"/>
          </p:cNvSpPr>
          <p:nvPr/>
        </p:nvSpPr>
        <p:spPr bwMode="black">
          <a:xfrm>
            <a:off x="242570" y="2217420"/>
            <a:ext cx="7763510" cy="953135"/>
          </a:xfrm>
          <a:prstGeom prst="rect">
            <a:avLst/>
          </a:prstGeom>
          <a:noFill/>
          <a:ln>
            <a:noFill/>
          </a:ln>
          <a:effectLst/>
        </p:spPr>
        <p:txBody>
          <a:bodyPr wrap="square">
            <a:spAutoFit/>
          </a:bodyPr>
          <a:lstStyle/>
          <a:p>
            <a:pPr algn="ctr" fontAlgn="auto">
              <a:spcBef>
                <a:spcPts val="0"/>
              </a:spcBef>
              <a:spcAft>
                <a:spcPts val="0"/>
              </a:spcAft>
              <a:defRPr/>
            </a:pPr>
            <a:r>
              <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ĐỒ ÁN MÔN HỌC</a:t>
            </a:r>
            <a:endPar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a:p>
            <a:pPr algn="ctr" fontAlgn="auto">
              <a:spcBef>
                <a:spcPts val="0"/>
              </a:spcBef>
              <a:spcAft>
                <a:spcPts val="0"/>
              </a:spcAft>
              <a:defRPr/>
            </a:pPr>
            <a:r>
              <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PHÂN TÍCH THIẾT KẾ HƯỚNG ĐỐI TƯỢNG</a:t>
            </a:r>
            <a:endParaRPr sz="2800" b="1" dirty="0" smtClean="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p:txBody>
      </p:sp>
      <p:sp>
        <p:nvSpPr>
          <p:cNvPr id="8" name="文本框 7"/>
          <p:cNvSpPr txBox="1"/>
          <p:nvPr/>
        </p:nvSpPr>
        <p:spPr>
          <a:xfrm>
            <a:off x="0" y="3772535"/>
            <a:ext cx="7626985" cy="636905"/>
          </a:xfrm>
          <a:prstGeom prst="rect">
            <a:avLst/>
          </a:prstGeom>
          <a:noFill/>
        </p:spPr>
        <p:txBody>
          <a:bodyPr vert="horz" wrap="square" rtlCol="0">
            <a:noAutofit/>
          </a:bodyPr>
          <a:lstStyle/>
          <a:p>
            <a:pPr algn="ctr"/>
            <a:r>
              <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Dự án phát triển hệ thống cho thuê xe đạp</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a:p>
            <a:pPr algn="ctr"/>
            <a:r>
              <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 ECO Bicycle for Rent	</a:t>
            </a:r>
            <a:endParaRPr lang="zh-CN" altLang="en-US"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a:p>
            <a:pPr algn="ctr"/>
            <a:r>
              <a:rPr lang="en-US" altLang="zh-CN"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rPr>
              <a:t>Nhóm 8</a:t>
            </a:r>
            <a:endParaRPr lang="en-US" altLang="zh-CN" sz="2000" b="1" dirty="0">
              <a:solidFill>
                <a:schemeClr val="bg1"/>
              </a:solidFill>
              <a:effectLst>
                <a:outerShdw blurRad="38100" dist="38100" dir="2700000" algn="tl">
                  <a:srgbClr val="000000">
                    <a:alpha val="43137"/>
                  </a:srgbClr>
                </a:outerShdw>
              </a:effectLst>
              <a:latin typeface="Times New Roman" panose="02020603050405020304" charset="0"/>
              <a:ea typeface="Calibri" panose="020F0502020204030204" pitchFamily="34" charset="0"/>
              <a:cs typeface="Times New Roman" panose="02020603050405020304" charset="0"/>
            </a:endParaRPr>
          </a:p>
        </p:txBody>
      </p:sp>
      <p:pic>
        <p:nvPicPr>
          <p:cNvPr id="45"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779270" y="174625"/>
            <a:ext cx="3799205" cy="17754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Main_user</a:t>
            </a:r>
            <a:endParaRPr lang="en-US" sz="2800">
              <a:solidFill>
                <a:schemeClr val="tx1"/>
              </a:solidFill>
              <a:latin typeface="Times New Roman" panose="02020603050405020304" charset="0"/>
              <a:cs typeface="Times New Roman" panose="02020603050405020304" charset="0"/>
            </a:endParaRPr>
          </a:p>
        </p:txBody>
      </p:sp>
      <p:pic>
        <p:nvPicPr>
          <p:cNvPr id="4" name="image17.png"/>
          <p:cNvPicPr preferRelativeResize="0"/>
          <p:nvPr/>
        </p:nvPicPr>
        <p:blipFill>
          <a:blip r:embed="rId1"/>
          <a:srcRect/>
          <a:stretch>
            <a:fillRect/>
          </a:stretch>
        </p:blipFill>
        <p:spPr>
          <a:xfrm>
            <a:off x="1788160" y="953135"/>
            <a:ext cx="9278620" cy="4419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 Màn hình form Main_KH</a:t>
            </a:r>
            <a:endParaRPr lang="en-US" sz="2800">
              <a:solidFill>
                <a:schemeClr val="tx1"/>
              </a:solidFill>
              <a:latin typeface="Times New Roman" panose="02020603050405020304" charset="0"/>
              <a:cs typeface="Times New Roman" panose="02020603050405020304" charset="0"/>
            </a:endParaRPr>
          </a:p>
        </p:txBody>
      </p:sp>
      <p:pic>
        <p:nvPicPr>
          <p:cNvPr id="5" name="image21.png"/>
          <p:cNvPicPr preferRelativeResize="0"/>
          <p:nvPr/>
        </p:nvPicPr>
        <p:blipFill>
          <a:blip r:embed="rId1"/>
          <a:srcRect/>
          <a:stretch>
            <a:fillRect/>
          </a:stretch>
        </p:blipFill>
        <p:spPr>
          <a:xfrm>
            <a:off x="2798445" y="1274445"/>
            <a:ext cx="6886575" cy="3784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Nạp Tiền</a:t>
            </a:r>
            <a:endParaRPr lang="en-US" sz="2800">
              <a:solidFill>
                <a:schemeClr val="tx1"/>
              </a:solidFill>
              <a:latin typeface="Times New Roman" panose="02020603050405020304" charset="0"/>
              <a:cs typeface="Times New Roman" panose="02020603050405020304" charset="0"/>
            </a:endParaRPr>
          </a:p>
        </p:txBody>
      </p:sp>
      <p:pic>
        <p:nvPicPr>
          <p:cNvPr id="40" name="image36.png"/>
          <p:cNvPicPr preferRelativeResize="0"/>
          <p:nvPr/>
        </p:nvPicPr>
        <p:blipFill>
          <a:blip r:embed="rId1"/>
          <a:srcRect/>
          <a:stretch>
            <a:fillRect/>
          </a:stretch>
        </p:blipFill>
        <p:spPr>
          <a:xfrm>
            <a:off x="2501265" y="1207770"/>
            <a:ext cx="7190105" cy="39408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phân bổ thẻ xe</a:t>
            </a:r>
            <a:endParaRPr lang="en-US" sz="2800">
              <a:solidFill>
                <a:schemeClr val="tx1"/>
              </a:solidFill>
              <a:latin typeface="Times New Roman" panose="02020603050405020304" charset="0"/>
              <a:cs typeface="Times New Roman" panose="02020603050405020304" charset="0"/>
            </a:endParaRPr>
          </a:p>
        </p:txBody>
      </p:sp>
      <p:pic>
        <p:nvPicPr>
          <p:cNvPr id="8" name="image13.png"/>
          <p:cNvPicPr preferRelativeResize="0"/>
          <p:nvPr/>
        </p:nvPicPr>
        <p:blipFill>
          <a:blip r:embed="rId1"/>
          <a:srcRect/>
          <a:stretch>
            <a:fillRect/>
          </a:stretch>
        </p:blipFill>
        <p:spPr>
          <a:xfrm>
            <a:off x="2943225" y="1447800"/>
            <a:ext cx="6910070" cy="37522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chi nhánh</a:t>
            </a:r>
            <a:endParaRPr lang="en-US" sz="2800">
              <a:solidFill>
                <a:schemeClr val="tx1"/>
              </a:solidFill>
              <a:latin typeface="Times New Roman" panose="02020603050405020304" charset="0"/>
              <a:cs typeface="Times New Roman" panose="02020603050405020304" charset="0"/>
            </a:endParaRPr>
          </a:p>
        </p:txBody>
      </p:sp>
      <p:pic>
        <p:nvPicPr>
          <p:cNvPr id="44" name="image42.png"/>
          <p:cNvPicPr preferRelativeResize="0"/>
          <p:nvPr/>
        </p:nvPicPr>
        <p:blipFill>
          <a:blip r:embed="rId1"/>
          <a:srcRect/>
          <a:stretch>
            <a:fillRect/>
          </a:stretch>
        </p:blipFill>
        <p:spPr>
          <a:xfrm>
            <a:off x="2701290" y="1122045"/>
            <a:ext cx="7080885" cy="2813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thẻ xe</a:t>
            </a:r>
            <a:endParaRPr lang="en-US" sz="2800">
              <a:solidFill>
                <a:schemeClr val="tx1"/>
              </a:solidFill>
              <a:latin typeface="Times New Roman" panose="02020603050405020304" charset="0"/>
              <a:cs typeface="Times New Roman" panose="02020603050405020304" charset="0"/>
            </a:endParaRPr>
          </a:p>
        </p:txBody>
      </p:sp>
      <p:pic>
        <p:nvPicPr>
          <p:cNvPr id="29" name="Picture 1"/>
          <p:cNvPicPr>
            <a:picLocks noChangeAspect="1"/>
          </p:cNvPicPr>
          <p:nvPr/>
        </p:nvPicPr>
        <p:blipFill>
          <a:blip r:embed="rId1"/>
          <a:stretch>
            <a:fillRect/>
          </a:stretch>
        </p:blipFill>
        <p:spPr>
          <a:xfrm>
            <a:off x="3125470" y="1689735"/>
            <a:ext cx="5941060" cy="34785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phân bổ thẻ xe</a:t>
            </a:r>
            <a:endParaRPr lang="en-US" sz="2800">
              <a:solidFill>
                <a:schemeClr val="tx1"/>
              </a:solidFill>
              <a:latin typeface="Times New Roman" panose="02020603050405020304" charset="0"/>
              <a:cs typeface="Times New Roman" panose="02020603050405020304" charset="0"/>
            </a:endParaRPr>
          </a:p>
        </p:txBody>
      </p:sp>
      <p:pic>
        <p:nvPicPr>
          <p:cNvPr id="8" name="image13.png"/>
          <p:cNvPicPr preferRelativeResize="0"/>
          <p:nvPr/>
        </p:nvPicPr>
        <p:blipFill>
          <a:blip r:embed="rId1"/>
          <a:srcRect/>
          <a:stretch>
            <a:fillRect/>
          </a:stretch>
        </p:blipFill>
        <p:spPr>
          <a:xfrm>
            <a:off x="2943225" y="1447800"/>
            <a:ext cx="6910070" cy="37522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nhân viên</a:t>
            </a:r>
            <a:endParaRPr lang="en-US" sz="2800">
              <a:solidFill>
                <a:schemeClr val="tx1"/>
              </a:solidFill>
              <a:latin typeface="Times New Roman" panose="02020603050405020304" charset="0"/>
              <a:cs typeface="Times New Roman" panose="02020603050405020304" charset="0"/>
            </a:endParaRPr>
          </a:p>
        </p:txBody>
      </p:sp>
      <p:pic>
        <p:nvPicPr>
          <p:cNvPr id="18" name="image1.png"/>
          <p:cNvPicPr preferRelativeResize="0"/>
          <p:nvPr/>
        </p:nvPicPr>
        <p:blipFill>
          <a:blip r:embed="rId1"/>
          <a:srcRect/>
          <a:stretch>
            <a:fillRect/>
          </a:stretch>
        </p:blipFill>
        <p:spPr>
          <a:xfrm>
            <a:off x="2213610" y="772160"/>
            <a:ext cx="7570470" cy="49447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xe</a:t>
            </a:r>
            <a:endParaRPr lang="en-US" sz="2800">
              <a:solidFill>
                <a:schemeClr val="tx1"/>
              </a:solidFill>
              <a:latin typeface="Times New Roman" panose="02020603050405020304" charset="0"/>
              <a:cs typeface="Times New Roman" panose="02020603050405020304" charset="0"/>
            </a:endParaRPr>
          </a:p>
        </p:txBody>
      </p:sp>
      <p:pic>
        <p:nvPicPr>
          <p:cNvPr id="24" name="image31.png"/>
          <p:cNvPicPr preferRelativeResize="0"/>
          <p:nvPr/>
        </p:nvPicPr>
        <p:blipFill>
          <a:blip r:embed="rId1"/>
          <a:srcRect/>
          <a:stretch>
            <a:fillRect/>
          </a:stretch>
        </p:blipFill>
        <p:spPr>
          <a:xfrm>
            <a:off x="2828925" y="1281430"/>
            <a:ext cx="7045960" cy="35890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loại xe</a:t>
            </a:r>
            <a:endParaRPr lang="en-US" sz="2800">
              <a:solidFill>
                <a:schemeClr val="tx1"/>
              </a:solidFill>
              <a:latin typeface="Times New Roman" panose="02020603050405020304" charset="0"/>
              <a:cs typeface="Times New Roman" panose="02020603050405020304" charset="0"/>
            </a:endParaRPr>
          </a:p>
        </p:txBody>
      </p:sp>
      <p:pic>
        <p:nvPicPr>
          <p:cNvPr id="26" name="image30.png"/>
          <p:cNvPicPr preferRelativeResize="0"/>
          <p:nvPr/>
        </p:nvPicPr>
        <p:blipFill>
          <a:blip r:embed="rId1"/>
          <a:srcRect/>
          <a:stretch>
            <a:fillRect/>
          </a:stretch>
        </p:blipFill>
        <p:spPr>
          <a:xfrm>
            <a:off x="2872740" y="1010285"/>
            <a:ext cx="6877685" cy="44621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3" name="文本框 2"/>
          <p:cNvSpPr txBox="1"/>
          <p:nvPr/>
        </p:nvSpPr>
        <p:spPr>
          <a:xfrm rot="16200000">
            <a:off x="5189220" y="-863600"/>
            <a:ext cx="613410" cy="3582670"/>
          </a:xfrm>
          <a:prstGeom prst="rect">
            <a:avLst/>
          </a:prstGeom>
          <a:noFill/>
        </p:spPr>
        <p:txBody>
          <a:bodyPr vert="eaVert" wrap="square" rtlCol="0">
            <a:spAutoFit/>
          </a:bodyPr>
          <a:lstStyle/>
          <a:p>
            <a:pPr algn="ctr"/>
            <a:r>
              <a:rPr lang="en-US" altLang="zh-CN" sz="28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Danh sách thành viên</a:t>
            </a:r>
            <a:endParaRPr lang="en-US" altLang="zh-CN" sz="28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p:txBody>
      </p:sp>
      <p:sp>
        <p:nvSpPr>
          <p:cNvPr id="4" name="圆角矩形 3"/>
          <p:cNvSpPr/>
          <p:nvPr/>
        </p:nvSpPr>
        <p:spPr>
          <a:xfrm>
            <a:off x="3440430" y="268605"/>
            <a:ext cx="3902075" cy="131826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圆角矩形 5"/>
          <p:cNvSpPr/>
          <p:nvPr/>
        </p:nvSpPr>
        <p:spPr>
          <a:xfrm>
            <a:off x="762000" y="1815465"/>
            <a:ext cx="10109200" cy="4121150"/>
          </a:xfrm>
          <a:prstGeom prst="roundRect">
            <a:avLst>
              <a:gd name="adj" fmla="val 80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graphicFrame>
        <p:nvGraphicFramePr>
          <p:cNvPr id="10" name="Table 9"/>
          <p:cNvGraphicFramePr/>
          <p:nvPr/>
        </p:nvGraphicFramePr>
        <p:xfrm>
          <a:off x="1127760" y="1983105"/>
          <a:ext cx="9377680" cy="3785870"/>
        </p:xfrm>
        <a:graphic>
          <a:graphicData uri="http://schemas.openxmlformats.org/drawingml/2006/table">
            <a:tbl>
              <a:tblPr/>
              <a:tblGrid>
                <a:gridCol w="702945"/>
                <a:gridCol w="1729740"/>
                <a:gridCol w="1745615"/>
                <a:gridCol w="2722880"/>
                <a:gridCol w="1361440"/>
                <a:gridCol w="1115060"/>
              </a:tblGrid>
              <a:tr h="1072515">
                <a:tc>
                  <a:txBody>
                    <a:bodyPr/>
                    <a:p>
                      <a:pPr indent="0">
                        <a:buNone/>
                      </a:pPr>
                      <a:r>
                        <a:rPr lang="en-US" sz="1300" b="1">
                          <a:latin typeface="Times New Roman" panose="02020603050405020304" charset="0"/>
                          <a:cs typeface="Times New Roman" panose="02020603050405020304" charset="0"/>
                        </a:rPr>
                        <a:t>STT</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MASV</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HỌ TÊN</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NỘI DUNG PHÂN CÔNG</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 HOÀN THÀNH</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1">
                          <a:latin typeface="Times New Roman" panose="02020603050405020304" charset="0"/>
                          <a:cs typeface="Times New Roman" panose="02020603050405020304" charset="0"/>
                        </a:rPr>
                        <a:t>CHỮ KÝ</a:t>
                      </a:r>
                      <a:endParaRPr lang="en-US" sz="13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9620">
                <a:tc>
                  <a:txBody>
                    <a:bodyPr/>
                    <a:p>
                      <a:pPr indent="0">
                        <a:buNone/>
                      </a:pPr>
                      <a:r>
                        <a:rPr lang="en-US" sz="1300" b="0">
                          <a:latin typeface="Times New Roman" panose="02020603050405020304" charset="0"/>
                          <a:cs typeface="Times New Roman" panose="02020603050405020304" charset="0"/>
                        </a:rPr>
                        <a:t>1</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2224802010934</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Hồ Tuấn Phước</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Làm winformHoàn thiện word, powerpoint</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100%</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 </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90905">
                <a:tc>
                  <a:txBody>
                    <a:bodyPr/>
                    <a:p>
                      <a:pPr indent="0">
                        <a:buNone/>
                      </a:pPr>
                      <a:r>
                        <a:rPr lang="en-US" sz="1300" b="0">
                          <a:latin typeface="Times New Roman" panose="02020603050405020304" charset="0"/>
                          <a:cs typeface="Times New Roman" panose="02020603050405020304" charset="0"/>
                        </a:rPr>
                        <a:t>2</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2224802010842</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Hồ Diên Đức</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Làm winformHoàn thiện word</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100%</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 </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2830">
                <a:tc>
                  <a:txBody>
                    <a:bodyPr/>
                    <a:p>
                      <a:pPr indent="0">
                        <a:buNone/>
                      </a:pPr>
                      <a:r>
                        <a:rPr lang="en-US" sz="1300" b="0">
                          <a:latin typeface="Times New Roman" panose="02020603050405020304" charset="0"/>
                          <a:cs typeface="Times New Roman" panose="02020603050405020304" charset="0"/>
                        </a:rPr>
                        <a:t>3</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2224802010188</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Nguyễn Tấn Phúc</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Hoàn thiện word</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300" b="0">
                          <a:latin typeface="Times New Roman" panose="02020603050405020304" charset="0"/>
                          <a:cs typeface="Times New Roman" panose="02020603050405020304" charset="0"/>
                        </a:rPr>
                        <a:t>100%</a:t>
                      </a:r>
                      <a:endParaRPr lang="en-US" sz="13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 </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Đăng ký</a:t>
            </a:r>
            <a:endParaRPr lang="en-US" sz="2800">
              <a:solidFill>
                <a:schemeClr val="tx1"/>
              </a:solidFill>
              <a:latin typeface="Times New Roman" panose="02020603050405020304" charset="0"/>
              <a:cs typeface="Times New Roman" panose="02020603050405020304" charset="0"/>
            </a:endParaRPr>
          </a:p>
        </p:txBody>
      </p:sp>
      <p:pic>
        <p:nvPicPr>
          <p:cNvPr id="32" name="image43.png"/>
          <p:cNvPicPr preferRelativeResize="0"/>
          <p:nvPr/>
        </p:nvPicPr>
        <p:blipFill>
          <a:blip r:embed="rId1"/>
          <a:srcRect/>
          <a:stretch>
            <a:fillRect/>
          </a:stretch>
        </p:blipFill>
        <p:spPr>
          <a:xfrm>
            <a:off x="3216275" y="1680845"/>
            <a:ext cx="5759450" cy="35071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Đăng nhập</a:t>
            </a:r>
            <a:endParaRPr lang="en-US" sz="2800">
              <a:solidFill>
                <a:schemeClr val="tx1"/>
              </a:solidFill>
              <a:latin typeface="Times New Roman" panose="02020603050405020304" charset="0"/>
              <a:cs typeface="Times New Roman" panose="02020603050405020304" charset="0"/>
            </a:endParaRPr>
          </a:p>
        </p:txBody>
      </p:sp>
      <p:pic>
        <p:nvPicPr>
          <p:cNvPr id="35" name="image33.png"/>
          <p:cNvPicPr preferRelativeResize="0"/>
          <p:nvPr/>
        </p:nvPicPr>
        <p:blipFill>
          <a:blip r:embed="rId1"/>
          <a:srcRect/>
          <a:stretch>
            <a:fillRect/>
          </a:stretch>
        </p:blipFill>
        <p:spPr>
          <a:xfrm>
            <a:off x="2600960" y="1243330"/>
            <a:ext cx="6374765" cy="38938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Quản lý loại xe</a:t>
            </a:r>
            <a:endParaRPr lang="en-US" sz="2800">
              <a:solidFill>
                <a:schemeClr val="tx1"/>
              </a:solidFill>
              <a:latin typeface="Times New Roman" panose="02020603050405020304" charset="0"/>
              <a:cs typeface="Times New Roman" panose="02020603050405020304" charset="0"/>
            </a:endParaRPr>
          </a:p>
        </p:txBody>
      </p:sp>
      <p:pic>
        <p:nvPicPr>
          <p:cNvPr id="21" name="image22.png"/>
          <p:cNvPicPr preferRelativeResize="0"/>
          <p:nvPr/>
        </p:nvPicPr>
        <p:blipFill>
          <a:blip r:embed="rId1"/>
          <a:srcRect/>
          <a:stretch>
            <a:fillRect/>
          </a:stretch>
        </p:blipFill>
        <p:spPr>
          <a:xfrm>
            <a:off x="2783840" y="1215390"/>
            <a:ext cx="6624955" cy="40170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Màn hình form Hoàn trả thẻ</a:t>
            </a:r>
            <a:endParaRPr lang="en-US" sz="2800">
              <a:solidFill>
                <a:schemeClr val="tx1"/>
              </a:solidFill>
              <a:latin typeface="Times New Roman" panose="02020603050405020304" charset="0"/>
              <a:cs typeface="Times New Roman" panose="02020603050405020304" charset="0"/>
            </a:endParaRPr>
          </a:p>
        </p:txBody>
      </p:sp>
      <p:pic>
        <p:nvPicPr>
          <p:cNvPr id="34" name="image41.png"/>
          <p:cNvPicPr preferRelativeResize="0"/>
          <p:nvPr/>
        </p:nvPicPr>
        <p:blipFill>
          <a:blip r:embed="rId1"/>
          <a:srcRect/>
          <a:stretch>
            <a:fillRect/>
          </a:stretch>
        </p:blipFill>
        <p:spPr>
          <a:xfrm>
            <a:off x="3226435" y="1385570"/>
            <a:ext cx="6188710" cy="36315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612775" y="3352165"/>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Giao diện máy mượn xe khi khóa và mở</a:t>
            </a:r>
            <a:endParaRPr lang="en-US" sz="2800">
              <a:solidFill>
                <a:schemeClr val="tx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947035" y="695325"/>
            <a:ext cx="5934075" cy="2266950"/>
          </a:xfrm>
          <a:prstGeom prst="rect">
            <a:avLst/>
          </a:prstGeom>
        </p:spPr>
      </p:pic>
      <p:sp>
        <p:nvSpPr>
          <p:cNvPr id="5" name="Text Box 4"/>
          <p:cNvSpPr txBox="1"/>
          <p:nvPr/>
        </p:nvSpPr>
        <p:spPr>
          <a:xfrm>
            <a:off x="739775" y="4104640"/>
            <a:ext cx="10602595" cy="588645"/>
          </a:xfrm>
          <a:prstGeom prst="rect">
            <a:avLst/>
          </a:prstGeom>
          <a:noFill/>
        </p:spPr>
        <p:txBody>
          <a:bodyPr wrap="square" rtlCol="0">
            <a:noAutofit/>
          </a:bodyPr>
          <a:p>
            <a:pPr indent="457200" algn="l"/>
            <a:r>
              <a:rPr lang="en-US" sz="2800">
                <a:solidFill>
                  <a:schemeClr val="tx1"/>
                </a:solidFill>
                <a:latin typeface="Times New Roman" panose="02020603050405020304" charset="0"/>
                <a:cs typeface="Times New Roman" panose="02020603050405020304" charset="0"/>
              </a:rPr>
              <a:t>Trường hợp mượn xe</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dung đưa thẻ chưa vào thiết bị mượn sẽ ở trạng thái khóa</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dung đưa thẻ vào thiết bị mượn mà số dư của thẻ trả trước nhỏ hơn 100.000 sẽ ở trạng thái mở</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dùng đưa thẻ vào thiết bị mượn mà số dư của thẻ trả trước lớn hơn 100.000 sẽ ở trạng thái mở</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pPr algn="l"/>
            <a:r>
              <a:rPr lang="en-US" sz="2800" b="1">
                <a:solidFill>
                  <a:srgbClr val="FF0000"/>
                </a:solidFill>
                <a:latin typeface="Times New Roman" panose="02020603050405020304" charset="0"/>
                <a:cs typeface="Times New Roman" panose="02020603050405020304" charset="0"/>
                <a:sym typeface="+mn-ea"/>
              </a:rPr>
              <a:t>3. Thiết kế</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612775" y="3352165"/>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Giao diện máy mượn xe khi khóa và mở</a:t>
            </a:r>
            <a:endParaRPr lang="en-US" sz="2800">
              <a:solidFill>
                <a:schemeClr val="tx1"/>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947035" y="695325"/>
            <a:ext cx="5934075" cy="2266950"/>
          </a:xfrm>
          <a:prstGeom prst="rect">
            <a:avLst/>
          </a:prstGeom>
        </p:spPr>
      </p:pic>
      <p:sp>
        <p:nvSpPr>
          <p:cNvPr id="5" name="Text Box 4"/>
          <p:cNvSpPr txBox="1"/>
          <p:nvPr/>
        </p:nvSpPr>
        <p:spPr>
          <a:xfrm>
            <a:off x="739775" y="4104640"/>
            <a:ext cx="10602595" cy="588645"/>
          </a:xfrm>
          <a:prstGeom prst="rect">
            <a:avLst/>
          </a:prstGeom>
          <a:noFill/>
        </p:spPr>
        <p:txBody>
          <a:bodyPr wrap="square" rtlCol="0">
            <a:noAutofit/>
          </a:bodyPr>
          <a:p>
            <a:pPr indent="457200" algn="l"/>
            <a:r>
              <a:rPr lang="en-US" sz="2800">
                <a:solidFill>
                  <a:schemeClr val="tx1"/>
                </a:solidFill>
                <a:latin typeface="Times New Roman" panose="02020603050405020304" charset="0"/>
                <a:cs typeface="Times New Roman" panose="02020603050405020304" charset="0"/>
              </a:rPr>
              <a:t>Trường hợp trả xe</a:t>
            </a:r>
            <a:endParaRPr lang="en-US" sz="2800">
              <a:solidFill>
                <a:schemeClr val="tx1"/>
              </a:solidFill>
              <a:latin typeface="Times New Roman" panose="02020603050405020304" charset="0"/>
              <a:cs typeface="Times New Roman" panose="02020603050405020304" charset="0"/>
            </a:endParaRPr>
          </a:p>
          <a:p>
            <a:pPr indent="457200" algn="l"/>
            <a:r>
              <a:rPr lang="en-US" sz="2800">
                <a:solidFill>
                  <a:schemeClr val="tx1"/>
                </a:solidFill>
                <a:latin typeface="Times New Roman" panose="02020603050405020304" charset="0"/>
                <a:cs typeface="Times New Roman" panose="02020603050405020304" charset="0"/>
              </a:rPr>
              <a:t>Khi người dùng đặt xe vào máy hệ thông sẽ quét xe có đúng với giao dịch mượn xe không. Và tự trừ tiền vào tài khoản theo đơn giá tại thời điểm mượn theo số giờ mượn * đơn giá.</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椭圆 3"/>
          <p:cNvSpPr/>
          <p:nvPr/>
        </p:nvSpPr>
        <p:spPr>
          <a:xfrm>
            <a:off x="8103310" y="629653"/>
            <a:ext cx="3779528" cy="37795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49652" y="441572"/>
            <a:ext cx="6432096" cy="6432096"/>
          </a:xfrm>
          <a:prstGeom prst="rect">
            <a:avLst/>
          </a:prstGeom>
        </p:spPr>
      </p:pic>
      <p:sp>
        <p:nvSpPr>
          <p:cNvPr id="6" name="椭圆 5"/>
          <p:cNvSpPr/>
          <p:nvPr/>
        </p:nvSpPr>
        <p:spPr>
          <a:xfrm>
            <a:off x="536889" y="1140979"/>
            <a:ext cx="809219" cy="809219"/>
          </a:xfrm>
          <a:prstGeom prst="ellipse">
            <a:avLst/>
          </a:prstGeom>
          <a:solidFill>
            <a:srgbClr val="F3D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Rectangle 6"/>
          <p:cNvSpPr>
            <a:spLocks noChangeArrowheads="1"/>
          </p:cNvSpPr>
          <p:nvPr/>
        </p:nvSpPr>
        <p:spPr bwMode="black">
          <a:xfrm>
            <a:off x="566420" y="2940685"/>
            <a:ext cx="6557645" cy="1198880"/>
          </a:xfrm>
          <a:prstGeom prst="rect">
            <a:avLst/>
          </a:prstGeom>
          <a:noFill/>
          <a:ln>
            <a:noFill/>
          </a:ln>
          <a:effectLst/>
        </p:spPr>
        <p:txBody>
          <a:bodyPr wrap="square">
            <a:spAutoFit/>
          </a:bodyPr>
          <a:lstStyle/>
          <a:p>
            <a:pPr algn="dist" fontAlgn="auto">
              <a:spcBef>
                <a:spcPts val="0"/>
              </a:spcBef>
              <a:spcAft>
                <a:spcPts val="0"/>
              </a:spcAft>
              <a:defRPr/>
            </a:pPr>
            <a:r>
              <a:rPr lang="en-US" altLang="zh-CN" sz="7200" b="1"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THANK YOU</a:t>
            </a:r>
            <a:endParaRPr lang="en-US" altLang="zh-CN" sz="7200" b="1"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3" name="文本框 2"/>
          <p:cNvSpPr txBox="1"/>
          <p:nvPr/>
        </p:nvSpPr>
        <p:spPr>
          <a:xfrm rot="16200000">
            <a:off x="2092960" y="-634365"/>
            <a:ext cx="736600" cy="3582670"/>
          </a:xfrm>
          <a:prstGeom prst="rect">
            <a:avLst/>
          </a:prstGeom>
          <a:noFill/>
        </p:spPr>
        <p:txBody>
          <a:bodyPr vert="eaVert" wrap="square" rtlCol="0">
            <a:spAutoFit/>
          </a:bodyPr>
          <a:lstStyle/>
          <a:p>
            <a:pPr algn="dist"/>
            <a:r>
              <a:rPr lang="en-US" altLang="zh-CN" sz="36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rPr>
              <a:t>Nội dung</a:t>
            </a:r>
            <a:endParaRPr lang="en-US" altLang="zh-CN" sz="3600" b="1" dirty="0">
              <a:solidFill>
                <a:schemeClr val="tx1">
                  <a:lumMod val="85000"/>
                  <a:lumOff val="15000"/>
                </a:schemeClr>
              </a:solidFill>
              <a:latin typeface="Times New Roman" panose="02020603050405020304" charset="0"/>
              <a:ea typeface="Calibri" panose="020F0502020204030204" pitchFamily="34" charset="0"/>
              <a:cs typeface="Times New Roman" panose="02020603050405020304" charset="0"/>
            </a:endParaRPr>
          </a:p>
        </p:txBody>
      </p:sp>
      <p:sp>
        <p:nvSpPr>
          <p:cNvPr id="4" name="圆角矩形 3"/>
          <p:cNvSpPr/>
          <p:nvPr/>
        </p:nvSpPr>
        <p:spPr>
          <a:xfrm>
            <a:off x="467360" y="497840"/>
            <a:ext cx="3902075" cy="131826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圆角矩形 5"/>
          <p:cNvSpPr/>
          <p:nvPr/>
        </p:nvSpPr>
        <p:spPr>
          <a:xfrm>
            <a:off x="5090616" y="1815344"/>
            <a:ext cx="5268036" cy="4121432"/>
          </a:xfrm>
          <a:prstGeom prst="roundRect">
            <a:avLst>
              <a:gd name="adj" fmla="val 80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文本框 4"/>
          <p:cNvSpPr txBox="1"/>
          <p:nvPr/>
        </p:nvSpPr>
        <p:spPr>
          <a:xfrm>
            <a:off x="5906770" y="2442210"/>
            <a:ext cx="3646805" cy="953135"/>
          </a:xfrm>
          <a:prstGeom prst="rect">
            <a:avLst/>
          </a:prstGeom>
          <a:noFill/>
        </p:spPr>
        <p:txBody>
          <a:bodyPr vert="horz" wrap="square" rtlCol="0">
            <a:spAutoFit/>
          </a:bodyPr>
          <a:lstStyle/>
          <a:p>
            <a:pPr algn="l"/>
            <a:r>
              <a:rPr lang="en-US" altLang="zh-CN" sz="2800" b="1" dirty="0" smtClean="0">
                <a:latin typeface="Times New Roman" panose="02020603050405020304" charset="0"/>
                <a:ea typeface="Calibri" panose="020F0502020204030204" pitchFamily="34" charset="0"/>
                <a:cs typeface="Times New Roman" panose="02020603050405020304" charset="0"/>
              </a:rPr>
              <a:t>1. Lý do chọn đề tài</a:t>
            </a:r>
            <a:r>
              <a:rPr lang="zh-CN" altLang="en-US" sz="2800" b="1" dirty="0" smtClean="0">
                <a:latin typeface="Times New Roman" panose="02020603050405020304" charset="0"/>
                <a:ea typeface="Calibri" panose="020F0502020204030204" pitchFamily="34" charset="0"/>
                <a:cs typeface="Times New Roman" panose="02020603050405020304" charset="0"/>
              </a:rPr>
              <a:t>
</a:t>
            </a:r>
            <a:endParaRPr lang="zh-CN" altLang="en-US" sz="2800" b="1" dirty="0" smtClean="0">
              <a:latin typeface="Times New Roman" panose="02020603050405020304" charset="0"/>
              <a:ea typeface="Calibri" panose="020F0502020204030204" pitchFamily="34" charset="0"/>
              <a:cs typeface="Times New Roman" panose="02020603050405020304" charset="0"/>
            </a:endParaRPr>
          </a:p>
        </p:txBody>
      </p:sp>
      <p:sp>
        <p:nvSpPr>
          <p:cNvPr id="7" name="文本框 6"/>
          <p:cNvSpPr txBox="1"/>
          <p:nvPr/>
        </p:nvSpPr>
        <p:spPr>
          <a:xfrm>
            <a:off x="5906135" y="3192780"/>
            <a:ext cx="3214370" cy="953135"/>
          </a:xfrm>
          <a:prstGeom prst="rect">
            <a:avLst/>
          </a:prstGeom>
          <a:noFill/>
        </p:spPr>
        <p:txBody>
          <a:bodyPr vert="horz" wrap="square" rtlCol="0">
            <a:spAutoFit/>
          </a:bodyPr>
          <a:lstStyle/>
          <a:p>
            <a:pPr algn="l"/>
            <a:r>
              <a:rPr lang="en-US" altLang="zh-CN" sz="2800" b="1" dirty="0" smtClean="0">
                <a:latin typeface="Times New Roman" panose="02020603050405020304" charset="0"/>
                <a:ea typeface="Calibri" panose="020F0502020204030204" pitchFamily="34" charset="0"/>
                <a:cs typeface="Times New Roman" panose="02020603050405020304" charset="0"/>
              </a:rPr>
              <a:t>2.  Nội dung</a:t>
            </a:r>
            <a:r>
              <a:rPr lang="zh-CN" altLang="en-US" sz="2800" b="1" dirty="0" smtClean="0">
                <a:latin typeface="Times New Roman" panose="02020603050405020304" charset="0"/>
                <a:ea typeface="Calibri" panose="020F0502020204030204" pitchFamily="34" charset="0"/>
                <a:cs typeface="Times New Roman" panose="02020603050405020304" charset="0"/>
              </a:rPr>
              <a:t>
</a:t>
            </a:r>
            <a:endParaRPr lang="zh-CN" altLang="en-US" sz="2800" b="1" dirty="0" smtClean="0">
              <a:latin typeface="Times New Roman" panose="02020603050405020304" charset="0"/>
              <a:ea typeface="Calibri" panose="020F0502020204030204" pitchFamily="34" charset="0"/>
              <a:cs typeface="Times New Roman" panose="02020603050405020304" charset="0"/>
            </a:endParaRPr>
          </a:p>
        </p:txBody>
      </p:sp>
      <p:sp>
        <p:nvSpPr>
          <p:cNvPr id="8" name="文本框 7"/>
          <p:cNvSpPr txBox="1"/>
          <p:nvPr/>
        </p:nvSpPr>
        <p:spPr>
          <a:xfrm>
            <a:off x="5906770" y="3943985"/>
            <a:ext cx="3213735" cy="953135"/>
          </a:xfrm>
          <a:prstGeom prst="rect">
            <a:avLst/>
          </a:prstGeom>
          <a:noFill/>
        </p:spPr>
        <p:txBody>
          <a:bodyPr vert="horz" wrap="square" rtlCol="0">
            <a:spAutoFit/>
          </a:bodyPr>
          <a:lstStyle/>
          <a:p>
            <a:pPr algn="l"/>
            <a:r>
              <a:rPr lang="en-US" altLang="zh-CN" sz="2800" b="1" dirty="0" smtClean="0">
                <a:latin typeface="Times New Roman" panose="02020603050405020304" charset="0"/>
                <a:ea typeface="Calibri" panose="020F0502020204030204" pitchFamily="34" charset="0"/>
                <a:cs typeface="Times New Roman" panose="02020603050405020304" charset="0"/>
              </a:rPr>
              <a:t>3. Thiết kế</a:t>
            </a:r>
            <a:r>
              <a:rPr lang="zh-CN" altLang="en-US" sz="2800" b="1" dirty="0" smtClean="0">
                <a:latin typeface="Times New Roman" panose="02020603050405020304" charset="0"/>
                <a:ea typeface="Calibri" panose="020F0502020204030204" pitchFamily="34" charset="0"/>
                <a:cs typeface="Times New Roman" panose="02020603050405020304" charset="0"/>
              </a:rPr>
              <a:t>
</a:t>
            </a:r>
            <a:endParaRPr lang="zh-CN" altLang="en-US" sz="2800" b="1" dirty="0" smtClean="0">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521970"/>
          </a:xfrm>
          <a:prstGeom prst="rect">
            <a:avLst/>
          </a:prstGeom>
          <a:noFill/>
        </p:spPr>
        <p:txBody>
          <a:bodyPr wrap="square" rtlCol="0">
            <a:spAutoFit/>
          </a:bodyPr>
          <a:p>
            <a:r>
              <a:rPr lang="en-US" sz="2800">
                <a:solidFill>
                  <a:srgbClr val="FF0000"/>
                </a:solidFill>
                <a:latin typeface="Times New Roman" panose="02020603050405020304" charset="0"/>
                <a:cs typeface="Times New Roman" panose="02020603050405020304" charset="0"/>
              </a:rPr>
              <a:t>1. Lý do chọn đề tài</a:t>
            </a:r>
            <a:endParaRPr lang="en-US" sz="2800">
              <a:solidFill>
                <a:srgbClr val="FF0000"/>
              </a:solidFill>
              <a:latin typeface="Times New Roman" panose="02020603050405020304" charset="0"/>
              <a:cs typeface="Times New Roman" panose="02020603050405020304" charset="0"/>
            </a:endParaRPr>
          </a:p>
        </p:txBody>
      </p:sp>
      <p:sp>
        <p:nvSpPr>
          <p:cNvPr id="3" name="Text Box 2"/>
          <p:cNvSpPr txBox="1"/>
          <p:nvPr/>
        </p:nvSpPr>
        <p:spPr>
          <a:xfrm>
            <a:off x="464820" y="772160"/>
            <a:ext cx="10602595" cy="5692775"/>
          </a:xfrm>
          <a:prstGeom prst="rect">
            <a:avLst/>
          </a:prstGeom>
          <a:noFill/>
        </p:spPr>
        <p:txBody>
          <a:bodyPr wrap="square" rtlCol="0">
            <a:spAutoFit/>
          </a:bodyPr>
          <a:p>
            <a:pPr indent="457200"/>
            <a:r>
              <a:rPr lang="en-US" sz="2800">
                <a:solidFill>
                  <a:schemeClr val="tx1"/>
                </a:solidFill>
                <a:latin typeface="Times New Roman" panose="02020603050405020304" charset="0"/>
                <a:cs typeface="Times New Roman" panose="02020603050405020304" charset="0"/>
              </a:rPr>
              <a:t>Trong bối cảnh công nghệ hóa - hiện đại hóa, cuộc sống con người bận rộn thì nhu cầu sừ dụng giao thông công cộng, rèn luyện sức khỏe và hướng tới lối sống xanh ngày càng được quan tâm. Ngoài ra dự án phát triển cho thuê xe đạp Eco Bicycke còn giúp:</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Giảm ô nhiễm môi trường: Việc sử dụng xe đạp thay vì xe máy hoặc ô tô giúp giảm lượng khí thải CO2 và các chất gây ô nhiễm khác, góp phần bảo vệ môi trường.</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Kinh tế và tiết kiệm chi phí: Dịch vụ cho thuê xe đạp mang lại giải pháp di chuyển kinh tế hơn cho người dân, đặc biệt là với những quãng đường ngắn và trung bình.</a:t>
            </a:r>
            <a:endParaRPr lang="en-US" sz="2800">
              <a:solidFill>
                <a:schemeClr val="tx1"/>
              </a:solidFill>
              <a:latin typeface="Times New Roman" panose="02020603050405020304" charset="0"/>
              <a:cs typeface="Times New Roman" panose="02020603050405020304" charset="0"/>
            </a:endParaRPr>
          </a:p>
          <a:p>
            <a:pPr indent="457200"/>
            <a:r>
              <a:rPr lang="en-US" sz="2800">
                <a:solidFill>
                  <a:schemeClr val="tx1"/>
                </a:solidFill>
                <a:latin typeface="Times New Roman" panose="02020603050405020304" charset="0"/>
                <a:cs typeface="Times New Roman" panose="02020603050405020304" charset="0"/>
              </a:rPr>
              <a:t>Xu hướng và nhu cầu của thị trường: Nhu cầu sử dụng dịch vụ cho thuê xe đạp ngày càng tăng, đặc biệt ở các thành phố lớn với lối sống hiện đại và ý thức về bảo vệ môi trường của người dân.</a:t>
            </a:r>
            <a:endParaRPr lang="en-US" sz="2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Use case</a:t>
            </a:r>
            <a:endParaRPr lang="en-US" sz="2800">
              <a:solidFill>
                <a:schemeClr val="tx1"/>
              </a:solidFill>
              <a:latin typeface="Times New Roman" panose="02020603050405020304" charset="0"/>
              <a:cs typeface="Times New Roman" panose="02020603050405020304" charset="0"/>
            </a:endParaRPr>
          </a:p>
        </p:txBody>
      </p:sp>
      <p:pic>
        <p:nvPicPr>
          <p:cNvPr id="72" name="Picture 4"/>
          <p:cNvPicPr>
            <a:picLocks noChangeAspect="1"/>
          </p:cNvPicPr>
          <p:nvPr/>
        </p:nvPicPr>
        <p:blipFill>
          <a:blip r:embed="rId1"/>
          <a:stretch>
            <a:fillRect/>
          </a:stretch>
        </p:blipFill>
        <p:spPr>
          <a:xfrm>
            <a:off x="3128645" y="1208723"/>
            <a:ext cx="5934710" cy="44405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Class Diagram</a:t>
            </a:r>
            <a:endParaRPr lang="en-US" sz="2800">
              <a:solidFill>
                <a:schemeClr val="tx1"/>
              </a:solidFill>
              <a:latin typeface="Times New Roman" panose="02020603050405020304" charset="0"/>
              <a:cs typeface="Times New Roman" panose="02020603050405020304" charset="0"/>
            </a:endParaRPr>
          </a:p>
        </p:txBody>
      </p:sp>
      <p:pic>
        <p:nvPicPr>
          <p:cNvPr id="28" name="image29.png"/>
          <p:cNvPicPr preferRelativeResize="0"/>
          <p:nvPr/>
        </p:nvPicPr>
        <p:blipFill>
          <a:blip r:embed="rId1"/>
          <a:srcRect/>
          <a:stretch>
            <a:fillRect/>
          </a:stretch>
        </p:blipFill>
        <p:spPr>
          <a:xfrm>
            <a:off x="3216275" y="1092200"/>
            <a:ext cx="5759450" cy="4673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ERD</a:t>
            </a:r>
            <a:endParaRPr lang="en-US" sz="2800">
              <a:solidFill>
                <a:schemeClr val="tx1"/>
              </a:solidFill>
              <a:latin typeface="Times New Roman" panose="02020603050405020304" charset="0"/>
              <a:cs typeface="Times New Roman" panose="02020603050405020304" charset="0"/>
            </a:endParaRPr>
          </a:p>
        </p:txBody>
      </p:sp>
      <p:pic>
        <p:nvPicPr>
          <p:cNvPr id="25" name="Picture 1"/>
          <p:cNvPicPr>
            <a:picLocks noChangeAspect="1"/>
          </p:cNvPicPr>
          <p:nvPr/>
        </p:nvPicPr>
        <p:blipFill>
          <a:blip r:embed="rId1"/>
          <a:stretch>
            <a:fillRect/>
          </a:stretch>
        </p:blipFill>
        <p:spPr>
          <a:xfrm>
            <a:off x="2841625" y="1203325"/>
            <a:ext cx="6509385" cy="43478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màn hình cho quản lý</a:t>
            </a:r>
            <a:endParaRPr lang="en-US" sz="2800">
              <a:solidFill>
                <a:schemeClr val="tx1"/>
              </a:solidFill>
              <a:latin typeface="Times New Roman" panose="02020603050405020304" charset="0"/>
              <a:cs typeface="Times New Roman" panose="02020603050405020304" charset="0"/>
            </a:endParaRPr>
          </a:p>
        </p:txBody>
      </p:sp>
      <p:pic>
        <p:nvPicPr>
          <p:cNvPr id="10" name="image20.png"/>
          <p:cNvPicPr preferRelativeResize="0"/>
          <p:nvPr/>
        </p:nvPicPr>
        <p:blipFill>
          <a:blip r:embed="rId1"/>
          <a:srcRect/>
          <a:stretch>
            <a:fillRect/>
          </a:stretch>
        </p:blipFill>
        <p:spPr>
          <a:xfrm>
            <a:off x="2098040" y="1240790"/>
            <a:ext cx="8959215" cy="3525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309880" cy="156845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
        <p:nvSpPr>
          <p:cNvPr id="2" name="Text Box 1"/>
          <p:cNvSpPr txBox="1"/>
          <p:nvPr/>
        </p:nvSpPr>
        <p:spPr>
          <a:xfrm>
            <a:off x="940435" y="250190"/>
            <a:ext cx="10602595" cy="953135"/>
          </a:xfrm>
          <a:prstGeom prst="rect">
            <a:avLst/>
          </a:prstGeom>
          <a:noFill/>
        </p:spPr>
        <p:txBody>
          <a:bodyPr wrap="square" rtlCol="0">
            <a:spAutoFit/>
          </a:bodyPr>
          <a:p>
            <a:pPr algn="l"/>
            <a:r>
              <a:rPr lang="en-US" altLang="zh-CN"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2.  Nội dung</a:t>
            </a:r>
            <a:r>
              <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rPr>
              <a:t>
</a:t>
            </a:r>
            <a:endParaRPr lang="zh-CN" altLang="en-US" sz="2800" b="1" dirty="0" smtClean="0">
              <a:solidFill>
                <a:srgbClr val="FF0000"/>
              </a:solidFill>
              <a:latin typeface="Times New Roman" panose="02020603050405020304" charset="0"/>
              <a:ea typeface="Calibri" panose="020F0502020204030204" pitchFamily="34" charset="0"/>
              <a:cs typeface="Times New Roman" panose="02020603050405020304" charset="0"/>
              <a:sym typeface="+mn-ea"/>
            </a:endParaRPr>
          </a:p>
        </p:txBody>
      </p:sp>
      <p:sp>
        <p:nvSpPr>
          <p:cNvPr id="3" name="Text Box 2"/>
          <p:cNvSpPr txBox="1"/>
          <p:nvPr/>
        </p:nvSpPr>
        <p:spPr>
          <a:xfrm>
            <a:off x="464820" y="5876290"/>
            <a:ext cx="10602595" cy="588645"/>
          </a:xfrm>
          <a:prstGeom prst="rect">
            <a:avLst/>
          </a:prstGeom>
          <a:noFill/>
        </p:spPr>
        <p:txBody>
          <a:bodyPr wrap="square" rtlCol="0">
            <a:noAutofit/>
          </a:bodyPr>
          <a:p>
            <a:pPr indent="457200" algn="ctr"/>
            <a:r>
              <a:rPr lang="en-US" sz="2800">
                <a:solidFill>
                  <a:schemeClr val="tx1"/>
                </a:solidFill>
                <a:latin typeface="Times New Roman" panose="02020603050405020304" charset="0"/>
                <a:cs typeface="Times New Roman" panose="02020603050405020304" charset="0"/>
              </a:rPr>
              <a:t>Sơ đồ màn hình cho khách hàng</a:t>
            </a:r>
            <a:endParaRPr lang="en-US" sz="2800">
              <a:solidFill>
                <a:schemeClr val="tx1"/>
              </a:solidFill>
              <a:latin typeface="Times New Roman" panose="02020603050405020304" charset="0"/>
              <a:cs typeface="Times New Roman" panose="02020603050405020304" charset="0"/>
            </a:endParaRPr>
          </a:p>
        </p:txBody>
      </p:sp>
      <p:pic>
        <p:nvPicPr>
          <p:cNvPr id="30" name="image28.png"/>
          <p:cNvPicPr preferRelativeResize="0"/>
          <p:nvPr/>
        </p:nvPicPr>
        <p:blipFill>
          <a:blip r:embed="rId1"/>
          <a:srcRect/>
          <a:stretch>
            <a:fillRect/>
          </a:stretch>
        </p:blipFill>
        <p:spPr>
          <a:xfrm>
            <a:off x="2647950" y="1203325"/>
            <a:ext cx="7187565" cy="37185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2454</Words>
  <Application>WPS Presentation</Application>
  <PresentationFormat>宽屏</PresentationFormat>
  <Paragraphs>166</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SimSun</vt:lpstr>
      <vt:lpstr>Wingdings</vt:lpstr>
      <vt:lpstr>Calibri</vt:lpstr>
      <vt:lpstr>Source Sans Pro ExtraLight</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Phước Hồ Tuấn</cp:lastModifiedBy>
  <cp:revision>20</cp:revision>
  <dcterms:created xsi:type="dcterms:W3CDTF">2018-12-23T00:55:00Z</dcterms:created>
  <dcterms:modified xsi:type="dcterms:W3CDTF">2024-05-15T15:28:16Z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3B791C02FD5E4F8D913736675AC89FBA_13</vt:lpwstr>
  </property>
</Properties>
</file>