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8" r:id="rId3"/>
    <p:sldId id="273" r:id="rId4"/>
    <p:sldId id="257" r:id="rId5"/>
    <p:sldId id="274" r:id="rId6"/>
    <p:sldId id="309" r:id="rId7"/>
    <p:sldId id="311" r:id="rId8"/>
    <p:sldId id="310" r:id="rId9"/>
    <p:sldId id="277" r:id="rId10"/>
    <p:sldId id="279" r:id="rId11"/>
    <p:sldId id="280" r:id="rId12"/>
    <p:sldId id="282" r:id="rId13"/>
    <p:sldId id="283" r:id="rId14"/>
    <p:sldId id="286" r:id="rId15"/>
    <p:sldId id="287" r:id="rId16"/>
    <p:sldId id="288" r:id="rId17"/>
    <p:sldId id="289" r:id="rId18"/>
    <p:sldId id="291" r:id="rId19"/>
    <p:sldId id="292" r:id="rId20"/>
    <p:sldId id="293" r:id="rId21"/>
    <p:sldId id="294" r:id="rId22"/>
    <p:sldId id="295" r:id="rId23"/>
    <p:sldId id="296" r:id="rId24"/>
    <p:sldId id="297" r:id="rId25"/>
    <p:sldId id="299" r:id="rId26"/>
    <p:sldId id="300" r:id="rId27"/>
    <p:sldId id="301" r:id="rId28"/>
    <p:sldId id="305" r:id="rId29"/>
    <p:sldId id="306" r:id="rId30"/>
    <p:sldId id="26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D34B"/>
    <a:srgbClr val="B0CFF8"/>
    <a:srgbClr val="F193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4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pitchFamily="34" charset="0"/>
                <a:cs typeface="Calibri" panose="020F0502020204030204" pitchFamily="34" charset="0"/>
              </a:defRPr>
            </a:lvl1pPr>
          </a:lstStyle>
          <a:p>
            <a:fld id="{20E70279-D81A-461D-8A4A-174672D5AF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pitchFamily="34" charset="0"/>
                <a:cs typeface="Calibri" panose="020F050202020403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pitchFamily="34" charset="0"/>
                <a:cs typeface="Calibri" panose="020F0502020204030204" pitchFamily="34" charset="0"/>
              </a:defRPr>
            </a:lvl1pPr>
          </a:lstStyle>
          <a:p>
            <a:fld id="{9EA35696-9B10-4D7E-BFCA-B41E85E5428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椭圆 3"/>
          <p:cNvSpPr/>
          <p:nvPr/>
        </p:nvSpPr>
        <p:spPr>
          <a:xfrm>
            <a:off x="8103310" y="629653"/>
            <a:ext cx="3779528" cy="37795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01797" y="426332"/>
            <a:ext cx="6432096" cy="6432096"/>
          </a:xfrm>
          <a:prstGeom prst="rect">
            <a:avLst/>
          </a:prstGeom>
        </p:spPr>
      </p:pic>
      <p:sp>
        <p:nvSpPr>
          <p:cNvPr id="6" name="椭圆 5"/>
          <p:cNvSpPr/>
          <p:nvPr/>
        </p:nvSpPr>
        <p:spPr>
          <a:xfrm>
            <a:off x="536889" y="1140979"/>
            <a:ext cx="809219" cy="809219"/>
          </a:xfrm>
          <a:prstGeom prst="ellipse">
            <a:avLst/>
          </a:prstGeom>
          <a:solidFill>
            <a:srgbClr val="F3D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7" name="Rectangle 6"/>
          <p:cNvSpPr>
            <a:spLocks noChangeArrowheads="1"/>
          </p:cNvSpPr>
          <p:nvPr/>
        </p:nvSpPr>
        <p:spPr bwMode="black">
          <a:xfrm>
            <a:off x="242570" y="2217420"/>
            <a:ext cx="7763510" cy="953135"/>
          </a:xfrm>
          <a:prstGeom prst="rect">
            <a:avLst/>
          </a:prstGeom>
          <a:noFill/>
          <a:ln>
            <a:noFill/>
          </a:ln>
          <a:effectLst/>
        </p:spPr>
        <p:txBody>
          <a:bodyPr wrap="square">
            <a:spAutoFit/>
          </a:bodyPr>
          <a:lstStyle/>
          <a:p>
            <a:pPr algn="ctr" fontAlgn="auto">
              <a:spcBef>
                <a:spcPts val="0"/>
              </a:spcBef>
              <a:spcAft>
                <a:spcPts val="0"/>
              </a:spcAft>
              <a:defRPr/>
            </a:pPr>
            <a:r>
              <a:rPr sz="2800" b="1" dirty="0" smtClean="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rPr>
              <a:t>ĐỒ ÁN MÔN HỌC</a:t>
            </a:r>
            <a:endParaRPr sz="2800" b="1" dirty="0" smtClean="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endParaRPr>
          </a:p>
          <a:p>
            <a:pPr algn="ctr" fontAlgn="auto">
              <a:spcBef>
                <a:spcPts val="0"/>
              </a:spcBef>
              <a:spcAft>
                <a:spcPts val="0"/>
              </a:spcAft>
              <a:defRPr/>
            </a:pPr>
            <a:r>
              <a:rPr sz="2800" b="1" dirty="0" smtClean="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rPr>
              <a:t>PHÂN TÍCH THIẾT KẾ HƯỚNG ĐỐI TƯỢNG</a:t>
            </a:r>
            <a:endParaRPr sz="2800" b="1" dirty="0" smtClean="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endParaRPr>
          </a:p>
        </p:txBody>
      </p:sp>
      <p:sp>
        <p:nvSpPr>
          <p:cNvPr id="8" name="文本框 7"/>
          <p:cNvSpPr txBox="1"/>
          <p:nvPr/>
        </p:nvSpPr>
        <p:spPr>
          <a:xfrm>
            <a:off x="0" y="3772535"/>
            <a:ext cx="7626985" cy="636905"/>
          </a:xfrm>
          <a:prstGeom prst="rect">
            <a:avLst/>
          </a:prstGeom>
          <a:noFill/>
        </p:spPr>
        <p:txBody>
          <a:bodyPr vert="horz" wrap="square" rtlCol="0">
            <a:noAutofit/>
          </a:bodyPr>
          <a:lstStyle/>
          <a:p>
            <a:pPr algn="ctr"/>
            <a:r>
              <a:rPr lang="zh-CN" altLang="en-US"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Dự án phát triển hệ thống cho thuê xe đạp</a:t>
            </a:r>
            <a:endParaRPr lang="zh-CN" altLang="en-US"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a:p>
            <a:pPr algn="ctr"/>
            <a:r>
              <a:rPr lang="zh-CN" altLang="en-US"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 ECO Bicycle for Rent	</a:t>
            </a:r>
            <a:endParaRPr lang="zh-CN" altLang="en-US"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a:p>
            <a:pPr algn="ctr"/>
            <a:r>
              <a:rPr lang="en-US" altLang="zh-CN"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Nhóm 8</a:t>
            </a:r>
            <a:endParaRPr lang="en-US" altLang="zh-CN"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pic>
        <p:nvPicPr>
          <p:cNvPr id="45"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779270" y="174625"/>
            <a:ext cx="3799205" cy="17754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953135"/>
          </a:xfrm>
          <a:prstGeom prst="rect">
            <a:avLst/>
          </a:prstGeom>
          <a:noFill/>
        </p:spPr>
        <p:txBody>
          <a:bodyPr wrap="square" rtlCol="0">
            <a:spAutoFit/>
          </a:bodyPr>
          <a:p>
            <a:pPr algn="l"/>
            <a:r>
              <a:rPr lang="en-US" altLang="zh-CN"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2.  Nội dung</a:t>
            </a:r>
            <a:r>
              <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
</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Sơ đồ ERD</a:t>
            </a:r>
            <a:endParaRPr lang="en-US" sz="2800">
              <a:solidFill>
                <a:schemeClr val="tx1"/>
              </a:solidFill>
              <a:latin typeface="Times New Roman" panose="02020603050405020304" charset="0"/>
              <a:cs typeface="Times New Roman" panose="02020603050405020304" charset="0"/>
            </a:endParaRPr>
          </a:p>
        </p:txBody>
      </p:sp>
      <p:pic>
        <p:nvPicPr>
          <p:cNvPr id="25" name="Picture 1"/>
          <p:cNvPicPr>
            <a:picLocks noChangeAspect="1"/>
          </p:cNvPicPr>
          <p:nvPr/>
        </p:nvPicPr>
        <p:blipFill>
          <a:blip r:embed="rId1"/>
          <a:stretch>
            <a:fillRect/>
          </a:stretch>
        </p:blipFill>
        <p:spPr>
          <a:xfrm>
            <a:off x="2841625" y="1203325"/>
            <a:ext cx="6509385" cy="43478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953135"/>
          </a:xfrm>
          <a:prstGeom prst="rect">
            <a:avLst/>
          </a:prstGeom>
          <a:noFill/>
        </p:spPr>
        <p:txBody>
          <a:bodyPr wrap="square" rtlCol="0">
            <a:spAutoFit/>
          </a:bodyPr>
          <a:p>
            <a:pPr algn="l"/>
            <a:r>
              <a:rPr lang="en-US" altLang="zh-CN"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2.  Nội dung</a:t>
            </a:r>
            <a:r>
              <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
</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Sơ đồ màn hình cho quản lý</a:t>
            </a:r>
            <a:endParaRPr lang="en-US" sz="2800">
              <a:solidFill>
                <a:schemeClr val="tx1"/>
              </a:solidFill>
              <a:latin typeface="Times New Roman" panose="02020603050405020304" charset="0"/>
              <a:cs typeface="Times New Roman" panose="02020603050405020304" charset="0"/>
            </a:endParaRPr>
          </a:p>
        </p:txBody>
      </p:sp>
      <p:pic>
        <p:nvPicPr>
          <p:cNvPr id="10" name="image20.png"/>
          <p:cNvPicPr preferRelativeResize="0"/>
          <p:nvPr/>
        </p:nvPicPr>
        <p:blipFill>
          <a:blip r:embed="rId1"/>
          <a:srcRect/>
          <a:stretch>
            <a:fillRect/>
          </a:stretch>
        </p:blipFill>
        <p:spPr>
          <a:xfrm>
            <a:off x="2098040" y="1240790"/>
            <a:ext cx="8959215" cy="35255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953135"/>
          </a:xfrm>
          <a:prstGeom prst="rect">
            <a:avLst/>
          </a:prstGeom>
          <a:noFill/>
        </p:spPr>
        <p:txBody>
          <a:bodyPr wrap="square" rtlCol="0">
            <a:spAutoFit/>
          </a:bodyPr>
          <a:p>
            <a:pPr algn="l"/>
            <a:r>
              <a:rPr lang="en-US" altLang="zh-CN"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2.  Nội dung</a:t>
            </a:r>
            <a:r>
              <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
</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Sơ đồ màn hình cho khách hàng</a:t>
            </a:r>
            <a:endParaRPr lang="en-US" sz="2800">
              <a:solidFill>
                <a:schemeClr val="tx1"/>
              </a:solidFill>
              <a:latin typeface="Times New Roman" panose="02020603050405020304" charset="0"/>
              <a:cs typeface="Times New Roman" panose="02020603050405020304" charset="0"/>
            </a:endParaRPr>
          </a:p>
        </p:txBody>
      </p:sp>
      <p:pic>
        <p:nvPicPr>
          <p:cNvPr id="30" name="image28.png"/>
          <p:cNvPicPr preferRelativeResize="0"/>
          <p:nvPr/>
        </p:nvPicPr>
        <p:blipFill>
          <a:blip r:embed="rId1"/>
          <a:srcRect/>
          <a:stretch>
            <a:fillRect/>
          </a:stretch>
        </p:blipFill>
        <p:spPr>
          <a:xfrm>
            <a:off x="2647950" y="1203325"/>
            <a:ext cx="7187565" cy="37185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Main_user</a:t>
            </a:r>
            <a:endParaRPr lang="en-US" sz="2800">
              <a:solidFill>
                <a:schemeClr val="tx1"/>
              </a:solidFill>
              <a:latin typeface="Times New Roman" panose="02020603050405020304" charset="0"/>
              <a:cs typeface="Times New Roman" panose="02020603050405020304" charset="0"/>
            </a:endParaRPr>
          </a:p>
        </p:txBody>
      </p:sp>
      <p:pic>
        <p:nvPicPr>
          <p:cNvPr id="4" name="image17.png"/>
          <p:cNvPicPr preferRelativeResize="0"/>
          <p:nvPr/>
        </p:nvPicPr>
        <p:blipFill>
          <a:blip r:embed="rId1"/>
          <a:srcRect/>
          <a:stretch>
            <a:fillRect/>
          </a:stretch>
        </p:blipFill>
        <p:spPr>
          <a:xfrm>
            <a:off x="1788160" y="953135"/>
            <a:ext cx="9278620" cy="4419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 Màn hình form Main_KH</a:t>
            </a:r>
            <a:endParaRPr lang="en-US" sz="2800">
              <a:solidFill>
                <a:schemeClr val="tx1"/>
              </a:solidFill>
              <a:latin typeface="Times New Roman" panose="02020603050405020304" charset="0"/>
              <a:cs typeface="Times New Roman" panose="02020603050405020304" charset="0"/>
            </a:endParaRPr>
          </a:p>
        </p:txBody>
      </p:sp>
      <p:pic>
        <p:nvPicPr>
          <p:cNvPr id="5" name="image21.png"/>
          <p:cNvPicPr preferRelativeResize="0"/>
          <p:nvPr/>
        </p:nvPicPr>
        <p:blipFill>
          <a:blip r:embed="rId1"/>
          <a:srcRect/>
          <a:stretch>
            <a:fillRect/>
          </a:stretch>
        </p:blipFill>
        <p:spPr>
          <a:xfrm>
            <a:off x="2798445" y="1274445"/>
            <a:ext cx="6886575" cy="3784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Nạp Tiền</a:t>
            </a:r>
            <a:endParaRPr lang="en-US" sz="2800">
              <a:solidFill>
                <a:schemeClr val="tx1"/>
              </a:solidFill>
              <a:latin typeface="Times New Roman" panose="02020603050405020304" charset="0"/>
              <a:cs typeface="Times New Roman" panose="02020603050405020304" charset="0"/>
            </a:endParaRPr>
          </a:p>
        </p:txBody>
      </p:sp>
      <p:pic>
        <p:nvPicPr>
          <p:cNvPr id="40" name="image36.png"/>
          <p:cNvPicPr preferRelativeResize="0"/>
          <p:nvPr/>
        </p:nvPicPr>
        <p:blipFill>
          <a:blip r:embed="rId1"/>
          <a:srcRect/>
          <a:stretch>
            <a:fillRect/>
          </a:stretch>
        </p:blipFill>
        <p:spPr>
          <a:xfrm>
            <a:off x="2501265" y="1207770"/>
            <a:ext cx="7190105" cy="39408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phân bổ thẻ xe</a:t>
            </a:r>
            <a:endParaRPr lang="en-US" sz="2800">
              <a:solidFill>
                <a:schemeClr val="tx1"/>
              </a:solidFill>
              <a:latin typeface="Times New Roman" panose="02020603050405020304" charset="0"/>
              <a:cs typeface="Times New Roman" panose="02020603050405020304" charset="0"/>
            </a:endParaRPr>
          </a:p>
        </p:txBody>
      </p:sp>
      <p:pic>
        <p:nvPicPr>
          <p:cNvPr id="8" name="image13.png"/>
          <p:cNvPicPr preferRelativeResize="0"/>
          <p:nvPr/>
        </p:nvPicPr>
        <p:blipFill>
          <a:blip r:embed="rId1"/>
          <a:srcRect/>
          <a:stretch>
            <a:fillRect/>
          </a:stretch>
        </p:blipFill>
        <p:spPr>
          <a:xfrm>
            <a:off x="2943225" y="1447800"/>
            <a:ext cx="6910070" cy="37522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chi nhánh</a:t>
            </a:r>
            <a:endParaRPr lang="en-US" sz="2800">
              <a:solidFill>
                <a:schemeClr val="tx1"/>
              </a:solidFill>
              <a:latin typeface="Times New Roman" panose="02020603050405020304" charset="0"/>
              <a:cs typeface="Times New Roman" panose="02020603050405020304" charset="0"/>
            </a:endParaRPr>
          </a:p>
        </p:txBody>
      </p:sp>
      <p:pic>
        <p:nvPicPr>
          <p:cNvPr id="44" name="image42.png"/>
          <p:cNvPicPr preferRelativeResize="0"/>
          <p:nvPr/>
        </p:nvPicPr>
        <p:blipFill>
          <a:blip r:embed="rId1"/>
          <a:srcRect/>
          <a:stretch>
            <a:fillRect/>
          </a:stretch>
        </p:blipFill>
        <p:spPr>
          <a:xfrm>
            <a:off x="2701290" y="1122045"/>
            <a:ext cx="7080885" cy="28136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thẻ xe</a:t>
            </a:r>
            <a:endParaRPr lang="en-US" sz="2800">
              <a:solidFill>
                <a:schemeClr val="tx1"/>
              </a:solidFill>
              <a:latin typeface="Times New Roman" panose="02020603050405020304" charset="0"/>
              <a:cs typeface="Times New Roman" panose="02020603050405020304" charset="0"/>
            </a:endParaRPr>
          </a:p>
        </p:txBody>
      </p:sp>
      <p:pic>
        <p:nvPicPr>
          <p:cNvPr id="29" name="Picture 1"/>
          <p:cNvPicPr>
            <a:picLocks noChangeAspect="1"/>
          </p:cNvPicPr>
          <p:nvPr/>
        </p:nvPicPr>
        <p:blipFill>
          <a:blip r:embed="rId1"/>
          <a:stretch>
            <a:fillRect/>
          </a:stretch>
        </p:blipFill>
        <p:spPr>
          <a:xfrm>
            <a:off x="3125470" y="1689735"/>
            <a:ext cx="5941060" cy="34785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phân bổ thẻ xe</a:t>
            </a:r>
            <a:endParaRPr lang="en-US" sz="2800">
              <a:solidFill>
                <a:schemeClr val="tx1"/>
              </a:solidFill>
              <a:latin typeface="Times New Roman" panose="02020603050405020304" charset="0"/>
              <a:cs typeface="Times New Roman" panose="02020603050405020304" charset="0"/>
            </a:endParaRPr>
          </a:p>
        </p:txBody>
      </p:sp>
      <p:pic>
        <p:nvPicPr>
          <p:cNvPr id="8" name="image13.png"/>
          <p:cNvPicPr preferRelativeResize="0"/>
          <p:nvPr/>
        </p:nvPicPr>
        <p:blipFill>
          <a:blip r:embed="rId1"/>
          <a:srcRect/>
          <a:stretch>
            <a:fillRect/>
          </a:stretch>
        </p:blipFill>
        <p:spPr>
          <a:xfrm>
            <a:off x="2943225" y="1447800"/>
            <a:ext cx="6910070" cy="37522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3" name="文本框 2"/>
          <p:cNvSpPr txBox="1"/>
          <p:nvPr/>
        </p:nvSpPr>
        <p:spPr>
          <a:xfrm rot="16200000">
            <a:off x="5189220" y="-863600"/>
            <a:ext cx="613410" cy="3582670"/>
          </a:xfrm>
          <a:prstGeom prst="rect">
            <a:avLst/>
          </a:prstGeom>
          <a:noFill/>
        </p:spPr>
        <p:txBody>
          <a:bodyPr vert="eaVert" wrap="square" rtlCol="0">
            <a:spAutoFit/>
          </a:bodyPr>
          <a:lstStyle/>
          <a:p>
            <a:pPr algn="ctr"/>
            <a:r>
              <a:rPr lang="en-US" altLang="zh-CN" sz="2800" b="1" dirty="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rPr>
              <a:t>Danh sách thành viên</a:t>
            </a:r>
            <a:endParaRPr lang="en-US" altLang="zh-CN" sz="2800" b="1" dirty="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endParaRPr>
          </a:p>
        </p:txBody>
      </p:sp>
      <p:sp>
        <p:nvSpPr>
          <p:cNvPr id="4" name="圆角矩形 3"/>
          <p:cNvSpPr/>
          <p:nvPr/>
        </p:nvSpPr>
        <p:spPr>
          <a:xfrm>
            <a:off x="3440430" y="268605"/>
            <a:ext cx="3902075" cy="131826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6" name="圆角矩形 5"/>
          <p:cNvSpPr/>
          <p:nvPr/>
        </p:nvSpPr>
        <p:spPr>
          <a:xfrm>
            <a:off x="762000" y="1815465"/>
            <a:ext cx="10109200" cy="4121150"/>
          </a:xfrm>
          <a:prstGeom prst="roundRect">
            <a:avLst>
              <a:gd name="adj" fmla="val 80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graphicFrame>
        <p:nvGraphicFramePr>
          <p:cNvPr id="10" name="Table 9"/>
          <p:cNvGraphicFramePr/>
          <p:nvPr/>
        </p:nvGraphicFramePr>
        <p:xfrm>
          <a:off x="1127760" y="1983105"/>
          <a:ext cx="9377680" cy="3785870"/>
        </p:xfrm>
        <a:graphic>
          <a:graphicData uri="http://schemas.openxmlformats.org/drawingml/2006/table">
            <a:tbl>
              <a:tblPr/>
              <a:tblGrid>
                <a:gridCol w="702945"/>
                <a:gridCol w="1729740"/>
                <a:gridCol w="1745615"/>
                <a:gridCol w="2722880"/>
                <a:gridCol w="1361440"/>
                <a:gridCol w="1115060"/>
              </a:tblGrid>
              <a:tr h="1072515">
                <a:tc>
                  <a:txBody>
                    <a:bodyPr/>
                    <a:p>
                      <a:pPr indent="0">
                        <a:buNone/>
                      </a:pPr>
                      <a:r>
                        <a:rPr lang="en-US" sz="1300" b="1">
                          <a:latin typeface="Times New Roman" panose="02020603050405020304" charset="0"/>
                          <a:cs typeface="Times New Roman" panose="02020603050405020304" charset="0"/>
                        </a:rPr>
                        <a:t>STT</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1">
                          <a:latin typeface="Times New Roman" panose="02020603050405020304" charset="0"/>
                          <a:cs typeface="Times New Roman" panose="02020603050405020304" charset="0"/>
                        </a:rPr>
                        <a:t>MASV</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1">
                          <a:latin typeface="Times New Roman" panose="02020603050405020304" charset="0"/>
                          <a:cs typeface="Times New Roman" panose="02020603050405020304" charset="0"/>
                        </a:rPr>
                        <a:t>HỌ TÊN</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1">
                          <a:latin typeface="Times New Roman" panose="02020603050405020304" charset="0"/>
                          <a:cs typeface="Times New Roman" panose="02020603050405020304" charset="0"/>
                        </a:rPr>
                        <a:t>NỘI DUNG PHÂN CÔNG</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1">
                          <a:latin typeface="Times New Roman" panose="02020603050405020304" charset="0"/>
                          <a:cs typeface="Times New Roman" panose="02020603050405020304" charset="0"/>
                        </a:rPr>
                        <a:t>% HOÀN THÀNH</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1">
                          <a:latin typeface="Times New Roman" panose="02020603050405020304" charset="0"/>
                          <a:cs typeface="Times New Roman" panose="02020603050405020304" charset="0"/>
                        </a:rPr>
                        <a:t>CHỮ KÝ</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9620">
                <a:tc>
                  <a:txBody>
                    <a:bodyPr/>
                    <a:p>
                      <a:pPr indent="0">
                        <a:buNone/>
                      </a:pPr>
                      <a:r>
                        <a:rPr lang="en-US" sz="1300" b="0">
                          <a:latin typeface="Times New Roman" panose="02020603050405020304" charset="0"/>
                          <a:cs typeface="Times New Roman" panose="02020603050405020304" charset="0"/>
                        </a:rPr>
                        <a:t>1</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2224802010934</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Hồ Tuấn Phước</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Làm winformHoàn thiện word, powerpoint</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100%</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 </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90905">
                <a:tc>
                  <a:txBody>
                    <a:bodyPr/>
                    <a:p>
                      <a:pPr indent="0">
                        <a:buNone/>
                      </a:pPr>
                      <a:r>
                        <a:rPr lang="en-US" sz="1300" b="0">
                          <a:latin typeface="Times New Roman" panose="02020603050405020304" charset="0"/>
                          <a:cs typeface="Times New Roman" panose="02020603050405020304" charset="0"/>
                        </a:rPr>
                        <a:t>2</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2224802010842</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Hồ Diên Đức</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Làm winformHoàn thiện word</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100%</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 </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2830">
                <a:tc>
                  <a:txBody>
                    <a:bodyPr/>
                    <a:p>
                      <a:pPr indent="0">
                        <a:buNone/>
                      </a:pPr>
                      <a:r>
                        <a:rPr lang="en-US" sz="1300" b="0">
                          <a:latin typeface="Times New Roman" panose="02020603050405020304" charset="0"/>
                          <a:cs typeface="Times New Roman" panose="02020603050405020304" charset="0"/>
                        </a:rPr>
                        <a:t>3</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2224802010188</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Nguyễn Tấn Phúc</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Hoàn thiện word</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100%</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 </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nhân viên</a:t>
            </a:r>
            <a:endParaRPr lang="en-US" sz="2800">
              <a:solidFill>
                <a:schemeClr val="tx1"/>
              </a:solidFill>
              <a:latin typeface="Times New Roman" panose="02020603050405020304" charset="0"/>
              <a:cs typeface="Times New Roman" panose="02020603050405020304" charset="0"/>
            </a:endParaRPr>
          </a:p>
        </p:txBody>
      </p:sp>
      <p:pic>
        <p:nvPicPr>
          <p:cNvPr id="18" name="image1.png"/>
          <p:cNvPicPr preferRelativeResize="0"/>
          <p:nvPr/>
        </p:nvPicPr>
        <p:blipFill>
          <a:blip r:embed="rId1"/>
          <a:srcRect/>
          <a:stretch>
            <a:fillRect/>
          </a:stretch>
        </p:blipFill>
        <p:spPr>
          <a:xfrm>
            <a:off x="2213610" y="772160"/>
            <a:ext cx="7570470" cy="49447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xe</a:t>
            </a:r>
            <a:endParaRPr lang="en-US" sz="2800">
              <a:solidFill>
                <a:schemeClr val="tx1"/>
              </a:solidFill>
              <a:latin typeface="Times New Roman" panose="02020603050405020304" charset="0"/>
              <a:cs typeface="Times New Roman" panose="02020603050405020304" charset="0"/>
            </a:endParaRPr>
          </a:p>
        </p:txBody>
      </p:sp>
      <p:pic>
        <p:nvPicPr>
          <p:cNvPr id="24" name="image31.png"/>
          <p:cNvPicPr preferRelativeResize="0"/>
          <p:nvPr/>
        </p:nvPicPr>
        <p:blipFill>
          <a:blip r:embed="rId1"/>
          <a:srcRect/>
          <a:stretch>
            <a:fillRect/>
          </a:stretch>
        </p:blipFill>
        <p:spPr>
          <a:xfrm>
            <a:off x="2828925" y="1281430"/>
            <a:ext cx="7045960" cy="35890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loại xe</a:t>
            </a:r>
            <a:endParaRPr lang="en-US" sz="2800">
              <a:solidFill>
                <a:schemeClr val="tx1"/>
              </a:solidFill>
              <a:latin typeface="Times New Roman" panose="02020603050405020304" charset="0"/>
              <a:cs typeface="Times New Roman" panose="02020603050405020304" charset="0"/>
            </a:endParaRPr>
          </a:p>
        </p:txBody>
      </p:sp>
      <p:pic>
        <p:nvPicPr>
          <p:cNvPr id="26" name="image30.png"/>
          <p:cNvPicPr preferRelativeResize="0"/>
          <p:nvPr/>
        </p:nvPicPr>
        <p:blipFill>
          <a:blip r:embed="rId1"/>
          <a:srcRect/>
          <a:stretch>
            <a:fillRect/>
          </a:stretch>
        </p:blipFill>
        <p:spPr>
          <a:xfrm>
            <a:off x="2872740" y="1010285"/>
            <a:ext cx="6877685" cy="44621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Đăng ký</a:t>
            </a:r>
            <a:endParaRPr lang="en-US" sz="2800">
              <a:solidFill>
                <a:schemeClr val="tx1"/>
              </a:solidFill>
              <a:latin typeface="Times New Roman" panose="02020603050405020304" charset="0"/>
              <a:cs typeface="Times New Roman" panose="02020603050405020304" charset="0"/>
            </a:endParaRPr>
          </a:p>
        </p:txBody>
      </p:sp>
      <p:pic>
        <p:nvPicPr>
          <p:cNvPr id="32" name="image43.png"/>
          <p:cNvPicPr preferRelativeResize="0"/>
          <p:nvPr/>
        </p:nvPicPr>
        <p:blipFill>
          <a:blip r:embed="rId1"/>
          <a:srcRect/>
          <a:stretch>
            <a:fillRect/>
          </a:stretch>
        </p:blipFill>
        <p:spPr>
          <a:xfrm>
            <a:off x="3216275" y="1680845"/>
            <a:ext cx="5759450" cy="35071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Đăng nhập</a:t>
            </a:r>
            <a:endParaRPr lang="en-US" sz="2800">
              <a:solidFill>
                <a:schemeClr val="tx1"/>
              </a:solidFill>
              <a:latin typeface="Times New Roman" panose="02020603050405020304" charset="0"/>
              <a:cs typeface="Times New Roman" panose="02020603050405020304" charset="0"/>
            </a:endParaRPr>
          </a:p>
        </p:txBody>
      </p:sp>
      <p:pic>
        <p:nvPicPr>
          <p:cNvPr id="35" name="image33.png"/>
          <p:cNvPicPr preferRelativeResize="0"/>
          <p:nvPr/>
        </p:nvPicPr>
        <p:blipFill>
          <a:blip r:embed="rId1"/>
          <a:srcRect/>
          <a:stretch>
            <a:fillRect/>
          </a:stretch>
        </p:blipFill>
        <p:spPr>
          <a:xfrm>
            <a:off x="2600960" y="1243330"/>
            <a:ext cx="6374765" cy="38938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loại xe</a:t>
            </a:r>
            <a:endParaRPr lang="en-US" sz="2800">
              <a:solidFill>
                <a:schemeClr val="tx1"/>
              </a:solidFill>
              <a:latin typeface="Times New Roman" panose="02020603050405020304" charset="0"/>
              <a:cs typeface="Times New Roman" panose="02020603050405020304" charset="0"/>
            </a:endParaRPr>
          </a:p>
        </p:txBody>
      </p:sp>
      <p:pic>
        <p:nvPicPr>
          <p:cNvPr id="21" name="image22.png"/>
          <p:cNvPicPr preferRelativeResize="0"/>
          <p:nvPr/>
        </p:nvPicPr>
        <p:blipFill>
          <a:blip r:embed="rId1"/>
          <a:srcRect/>
          <a:stretch>
            <a:fillRect/>
          </a:stretch>
        </p:blipFill>
        <p:spPr>
          <a:xfrm>
            <a:off x="2783840" y="1215390"/>
            <a:ext cx="6624955" cy="40170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Hoàn trả thẻ</a:t>
            </a:r>
            <a:endParaRPr lang="en-US" sz="2800">
              <a:solidFill>
                <a:schemeClr val="tx1"/>
              </a:solidFill>
              <a:latin typeface="Times New Roman" panose="02020603050405020304" charset="0"/>
              <a:cs typeface="Times New Roman" panose="02020603050405020304" charset="0"/>
            </a:endParaRPr>
          </a:p>
        </p:txBody>
      </p:sp>
      <p:pic>
        <p:nvPicPr>
          <p:cNvPr id="34" name="image41.png"/>
          <p:cNvPicPr preferRelativeResize="0"/>
          <p:nvPr/>
        </p:nvPicPr>
        <p:blipFill>
          <a:blip r:embed="rId1"/>
          <a:srcRect/>
          <a:stretch>
            <a:fillRect/>
          </a:stretch>
        </p:blipFill>
        <p:spPr>
          <a:xfrm>
            <a:off x="3226435" y="1385570"/>
            <a:ext cx="6188710" cy="36315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612775" y="3352165"/>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Giao diện máy mượn xe khi khóa và mở</a:t>
            </a:r>
            <a:endParaRPr lang="en-US" sz="2800">
              <a:solidFill>
                <a:schemeClr val="tx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947035" y="695325"/>
            <a:ext cx="5934075" cy="2266950"/>
          </a:xfrm>
          <a:prstGeom prst="rect">
            <a:avLst/>
          </a:prstGeom>
        </p:spPr>
      </p:pic>
      <p:sp>
        <p:nvSpPr>
          <p:cNvPr id="5" name="Text Box 4"/>
          <p:cNvSpPr txBox="1"/>
          <p:nvPr/>
        </p:nvSpPr>
        <p:spPr>
          <a:xfrm>
            <a:off x="739775" y="4104640"/>
            <a:ext cx="10602595" cy="588645"/>
          </a:xfrm>
          <a:prstGeom prst="rect">
            <a:avLst/>
          </a:prstGeom>
          <a:noFill/>
        </p:spPr>
        <p:txBody>
          <a:bodyPr wrap="square" rtlCol="0">
            <a:noAutofit/>
          </a:bodyPr>
          <a:p>
            <a:pPr indent="457200" algn="l"/>
            <a:r>
              <a:rPr lang="en-US" sz="2800">
                <a:solidFill>
                  <a:schemeClr val="tx1"/>
                </a:solidFill>
                <a:latin typeface="Times New Roman" panose="02020603050405020304" charset="0"/>
                <a:cs typeface="Times New Roman" panose="02020603050405020304" charset="0"/>
              </a:rPr>
              <a:t>Trường hợp mượn xe</a:t>
            </a:r>
            <a:endParaRPr lang="en-US" sz="2800">
              <a:solidFill>
                <a:schemeClr val="tx1"/>
              </a:solidFill>
              <a:latin typeface="Times New Roman" panose="02020603050405020304" charset="0"/>
              <a:cs typeface="Times New Roman" panose="02020603050405020304" charset="0"/>
            </a:endParaRPr>
          </a:p>
          <a:p>
            <a:pPr indent="457200" algn="l"/>
            <a:r>
              <a:rPr lang="en-US" sz="2800">
                <a:solidFill>
                  <a:schemeClr val="tx1"/>
                </a:solidFill>
                <a:latin typeface="Times New Roman" panose="02020603050405020304" charset="0"/>
                <a:cs typeface="Times New Roman" panose="02020603050405020304" charset="0"/>
              </a:rPr>
              <a:t>Khi người dung đưa thẻ chưa vào thiết bị mượn sẽ ở trạng thái khóa</a:t>
            </a:r>
            <a:endParaRPr lang="en-US" sz="2800">
              <a:solidFill>
                <a:schemeClr val="tx1"/>
              </a:solidFill>
              <a:latin typeface="Times New Roman" panose="02020603050405020304" charset="0"/>
              <a:cs typeface="Times New Roman" panose="02020603050405020304" charset="0"/>
            </a:endParaRPr>
          </a:p>
          <a:p>
            <a:pPr indent="457200" algn="l"/>
            <a:r>
              <a:rPr lang="en-US" sz="2800">
                <a:solidFill>
                  <a:schemeClr val="tx1"/>
                </a:solidFill>
                <a:latin typeface="Times New Roman" panose="02020603050405020304" charset="0"/>
                <a:cs typeface="Times New Roman" panose="02020603050405020304" charset="0"/>
              </a:rPr>
              <a:t>Khi người dung đưa thẻ vào thiết bị mượn mà số dư của thẻ trả trước nhỏ hơn 100.000 sẽ ở trạng thái mở</a:t>
            </a:r>
            <a:endParaRPr lang="en-US" sz="2800">
              <a:solidFill>
                <a:schemeClr val="tx1"/>
              </a:solidFill>
              <a:latin typeface="Times New Roman" panose="02020603050405020304" charset="0"/>
              <a:cs typeface="Times New Roman" panose="02020603050405020304" charset="0"/>
            </a:endParaRPr>
          </a:p>
          <a:p>
            <a:pPr indent="457200" algn="l"/>
            <a:r>
              <a:rPr lang="en-US" sz="2800">
                <a:solidFill>
                  <a:schemeClr val="tx1"/>
                </a:solidFill>
                <a:latin typeface="Times New Roman" panose="02020603050405020304" charset="0"/>
                <a:cs typeface="Times New Roman" panose="02020603050405020304" charset="0"/>
              </a:rPr>
              <a:t>Khi người dùng đưa thẻ vào thiết bị mượn mà số dư của thẻ trả trước lớn hơn 100.000 sẽ ở trạng thái mở</a:t>
            </a:r>
            <a:endParaRPr lang="en-US" sz="28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612775" y="3352165"/>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Giao diện máy mượn xe khi khóa và mở</a:t>
            </a:r>
            <a:endParaRPr lang="en-US" sz="2800">
              <a:solidFill>
                <a:schemeClr val="tx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947035" y="695325"/>
            <a:ext cx="5934075" cy="2266950"/>
          </a:xfrm>
          <a:prstGeom prst="rect">
            <a:avLst/>
          </a:prstGeom>
        </p:spPr>
      </p:pic>
      <p:sp>
        <p:nvSpPr>
          <p:cNvPr id="5" name="Text Box 4"/>
          <p:cNvSpPr txBox="1"/>
          <p:nvPr/>
        </p:nvSpPr>
        <p:spPr>
          <a:xfrm>
            <a:off x="739775" y="4104640"/>
            <a:ext cx="10602595" cy="588645"/>
          </a:xfrm>
          <a:prstGeom prst="rect">
            <a:avLst/>
          </a:prstGeom>
          <a:noFill/>
        </p:spPr>
        <p:txBody>
          <a:bodyPr wrap="square" rtlCol="0">
            <a:noAutofit/>
          </a:bodyPr>
          <a:p>
            <a:pPr indent="457200" algn="l"/>
            <a:r>
              <a:rPr lang="en-US" sz="2800">
                <a:solidFill>
                  <a:schemeClr val="tx1"/>
                </a:solidFill>
                <a:latin typeface="Times New Roman" panose="02020603050405020304" charset="0"/>
                <a:cs typeface="Times New Roman" panose="02020603050405020304" charset="0"/>
              </a:rPr>
              <a:t>Trường hợp trả xe</a:t>
            </a:r>
            <a:endParaRPr lang="en-US" sz="2800">
              <a:solidFill>
                <a:schemeClr val="tx1"/>
              </a:solidFill>
              <a:latin typeface="Times New Roman" panose="02020603050405020304" charset="0"/>
              <a:cs typeface="Times New Roman" panose="02020603050405020304" charset="0"/>
            </a:endParaRPr>
          </a:p>
          <a:p>
            <a:pPr indent="457200" algn="l"/>
            <a:r>
              <a:rPr lang="en-US" sz="2800">
                <a:solidFill>
                  <a:schemeClr val="tx1"/>
                </a:solidFill>
                <a:latin typeface="Times New Roman" panose="02020603050405020304" charset="0"/>
                <a:cs typeface="Times New Roman" panose="02020603050405020304" charset="0"/>
              </a:rPr>
              <a:t>Khi người dùng đặt xe vào máy hệ thông sẽ quét xe có đúng với giao dịch mượn xe không. Và tự trừ tiền vào tài khoản theo đơn giá tại thời điểm mượn theo số giờ mượn * đơn giá.</a:t>
            </a:r>
            <a:endParaRPr lang="en-US" sz="28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椭圆 3"/>
          <p:cNvSpPr/>
          <p:nvPr/>
        </p:nvSpPr>
        <p:spPr>
          <a:xfrm>
            <a:off x="8103310" y="629653"/>
            <a:ext cx="3779528" cy="37795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49652" y="441572"/>
            <a:ext cx="6432096" cy="6432096"/>
          </a:xfrm>
          <a:prstGeom prst="rect">
            <a:avLst/>
          </a:prstGeom>
        </p:spPr>
      </p:pic>
      <p:sp>
        <p:nvSpPr>
          <p:cNvPr id="6" name="椭圆 5"/>
          <p:cNvSpPr/>
          <p:nvPr/>
        </p:nvSpPr>
        <p:spPr>
          <a:xfrm>
            <a:off x="536889" y="1140979"/>
            <a:ext cx="809219" cy="809219"/>
          </a:xfrm>
          <a:prstGeom prst="ellipse">
            <a:avLst/>
          </a:prstGeom>
          <a:solidFill>
            <a:srgbClr val="F3D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7" name="Rectangle 6"/>
          <p:cNvSpPr>
            <a:spLocks noChangeArrowheads="1"/>
          </p:cNvSpPr>
          <p:nvPr/>
        </p:nvSpPr>
        <p:spPr bwMode="black">
          <a:xfrm>
            <a:off x="566420" y="2940685"/>
            <a:ext cx="6557645" cy="1198880"/>
          </a:xfrm>
          <a:prstGeom prst="rect">
            <a:avLst/>
          </a:prstGeom>
          <a:noFill/>
          <a:ln>
            <a:noFill/>
          </a:ln>
          <a:effectLst/>
        </p:spPr>
        <p:txBody>
          <a:bodyPr wrap="square">
            <a:spAutoFit/>
          </a:bodyPr>
          <a:lstStyle/>
          <a:p>
            <a:pPr algn="dist" fontAlgn="auto">
              <a:spcBef>
                <a:spcPts val="0"/>
              </a:spcBef>
              <a:spcAft>
                <a:spcPts val="0"/>
              </a:spcAft>
              <a:defRPr/>
            </a:pPr>
            <a:r>
              <a:rPr lang="en-US" altLang="zh-CN" sz="7200" b="1" dirty="0" smtClean="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THANK YOU</a:t>
            </a:r>
            <a:endParaRPr lang="en-US" altLang="zh-CN" sz="7200" b="1" dirty="0" smtClean="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3" name="文本框 2"/>
          <p:cNvSpPr txBox="1"/>
          <p:nvPr/>
        </p:nvSpPr>
        <p:spPr>
          <a:xfrm rot="16200000">
            <a:off x="2092960" y="-634365"/>
            <a:ext cx="736600" cy="3582670"/>
          </a:xfrm>
          <a:prstGeom prst="rect">
            <a:avLst/>
          </a:prstGeom>
          <a:noFill/>
        </p:spPr>
        <p:txBody>
          <a:bodyPr vert="eaVert" wrap="square" rtlCol="0">
            <a:spAutoFit/>
          </a:bodyPr>
          <a:lstStyle/>
          <a:p>
            <a:pPr algn="dist"/>
            <a:r>
              <a:rPr lang="en-US" altLang="zh-CN" sz="3600" b="1" dirty="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rPr>
              <a:t>Nội dung</a:t>
            </a:r>
            <a:endParaRPr lang="en-US" altLang="zh-CN" sz="3600" b="1" dirty="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endParaRPr>
          </a:p>
        </p:txBody>
      </p:sp>
      <p:sp>
        <p:nvSpPr>
          <p:cNvPr id="4" name="圆角矩形 3"/>
          <p:cNvSpPr/>
          <p:nvPr/>
        </p:nvSpPr>
        <p:spPr>
          <a:xfrm>
            <a:off x="467360" y="497840"/>
            <a:ext cx="3902075" cy="131826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6" name="圆角矩形 5"/>
          <p:cNvSpPr/>
          <p:nvPr/>
        </p:nvSpPr>
        <p:spPr>
          <a:xfrm>
            <a:off x="5090616" y="1815344"/>
            <a:ext cx="5268036" cy="4121432"/>
          </a:xfrm>
          <a:prstGeom prst="roundRect">
            <a:avLst>
              <a:gd name="adj" fmla="val 80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5" name="文本框 4"/>
          <p:cNvSpPr txBox="1"/>
          <p:nvPr/>
        </p:nvSpPr>
        <p:spPr>
          <a:xfrm>
            <a:off x="5906770" y="2442210"/>
            <a:ext cx="3646805" cy="953135"/>
          </a:xfrm>
          <a:prstGeom prst="rect">
            <a:avLst/>
          </a:prstGeom>
          <a:noFill/>
        </p:spPr>
        <p:txBody>
          <a:bodyPr vert="horz" wrap="square" rtlCol="0">
            <a:spAutoFit/>
          </a:bodyPr>
          <a:lstStyle/>
          <a:p>
            <a:pPr algn="l"/>
            <a:r>
              <a:rPr lang="en-US" altLang="zh-CN" sz="2800" b="1" dirty="0" smtClean="0">
                <a:latin typeface="Times New Roman" panose="02020603050405020304" charset="0"/>
                <a:ea typeface="Calibri" panose="020F0502020204030204" pitchFamily="34" charset="0"/>
                <a:cs typeface="Times New Roman" panose="02020603050405020304" charset="0"/>
              </a:rPr>
              <a:t>1. Lý do chọn đề tài</a:t>
            </a:r>
            <a:r>
              <a:rPr lang="zh-CN" altLang="en-US" sz="2800" b="1" dirty="0" smtClean="0">
                <a:latin typeface="Times New Roman" panose="02020603050405020304" charset="0"/>
                <a:ea typeface="Calibri" panose="020F0502020204030204" pitchFamily="34" charset="0"/>
                <a:cs typeface="Times New Roman" panose="02020603050405020304" charset="0"/>
              </a:rPr>
              <a:t>
</a:t>
            </a:r>
            <a:endParaRPr lang="zh-CN" altLang="en-US" sz="2800" b="1" dirty="0" smtClean="0">
              <a:latin typeface="Times New Roman" panose="02020603050405020304" charset="0"/>
              <a:ea typeface="Calibri" panose="020F0502020204030204" pitchFamily="34" charset="0"/>
              <a:cs typeface="Times New Roman" panose="02020603050405020304" charset="0"/>
            </a:endParaRPr>
          </a:p>
        </p:txBody>
      </p:sp>
      <p:sp>
        <p:nvSpPr>
          <p:cNvPr id="7" name="文本框 6"/>
          <p:cNvSpPr txBox="1"/>
          <p:nvPr/>
        </p:nvSpPr>
        <p:spPr>
          <a:xfrm>
            <a:off x="5906135" y="3192780"/>
            <a:ext cx="3214370" cy="953135"/>
          </a:xfrm>
          <a:prstGeom prst="rect">
            <a:avLst/>
          </a:prstGeom>
          <a:noFill/>
        </p:spPr>
        <p:txBody>
          <a:bodyPr vert="horz" wrap="square" rtlCol="0">
            <a:spAutoFit/>
          </a:bodyPr>
          <a:lstStyle/>
          <a:p>
            <a:pPr algn="l"/>
            <a:r>
              <a:rPr lang="en-US" altLang="zh-CN" sz="2800" b="1" dirty="0" smtClean="0">
                <a:latin typeface="Times New Roman" panose="02020603050405020304" charset="0"/>
                <a:ea typeface="Calibri" panose="020F0502020204030204" pitchFamily="34" charset="0"/>
                <a:cs typeface="Times New Roman" panose="02020603050405020304" charset="0"/>
              </a:rPr>
              <a:t>2.  Nội dung</a:t>
            </a:r>
            <a:r>
              <a:rPr lang="zh-CN" altLang="en-US" sz="2800" b="1" dirty="0" smtClean="0">
                <a:latin typeface="Times New Roman" panose="02020603050405020304" charset="0"/>
                <a:ea typeface="Calibri" panose="020F0502020204030204" pitchFamily="34" charset="0"/>
                <a:cs typeface="Times New Roman" panose="02020603050405020304" charset="0"/>
              </a:rPr>
              <a:t>
</a:t>
            </a:r>
            <a:endParaRPr lang="zh-CN" altLang="en-US" sz="2800" b="1" dirty="0" smtClean="0">
              <a:latin typeface="Times New Roman" panose="02020603050405020304" charset="0"/>
              <a:ea typeface="Calibri" panose="020F0502020204030204" pitchFamily="34" charset="0"/>
              <a:cs typeface="Times New Roman" panose="02020603050405020304" charset="0"/>
            </a:endParaRPr>
          </a:p>
        </p:txBody>
      </p:sp>
      <p:sp>
        <p:nvSpPr>
          <p:cNvPr id="8" name="文本框 7"/>
          <p:cNvSpPr txBox="1"/>
          <p:nvPr/>
        </p:nvSpPr>
        <p:spPr>
          <a:xfrm>
            <a:off x="5906770" y="3943985"/>
            <a:ext cx="3213735" cy="953135"/>
          </a:xfrm>
          <a:prstGeom prst="rect">
            <a:avLst/>
          </a:prstGeom>
          <a:noFill/>
        </p:spPr>
        <p:txBody>
          <a:bodyPr vert="horz" wrap="square" rtlCol="0">
            <a:spAutoFit/>
          </a:bodyPr>
          <a:lstStyle/>
          <a:p>
            <a:pPr algn="l"/>
            <a:r>
              <a:rPr lang="en-US" altLang="zh-CN" sz="2800" b="1" dirty="0" smtClean="0">
                <a:latin typeface="Times New Roman" panose="02020603050405020304" charset="0"/>
                <a:ea typeface="Calibri" panose="020F0502020204030204" pitchFamily="34" charset="0"/>
                <a:cs typeface="Times New Roman" panose="02020603050405020304" charset="0"/>
              </a:rPr>
              <a:t>3. Thiết kế</a:t>
            </a:r>
            <a:r>
              <a:rPr lang="zh-CN" altLang="en-US" sz="2800" b="1" dirty="0" smtClean="0">
                <a:latin typeface="Times New Roman" panose="02020603050405020304" charset="0"/>
                <a:ea typeface="Calibri" panose="020F0502020204030204" pitchFamily="34" charset="0"/>
                <a:cs typeface="Times New Roman" panose="02020603050405020304" charset="0"/>
              </a:rPr>
              <a:t>
</a:t>
            </a:r>
            <a:endParaRPr lang="zh-CN" altLang="en-US" sz="2800" b="1" dirty="0" smtClean="0">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r>
              <a:rPr lang="en-US" sz="2800">
                <a:solidFill>
                  <a:srgbClr val="FF0000"/>
                </a:solidFill>
                <a:latin typeface="Times New Roman" panose="02020603050405020304" charset="0"/>
                <a:cs typeface="Times New Roman" panose="02020603050405020304" charset="0"/>
              </a:rPr>
              <a:t>1. Lý do chọn đề tài</a:t>
            </a:r>
            <a:endParaRPr lang="en-US" sz="2800">
              <a:solidFill>
                <a:srgbClr val="FF0000"/>
              </a:solidFill>
              <a:latin typeface="Times New Roman" panose="02020603050405020304" charset="0"/>
              <a:cs typeface="Times New Roman" panose="02020603050405020304" charset="0"/>
            </a:endParaRPr>
          </a:p>
        </p:txBody>
      </p:sp>
      <p:sp>
        <p:nvSpPr>
          <p:cNvPr id="3" name="Text Box 2"/>
          <p:cNvSpPr txBox="1"/>
          <p:nvPr/>
        </p:nvSpPr>
        <p:spPr>
          <a:xfrm>
            <a:off x="464820" y="772160"/>
            <a:ext cx="10602595" cy="5692775"/>
          </a:xfrm>
          <a:prstGeom prst="rect">
            <a:avLst/>
          </a:prstGeom>
          <a:noFill/>
        </p:spPr>
        <p:txBody>
          <a:bodyPr wrap="square" rtlCol="0">
            <a:spAutoFit/>
          </a:bodyPr>
          <a:p>
            <a:pPr indent="457200"/>
            <a:r>
              <a:rPr lang="en-US" sz="2800">
                <a:solidFill>
                  <a:schemeClr val="tx1"/>
                </a:solidFill>
                <a:latin typeface="Times New Roman" panose="02020603050405020304" charset="0"/>
                <a:cs typeface="Times New Roman" panose="02020603050405020304" charset="0"/>
              </a:rPr>
              <a:t>Trong bối cảnh công nghệ hóa - hiện đại hóa, cuộc sống con người bận rộn thì nhu cầu sừ dụng giao thông công cộng, rèn luyện sức khỏe và hướng tới lối sống xanh ngày càng được quan tâm. Ngoài ra dự án phát triển cho thuê xe đạp Eco Bicycke còn giúp:</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Giảm ô nhiễm môi trường: Việc sử dụng xe đạp thay vì xe máy hoặc ô tô giúp giảm lượng khí thải CO2 và các chất gây ô nhiễm khác, góp phần bảo vệ môi trường.</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Kinh tế và tiết kiệm chi phí: Dịch vụ cho thuê xe đạp mang lại giải pháp di chuyển kinh tế hơn cho người dân, đặc biệt là với những quãng đường ngắn và trung bình.</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Xu hướng và nhu cầu của thị trường: Nhu cầu sử dụng dịch vụ cho thuê xe đạp ngày càng tăng, đặc biệt ở các thành phố lớn với lối sống hiện đại và ý thức về bảo vệ môi trường của người dân.</a:t>
            </a:r>
            <a:endParaRPr lang="en-US" sz="28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r>
              <a:rPr lang="en-US" sz="2800" b="1">
                <a:solidFill>
                  <a:srgbClr val="FF0000"/>
                </a:solidFill>
                <a:latin typeface="Times New Roman" panose="02020603050405020304" charset="0"/>
                <a:cs typeface="Times New Roman" panose="02020603050405020304" charset="0"/>
                <a:sym typeface="+mn-ea"/>
              </a:rPr>
              <a:t>Yêu cầu người dùng</a:t>
            </a:r>
            <a:endParaRPr lang="en-US" sz="2800" b="1">
              <a:solidFill>
                <a:srgbClr val="FF0000"/>
              </a:solidFill>
              <a:latin typeface="Times New Roman" panose="02020603050405020304" charset="0"/>
              <a:cs typeface="Times New Roman" panose="02020603050405020304" charset="0"/>
            </a:endParaRPr>
          </a:p>
        </p:txBody>
      </p:sp>
      <p:sp>
        <p:nvSpPr>
          <p:cNvPr id="3" name="Text Box 2"/>
          <p:cNvSpPr txBox="1"/>
          <p:nvPr/>
        </p:nvSpPr>
        <p:spPr>
          <a:xfrm>
            <a:off x="464820" y="772160"/>
            <a:ext cx="10602595" cy="6247130"/>
          </a:xfrm>
          <a:prstGeom prst="rect">
            <a:avLst/>
          </a:prstGeom>
          <a:noFill/>
        </p:spPr>
        <p:txBody>
          <a:bodyPr wrap="square" rtlCol="0">
            <a:spAutoFit/>
          </a:bodyPr>
          <a:p>
            <a:pPr indent="457200"/>
            <a:r>
              <a:rPr lang="en-US" sz="2000">
                <a:solidFill>
                  <a:schemeClr val="tx1"/>
                </a:solidFill>
                <a:latin typeface="Times New Roman" panose="02020603050405020304" charset="0"/>
                <a:cs typeface="Times New Roman" panose="02020603050405020304" charset="0"/>
              </a:rPr>
              <a:t>Chương trình cho phép:</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1.Khách</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a.Xem danh sách trạm và giá vé hiện hành trên nền tảng web:</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1.Người dùng:</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a.Mua và hoàn trả thẻ tại máy bán thẻ</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Có 2 cách mua thẻ:</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Thẻ trả trước bằng cách nạp tiền vào máy. Với cách này, khách hàng phải nạp tối thiểu là 1.000.000đ. Sau khi nạp tiền xong, hệ thống sẽ xuất trình thẻ mượn xe đạp có số tiền đúng bằng số tiền mà khách hàng đã nạp vào. </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Thẻ trả sau bằng cách liên kết với thẻ thanh toán của ngân hàng. Khách hàng sẽ quét thẻ ngân hàng và nhập mã số PIN. Hệ thống sẽ xác thực thẻ ngân hàng. Sau khi xác thực xong, hệ thống sẽ truy xuất và lưu trữ thông tin mã thẻ, họ tên khách hàng, tên ngân hàng và đưa thẻ mượn xe đạp cho người dùng. Số tiền trong thẻ sẽ là 0đ. Khi người dùng trả xe đạp thì hệ thống mới thanh toán tiền mượn với ngân hàng của khách hàng</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Khi mua thẻ, người dùng tạo một mã PIN.</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b.Nạp tiền vào thẻ (chỉ có ở thẻ trả trước):</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Để mượn xe đạp nào đó thì trong thẻ phải có tối thiểu 1.000.000đ. Do đó nếu không đủ tiền thì họ đưa thẻ mượn xe đạp vào và nạp thêm tiền bằng cách đưa các tờ tiền vào trong máy. Hệ thống ghi nhận số tiền nạp vào và trả lại thẻ mượn xe đạp cho khách.</a:t>
            </a:r>
            <a:endParaRPr lang="en-US" sz="2000">
              <a:solidFill>
                <a:schemeClr val="tx1"/>
              </a:solidFill>
              <a:latin typeface="Times New Roman" panose="02020603050405020304" charset="0"/>
              <a:cs typeface="Times New Roman" panose="02020603050405020304" charset="0"/>
            </a:endParaRPr>
          </a:p>
          <a:p>
            <a:pPr indent="457200"/>
            <a:endParaRPr lang="en-US" sz="20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r>
              <a:rPr lang="en-US" sz="2800" b="1">
                <a:solidFill>
                  <a:srgbClr val="FF0000"/>
                </a:solidFill>
                <a:latin typeface="Times New Roman" panose="02020603050405020304" charset="0"/>
                <a:cs typeface="Times New Roman" panose="02020603050405020304" charset="0"/>
                <a:sym typeface="+mn-ea"/>
              </a:rPr>
              <a:t>Yêu cầu người dùng</a:t>
            </a:r>
            <a:endParaRPr lang="en-US" sz="2800" b="1">
              <a:solidFill>
                <a:srgbClr val="FF0000"/>
              </a:solidFill>
              <a:latin typeface="Times New Roman" panose="02020603050405020304" charset="0"/>
              <a:cs typeface="Times New Roman" panose="02020603050405020304" charset="0"/>
            </a:endParaRPr>
          </a:p>
        </p:txBody>
      </p:sp>
      <p:sp>
        <p:nvSpPr>
          <p:cNvPr id="3" name="Text Box 2"/>
          <p:cNvSpPr txBox="1"/>
          <p:nvPr/>
        </p:nvSpPr>
        <p:spPr>
          <a:xfrm>
            <a:off x="464820" y="772160"/>
            <a:ext cx="10602595" cy="5631180"/>
          </a:xfrm>
          <a:prstGeom prst="rect">
            <a:avLst/>
          </a:prstGeom>
          <a:noFill/>
        </p:spPr>
        <p:txBody>
          <a:bodyPr wrap="square" rtlCol="0">
            <a:spAutoFit/>
          </a:bodyPr>
          <a:p>
            <a:pPr indent="457200"/>
            <a:r>
              <a:rPr lang="en-US" sz="2400">
                <a:solidFill>
                  <a:schemeClr val="tx1"/>
                </a:solidFill>
                <a:latin typeface="Times New Roman" panose="02020603050405020304" charset="0"/>
                <a:cs typeface="Times New Roman" panose="02020603050405020304" charset="0"/>
              </a:rPr>
              <a:t>c.Hoàn trả thẻ:</a:t>
            </a:r>
            <a:endParaRPr lang="en-US" sz="2400">
              <a:solidFill>
                <a:schemeClr val="tx1"/>
              </a:solidFill>
              <a:latin typeface="Times New Roman" panose="02020603050405020304" charset="0"/>
              <a:cs typeface="Times New Roman" panose="02020603050405020304" charset="0"/>
            </a:endParaRPr>
          </a:p>
          <a:p>
            <a:pPr indent="457200"/>
            <a:r>
              <a:rPr lang="en-US" sz="2400">
                <a:solidFill>
                  <a:schemeClr val="tx1"/>
                </a:solidFill>
                <a:latin typeface="Times New Roman" panose="02020603050405020304" charset="0"/>
                <a:cs typeface="Times New Roman" panose="02020603050405020304" charset="0"/>
              </a:rPr>
              <a:t>Người dùng đưa thẻ mượn xe đạp vào máy, chọn chức năng hoàn trả thẻ và nhập mã PIN. Nếu là thẻ trả trước thì hệ thống hoàn trả số tiền còn lại trong thẻ. Sau đó hệ thống sẽ reset thẻ mượn lại.</a:t>
            </a:r>
            <a:endParaRPr lang="en-US" sz="2400">
              <a:solidFill>
                <a:schemeClr val="tx1"/>
              </a:solidFill>
              <a:latin typeface="Times New Roman" panose="02020603050405020304" charset="0"/>
              <a:cs typeface="Times New Roman" panose="02020603050405020304" charset="0"/>
            </a:endParaRPr>
          </a:p>
          <a:p>
            <a:pPr indent="457200"/>
            <a:r>
              <a:rPr lang="en-US" sz="2400">
                <a:solidFill>
                  <a:schemeClr val="tx1"/>
                </a:solidFill>
                <a:latin typeface="Times New Roman" panose="02020603050405020304" charset="0"/>
                <a:cs typeface="Times New Roman" panose="02020603050405020304" charset="0"/>
              </a:rPr>
              <a:t>d.Xem thông tin cá nhân và tài khoản trên nền tảng web</a:t>
            </a:r>
            <a:endParaRPr lang="en-US" sz="2400">
              <a:solidFill>
                <a:schemeClr val="tx1"/>
              </a:solidFill>
              <a:latin typeface="Times New Roman" panose="02020603050405020304" charset="0"/>
              <a:cs typeface="Times New Roman" panose="02020603050405020304" charset="0"/>
            </a:endParaRPr>
          </a:p>
          <a:p>
            <a:pPr indent="457200"/>
            <a:r>
              <a:rPr lang="en-US" sz="2400">
                <a:solidFill>
                  <a:schemeClr val="tx1"/>
                </a:solidFill>
                <a:latin typeface="Times New Roman" panose="02020603050405020304" charset="0"/>
                <a:cs typeface="Times New Roman" panose="02020603050405020304" charset="0"/>
              </a:rPr>
              <a:t>e.Mượn xe đạp:</a:t>
            </a:r>
            <a:endParaRPr lang="en-US" sz="2400">
              <a:solidFill>
                <a:schemeClr val="tx1"/>
              </a:solidFill>
              <a:latin typeface="Times New Roman" panose="02020603050405020304" charset="0"/>
              <a:cs typeface="Times New Roman" panose="02020603050405020304" charset="0"/>
            </a:endParaRPr>
          </a:p>
          <a:p>
            <a:pPr indent="457200"/>
            <a:r>
              <a:rPr lang="en-US" sz="2400">
                <a:solidFill>
                  <a:schemeClr val="tx1"/>
                </a:solidFill>
                <a:latin typeface="Times New Roman" panose="02020603050405020304" charset="0"/>
                <a:cs typeface="Times New Roman" panose="02020603050405020304" charset="0"/>
              </a:rPr>
              <a:t>Khi đã có thẻ mượn xe đạp, người dùng chỉ cần chọn xe đạp mà họ thích và quét thẻ mượn xe đạp tại thiết bị đặt kế bên xe đạp đó. Hệ thống sẽ mở khóa cho xe đạp. Người dùng chỉ cần dắt xe đạp ra và sử dụng.  Khi sử dụng xong, người dùng đến trạm để xe đạp gần nhất để trả. Họ chỉ cần đưa xe đạp vào chỗ để xe đạp và quét thẻ mượn xe đạp. Có 2 trường hợp  </a:t>
            </a:r>
            <a:endParaRPr lang="en-US" sz="2400">
              <a:solidFill>
                <a:schemeClr val="tx1"/>
              </a:solidFill>
              <a:latin typeface="Times New Roman" panose="02020603050405020304" charset="0"/>
              <a:cs typeface="Times New Roman" panose="02020603050405020304" charset="0"/>
            </a:endParaRPr>
          </a:p>
          <a:p>
            <a:pPr indent="457200"/>
            <a:r>
              <a:rPr lang="en-US" sz="2400">
                <a:solidFill>
                  <a:schemeClr val="tx1"/>
                </a:solidFill>
                <a:latin typeface="Times New Roman" panose="02020603050405020304" charset="0"/>
                <a:cs typeface="Times New Roman" panose="02020603050405020304" charset="0"/>
              </a:rPr>
              <a:t>Thẻ trả trước: hệ thống sẽ trừ tiền vào thẻ </a:t>
            </a:r>
            <a:endParaRPr lang="en-US" sz="2400">
              <a:solidFill>
                <a:schemeClr val="tx1"/>
              </a:solidFill>
              <a:latin typeface="Times New Roman" panose="02020603050405020304" charset="0"/>
              <a:cs typeface="Times New Roman" panose="02020603050405020304" charset="0"/>
            </a:endParaRPr>
          </a:p>
          <a:p>
            <a:pPr indent="457200"/>
            <a:r>
              <a:rPr lang="en-US" sz="2400">
                <a:solidFill>
                  <a:schemeClr val="tx1"/>
                </a:solidFill>
                <a:latin typeface="Times New Roman" panose="02020603050405020304" charset="0"/>
                <a:cs typeface="Times New Roman" panose="02020603050405020304" charset="0"/>
              </a:rPr>
              <a:t> Thẻ trả sau: hệ thống sẽ truy vấn trừ tiền vào thẻ ngân hàng của khách hàng.  </a:t>
            </a:r>
            <a:endParaRPr lang="en-US" sz="2400">
              <a:solidFill>
                <a:schemeClr val="tx1"/>
              </a:solidFill>
              <a:latin typeface="Times New Roman" panose="02020603050405020304" charset="0"/>
              <a:cs typeface="Times New Roman" panose="02020603050405020304" charset="0"/>
            </a:endParaRPr>
          </a:p>
          <a:p>
            <a:pPr indent="457200"/>
            <a:r>
              <a:rPr lang="en-US" sz="2400">
                <a:solidFill>
                  <a:schemeClr val="tx1"/>
                </a:solidFill>
                <a:latin typeface="Times New Roman" panose="02020603050405020304" charset="0"/>
                <a:cs typeface="Times New Roman" panose="02020603050405020304" charset="0"/>
              </a:rPr>
              <a:t>Đơn giá mượn xe đạp là 2.000đ/giờ. Tuy nhiên đơn giá này có thể sẽ có thể thay đổi</a:t>
            </a:r>
            <a:endParaRPr lang="en-US" sz="24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r>
              <a:rPr lang="en-US" sz="2800" b="1">
                <a:solidFill>
                  <a:srgbClr val="FF0000"/>
                </a:solidFill>
                <a:latin typeface="Times New Roman" panose="02020603050405020304" charset="0"/>
                <a:cs typeface="Times New Roman" panose="02020603050405020304" charset="0"/>
              </a:rPr>
              <a:t>Yêu cầu người dùng</a:t>
            </a:r>
            <a:endParaRPr lang="en-US" sz="2800" b="1">
              <a:solidFill>
                <a:srgbClr val="FF0000"/>
              </a:solidFill>
              <a:latin typeface="Times New Roman" panose="02020603050405020304" charset="0"/>
              <a:cs typeface="Times New Roman" panose="02020603050405020304" charset="0"/>
            </a:endParaRPr>
          </a:p>
        </p:txBody>
      </p:sp>
      <p:sp>
        <p:nvSpPr>
          <p:cNvPr id="3" name="Text Box 2"/>
          <p:cNvSpPr txBox="1"/>
          <p:nvPr/>
        </p:nvSpPr>
        <p:spPr>
          <a:xfrm>
            <a:off x="464820" y="772160"/>
            <a:ext cx="10602595" cy="4831080"/>
          </a:xfrm>
          <a:prstGeom prst="rect">
            <a:avLst/>
          </a:prstGeom>
          <a:noFill/>
        </p:spPr>
        <p:txBody>
          <a:bodyPr wrap="square" rtlCol="0">
            <a:spAutoFit/>
          </a:bodyPr>
          <a:p>
            <a:pPr indent="457200"/>
            <a:r>
              <a:rPr lang="en-US" sz="2800">
                <a:solidFill>
                  <a:schemeClr val="tx1"/>
                </a:solidFill>
                <a:latin typeface="Times New Roman" panose="02020603050405020304" charset="0"/>
                <a:cs typeface="Times New Roman" panose="02020603050405020304" charset="0"/>
              </a:rPr>
              <a:t>2.Người quản lý:</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a.Quản lý xe đạp: Thêm, xóa, sửa xe đạp</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b.Quản lý thẻ xe: Thêm, sửa thông tin cơ bản của thẻ xe như số điện thoại, mật khẩu, giới tính. Không được chỉnh các thông tin khác </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c.Quản lý nhân viên: Thêm, xóa, sửa nhân viên.</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d.Quản lý chi nhánh: thêm, xóa, sửa chi nhánh. Nếu chi nhánh vẫn còn xe thì không được xóa. </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e.Phân bổ xe: chuyển số lượng xe từ chi nhánh này đến chi nhánh khác.</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f.Xem thống kê: xem thông kê doanh thu theo tháng.</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g.Quản lý Loại xe: thêm, xóa, sửa loại xe</a:t>
            </a:r>
            <a:endParaRPr lang="en-US" sz="28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953135"/>
          </a:xfrm>
          <a:prstGeom prst="rect">
            <a:avLst/>
          </a:prstGeom>
          <a:noFill/>
        </p:spPr>
        <p:txBody>
          <a:bodyPr wrap="square" rtlCol="0">
            <a:spAutoFit/>
          </a:bodyPr>
          <a:p>
            <a:pPr algn="l"/>
            <a:r>
              <a:rPr lang="en-US" altLang="zh-CN"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2.  Nội dung</a:t>
            </a:r>
            <a:r>
              <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
</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Sơ đồ Use case</a:t>
            </a:r>
            <a:endParaRPr lang="en-US" sz="2800">
              <a:solidFill>
                <a:schemeClr val="tx1"/>
              </a:solidFill>
              <a:latin typeface="Times New Roman" panose="02020603050405020304" charset="0"/>
              <a:cs typeface="Times New Roman" panose="02020603050405020304" charset="0"/>
            </a:endParaRPr>
          </a:p>
        </p:txBody>
      </p:sp>
      <p:pic>
        <p:nvPicPr>
          <p:cNvPr id="72" name="Picture 4"/>
          <p:cNvPicPr>
            <a:picLocks noChangeAspect="1"/>
          </p:cNvPicPr>
          <p:nvPr/>
        </p:nvPicPr>
        <p:blipFill>
          <a:blip r:embed="rId1"/>
          <a:stretch>
            <a:fillRect/>
          </a:stretch>
        </p:blipFill>
        <p:spPr>
          <a:xfrm>
            <a:off x="3128645" y="1208723"/>
            <a:ext cx="5934710" cy="44405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953135"/>
          </a:xfrm>
          <a:prstGeom prst="rect">
            <a:avLst/>
          </a:prstGeom>
          <a:noFill/>
        </p:spPr>
        <p:txBody>
          <a:bodyPr wrap="square" rtlCol="0">
            <a:spAutoFit/>
          </a:bodyPr>
          <a:p>
            <a:pPr algn="l"/>
            <a:r>
              <a:rPr lang="en-US" altLang="zh-CN"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2.  Nội dung</a:t>
            </a:r>
            <a:r>
              <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
</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Sơ đồ Class Diagram</a:t>
            </a:r>
            <a:endParaRPr lang="en-US" sz="2800">
              <a:solidFill>
                <a:schemeClr val="tx1"/>
              </a:solidFill>
              <a:latin typeface="Times New Roman" panose="02020603050405020304" charset="0"/>
              <a:cs typeface="Times New Roman" panose="02020603050405020304" charset="0"/>
            </a:endParaRPr>
          </a:p>
        </p:txBody>
      </p:sp>
      <p:pic>
        <p:nvPicPr>
          <p:cNvPr id="28" name="image29.png"/>
          <p:cNvPicPr preferRelativeResize="0"/>
          <p:nvPr/>
        </p:nvPicPr>
        <p:blipFill>
          <a:blip r:embed="rId1"/>
          <a:srcRect/>
          <a:stretch>
            <a:fillRect/>
          </a:stretch>
        </p:blipFill>
        <p:spPr>
          <a:xfrm>
            <a:off x="3216275" y="1092200"/>
            <a:ext cx="5759450" cy="4673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4953</Words>
  <Application>WPS Presentation</Application>
  <PresentationFormat>宽屏</PresentationFormat>
  <Paragraphs>203</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SimSun</vt:lpstr>
      <vt:lpstr>Wingdings</vt:lpstr>
      <vt:lpstr>Calibri</vt:lpstr>
      <vt:lpstr>Times New Roman</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Phước Hồ Tuấn</cp:lastModifiedBy>
  <cp:revision>23</cp:revision>
  <dcterms:created xsi:type="dcterms:W3CDTF">2018-12-23T00:55:00Z</dcterms:created>
  <dcterms:modified xsi:type="dcterms:W3CDTF">2024-05-17T09:15:29Z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1033-12.2.0.13472</vt:lpwstr>
  </property>
  <property fmtid="{D5CDD505-2E9C-101B-9397-08002B2CF9AE}" pid="3" name="ICV">
    <vt:lpwstr>3B791C02FD5E4F8D913736675AC89FBA_13</vt:lpwstr>
  </property>
</Properties>
</file>