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6" r:id="rId5"/>
    <p:sldId id="267" r:id="rId6"/>
    <p:sldId id="268" r:id="rId7"/>
    <p:sldId id="260" r:id="rId8"/>
    <p:sldId id="269"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37" autoAdjust="0"/>
    <p:restoredTop sz="94660"/>
  </p:normalViewPr>
  <p:slideViewPr>
    <p:cSldViewPr snapToGrid="0">
      <p:cViewPr varScale="1">
        <p:scale>
          <a:sx n="106" d="100"/>
          <a:sy n="106" d="100"/>
        </p:scale>
        <p:origin x="132"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3627FF-4CC3-4610-B637-0F791132BB1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192635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627FF-4CC3-4610-B637-0F791132BB1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302447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627FF-4CC3-4610-B637-0F791132BB1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363273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627FF-4CC3-4610-B637-0F791132BB1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228285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3627FF-4CC3-4610-B637-0F791132BB17}"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378145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3627FF-4CC3-4610-B637-0F791132BB17}"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201568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3627FF-4CC3-4610-B637-0F791132BB17}"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47275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3627FF-4CC3-4610-B637-0F791132BB17}"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372099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27FF-4CC3-4610-B637-0F791132BB17}"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229641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627FF-4CC3-4610-B637-0F791132BB17}"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359314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627FF-4CC3-4610-B637-0F791132BB17}"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3297E-90A7-402A-A3E5-116B60D01AEA}" type="slidenum">
              <a:rPr lang="en-US" smtClean="0"/>
              <a:t>‹#›</a:t>
            </a:fld>
            <a:endParaRPr lang="en-US"/>
          </a:p>
        </p:txBody>
      </p:sp>
    </p:spTree>
    <p:extLst>
      <p:ext uri="{BB962C8B-B14F-4D97-AF65-F5344CB8AC3E}">
        <p14:creationId xmlns:p14="http://schemas.microsoft.com/office/powerpoint/2010/main" val="3542165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627FF-4CC3-4610-B637-0F791132BB17}" type="datetimeFigureOut">
              <a:rPr lang="en-US" smtClean="0"/>
              <a:t>5/13/2023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3297E-90A7-402A-A3E5-116B60D01AEA}" type="slidenum">
              <a:rPr lang="en-US" smtClean="0"/>
              <a:t>‹#›</a:t>
            </a:fld>
            <a:endParaRPr lang="en-US"/>
          </a:p>
        </p:txBody>
      </p:sp>
    </p:spTree>
    <p:extLst>
      <p:ext uri="{BB962C8B-B14F-4D97-AF65-F5344CB8AC3E}">
        <p14:creationId xmlns:p14="http://schemas.microsoft.com/office/powerpoint/2010/main" val="95399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692349"/>
            <a:ext cx="8911687" cy="813455"/>
          </a:xfrm>
        </p:spPr>
        <p:txBody>
          <a:bodyPr>
            <a:noAutofit/>
          </a:bodyPr>
          <a:lstStyle/>
          <a:p>
            <a:r>
              <a:rPr lang="en-US" sz="3500" b="1" dirty="0">
                <a:latin typeface="Times New Roman" panose="02020603050405020304" pitchFamily="18" charset="0"/>
                <a:cs typeface="Times New Roman" panose="02020603050405020304" pitchFamily="18" charset="0"/>
              </a:rPr>
              <a:t>Decorator</a:t>
            </a:r>
            <a:r>
              <a:rPr lang="en-US" sz="3500" b="1" dirty="0" smtClean="0">
                <a:latin typeface="Times New Roman" panose="02020603050405020304" pitchFamily="18" charset="0"/>
                <a:cs typeface="Times New Roman" panose="02020603050405020304" pitchFamily="18" charset="0"/>
              </a:rPr>
              <a:t/>
            </a:r>
            <a:br>
              <a:rPr lang="en-US" sz="3500" b="1" dirty="0" smtClean="0">
                <a:latin typeface="Times New Roman" panose="02020603050405020304" pitchFamily="18" charset="0"/>
                <a:cs typeface="Times New Roman" panose="02020603050405020304" pitchFamily="18" charset="0"/>
              </a:rPr>
            </a:b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686" y="1505804"/>
            <a:ext cx="10129903" cy="4838849"/>
          </a:xfrm>
        </p:spPr>
        <p:txBody>
          <a:bodyPr>
            <a:normAutofit/>
          </a:bodyPr>
          <a:lstStyle/>
          <a:p>
            <a:pPr marL="0" indent="0">
              <a:buNone/>
            </a:pPr>
            <a:r>
              <a:rPr lang="vi-VN" sz="2500" b="1" dirty="0" smtClean="0">
                <a:latin typeface="+mj-lt"/>
              </a:rPr>
              <a:t>1. Định nghĩa</a:t>
            </a:r>
          </a:p>
          <a:p>
            <a:r>
              <a:rPr lang="vi-VN" sz="2300" dirty="0">
                <a:latin typeface="+mj-lt"/>
              </a:rPr>
              <a:t>Decorator pattern là một design pattern thuộc nhóm cấu trúc (Structural Pattern)</a:t>
            </a:r>
          </a:p>
          <a:p>
            <a:r>
              <a:rPr lang="vi-VN" sz="2300" dirty="0">
                <a:latin typeface="+mj-lt"/>
              </a:rPr>
              <a:t>Cho phép người dùng thêm chức năng mới vào đối tượng hiện tại mà không ảnh hưởng đến các đối tượng khác</a:t>
            </a:r>
          </a:p>
          <a:p>
            <a:r>
              <a:rPr lang="vi-VN" sz="2300" dirty="0">
                <a:latin typeface="+mj-lt"/>
              </a:rPr>
              <a:t>Kiểu thiết kế này có cấu trúc hoạt động như một lớp bao bọc (wrap) cho lớp hiện có. Mỗi khi cần thêm tính năng mới, đối tượng hiện có được wrap trong một đối tượng mới (decorator class</a:t>
            </a:r>
            <a:r>
              <a:rPr lang="vi-VN" sz="2300" dirty="0" smtClean="0">
                <a:latin typeface="+mj-lt"/>
              </a:rPr>
              <a:t>)</a:t>
            </a:r>
            <a:endParaRPr lang="en-US" sz="2300" dirty="0" smtClean="0">
              <a:latin typeface="+mj-lt"/>
            </a:endParaRPr>
          </a:p>
          <a:p>
            <a:r>
              <a:rPr lang="vi-VN" sz="2300" dirty="0" smtClean="0">
                <a:latin typeface="+mj-lt"/>
                <a:ea typeface="Tahoma" panose="020B0604030504040204" pitchFamily="34" charset="0"/>
                <a:cs typeface="Tahoma" panose="020B0604030504040204" pitchFamily="34" charset="0"/>
              </a:rPr>
              <a:t>Decorator pattern sử dụng composition thay vì inheritance (thừa kế) để mở rộng đối tượng. Decorator pattern còn được gọi là Wrapper hay Smart Proxy.</a:t>
            </a:r>
            <a:endParaRPr lang="en-US" sz="23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00107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692349"/>
            <a:ext cx="8911687" cy="813455"/>
          </a:xfrm>
        </p:spPr>
        <p:txBody>
          <a:bodyPr>
            <a:noAutofit/>
          </a:bodyPr>
          <a:lstStyle/>
          <a:p>
            <a:r>
              <a:rPr lang="en-US" sz="3600" b="1" dirty="0" smtClean="0">
                <a:latin typeface="Times New Roman" panose="02020603050405020304" pitchFamily="18" charset="0"/>
                <a:cs typeface="Times New Roman" panose="02020603050405020304" pitchFamily="18" charset="0"/>
              </a:rPr>
              <a:t>Decorator</a:t>
            </a:r>
            <a:r>
              <a:rPr lang="en-US" sz="3600" b="1" dirty="0" smtClean="0"/>
              <a:t> </a:t>
            </a:r>
            <a:r>
              <a:rPr lang="en-US" sz="3500" b="1" dirty="0" smtClean="0">
                <a:latin typeface="Times New Roman" panose="02020603050405020304" pitchFamily="18" charset="0"/>
                <a:cs typeface="Times New Roman" panose="02020603050405020304" pitchFamily="18" charset="0"/>
              </a:rPr>
              <a:t/>
            </a:r>
            <a:br>
              <a:rPr lang="en-US" sz="3500" b="1" dirty="0" smtClean="0">
                <a:latin typeface="Times New Roman" panose="02020603050405020304" pitchFamily="18" charset="0"/>
                <a:cs typeface="Times New Roman" panose="02020603050405020304" pitchFamily="18" charset="0"/>
              </a:rPr>
            </a:b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685" y="1505804"/>
            <a:ext cx="10145947" cy="4911038"/>
          </a:xfrm>
        </p:spPr>
        <p:txBody>
          <a:bodyPr>
            <a:normAutofit/>
          </a:bodyPr>
          <a:lstStyle/>
          <a:p>
            <a:pPr marL="0" indent="0">
              <a:buNone/>
            </a:pPr>
            <a:r>
              <a:rPr lang="vi-VN" sz="2700" b="1" dirty="0" smtClean="0">
                <a:latin typeface="+mj-lt"/>
              </a:rPr>
              <a:t>5. Ư</a:t>
            </a:r>
            <a:r>
              <a:rPr lang="en-US" sz="2700" b="1" dirty="0" smtClean="0">
                <a:latin typeface="+mj-lt"/>
              </a:rPr>
              <a:t>u </a:t>
            </a:r>
            <a:r>
              <a:rPr lang="en-US" sz="2700" b="1" dirty="0" err="1" smtClean="0">
                <a:latin typeface="+mj-lt"/>
              </a:rPr>
              <a:t>điểm</a:t>
            </a:r>
            <a:r>
              <a:rPr lang="en-US" sz="2700" b="1" dirty="0" smtClean="0">
                <a:latin typeface="+mj-lt"/>
              </a:rPr>
              <a:t> </a:t>
            </a:r>
            <a:r>
              <a:rPr lang="en-US" sz="2700" b="1" dirty="0" err="1" smtClean="0">
                <a:latin typeface="+mj-lt"/>
              </a:rPr>
              <a:t>của</a:t>
            </a:r>
            <a:r>
              <a:rPr lang="en-US" sz="2700" b="1" dirty="0" smtClean="0">
                <a:latin typeface="+mj-lt"/>
              </a:rPr>
              <a:t> Decorator Pattern</a:t>
            </a:r>
          </a:p>
          <a:p>
            <a:r>
              <a:rPr lang="vi-VN" sz="2300" dirty="0" smtClean="0">
                <a:latin typeface="+mj-lt"/>
              </a:rPr>
              <a:t>Tăng cường khả năng mở rộng của đối tượng, bởi vì những thay đổi được thực hiện bằng cách implement trên các lớp mới.</a:t>
            </a:r>
          </a:p>
          <a:p>
            <a:r>
              <a:rPr lang="vi-VN" sz="2300" dirty="0" smtClean="0">
                <a:latin typeface="+mj-lt"/>
              </a:rPr>
              <a:t>Client </a:t>
            </a:r>
            <a:r>
              <a:rPr lang="vi-VN" sz="2300" dirty="0">
                <a:latin typeface="+mj-lt"/>
              </a:rPr>
              <a:t>sẽ không nhận thấy sự khác biệt khi bạn đưa cho nó một wrapper thay vì đối tượng gốc.</a:t>
            </a:r>
          </a:p>
          <a:p>
            <a:r>
              <a:rPr lang="vi-VN" sz="2300" dirty="0">
                <a:latin typeface="+mj-lt"/>
              </a:rPr>
              <a:t>Một đối tượng có thể được bao bọc bởi nhiều wrapper cùng một lúc.</a:t>
            </a:r>
          </a:p>
          <a:p>
            <a:r>
              <a:rPr lang="vi-VN" sz="2300" dirty="0">
                <a:latin typeface="+mj-lt"/>
              </a:rPr>
              <a:t>Cho phép thêm hoặc xóa tính năng của một đối tượng lúc thực thi (run-time).</a:t>
            </a:r>
            <a:endParaRPr lang="vi-VN" sz="2300" dirty="0">
              <a:latin typeface="+mj-lt"/>
            </a:endParaRPr>
          </a:p>
          <a:p>
            <a:pPr marL="0" indent="0">
              <a:buNone/>
            </a:pPr>
            <a:endParaRPr lang="vi-VN"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56876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692349"/>
            <a:ext cx="8911687" cy="813455"/>
          </a:xfrm>
        </p:spPr>
        <p:txBody>
          <a:bodyPr>
            <a:noAutofit/>
          </a:bodyPr>
          <a:lstStyle/>
          <a:p>
            <a:r>
              <a:rPr lang="en-US" sz="3500" b="1" dirty="0" smtClean="0">
                <a:latin typeface="Times New Roman" panose="02020603050405020304" pitchFamily="18" charset="0"/>
                <a:cs typeface="Times New Roman" panose="02020603050405020304" pitchFamily="18" charset="0"/>
              </a:rPr>
              <a:t>Decorator</a:t>
            </a:r>
            <a:br>
              <a:rPr lang="en-US" sz="3500" b="1" dirty="0" smtClean="0">
                <a:latin typeface="Times New Roman" panose="02020603050405020304" pitchFamily="18" charset="0"/>
                <a:cs typeface="Times New Roman" panose="02020603050405020304" pitchFamily="18" charset="0"/>
              </a:rPr>
            </a:b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685" y="1505804"/>
            <a:ext cx="10145947" cy="4911038"/>
          </a:xfrm>
        </p:spPr>
        <p:txBody>
          <a:bodyPr>
            <a:normAutofit/>
          </a:bodyPr>
          <a:lstStyle/>
          <a:p>
            <a:pPr marL="0" indent="0">
              <a:buNone/>
            </a:pPr>
            <a:r>
              <a:rPr lang="en-US" sz="2500" b="1" dirty="0">
                <a:latin typeface="+mj-lt"/>
              </a:rPr>
              <a:t>6</a:t>
            </a:r>
            <a:r>
              <a:rPr lang="vi-VN" sz="2500" b="1" dirty="0" smtClean="0">
                <a:latin typeface="+mj-lt"/>
              </a:rPr>
              <a:t>. </a:t>
            </a:r>
            <a:r>
              <a:rPr lang="en-US" sz="2500" b="1" dirty="0" err="1" smtClean="0">
                <a:latin typeface="+mj-lt"/>
              </a:rPr>
              <a:t>Nhược</a:t>
            </a:r>
            <a:r>
              <a:rPr lang="en-US" sz="2500" b="1" dirty="0" smtClean="0">
                <a:latin typeface="+mj-lt"/>
              </a:rPr>
              <a:t> </a:t>
            </a:r>
            <a:r>
              <a:rPr lang="en-US" sz="2500" b="1" dirty="0" err="1" smtClean="0">
                <a:latin typeface="+mj-lt"/>
              </a:rPr>
              <a:t>điểm</a:t>
            </a:r>
            <a:r>
              <a:rPr lang="en-US" sz="2500" b="1" dirty="0" smtClean="0">
                <a:latin typeface="+mj-lt"/>
              </a:rPr>
              <a:t> </a:t>
            </a:r>
            <a:r>
              <a:rPr lang="en-US" sz="2400" dirty="0" err="1"/>
              <a:t>của</a:t>
            </a:r>
            <a:r>
              <a:rPr lang="en-US" sz="2400" dirty="0"/>
              <a:t> Decorator </a:t>
            </a:r>
            <a:r>
              <a:rPr lang="en-US" sz="2400" dirty="0" smtClean="0"/>
              <a:t>Pattern</a:t>
            </a:r>
            <a:endParaRPr lang="en-US" sz="2500" dirty="0" smtClean="0">
              <a:latin typeface="+mj-lt"/>
            </a:endParaRPr>
          </a:p>
          <a:p>
            <a:r>
              <a:rPr lang="en-US" sz="2300" dirty="0" smtClean="0">
                <a:latin typeface="Times New Roman" panose="02020603050405020304" pitchFamily="18" charset="0"/>
                <a:cs typeface="Times New Roman" panose="02020603050405020304" pitchFamily="18" charset="0"/>
              </a:rPr>
              <a:t>Code </a:t>
            </a:r>
            <a:r>
              <a:rPr lang="en-US" sz="2300" dirty="0" err="1" smtClean="0">
                <a:latin typeface="Times New Roman" panose="02020603050405020304" pitchFamily="18" charset="0"/>
                <a:cs typeface="Times New Roman" panose="02020603050405020304" pitchFamily="18" charset="0"/>
              </a:rPr>
              <a:t>sẽ</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trở</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phức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tạp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nhiều</a:t>
            </a:r>
            <a:r>
              <a:rPr lang="en-US" sz="2300" dirty="0" smtClean="0">
                <a:latin typeface="Times New Roman" panose="02020603050405020304" pitchFamily="18" charset="0"/>
                <a:cs typeface="Times New Roman" panose="02020603050405020304" pitchFamily="18" charset="0"/>
              </a:rPr>
              <a:t> class </a:t>
            </a:r>
            <a:r>
              <a:rPr lang="en-US" sz="2300" dirty="0" err="1" smtClean="0">
                <a:latin typeface="Times New Roman" panose="02020603050405020304" pitchFamily="18" charset="0"/>
                <a:cs typeface="Times New Roman" panose="02020603050405020304" pitchFamily="18" charset="0"/>
              </a:rPr>
              <a:t>để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triển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khai</a:t>
            </a:r>
            <a:r>
              <a:rPr lang="en-US" sz="2300" dirty="0" smtClean="0">
                <a:latin typeface="Times New Roman" panose="02020603050405020304" pitchFamily="18" charset="0"/>
                <a:cs typeface="Times New Roman" panose="02020603050405020304" pitchFamily="18" charset="0"/>
              </a:rPr>
              <a:t> pattern</a:t>
            </a:r>
          </a:p>
          <a:p>
            <a:endParaRPr lang="vi-VN" dirty="0"/>
          </a:p>
          <a:p>
            <a:pPr marL="0" indent="0">
              <a:buNone/>
            </a:pPr>
            <a:endParaRPr lang="vi-VN"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27521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217283"/>
            <a:ext cx="8911687" cy="1288521"/>
          </a:xfrm>
        </p:spPr>
        <p:txBody>
          <a:bodyPr>
            <a:noAutofit/>
          </a:bodyPr>
          <a:lstStyle/>
          <a:p>
            <a:r>
              <a:rPr lang="en-US" sz="3500" b="1" dirty="0">
                <a:latin typeface="Times New Roman" panose="02020603050405020304" pitchFamily="18" charset="0"/>
                <a:cs typeface="Times New Roman" panose="02020603050405020304" pitchFamily="18" charset="0"/>
              </a:rPr>
              <a:t>Decorator</a:t>
            </a: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0614" y="1415269"/>
            <a:ext cx="6400800" cy="4420211"/>
          </a:xfrm>
        </p:spPr>
        <p:txBody>
          <a:bodyPr>
            <a:normAutofit fontScale="92500" lnSpcReduction="10000"/>
          </a:bodyPr>
          <a:lstStyle/>
          <a:p>
            <a:pPr marL="0" indent="0">
              <a:buNone/>
            </a:pPr>
            <a:r>
              <a:rPr lang="vi-VN" sz="2500" b="1" dirty="0">
                <a:latin typeface="+mj-lt"/>
              </a:rPr>
              <a:t>2</a:t>
            </a:r>
            <a:r>
              <a:rPr lang="vi-VN" sz="2500" b="1" dirty="0" smtClean="0">
                <a:latin typeface="+mj-lt"/>
              </a:rPr>
              <a:t>. </a:t>
            </a:r>
            <a:r>
              <a:rPr lang="en-US" sz="2500" b="1" dirty="0" err="1">
                <a:latin typeface="+mj-lt"/>
              </a:rPr>
              <a:t>Cài</a:t>
            </a:r>
            <a:r>
              <a:rPr lang="en-US" sz="2500" b="1" dirty="0">
                <a:latin typeface="+mj-lt"/>
              </a:rPr>
              <a:t> </a:t>
            </a:r>
            <a:r>
              <a:rPr lang="en-US" sz="2500" b="1" dirty="0" err="1">
                <a:latin typeface="+mj-lt"/>
              </a:rPr>
              <a:t>đặt</a:t>
            </a:r>
            <a:r>
              <a:rPr lang="en-US" sz="2500" b="1" dirty="0">
                <a:latin typeface="+mj-lt"/>
              </a:rPr>
              <a:t> </a:t>
            </a:r>
            <a:r>
              <a:rPr lang="en-US" sz="2500" b="1" dirty="0">
                <a:latin typeface="+mj-lt"/>
              </a:rPr>
              <a:t>Decorator Pattern</a:t>
            </a:r>
            <a:r>
              <a:rPr lang="en-US" sz="2500" b="1" dirty="0">
                <a:latin typeface="+mj-lt"/>
              </a:rPr>
              <a:t> </a:t>
            </a:r>
            <a:endParaRPr lang="vi-VN" sz="2500" b="1" dirty="0" smtClean="0">
              <a:latin typeface="+mj-lt"/>
            </a:endParaRPr>
          </a:p>
          <a:p>
            <a:r>
              <a:rPr lang="vi-VN" sz="2300" b="1" dirty="0" smtClean="0">
                <a:latin typeface="+mj-lt"/>
              </a:rPr>
              <a:t>Component</a:t>
            </a:r>
            <a:r>
              <a:rPr lang="vi-VN" sz="2300" dirty="0">
                <a:latin typeface="+mj-lt"/>
              </a:rPr>
              <a:t>: là một interface quy định các method chung cần phải có cho tất cả các thành phần tham gia vào mẫu này.</a:t>
            </a:r>
          </a:p>
          <a:p>
            <a:r>
              <a:rPr lang="vi-VN" sz="2300" b="1" dirty="0">
                <a:latin typeface="+mj-lt"/>
              </a:rPr>
              <a:t>ConcreteComponent</a:t>
            </a:r>
            <a:r>
              <a:rPr lang="vi-VN" sz="2300" dirty="0">
                <a:latin typeface="+mj-lt"/>
              </a:rPr>
              <a:t> : là lớp hiện thực (implements) các phương thức của Component.</a:t>
            </a:r>
          </a:p>
          <a:p>
            <a:r>
              <a:rPr lang="vi-VN" sz="2300" b="1" dirty="0">
                <a:latin typeface="+mj-lt"/>
              </a:rPr>
              <a:t>Decorator</a:t>
            </a:r>
            <a:r>
              <a:rPr lang="vi-VN" sz="2300" dirty="0">
                <a:latin typeface="+mj-lt"/>
              </a:rPr>
              <a:t> : là một abstract class dùng để duy trì một tham chiếu của đối tượng Component và đồng thời cài đặt các phương thức của Component  interface.</a:t>
            </a:r>
          </a:p>
          <a:p>
            <a:r>
              <a:rPr lang="vi-VN" sz="2300" b="1" dirty="0">
                <a:latin typeface="+mj-lt"/>
              </a:rPr>
              <a:t>ConcreteDecorator</a:t>
            </a:r>
            <a:r>
              <a:rPr lang="vi-VN" sz="2300" dirty="0">
                <a:latin typeface="+mj-lt"/>
              </a:rPr>
              <a:t> : là lớp hiện thực (implements) các phương thức của Decorator, nó cài đặt thêm các tính năng mới cho Component.</a:t>
            </a:r>
          </a:p>
          <a:p>
            <a:r>
              <a:rPr lang="vi-VN" sz="2300" b="1" dirty="0">
                <a:latin typeface="+mj-lt"/>
              </a:rPr>
              <a:t>Client</a:t>
            </a:r>
            <a:r>
              <a:rPr lang="vi-VN" sz="2300" dirty="0">
                <a:latin typeface="+mj-lt"/>
              </a:rPr>
              <a:t> : đối tượng sử dụng Component.</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7179399" y="1415268"/>
            <a:ext cx="4540916" cy="4420211"/>
          </a:xfrm>
          <a:prstGeom prst="rect">
            <a:avLst/>
          </a:prstGeom>
        </p:spPr>
      </p:pic>
    </p:spTree>
    <p:extLst>
      <p:ext uri="{BB962C8B-B14F-4D97-AF65-F5344CB8AC3E}">
        <p14:creationId xmlns:p14="http://schemas.microsoft.com/office/powerpoint/2010/main" val="1972663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1"/>
            <a:ext cx="8911687" cy="1505804"/>
          </a:xfrm>
        </p:spPr>
        <p:txBody>
          <a:bodyPr>
            <a:noAutofit/>
          </a:bodyPr>
          <a:lstStyle/>
          <a:p>
            <a:r>
              <a:rPr lang="en-US" sz="3500" b="1" dirty="0">
                <a:latin typeface="Times New Roman" panose="02020603050405020304" pitchFamily="18" charset="0"/>
                <a:cs typeface="Times New Roman" panose="02020603050405020304" pitchFamily="18" charset="0"/>
              </a:rPr>
              <a:t>Decorator</a:t>
            </a: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685" y="1219200"/>
            <a:ext cx="10526287" cy="2148255"/>
          </a:xfrm>
        </p:spPr>
        <p:txBody>
          <a:bodyPr>
            <a:normAutofit fontScale="92500"/>
          </a:bodyPr>
          <a:lstStyle/>
          <a:p>
            <a:pPr marL="0" indent="0">
              <a:buNone/>
            </a:pPr>
            <a:r>
              <a:rPr lang="vi-VN" sz="2300" b="1" dirty="0">
                <a:latin typeface="+mj-lt"/>
              </a:rPr>
              <a:t>Ví dụ:</a:t>
            </a:r>
            <a:r>
              <a:rPr lang="vi-VN" sz="2300" dirty="0">
                <a:latin typeface="+mj-lt"/>
              </a:rPr>
              <a:t> </a:t>
            </a:r>
            <a:r>
              <a:rPr lang="vi-VN" sz="2300" dirty="0">
                <a:latin typeface="+mj-lt"/>
              </a:rPr>
              <a:t>Một hệ thống quản lý dự </a:t>
            </a:r>
            <a:r>
              <a:rPr lang="vi-VN" sz="2300" dirty="0" smtClean="0">
                <a:latin typeface="+mj-lt"/>
              </a:rPr>
              <a:t>án</a:t>
            </a:r>
            <a:r>
              <a:rPr lang="en-US" sz="2300" dirty="0" smtClean="0">
                <a:latin typeface="+mj-lt"/>
              </a:rPr>
              <a:t> </a:t>
            </a:r>
            <a:r>
              <a:rPr lang="en-US" sz="2300" dirty="0" err="1" smtClean="0">
                <a:latin typeface="Times New Roman" panose="02020603050405020304" pitchFamily="18" charset="0"/>
                <a:cs typeface="Times New Roman" panose="02020603050405020304" pitchFamily="18" charset="0"/>
              </a:rPr>
              <a:t>giống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như</a:t>
            </a:r>
            <a:r>
              <a:rPr lang="en-US" sz="2300" dirty="0" smtClean="0">
                <a:latin typeface="Times New Roman" panose="02020603050405020304" pitchFamily="18" charset="0"/>
                <a:cs typeface="Times New Roman" panose="02020603050405020304" pitchFamily="18" charset="0"/>
              </a:rPr>
              <a:t> IBM</a:t>
            </a:r>
            <a:r>
              <a:rPr lang="vi-VN"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vi-VN" sz="2300" dirty="0" smtClean="0">
                <a:latin typeface="Times New Roman" panose="02020603050405020304" pitchFamily="18" charset="0"/>
                <a:cs typeface="Times New Roman" panose="02020603050405020304" pitchFamily="18" charset="0"/>
              </a:rPr>
              <a:t>nhân </a:t>
            </a:r>
            <a:r>
              <a:rPr lang="vi-VN" sz="2300" dirty="0">
                <a:latin typeface="+mj-lt"/>
              </a:rPr>
              <a:t>viên </a:t>
            </a:r>
            <a:r>
              <a:rPr lang="vi-VN" sz="2300" dirty="0" smtClean="0">
                <a:latin typeface="+mj-lt"/>
              </a:rPr>
              <a:t>làm </a:t>
            </a:r>
            <a:r>
              <a:rPr lang="vi-VN" sz="2300" dirty="0">
                <a:latin typeface="+mj-lt"/>
              </a:rPr>
              <a:t>việc với các vai trò khác nhau, chẳng hạn như thành viên nhóm (team member), trưởng nhóm (team lead) và người quản lý (manager). Một thành viên trong nhóm chịu trách nhiệm thực hiện các nhiệm vụ được giao và phối hợp với các thành viên khác để hoàn thành nhiệm </a:t>
            </a:r>
            <a:r>
              <a:rPr lang="vi-VN" sz="2300" dirty="0" smtClean="0">
                <a:latin typeface="+mj-lt"/>
              </a:rPr>
              <a:t>vụ</a:t>
            </a:r>
            <a:r>
              <a:rPr lang="en-US" sz="2300" dirty="0" smtClean="0">
                <a:latin typeface="+mj-lt"/>
              </a:rPr>
              <a:t> </a:t>
            </a:r>
            <a:r>
              <a:rPr lang="en-US" sz="2300" dirty="0" err="1" smtClean="0">
                <a:latin typeface="+mj-lt"/>
              </a:rPr>
              <a:t>cả</a:t>
            </a:r>
            <a:r>
              <a:rPr lang="vi-VN" sz="2300" dirty="0" smtClean="0">
                <a:latin typeface="+mj-lt"/>
              </a:rPr>
              <a:t> </a:t>
            </a:r>
            <a:r>
              <a:rPr lang="vi-VN" sz="2300" dirty="0">
                <a:latin typeface="+mj-lt"/>
              </a:rPr>
              <a:t>nhóm. Mặt khác, một trưởng nhóm phải quản lý và cộng tác với các thành viên trong nhóm của mình và lập kế hoạch nhiệm vụ của họ. Tương tự như vậy, một người quản lý có thêm một số trách nhiệm đối với một trưởng nhóm như quản lý yêu cầu dự án, tiến độ, phân công công việc.</a:t>
            </a:r>
            <a:endParaRPr lang="en-US" sz="23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2754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1"/>
            <a:ext cx="8911687" cy="1505804"/>
          </a:xfrm>
        </p:spPr>
        <p:txBody>
          <a:bodyPr>
            <a:noAutofit/>
          </a:bodyPr>
          <a:lstStyle/>
          <a:p>
            <a:r>
              <a:rPr lang="en-US" sz="3500" b="1" dirty="0">
                <a:latin typeface="Times New Roman" panose="02020603050405020304" pitchFamily="18" charset="0"/>
                <a:cs typeface="Times New Roman" panose="02020603050405020304" pitchFamily="18" charset="0"/>
              </a:rPr>
              <a:t>Decorator</a:t>
            </a: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2507" y="1505805"/>
            <a:ext cx="6038661" cy="3211050"/>
          </a:xfrm>
        </p:spPr>
        <p:txBody>
          <a:bodyPr>
            <a:noAutofit/>
          </a:bodyPr>
          <a:lstStyle/>
          <a:p>
            <a:pPr marL="0" indent="0">
              <a:buNone/>
            </a:pPr>
            <a:r>
              <a:rPr lang="en-US" sz="2100" b="1" dirty="0" err="1" smtClean="0">
                <a:latin typeface="Times New Roman" panose="02020603050405020304" pitchFamily="18" charset="0"/>
                <a:cs typeface="Times New Roman" panose="02020603050405020304" pitchFamily="18" charset="0"/>
              </a:rPr>
              <a:t>Cách</a:t>
            </a:r>
            <a:r>
              <a:rPr lang="en-US" sz="2100" b="1" dirty="0" smtClean="0">
                <a:latin typeface="Times New Roman" panose="02020603050405020304" pitchFamily="18" charset="0"/>
                <a:cs typeface="Times New Roman" panose="02020603050405020304" pitchFamily="18" charset="0"/>
              </a:rPr>
              <a:t> </a:t>
            </a:r>
            <a:r>
              <a:rPr lang="en-US" sz="2100" b="1" dirty="0" err="1" smtClean="0">
                <a:latin typeface="Times New Roman" panose="02020603050405020304" pitchFamily="18" charset="0"/>
                <a:cs typeface="Times New Roman" panose="02020603050405020304" pitchFamily="18" charset="0"/>
              </a:rPr>
              <a:t>làm</a:t>
            </a:r>
            <a:r>
              <a:rPr lang="en-US" sz="2100" b="1" dirty="0" smtClean="0">
                <a:latin typeface="Times New Roman" panose="02020603050405020304" pitchFamily="18" charset="0"/>
                <a:cs typeface="Times New Roman" panose="02020603050405020304" pitchFamily="18" charset="0"/>
              </a:rPr>
              <a:t> </a:t>
            </a:r>
            <a:r>
              <a:rPr lang="en-US" sz="2100" b="1" dirty="0" err="1" smtClean="0">
                <a:latin typeface="Times New Roman" panose="02020603050405020304" pitchFamily="18" charset="0"/>
                <a:cs typeface="Times New Roman" panose="02020603050405020304" pitchFamily="18" charset="0"/>
              </a:rPr>
              <a:t>thông</a:t>
            </a:r>
            <a:r>
              <a:rPr lang="en-US" sz="2100" b="1" dirty="0" smtClean="0">
                <a:latin typeface="Times New Roman" panose="02020603050405020304" pitchFamily="18" charset="0"/>
                <a:cs typeface="Times New Roman" panose="02020603050405020304" pitchFamily="18" charset="0"/>
              </a:rPr>
              <a:t> </a:t>
            </a:r>
            <a:r>
              <a:rPr lang="en-US" sz="2100" b="1" dirty="0" err="1" smtClean="0">
                <a:latin typeface="Times New Roman" panose="02020603050405020304" pitchFamily="18" charset="0"/>
                <a:cs typeface="Times New Roman" panose="02020603050405020304" pitchFamily="18" charset="0"/>
              </a:rPr>
              <a:t>thường</a:t>
            </a:r>
            <a:r>
              <a:rPr lang="en-US" sz="2100" b="1" dirty="0" smtClean="0">
                <a:latin typeface="Times New Roman" panose="02020603050405020304" pitchFamily="18" charset="0"/>
                <a:cs typeface="Times New Roman" panose="02020603050405020304" pitchFamily="18" charset="0"/>
              </a:rPr>
              <a:t>:</a:t>
            </a:r>
          </a:p>
          <a:p>
            <a:pPr marL="0" indent="0">
              <a:buNone/>
            </a:pPr>
            <a:r>
              <a:rPr lang="vi-VN" sz="2100" b="1" dirty="0" smtClean="0">
                <a:latin typeface="Times New Roman" panose="02020603050405020304" pitchFamily="18" charset="0"/>
                <a:cs typeface="Times New Roman" panose="02020603050405020304" pitchFamily="18" charset="0"/>
              </a:rPr>
              <a:t>Employee</a:t>
            </a:r>
            <a:r>
              <a:rPr lang="vi-VN" sz="2100" dirty="0">
                <a:latin typeface="Times New Roman" panose="02020603050405020304" pitchFamily="18" charset="0"/>
                <a:cs typeface="Times New Roman" panose="02020603050405020304" pitchFamily="18" charset="0"/>
              </a:rPr>
              <a:t>: thực hiện công việc (doTask), tham gia vào dự án (join), rời khỏi dự án (terminate).</a:t>
            </a:r>
          </a:p>
          <a:p>
            <a:pPr marL="0" indent="0">
              <a:buNone/>
            </a:pPr>
            <a:r>
              <a:rPr lang="vi-VN" sz="2100" b="1" dirty="0">
                <a:latin typeface="Times New Roman" panose="02020603050405020304" pitchFamily="18" charset="0"/>
                <a:cs typeface="Times New Roman" panose="02020603050405020304" pitchFamily="18" charset="0"/>
              </a:rPr>
              <a:t>Team member</a:t>
            </a:r>
            <a:r>
              <a:rPr lang="vi-VN" sz="2100" dirty="0">
                <a:latin typeface="Times New Roman" panose="02020603050405020304" pitchFamily="18" charset="0"/>
                <a:cs typeface="Times New Roman" panose="02020603050405020304" pitchFamily="18" charset="0"/>
              </a:rPr>
              <a:t>: báo cáo task được giao (report task), cộng tác với các thành viên khác (coordinate with others).</a:t>
            </a:r>
          </a:p>
          <a:p>
            <a:pPr marL="0" indent="0">
              <a:buNone/>
            </a:pPr>
            <a:r>
              <a:rPr lang="vi-VN" sz="2100" b="1" dirty="0">
                <a:latin typeface="Times New Roman" panose="02020603050405020304" pitchFamily="18" charset="0"/>
                <a:cs typeface="Times New Roman" panose="02020603050405020304" pitchFamily="18" charset="0"/>
              </a:rPr>
              <a:t>Team lead</a:t>
            </a:r>
            <a:r>
              <a:rPr lang="vi-VN" sz="2100" dirty="0">
                <a:latin typeface="Times New Roman" panose="02020603050405020304" pitchFamily="18" charset="0"/>
                <a:cs typeface="Times New Roman" panose="02020603050405020304" pitchFamily="18" charset="0"/>
              </a:rPr>
              <a:t>: lên kế hoạch (planning), hỗ trợ các thành viên phát triển (motivate), theo dõi chất lượng công việc và thời gian (monitor).</a:t>
            </a:r>
          </a:p>
          <a:p>
            <a:pPr marL="0" indent="0">
              <a:buNone/>
            </a:pPr>
            <a:r>
              <a:rPr lang="vi-VN" sz="2100" b="1" dirty="0">
                <a:latin typeface="Times New Roman" panose="02020603050405020304" pitchFamily="18" charset="0"/>
                <a:cs typeface="Times New Roman" panose="02020603050405020304" pitchFamily="18" charset="0"/>
              </a:rPr>
              <a:t>Manager</a:t>
            </a:r>
            <a:r>
              <a:rPr lang="vi-VN" sz="2100" dirty="0">
                <a:latin typeface="Times New Roman" panose="02020603050405020304" pitchFamily="18" charset="0"/>
                <a:cs typeface="Times New Roman" panose="02020603050405020304" pitchFamily="18" charset="0"/>
              </a:rPr>
              <a:t>: tạo các yêu cầu dự án (create requirement), giao nhiệm vụ cho thành viên (assign task), quản lý tiến độ dự án (progress management).</a:t>
            </a:r>
            <a:endParaRPr lang="en-US" sz="21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247838" y="1287761"/>
            <a:ext cx="4796108" cy="2351732"/>
          </a:xfrm>
          <a:prstGeom prst="rect">
            <a:avLst/>
          </a:prstGeom>
        </p:spPr>
      </p:pic>
    </p:spTree>
    <p:extLst>
      <p:ext uri="{BB962C8B-B14F-4D97-AF65-F5344CB8AC3E}">
        <p14:creationId xmlns:p14="http://schemas.microsoft.com/office/powerpoint/2010/main" val="3572902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1"/>
            <a:ext cx="8911687" cy="1505804"/>
          </a:xfrm>
        </p:spPr>
        <p:txBody>
          <a:bodyPr>
            <a:noAutofit/>
          </a:bodyPr>
          <a:lstStyle/>
          <a:p>
            <a:r>
              <a:rPr lang="en-US" sz="3500" b="1" dirty="0">
                <a:latin typeface="Times New Roman" panose="02020603050405020304" pitchFamily="18" charset="0"/>
                <a:cs typeface="Times New Roman" panose="02020603050405020304" pitchFamily="18" charset="0"/>
              </a:rPr>
              <a:t>Decorator</a:t>
            </a: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2507" y="1505805"/>
            <a:ext cx="10619715" cy="3211050"/>
          </a:xfrm>
        </p:spPr>
        <p:txBody>
          <a:bodyPr>
            <a:noAutofit/>
          </a:bodyPr>
          <a:lstStyle/>
          <a:p>
            <a:pPr marL="0" indent="0">
              <a:buNone/>
            </a:pPr>
            <a:r>
              <a:rPr lang="en-US" sz="2100" dirty="0" err="1" smtClean="0">
                <a:latin typeface="Times New Roman" panose="02020603050405020304" pitchFamily="18" charset="0"/>
                <a:ea typeface="Tahoma" panose="020B0604030504040204" pitchFamily="34" charset="0"/>
                <a:cs typeface="Times New Roman" panose="02020603050405020304" pitchFamily="18" charset="0"/>
              </a:rPr>
              <a:t>Nhược</a:t>
            </a:r>
            <a:r>
              <a:rPr lang="en-US" sz="21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smtClean="0">
                <a:latin typeface="Times New Roman" panose="02020603050405020304" pitchFamily="18" charset="0"/>
                <a:ea typeface="Tahoma" panose="020B0604030504040204" pitchFamily="34" charset="0"/>
                <a:cs typeface="Times New Roman" panose="02020603050405020304" pitchFamily="18" charset="0"/>
              </a:rPr>
              <a:t>điểm</a:t>
            </a:r>
            <a:r>
              <a:rPr lang="en-US" sz="2100" dirty="0" smtClean="0">
                <a:latin typeface="Times New Roman" panose="02020603050405020304" pitchFamily="18" charset="0"/>
                <a:ea typeface="Tahoma" panose="020B0604030504040204" pitchFamily="34" charset="0"/>
                <a:cs typeface="Times New Roman" panose="02020603050405020304" pitchFamily="18" charset="0"/>
              </a:rPr>
              <a:t>:</a:t>
            </a:r>
          </a:p>
          <a:p>
            <a:r>
              <a:rPr lang="en-US" sz="2100" dirty="0" smtClean="0">
                <a:latin typeface="Times New Roman" panose="02020603050405020304" pitchFamily="18" charset="0"/>
                <a:cs typeface="Times New Roman" panose="02020603050405020304" pitchFamily="18" charset="0"/>
              </a:rPr>
              <a:t>K</a:t>
            </a:r>
            <a:r>
              <a:rPr lang="vi-VN" sz="2100" dirty="0" smtClean="0">
                <a:latin typeface="Times New Roman" panose="02020603050405020304" pitchFamily="18" charset="0"/>
                <a:cs typeface="Times New Roman" panose="02020603050405020304" pitchFamily="18" charset="0"/>
              </a:rPr>
              <a:t>hi một </a:t>
            </a:r>
            <a:r>
              <a:rPr lang="vi-VN" sz="2100" dirty="0">
                <a:latin typeface="Times New Roman" panose="02020603050405020304" pitchFamily="18" charset="0"/>
                <a:cs typeface="Times New Roman" panose="02020603050405020304" pitchFamily="18" charset="0"/>
              </a:rPr>
              <a:t>thành viên trong nhóm trở thành một Team Lead, chúng ta phải tạo một đối tượng mới của Team Lead và đối tượng trước đó tham chiếu vào nhân viên đó (Team Member trong </a:t>
            </a:r>
            <a:r>
              <a:rPr lang="vi-VN" sz="2100" dirty="0" smtClean="0">
                <a:latin typeface="Times New Roman" panose="02020603050405020304" pitchFamily="18" charset="0"/>
                <a:cs typeface="Times New Roman" panose="02020603050405020304" pitchFamily="18" charset="0"/>
              </a:rPr>
              <a:t>nhóm</a:t>
            </a:r>
            <a:r>
              <a:rPr lang="vi-VN" sz="2100" dirty="0">
                <a:latin typeface="Times New Roman" panose="02020603050405020304" pitchFamily="18" charset="0"/>
                <a:cs typeface="Times New Roman" panose="02020603050405020304" pitchFamily="18" charset="0"/>
              </a:rPr>
              <a:t>) có thể bị </a:t>
            </a:r>
            <a:r>
              <a:rPr lang="vi-VN" sz="2100" dirty="0" smtClean="0">
                <a:latin typeface="Times New Roman" panose="02020603050405020304" pitchFamily="18" charset="0"/>
                <a:cs typeface="Times New Roman" panose="02020603050405020304" pitchFamily="18" charset="0"/>
              </a:rPr>
              <a:t>hủy</a:t>
            </a:r>
            <a:r>
              <a:rPr lang="en-US" sz="2100" dirty="0" smtClean="0">
                <a:latin typeface="Times New Roman" panose="02020603050405020304" pitchFamily="18" charset="0"/>
                <a:cs typeface="Times New Roman" panose="02020603050405020304" pitchFamily="18" charset="0"/>
              </a:rPr>
              <a:t>.</a:t>
            </a:r>
          </a:p>
          <a:p>
            <a:r>
              <a:rPr lang="en-US" sz="2100" dirty="0" err="1" smtClean="0">
                <a:latin typeface="Times New Roman" panose="02020603050405020304" pitchFamily="18" charset="0"/>
                <a:cs typeface="Times New Roman" panose="02020603050405020304" pitchFamily="18" charset="0"/>
              </a:rPr>
              <a:t>Khi</a:t>
            </a:r>
            <a:r>
              <a:rPr lang="en-US" sz="2100" dirty="0" smtClean="0">
                <a:latin typeface="Times New Roman" panose="02020603050405020304" pitchFamily="18" charset="0"/>
                <a:cs typeface="Times New Roman" panose="02020603050405020304" pitchFamily="18" charset="0"/>
              </a:rPr>
              <a:t> </a:t>
            </a:r>
            <a:r>
              <a:rPr lang="vi-VN" sz="2100" dirty="0" smtClean="0">
                <a:latin typeface="Times New Roman" panose="02020603050405020304" pitchFamily="18" charset="0"/>
                <a:cs typeface="Times New Roman" panose="02020603050405020304" pitchFamily="18" charset="0"/>
              </a:rPr>
              <a:t>một </a:t>
            </a:r>
            <a:r>
              <a:rPr lang="vi-VN" sz="2100" dirty="0">
                <a:latin typeface="Times New Roman" panose="02020603050405020304" pitchFamily="18" charset="0"/>
                <a:cs typeface="Times New Roman" panose="02020603050405020304" pitchFamily="18" charset="0"/>
              </a:rPr>
              <a:t>nhân viên có thể thực hiện trách nhiệm của một Team Member trong nhóm cũng như trách nhiệm của Team Lead hoặc một Manager. Trong trường hợp đó, </a:t>
            </a:r>
            <a:r>
              <a:rPr lang="en-US" sz="2100" dirty="0" err="1" smtClean="0">
                <a:latin typeface="Times New Roman" panose="02020603050405020304" pitchFamily="18" charset="0"/>
                <a:cs typeface="Times New Roman" panose="02020603050405020304" pitchFamily="18" charset="0"/>
              </a:rPr>
              <a:t>chúng</a:t>
            </a:r>
            <a:r>
              <a:rPr lang="en-US" sz="2100" dirty="0" smtClean="0">
                <a:latin typeface="Times New Roman" panose="02020603050405020304" pitchFamily="18" charset="0"/>
                <a:cs typeface="Times New Roman" panose="02020603050405020304" pitchFamily="18" charset="0"/>
              </a:rPr>
              <a:t> ta </a:t>
            </a:r>
            <a:r>
              <a:rPr lang="vi-VN" sz="2100" dirty="0" smtClean="0">
                <a:latin typeface="Times New Roman" panose="02020603050405020304" pitchFamily="18" charset="0"/>
                <a:cs typeface="Times New Roman" panose="02020603050405020304" pitchFamily="18" charset="0"/>
              </a:rPr>
              <a:t>cần </a:t>
            </a:r>
            <a:r>
              <a:rPr lang="vi-VN" sz="2100" dirty="0">
                <a:latin typeface="Times New Roman" panose="02020603050405020304" pitchFamily="18" charset="0"/>
                <a:cs typeface="Times New Roman" panose="02020603050405020304" pitchFamily="18" charset="0"/>
              </a:rPr>
              <a:t>tạo hai đối tượng cho cùng một nhân viên là hoàn toàn sai</a:t>
            </a:r>
            <a:r>
              <a:rPr lang="vi-VN"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98084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1"/>
            <a:ext cx="8911687" cy="1505804"/>
          </a:xfrm>
        </p:spPr>
        <p:txBody>
          <a:bodyPr>
            <a:noAutofit/>
          </a:bodyPr>
          <a:lstStyle/>
          <a:p>
            <a:r>
              <a:rPr lang="en-US" sz="3500" b="1" dirty="0">
                <a:latin typeface="Times New Roman" panose="02020603050405020304" pitchFamily="18" charset="0"/>
                <a:cs typeface="Times New Roman" panose="02020603050405020304" pitchFamily="18" charset="0"/>
              </a:rPr>
              <a:t>Decorator</a:t>
            </a: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2508" y="1505805"/>
            <a:ext cx="4409038" cy="3211050"/>
          </a:xfrm>
        </p:spPr>
        <p:txBody>
          <a:bodyPr>
            <a:noAutofit/>
          </a:bodyPr>
          <a:lstStyle/>
          <a:p>
            <a:pPr marL="0" indent="0">
              <a:buNone/>
            </a:pPr>
            <a:r>
              <a:rPr lang="en-US" sz="2100" dirty="0" err="1" smtClean="0">
                <a:latin typeface="Times New Roman" panose="02020603050405020304" pitchFamily="18" charset="0"/>
                <a:cs typeface="Times New Roman" panose="02020603050405020304" pitchFamily="18" charset="0"/>
              </a:rPr>
              <a:t>Một</a:t>
            </a:r>
            <a:r>
              <a:rPr lang="en-US" sz="2100" dirty="0" smtClean="0">
                <a:latin typeface="Times New Roman" panose="02020603050405020304" pitchFamily="18" charset="0"/>
                <a:cs typeface="Times New Roman" panose="02020603050405020304" pitchFamily="18" charset="0"/>
              </a:rPr>
              <a:t> </a:t>
            </a:r>
            <a:r>
              <a:rPr lang="vi-VN" sz="2100" dirty="0" smtClean="0">
                <a:latin typeface="Times New Roman" panose="02020603050405020304" pitchFamily="18" charset="0"/>
                <a:cs typeface="Times New Roman" panose="02020603050405020304" pitchFamily="18" charset="0"/>
              </a:rPr>
              <a:t>Team </a:t>
            </a:r>
            <a:r>
              <a:rPr lang="vi-VN" sz="2100" dirty="0">
                <a:latin typeface="Times New Roman" panose="02020603050405020304" pitchFamily="18" charset="0"/>
                <a:cs typeface="Times New Roman" panose="02020603050405020304" pitchFamily="18" charset="0"/>
              </a:rPr>
              <a:t>Member/ Team Lead có thể có thêm trách nhiệm trong lúc thực hiện (run-time). Và trách nhiệm của họ có thể được chỉ định / thu hồi trong lúc run-time</a:t>
            </a:r>
            <a:r>
              <a:rPr lang="vi-VN"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vi-VN" sz="2100" dirty="0">
                <a:latin typeface="Times New Roman" panose="02020603050405020304" pitchFamily="18" charset="0"/>
                <a:cs typeface="Times New Roman" panose="02020603050405020304" pitchFamily="18" charset="0"/>
              </a:rPr>
              <a:t>Decorator </a:t>
            </a:r>
            <a:r>
              <a:rPr lang="en-US" sz="2100" dirty="0" err="1" smtClean="0">
                <a:latin typeface="Times New Roman" panose="02020603050405020304" pitchFamily="18" charset="0"/>
                <a:cs typeface="Times New Roman" panose="02020603050405020304" pitchFamily="18" charset="0"/>
              </a:rPr>
              <a:t>giúp</a:t>
            </a:r>
            <a:r>
              <a:rPr lang="en-US" sz="2100" dirty="0" smtClean="0">
                <a:latin typeface="Times New Roman" panose="02020603050405020304" pitchFamily="18" charset="0"/>
                <a:cs typeface="Times New Roman" panose="02020603050405020304" pitchFamily="18" charset="0"/>
              </a:rPr>
              <a:t> </a:t>
            </a:r>
            <a:r>
              <a:rPr lang="vi-VN" sz="2100" dirty="0" smtClean="0">
                <a:latin typeface="Times New Roman" panose="02020603050405020304" pitchFamily="18" charset="0"/>
                <a:cs typeface="Times New Roman" panose="02020603050405020304" pitchFamily="18" charset="0"/>
              </a:rPr>
              <a:t>hệ </a:t>
            </a:r>
            <a:r>
              <a:rPr lang="vi-VN" sz="2100" dirty="0">
                <a:latin typeface="Times New Roman" panose="02020603050405020304" pitchFamily="18" charset="0"/>
                <a:cs typeface="Times New Roman" panose="02020603050405020304" pitchFamily="18" charset="0"/>
              </a:rPr>
              <a:t>thống của chúng ta linh hoạt hơn rất nhiều</a:t>
            </a:r>
            <a:endParaRPr lang="en-US" sz="21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484891" y="1053930"/>
            <a:ext cx="6400800" cy="4114800"/>
          </a:xfrm>
          <a:prstGeom prst="rect">
            <a:avLst/>
          </a:prstGeom>
        </p:spPr>
      </p:pic>
    </p:spTree>
    <p:extLst>
      <p:ext uri="{BB962C8B-B14F-4D97-AF65-F5344CB8AC3E}">
        <p14:creationId xmlns:p14="http://schemas.microsoft.com/office/powerpoint/2010/main" val="3291527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692349"/>
            <a:ext cx="8911687" cy="813455"/>
          </a:xfrm>
        </p:spPr>
        <p:txBody>
          <a:bodyPr>
            <a:noAutofit/>
          </a:bodyPr>
          <a:lstStyle/>
          <a:p>
            <a:r>
              <a:rPr lang="en-US" sz="3500" b="1" dirty="0" smtClean="0">
                <a:latin typeface="Times New Roman" panose="02020603050405020304" pitchFamily="18" charset="0"/>
                <a:cs typeface="Times New Roman" panose="02020603050405020304" pitchFamily="18" charset="0"/>
              </a:rPr>
              <a:t>Decorator</a:t>
            </a: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685" y="1505805"/>
            <a:ext cx="10526287" cy="560387"/>
          </a:xfrm>
        </p:spPr>
        <p:txBody>
          <a:bodyPr>
            <a:noAutofit/>
          </a:bodyPr>
          <a:lstStyle/>
          <a:p>
            <a:pPr marL="0" indent="0">
              <a:buNone/>
            </a:pPr>
            <a:r>
              <a:rPr lang="vi-VN" sz="2300" dirty="0">
                <a:latin typeface="+mj-lt"/>
              </a:rPr>
              <a:t>Ví dụ về làm bánh Pizza. Tưởng tượng bạn đang làm việc cho một cửa hàng bánh Pizza, và cửa hàng của bạn vừa làm pizza cà chua và pizza phô mai. Sau đó bạn cần đặt thêm một vài nguyên liệu nữa lên phần trên của bánh vì khách hàng có quyền lựa chọn thêm gà hoặc hồ tiêu về chiếc bánh của họ. Về cơ bản bạn có một số loại pizza như: pizza gà cà chua, pizza cà chua hạt tiêu, pizza gà phô mai, pizza phô mai hạt tiêu, pizza cà chua gà hồ tiêu và pizza phô mai gà hồ tiêu.</a:t>
            </a:r>
            <a:endParaRPr lang="en-US" sz="23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7395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692349"/>
            <a:ext cx="8911687" cy="813455"/>
          </a:xfrm>
        </p:spPr>
        <p:txBody>
          <a:bodyPr>
            <a:noAutofit/>
          </a:bodyPr>
          <a:lstStyle/>
          <a:p>
            <a:r>
              <a:rPr lang="en-US" sz="3500" b="1" dirty="0" smtClean="0">
                <a:latin typeface="Times New Roman" panose="02020603050405020304" pitchFamily="18" charset="0"/>
                <a:cs typeface="Times New Roman" panose="02020603050405020304" pitchFamily="18" charset="0"/>
              </a:rPr>
              <a:t>Decorator</a:t>
            </a: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685" y="1505805"/>
            <a:ext cx="5844835" cy="1807763"/>
          </a:xfrm>
        </p:spPr>
        <p:txBody>
          <a:bodyPr>
            <a:noAutofit/>
          </a:bodyPr>
          <a:lstStyle/>
          <a:p>
            <a:pPr marL="0" indent="0">
              <a:buNone/>
            </a:pPr>
            <a:r>
              <a:rPr lang="vi-VN" sz="2100" b="1" dirty="0">
                <a:latin typeface="+mj-lt"/>
              </a:rPr>
              <a:t>IPizza</a:t>
            </a:r>
            <a:r>
              <a:rPr lang="vi-VN" sz="2100" dirty="0">
                <a:latin typeface="+mj-lt"/>
              </a:rPr>
              <a:t> là thành phần Component trong mẫu thiết kế Decorator, nó chứa phương thức doPizza</a:t>
            </a:r>
          </a:p>
          <a:p>
            <a:pPr marL="0" indent="0">
              <a:buNone/>
            </a:pPr>
            <a:r>
              <a:rPr lang="vi-VN" sz="2100" b="1" dirty="0">
                <a:latin typeface="+mj-lt"/>
              </a:rPr>
              <a:t>TomatoPizza</a:t>
            </a:r>
            <a:r>
              <a:rPr lang="vi-VN" sz="2100" dirty="0">
                <a:latin typeface="+mj-lt"/>
              </a:rPr>
              <a:t> và </a:t>
            </a:r>
            <a:r>
              <a:rPr lang="vi-VN" sz="2100" b="1" dirty="0">
                <a:latin typeface="+mj-lt"/>
              </a:rPr>
              <a:t>ChickenPizza</a:t>
            </a:r>
            <a:r>
              <a:rPr lang="vi-VN" sz="2100" dirty="0">
                <a:latin typeface="+mj-lt"/>
              </a:rPr>
              <a:t> là những lớp cài đặt của IPizza. Chúng cung cấp cụ thể các thể hiện của lớp mà chúng ta cẩn mở rộng trong quá trình chương trình đang chạy</a:t>
            </a:r>
          </a:p>
          <a:p>
            <a:pPr marL="0" indent="0">
              <a:buNone/>
            </a:pPr>
            <a:r>
              <a:rPr lang="vi-VN" sz="2100" b="1" dirty="0">
                <a:latin typeface="+mj-lt"/>
              </a:rPr>
              <a:t>PizzaDecorator</a:t>
            </a:r>
            <a:r>
              <a:rPr lang="vi-VN" sz="2100" dirty="0">
                <a:latin typeface="+mj-lt"/>
              </a:rPr>
              <a:t> có một thể hiện đã tồn tại của pizza như TomatoPizza hoặc ChickenPizza. Thuộc tính này sẽ được cài đặt thông qua phương thức khởi tạo, và nó được mở rộng trong khi chương trình chạy</a:t>
            </a:r>
          </a:p>
          <a:p>
            <a:pPr marL="0" indent="0">
              <a:buNone/>
            </a:pPr>
            <a:r>
              <a:rPr lang="vi-VN" sz="2100" b="1" dirty="0">
                <a:latin typeface="+mj-lt"/>
              </a:rPr>
              <a:t>PepperDecorator</a:t>
            </a:r>
            <a:r>
              <a:rPr lang="vi-VN" sz="2100" dirty="0">
                <a:latin typeface="+mj-lt"/>
              </a:rPr>
              <a:t> và </a:t>
            </a:r>
            <a:r>
              <a:rPr lang="vi-VN" sz="2100" b="1" dirty="0">
                <a:latin typeface="+mj-lt"/>
              </a:rPr>
              <a:t>CheeseDecorator</a:t>
            </a:r>
            <a:r>
              <a:rPr lang="vi-VN" sz="2100" dirty="0">
                <a:latin typeface="+mj-lt"/>
              </a:rPr>
              <a:t> cài đặt các phương thức mở rộng, trong trường hợp ví dụ này, PepperDecorator sẽ thêm hồ tiêu vào một pizza đã có. Tính năng mở rộng là được cài đặt trong phương thức addPepper()</a:t>
            </a:r>
            <a:endParaRPr lang="en-US" sz="2100" dirty="0">
              <a:latin typeface="+mj-lt"/>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7369520" y="826639"/>
            <a:ext cx="4584218" cy="4089392"/>
          </a:xfrm>
          <a:prstGeom prst="rect">
            <a:avLst/>
          </a:prstGeom>
        </p:spPr>
      </p:pic>
    </p:spTree>
    <p:extLst>
      <p:ext uri="{BB962C8B-B14F-4D97-AF65-F5344CB8AC3E}">
        <p14:creationId xmlns:p14="http://schemas.microsoft.com/office/powerpoint/2010/main" val="1767361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5" y="692349"/>
            <a:ext cx="8911687" cy="813455"/>
          </a:xfrm>
        </p:spPr>
        <p:txBody>
          <a:bodyPr>
            <a:noAutofit/>
          </a:bodyPr>
          <a:lstStyle/>
          <a:p>
            <a:r>
              <a:rPr lang="en-US" sz="3500" b="1" dirty="0" smtClean="0">
                <a:latin typeface="Times New Roman" panose="02020603050405020304" pitchFamily="18" charset="0"/>
                <a:cs typeface="Times New Roman" panose="02020603050405020304" pitchFamily="18" charset="0"/>
              </a:rPr>
              <a:t>Decorator</a:t>
            </a:r>
            <a:r>
              <a:rPr lang="en-US" sz="3500" b="1" dirty="0">
                <a:latin typeface="Times New Roman" panose="02020603050405020304" pitchFamily="18" charset="0"/>
                <a:cs typeface="Times New Roman" panose="02020603050405020304" pitchFamily="18" charset="0"/>
              </a:rPr>
              <a:t/>
            </a:r>
            <a:br>
              <a:rPr lang="en-US" sz="3500" b="1" dirty="0">
                <a:latin typeface="Times New Roman" panose="02020603050405020304" pitchFamily="18" charset="0"/>
                <a:cs typeface="Times New Roman" panose="02020603050405020304" pitchFamily="18" charset="0"/>
              </a:rPr>
            </a:br>
            <a:endParaRPr lang="vi-VN"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685" y="1505805"/>
            <a:ext cx="10526287" cy="2916726"/>
          </a:xfrm>
        </p:spPr>
        <p:txBody>
          <a:bodyPr>
            <a:normAutofit lnSpcReduction="10000"/>
          </a:bodyPr>
          <a:lstStyle/>
          <a:p>
            <a:pPr marL="0" indent="0">
              <a:buNone/>
            </a:pPr>
            <a:r>
              <a:rPr lang="vi-VN" sz="2500" b="1" dirty="0" smtClean="0">
                <a:latin typeface="+mj-lt"/>
              </a:rPr>
              <a:t>4. </a:t>
            </a:r>
            <a:r>
              <a:rPr lang="en-US" sz="2500" b="1" dirty="0" err="1">
                <a:latin typeface="+mj-lt"/>
              </a:rPr>
              <a:t>Sử</a:t>
            </a:r>
            <a:r>
              <a:rPr lang="en-US" sz="2500" b="1" dirty="0">
                <a:latin typeface="+mj-lt"/>
              </a:rPr>
              <a:t> </a:t>
            </a:r>
            <a:r>
              <a:rPr lang="en-US" sz="2500" b="1" dirty="0" err="1">
                <a:latin typeface="+mj-lt"/>
              </a:rPr>
              <a:t>dụng</a:t>
            </a:r>
            <a:r>
              <a:rPr lang="en-US" sz="2500" b="1" dirty="0">
                <a:latin typeface="+mj-lt"/>
              </a:rPr>
              <a:t> </a:t>
            </a:r>
            <a:r>
              <a:rPr lang="en-US" sz="2500" b="1" dirty="0" smtClean="0">
                <a:latin typeface="+mj-lt"/>
              </a:rPr>
              <a:t>Decorator Pattern </a:t>
            </a:r>
            <a:r>
              <a:rPr lang="en-US" sz="2500" b="1" dirty="0" err="1">
                <a:latin typeface="+mj-lt"/>
              </a:rPr>
              <a:t>khi</a:t>
            </a:r>
            <a:r>
              <a:rPr lang="en-US" sz="2500" b="1" dirty="0">
                <a:latin typeface="+mj-lt"/>
              </a:rPr>
              <a:t> </a:t>
            </a:r>
            <a:r>
              <a:rPr lang="en-US" sz="2500" b="1" dirty="0" err="1">
                <a:latin typeface="+mj-lt"/>
              </a:rPr>
              <a:t>nào</a:t>
            </a:r>
            <a:endParaRPr lang="en-US" sz="2500" b="1" dirty="0">
              <a:latin typeface="+mj-lt"/>
            </a:endParaRPr>
          </a:p>
          <a:p>
            <a:r>
              <a:rPr lang="vi-VN" sz="2300" dirty="0">
                <a:latin typeface="+mj-lt"/>
              </a:rPr>
              <a:t>Khi muốn thêm tính năng mới cho các đối tượng mà không ảnh hưởng đến các đối tượng này.</a:t>
            </a:r>
          </a:p>
          <a:p>
            <a:r>
              <a:rPr lang="vi-VN" sz="2300" dirty="0">
                <a:latin typeface="+mj-lt"/>
              </a:rPr>
              <a:t>Khi không thể mở rộng một đối tượng bằng cách thừa kế (inheritance). Chẳng hạn, một class sử dụng từ khóa final, muốn mở rộng class này chỉ còn cách duy nhất là sử dụng decorator.</a:t>
            </a:r>
          </a:p>
          <a:p>
            <a:r>
              <a:rPr lang="vi-VN" sz="2300" dirty="0">
                <a:latin typeface="+mj-lt"/>
              </a:rPr>
              <a:t>Trong một số </a:t>
            </a:r>
            <a:r>
              <a:rPr lang="vi-VN" sz="2300" dirty="0" smtClean="0">
                <a:latin typeface="+mj-lt"/>
              </a:rPr>
              <a:t>trường </a:t>
            </a:r>
            <a:r>
              <a:rPr lang="vi-VN" sz="2300" dirty="0">
                <a:latin typeface="+mj-lt"/>
              </a:rPr>
              <a:t>hợp </a:t>
            </a:r>
            <a:r>
              <a:rPr lang="vi-VN" sz="2300" dirty="0" smtClean="0">
                <a:latin typeface="+mj-lt"/>
              </a:rPr>
              <a:t>việc </a:t>
            </a:r>
            <a:r>
              <a:rPr lang="vi-VN" sz="2300" dirty="0">
                <a:latin typeface="+mj-lt"/>
              </a:rPr>
              <a:t>sử dụng kế thừa sẽ mất nhiều công sức trong việc viết code. </a:t>
            </a:r>
            <a:endParaRPr lang="vi-VN" sz="2300" dirty="0" smtClean="0">
              <a:latin typeface="+mj-lt"/>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7633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938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Tahoma</vt:lpstr>
      <vt:lpstr>Times New Roman</vt:lpstr>
      <vt:lpstr>Wingdings</vt:lpstr>
      <vt:lpstr>Office Theme</vt:lpstr>
      <vt:lpstr>Decorator </vt:lpstr>
      <vt:lpstr>Decorator</vt:lpstr>
      <vt:lpstr>Decorator</vt:lpstr>
      <vt:lpstr>Decorator</vt:lpstr>
      <vt:lpstr>Decorator</vt:lpstr>
      <vt:lpstr>Decorator</vt:lpstr>
      <vt:lpstr>Decorator</vt:lpstr>
      <vt:lpstr>Decorator</vt:lpstr>
      <vt:lpstr>Decorator </vt:lpstr>
      <vt:lpstr>Decorator  </vt:lpstr>
      <vt:lpstr>Decorator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 </dc:title>
  <dc:creator>Admin</dc:creator>
  <cp:lastModifiedBy>Admin</cp:lastModifiedBy>
  <cp:revision>46</cp:revision>
  <dcterms:created xsi:type="dcterms:W3CDTF">2023-04-09T00:53:27Z</dcterms:created>
  <dcterms:modified xsi:type="dcterms:W3CDTF">2023-05-13T11:46:02Z</dcterms:modified>
</cp:coreProperties>
</file>