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58" r:id="rId2"/>
    <p:sldId id="359" r:id="rId3"/>
    <p:sldId id="364" r:id="rId4"/>
    <p:sldId id="365" r:id="rId5"/>
    <p:sldId id="360" r:id="rId6"/>
    <p:sldId id="362" r:id="rId7"/>
    <p:sldId id="363" r:id="rId8"/>
    <p:sldId id="366" r:id="rId9"/>
    <p:sldId id="367" r:id="rId10"/>
    <p:sldId id="275"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75" autoAdjust="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0E491-429D-42C6-B56A-26413DEF5BCB}" type="datetimeFigureOut">
              <a:rPr lang="en-US" smtClean="0"/>
              <a:t>7/22/2023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055F8-B9DB-4DA1-A2E5-D04334C11222}" type="slidenum">
              <a:rPr lang="en-US" smtClean="0"/>
              <a:t>‹#›</a:t>
            </a:fld>
            <a:endParaRPr lang="en-US"/>
          </a:p>
        </p:txBody>
      </p:sp>
    </p:spTree>
    <p:extLst>
      <p:ext uri="{BB962C8B-B14F-4D97-AF65-F5344CB8AC3E}">
        <p14:creationId xmlns:p14="http://schemas.microsoft.com/office/powerpoint/2010/main" val="1018347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1</a:t>
            </a:fld>
            <a:endParaRPr lang="en-US"/>
          </a:p>
        </p:txBody>
      </p:sp>
    </p:spTree>
    <p:extLst>
      <p:ext uri="{BB962C8B-B14F-4D97-AF65-F5344CB8AC3E}">
        <p14:creationId xmlns:p14="http://schemas.microsoft.com/office/powerpoint/2010/main" val="347736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2</a:t>
            </a:fld>
            <a:endParaRPr lang="en-US"/>
          </a:p>
        </p:txBody>
      </p:sp>
    </p:spTree>
    <p:extLst>
      <p:ext uri="{BB962C8B-B14F-4D97-AF65-F5344CB8AC3E}">
        <p14:creationId xmlns:p14="http://schemas.microsoft.com/office/powerpoint/2010/main" val="375788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3</a:t>
            </a:fld>
            <a:endParaRPr lang="en-US"/>
          </a:p>
        </p:txBody>
      </p:sp>
    </p:spTree>
    <p:extLst>
      <p:ext uri="{BB962C8B-B14F-4D97-AF65-F5344CB8AC3E}">
        <p14:creationId xmlns:p14="http://schemas.microsoft.com/office/powerpoint/2010/main" val="160433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4</a:t>
            </a:fld>
            <a:endParaRPr lang="en-US"/>
          </a:p>
        </p:txBody>
      </p:sp>
    </p:spTree>
    <p:extLst>
      <p:ext uri="{BB962C8B-B14F-4D97-AF65-F5344CB8AC3E}">
        <p14:creationId xmlns:p14="http://schemas.microsoft.com/office/powerpoint/2010/main" val="188489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5</a:t>
            </a:fld>
            <a:endParaRPr lang="en-US"/>
          </a:p>
        </p:txBody>
      </p:sp>
    </p:spTree>
    <p:extLst>
      <p:ext uri="{BB962C8B-B14F-4D97-AF65-F5344CB8AC3E}">
        <p14:creationId xmlns:p14="http://schemas.microsoft.com/office/powerpoint/2010/main" val="4179816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6</a:t>
            </a:fld>
            <a:endParaRPr lang="en-US"/>
          </a:p>
        </p:txBody>
      </p:sp>
    </p:spTree>
    <p:extLst>
      <p:ext uri="{BB962C8B-B14F-4D97-AF65-F5344CB8AC3E}">
        <p14:creationId xmlns:p14="http://schemas.microsoft.com/office/powerpoint/2010/main" val="518249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7</a:t>
            </a:fld>
            <a:endParaRPr lang="en-US"/>
          </a:p>
        </p:txBody>
      </p:sp>
    </p:spTree>
    <p:extLst>
      <p:ext uri="{BB962C8B-B14F-4D97-AF65-F5344CB8AC3E}">
        <p14:creationId xmlns:p14="http://schemas.microsoft.com/office/powerpoint/2010/main" val="104748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8</a:t>
            </a:fld>
            <a:endParaRPr lang="en-US"/>
          </a:p>
        </p:txBody>
      </p:sp>
    </p:spTree>
    <p:extLst>
      <p:ext uri="{BB962C8B-B14F-4D97-AF65-F5344CB8AC3E}">
        <p14:creationId xmlns:p14="http://schemas.microsoft.com/office/powerpoint/2010/main" val="142671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3CD3D2-A688-474D-AE07-B6C21AD8EF84}" type="slidenum">
              <a:rPr lang="en-US" smtClean="0"/>
              <a:t>9</a:t>
            </a:fld>
            <a:endParaRPr lang="en-US"/>
          </a:p>
        </p:txBody>
      </p:sp>
    </p:spTree>
    <p:extLst>
      <p:ext uri="{BB962C8B-B14F-4D97-AF65-F5344CB8AC3E}">
        <p14:creationId xmlns:p14="http://schemas.microsoft.com/office/powerpoint/2010/main" val="292474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F32CF4-18F0-4502-94ED-80C5BD3D8B2E}" type="datetimeFigureOut">
              <a:rPr lang="vi-VN" smtClean="0"/>
              <a:t>22/07/2023</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344154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32CF4-18F0-4502-94ED-80C5BD3D8B2E}" type="datetimeFigureOut">
              <a:rPr lang="vi-VN" smtClean="0"/>
              <a:t>22/07/2023</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33549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32CF4-18F0-4502-94ED-80C5BD3D8B2E}" type="datetimeFigureOut">
              <a:rPr lang="vi-VN" smtClean="0"/>
              <a:t>22/07/2023</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B77D59-3F35-40BC-9694-8C7B2992B12E}"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576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8F32CF4-18F0-4502-94ED-80C5BD3D8B2E}" type="datetimeFigureOut">
              <a:rPr lang="vi-VN" smtClean="0"/>
              <a:t>22/07/2023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488813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8F32CF4-18F0-4502-94ED-80C5BD3D8B2E}" type="datetimeFigureOut">
              <a:rPr lang="vi-VN" smtClean="0"/>
              <a:t>22/07/2023</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B77D59-3F35-40BC-9694-8C7B2992B12E}"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669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8F32CF4-18F0-4502-94ED-80C5BD3D8B2E}" type="datetimeFigureOut">
              <a:rPr lang="vi-VN" smtClean="0"/>
              <a:t>22/07/2023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3683699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32CF4-18F0-4502-94ED-80C5BD3D8B2E}" type="datetimeFigureOut">
              <a:rPr lang="vi-VN" smtClean="0"/>
              <a:t>22/07/2023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2421105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32CF4-18F0-4502-94ED-80C5BD3D8B2E}" type="datetimeFigureOut">
              <a:rPr lang="vi-VN" smtClean="0"/>
              <a:t>22/07/2023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390354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32CF4-18F0-4502-94ED-80C5BD3D8B2E}" type="datetimeFigureOut">
              <a:rPr lang="vi-VN" smtClean="0"/>
              <a:t>22/07/2023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34622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32CF4-18F0-4502-94ED-80C5BD3D8B2E}" type="datetimeFigureOut">
              <a:rPr lang="vi-VN" smtClean="0"/>
              <a:t>22/07/2023</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338247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F32CF4-18F0-4502-94ED-80C5BD3D8B2E}" type="datetimeFigureOut">
              <a:rPr lang="vi-VN" smtClean="0"/>
              <a:t>22/07/2023</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5472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F32CF4-18F0-4502-94ED-80C5BD3D8B2E}" type="datetimeFigureOut">
              <a:rPr lang="vi-VN" smtClean="0"/>
              <a:t>22/07/2023</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26838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F32CF4-18F0-4502-94ED-80C5BD3D8B2E}" type="datetimeFigureOut">
              <a:rPr lang="vi-VN" smtClean="0"/>
              <a:t>22/07/2023</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1787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32CF4-18F0-4502-94ED-80C5BD3D8B2E}" type="datetimeFigureOut">
              <a:rPr lang="vi-VN" smtClean="0"/>
              <a:t>22/07/2023</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231509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32CF4-18F0-4502-94ED-80C5BD3D8B2E}" type="datetimeFigureOut">
              <a:rPr lang="vi-VN" smtClean="0"/>
              <a:t>22/07/2023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221880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32CF4-18F0-4502-94ED-80C5BD3D8B2E}" type="datetimeFigureOut">
              <a:rPr lang="vi-VN" smtClean="0"/>
              <a:t>22/07/2023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B77D59-3F35-40BC-9694-8C7B2992B12E}" type="slidenum">
              <a:rPr lang="vi-VN" smtClean="0"/>
              <a:t>‹#›</a:t>
            </a:fld>
            <a:endParaRPr lang="vi-VN"/>
          </a:p>
        </p:txBody>
      </p:sp>
    </p:spTree>
    <p:extLst>
      <p:ext uri="{BB962C8B-B14F-4D97-AF65-F5344CB8AC3E}">
        <p14:creationId xmlns:p14="http://schemas.microsoft.com/office/powerpoint/2010/main" val="1967958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F32CF4-18F0-4502-94ED-80C5BD3D8B2E}" type="datetimeFigureOut">
              <a:rPr lang="vi-VN" smtClean="0"/>
              <a:t>22/07/2023</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B77D59-3F35-40BC-9694-8C7B2992B12E}" type="slidenum">
              <a:rPr lang="vi-VN" smtClean="0"/>
              <a:t>‹#›</a:t>
            </a:fld>
            <a:endParaRPr lang="vi-VN"/>
          </a:p>
        </p:txBody>
      </p:sp>
    </p:spTree>
    <p:extLst>
      <p:ext uri="{BB962C8B-B14F-4D97-AF65-F5344CB8AC3E}">
        <p14:creationId xmlns:p14="http://schemas.microsoft.com/office/powerpoint/2010/main" val="2373922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24178"/>
            <a:ext cx="8911687" cy="813454"/>
          </a:xfrm>
        </p:spPr>
        <p:txBody>
          <a:bodyPr/>
          <a:lstStyle/>
          <a:p>
            <a:r>
              <a:rPr lang="en-US" dirty="0"/>
              <a:t>MEDIATOR</a:t>
            </a:r>
            <a:endParaRPr lang="vi-VN" dirty="0"/>
          </a:p>
        </p:txBody>
      </p:sp>
      <p:sp>
        <p:nvSpPr>
          <p:cNvPr id="3" name="Content Placeholder 2"/>
          <p:cNvSpPr>
            <a:spLocks noGrp="1"/>
          </p:cNvSpPr>
          <p:nvPr>
            <p:ph idx="1"/>
          </p:nvPr>
        </p:nvSpPr>
        <p:spPr>
          <a:xfrm>
            <a:off x="1524685" y="870013"/>
            <a:ext cx="10526287" cy="5610686"/>
          </a:xfrm>
        </p:spPr>
        <p:txBody>
          <a:bodyPr/>
          <a:lstStyle/>
          <a:p>
            <a:pPr marL="0" indent="0">
              <a:buNone/>
            </a:pPr>
            <a:r>
              <a:rPr lang="en-US" sz="2000" b="1" dirty="0"/>
              <a:t>1</a:t>
            </a:r>
            <a:r>
              <a:rPr lang="vi-VN" sz="2000" b="1" dirty="0"/>
              <a:t>. </a:t>
            </a:r>
            <a:r>
              <a:rPr lang="en-US" sz="2000" b="1" dirty="0" err="1"/>
              <a:t>Định</a:t>
            </a:r>
            <a:r>
              <a:rPr lang="en-US" sz="2000" b="1" dirty="0"/>
              <a:t> </a:t>
            </a:r>
            <a:r>
              <a:rPr lang="en-US" sz="2000" b="1" dirty="0" err="1"/>
              <a:t>nghĩa</a:t>
            </a:r>
            <a:r>
              <a:rPr lang="en-US" sz="2000" b="1" dirty="0"/>
              <a:t>:</a:t>
            </a:r>
            <a:endParaRPr lang="vi-VN" sz="2000" b="1" dirty="0"/>
          </a:p>
          <a:p>
            <a:r>
              <a:rPr lang="en-US" b="1" dirty="0">
                <a:latin typeface="Tahoma" panose="020B0604030504040204" pitchFamily="34" charset="0"/>
                <a:ea typeface="Tahoma" panose="020B0604030504040204" pitchFamily="34" charset="0"/>
                <a:cs typeface="Tahoma" panose="020B0604030504040204" pitchFamily="34" charset="0"/>
              </a:rPr>
              <a:t>Mediator Pattern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Pattern </a:t>
            </a:r>
            <a:r>
              <a:rPr lang="en-US" dirty="0" err="1">
                <a:latin typeface="Tahoma" panose="020B0604030504040204" pitchFamily="34" charset="0"/>
                <a:ea typeface="Tahoma" panose="020B0604030504040204" pitchFamily="34" charset="0"/>
                <a:cs typeface="Tahoma" panose="020B0604030504040204" pitchFamily="34" charset="0"/>
              </a:rPr>
              <a:t>thuộc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nhóm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hành</a:t>
            </a:r>
            <a:r>
              <a:rPr lang="en-US" dirty="0">
                <a:latin typeface="Tahoma" panose="020B0604030504040204" pitchFamily="34" charset="0"/>
                <a:ea typeface="Tahoma" panose="020B0604030504040204" pitchFamily="34" charset="0"/>
                <a:cs typeface="Tahoma" panose="020B0604030504040204" pitchFamily="34" charset="0"/>
              </a:rPr>
              <a:t> vi (Behavioral Pattern)</a:t>
            </a:r>
            <a:r>
              <a:rPr lang="vi-VN" dirty="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b="1" dirty="0">
                <a:latin typeface="Tahoma" panose="020B0604030504040204" pitchFamily="34" charset="0"/>
                <a:ea typeface="Tahoma" panose="020B0604030504040204" pitchFamily="34" charset="0"/>
                <a:cs typeface="Tahoma" panose="020B0604030504040204" pitchFamily="34" charset="0"/>
              </a:rPr>
              <a:t>Mediator </a:t>
            </a: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đối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tượng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trung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giúp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giảm</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tạp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giữa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lớp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đối</a:t>
            </a:r>
            <a:r>
              <a:rPr lang="en-US" dirty="0">
                <a:latin typeface="Tahoma" panose="020B0604030504040204" pitchFamily="34" charset="0"/>
                <a:ea typeface="Tahoma" panose="020B0604030504040204" pitchFamily="34" charset="0"/>
                <a:cs typeface="Tahoma" panose="020B0604030504040204" pitchFamily="34" charset="0"/>
              </a:rPr>
              <a:t> t</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smtClean="0">
                <a:latin typeface="Tahoma" panose="020B0604030504040204" pitchFamily="34" charset="0"/>
                <a:ea typeface="Tahoma" panose="020B0604030504040204" pitchFamily="34" charset="0"/>
                <a:cs typeface="Tahoma" panose="020B0604030504040204" pitchFamily="34" charset="0"/>
              </a:rPr>
              <a:t>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hệ</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thống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screenshot of a cell phone&#10;&#10;Description automatically generated">
            <a:extLst>
              <a:ext uri="{FF2B5EF4-FFF2-40B4-BE49-F238E27FC236}">
                <a16:creationId xmlns:a16="http://schemas.microsoft.com/office/drawing/2014/main" xmlns="" id="{BC1834EE-DB8C-4820-81C4-75FD66A0B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378" y="2845427"/>
            <a:ext cx="4438150" cy="2610033"/>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xmlns="" id="{CB165281-DF77-4807-BFAD-DA627515C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4380" y="2845427"/>
            <a:ext cx="5010980" cy="2610033"/>
          </a:xfrm>
          <a:prstGeom prst="rect">
            <a:avLst/>
          </a:prstGeom>
        </p:spPr>
      </p:pic>
      <p:sp>
        <p:nvSpPr>
          <p:cNvPr id="9" name="Arrow: Right 8">
            <a:extLst>
              <a:ext uri="{FF2B5EF4-FFF2-40B4-BE49-F238E27FC236}">
                <a16:creationId xmlns:a16="http://schemas.microsoft.com/office/drawing/2014/main" xmlns="" id="{AC3ABC7C-C86A-4924-B3F2-265A502AC733}"/>
              </a:ext>
            </a:extLst>
          </p:cNvPr>
          <p:cNvSpPr/>
          <p:nvPr/>
        </p:nvSpPr>
        <p:spPr>
          <a:xfrm>
            <a:off x="6294268" y="4838330"/>
            <a:ext cx="656948" cy="488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8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243364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06423"/>
            <a:ext cx="8911687" cy="745833"/>
          </a:xfrm>
        </p:spPr>
        <p:txBody>
          <a:bodyPr/>
          <a:lstStyle/>
          <a:p>
            <a:r>
              <a:rPr lang="en-US"/>
              <a:t>MEDIATOR</a:t>
            </a:r>
            <a:endParaRPr lang="vi-VN"/>
          </a:p>
        </p:txBody>
      </p:sp>
      <p:sp>
        <p:nvSpPr>
          <p:cNvPr id="3" name="Content Placeholder 2"/>
          <p:cNvSpPr>
            <a:spLocks noGrp="1"/>
          </p:cNvSpPr>
          <p:nvPr>
            <p:ph idx="1"/>
          </p:nvPr>
        </p:nvSpPr>
        <p:spPr>
          <a:xfrm>
            <a:off x="1524685" y="852256"/>
            <a:ext cx="3544465" cy="5832629"/>
          </a:xfrm>
        </p:spPr>
        <p:txBody>
          <a:bodyPr/>
          <a:lstStyle/>
          <a:p>
            <a:pPr marL="0" indent="0">
              <a:buNone/>
            </a:pPr>
            <a:r>
              <a:rPr lang="en-US" sz="2000" b="1" dirty="0"/>
              <a:t>2</a:t>
            </a:r>
            <a:r>
              <a:rPr lang="vi-VN" sz="2000" b="1" dirty="0"/>
              <a:t>. </a:t>
            </a:r>
            <a:r>
              <a:rPr lang="en-US" sz="2000" b="1" dirty="0" err="1"/>
              <a:t>Cài</a:t>
            </a:r>
            <a:r>
              <a:rPr lang="en-US" sz="2000" b="1" dirty="0"/>
              <a:t> </a:t>
            </a:r>
            <a:r>
              <a:rPr lang="en-US" sz="2000" b="1" dirty="0" err="1"/>
              <a:t>đặt</a:t>
            </a:r>
            <a:r>
              <a:rPr lang="en-US" sz="2000" b="1" dirty="0"/>
              <a:t>:</a:t>
            </a:r>
            <a:endParaRPr lang="vi-VN" sz="2000" b="1" dirty="0"/>
          </a:p>
          <a:p>
            <a:r>
              <a:rPr lang="en-US" b="1" dirty="0">
                <a:latin typeface="Tahoma" panose="020B0604030504040204" pitchFamily="34" charset="0"/>
                <a:ea typeface="Tahoma" panose="020B0604030504040204" pitchFamily="34" charset="0"/>
                <a:cs typeface="Tahoma" panose="020B0604030504040204" pitchFamily="34" charset="0"/>
              </a:rPr>
              <a:t>Colleague</a:t>
            </a:r>
            <a:r>
              <a:rPr lang="en-US" dirty="0">
                <a:latin typeface="Tahoma" panose="020B0604030504040204" pitchFamily="34" charset="0"/>
                <a:ea typeface="Tahoma" panose="020B0604030504040204" pitchFamily="34" charset="0"/>
                <a:cs typeface="Tahoma" panose="020B0604030504040204" pitchFamily="34" charset="0"/>
              </a:rPr>
              <a:t>: abstract class, </a:t>
            </a:r>
            <a:r>
              <a:rPr lang="en-US" dirty="0" err="1">
                <a:latin typeface="Tahoma" panose="020B0604030504040204" pitchFamily="34" charset="0"/>
                <a:ea typeface="Tahoma" panose="020B0604030504040204" pitchFamily="34" charset="0"/>
                <a:cs typeface="Tahoma" panose="020B0604030504040204" pitchFamily="34" charset="0"/>
              </a:rPr>
              <a:t>giữ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chiếu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Mediator object.</a:t>
            </a:r>
          </a:p>
          <a:p>
            <a:r>
              <a:rPr lang="en-US" b="1" dirty="0" err="1">
                <a:latin typeface="Tahoma" panose="020B0604030504040204" pitchFamily="34" charset="0"/>
                <a:ea typeface="Tahoma" panose="020B0604030504040204" pitchFamily="34" charset="0"/>
                <a:cs typeface="Tahoma" panose="020B0604030504040204" pitchFamily="34" charset="0"/>
              </a:rPr>
              <a:t>ConcreteColleague</a:t>
            </a:r>
            <a:r>
              <a:rPr lang="en-US" b="1"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đặt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Colleague, </a:t>
            </a:r>
            <a:r>
              <a:rPr lang="en-US" dirty="0" err="1">
                <a:latin typeface="Tahoma" panose="020B0604030504040204" pitchFamily="34" charset="0"/>
                <a:ea typeface="Tahoma" panose="020B0604030504040204" pitchFamily="34" charset="0"/>
                <a:cs typeface="Tahoma" panose="020B0604030504040204" pitchFamily="34" charset="0"/>
              </a:rPr>
              <a:t>giao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Colleague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qua Mediator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p>
          <a:p>
            <a:r>
              <a:rPr lang="en-US" b="1" dirty="0">
                <a:latin typeface="Tahoma" panose="020B0604030504040204" pitchFamily="34" charset="0"/>
                <a:ea typeface="Tahoma" panose="020B0604030504040204" pitchFamily="34" charset="0"/>
                <a:cs typeface="Tahoma" panose="020B0604030504040204" pitchFamily="34" charset="0"/>
              </a:rPr>
              <a:t>Mediator: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interface, </a:t>
            </a:r>
            <a:r>
              <a:rPr lang="en-US" dirty="0" err="1">
                <a:latin typeface="Tahoma" panose="020B0604030504040204" pitchFamily="34" charset="0"/>
                <a:ea typeface="Tahoma" panose="020B0604030504040204" pitchFamily="34" charset="0"/>
                <a:cs typeface="Tahoma" panose="020B0604030504040204" pitchFamily="34" charset="0"/>
              </a:rPr>
              <a:t>định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nghĩa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Colleague </a:t>
            </a:r>
            <a:r>
              <a:rPr lang="en-US" dirty="0" err="1">
                <a:latin typeface="Tahoma" panose="020B0604030504040204" pitchFamily="34" charset="0"/>
                <a:ea typeface="Tahoma" panose="020B0604030504040204" pitchFamily="34" charset="0"/>
                <a:cs typeface="Tahoma" panose="020B0604030504040204" pitchFamily="34" charset="0"/>
              </a:rPr>
              <a:t>khác</a:t>
            </a:r>
            <a:r>
              <a:rPr lang="en-US" dirty="0">
                <a:latin typeface="Tahoma" panose="020B0604030504040204" pitchFamily="34" charset="0"/>
                <a:ea typeface="Tahoma" panose="020B0604030504040204" pitchFamily="34" charset="0"/>
                <a:cs typeface="Tahoma" panose="020B0604030504040204" pitchFamily="34" charset="0"/>
              </a:rPr>
              <a:t>.</a:t>
            </a:r>
          </a:p>
          <a:p>
            <a:r>
              <a:rPr lang="en-US" b="1" dirty="0" err="1">
                <a:latin typeface="Tahoma" panose="020B0604030504040204" pitchFamily="34" charset="0"/>
                <a:ea typeface="Tahoma" panose="020B0604030504040204" pitchFamily="34" charset="0"/>
                <a:cs typeface="Tahoma" panose="020B0604030504040204" pitchFamily="34" charset="0"/>
              </a:rPr>
              <a:t>ConcreteMediator</a:t>
            </a:r>
            <a:r>
              <a:rPr lang="en-US" b="1"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đặt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Mediator,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Colleague object. </a:t>
            </a:r>
          </a:p>
        </p:txBody>
      </p:sp>
      <p:pic>
        <p:nvPicPr>
          <p:cNvPr id="6" name="Picture 5" descr="A screenshot of a cell phone&#10;&#10;Description automatically generated">
            <a:extLst>
              <a:ext uri="{FF2B5EF4-FFF2-40B4-BE49-F238E27FC236}">
                <a16:creationId xmlns:a16="http://schemas.microsoft.com/office/drawing/2014/main" xmlns="" id="{62A3E029-CE3C-4440-A64F-40B68A87D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416" y="1111353"/>
            <a:ext cx="6676154" cy="5149488"/>
          </a:xfrm>
          <a:prstGeom prst="rect">
            <a:avLst/>
          </a:prstGeom>
        </p:spPr>
      </p:pic>
    </p:spTree>
    <p:extLst>
      <p:ext uri="{BB962C8B-B14F-4D97-AF65-F5344CB8AC3E}">
        <p14:creationId xmlns:p14="http://schemas.microsoft.com/office/powerpoint/2010/main" val="87899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24178"/>
            <a:ext cx="8911687" cy="813454"/>
          </a:xfrm>
        </p:spPr>
        <p:txBody>
          <a:bodyPr/>
          <a:lstStyle/>
          <a:p>
            <a:r>
              <a:rPr lang="en-US"/>
              <a:t>MEDIATOR</a:t>
            </a:r>
            <a:endParaRPr lang="vi-VN"/>
          </a:p>
        </p:txBody>
      </p:sp>
      <p:sp>
        <p:nvSpPr>
          <p:cNvPr id="3" name="Content Placeholder 2"/>
          <p:cNvSpPr>
            <a:spLocks noGrp="1"/>
          </p:cNvSpPr>
          <p:nvPr>
            <p:ph idx="1"/>
          </p:nvPr>
        </p:nvSpPr>
        <p:spPr>
          <a:xfrm>
            <a:off x="1524685" y="870013"/>
            <a:ext cx="10526287" cy="5610686"/>
          </a:xfrm>
        </p:spPr>
        <p:txBody>
          <a:bodyPr/>
          <a:lstStyle/>
          <a:p>
            <a:pPr marL="0" indent="0">
              <a:buNone/>
            </a:pPr>
            <a:r>
              <a:rPr lang="en-US" sz="2000" b="1" dirty="0" smtClean="0"/>
              <a:t>3</a:t>
            </a:r>
            <a:r>
              <a:rPr lang="vi-VN" sz="2000" b="1" dirty="0" smtClean="0"/>
              <a:t>. </a:t>
            </a:r>
            <a:r>
              <a:rPr lang="en-US" sz="2000" b="1" dirty="0" err="1"/>
              <a:t>Lợi</a:t>
            </a:r>
            <a:r>
              <a:rPr lang="en-US" sz="2000" b="1" dirty="0"/>
              <a:t> </a:t>
            </a:r>
            <a:r>
              <a:rPr lang="en-US" sz="2000" b="1" dirty="0" err="1"/>
              <a:t>ích</a:t>
            </a:r>
            <a:r>
              <a:rPr lang="en-US" sz="2000" b="1" dirty="0"/>
              <a:t>:</a:t>
            </a:r>
            <a:endParaRPr lang="vi-VN" sz="2000" b="1" dirty="0"/>
          </a:p>
          <a:p>
            <a:r>
              <a:rPr lang="en-US" dirty="0" err="1">
                <a:latin typeface="Tahoma" panose="020B0604030504040204" pitchFamily="34" charset="0"/>
                <a:ea typeface="Tahoma" panose="020B0604030504040204" pitchFamily="34" charset="0"/>
                <a:cs typeface="Tahoma" panose="020B0604030504040204" pitchFamily="34" charset="0"/>
              </a:rPr>
              <a:t>Đảm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nguyên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tắc</a:t>
            </a:r>
            <a:r>
              <a:rPr lang="en-US" dirty="0">
                <a:latin typeface="Tahoma" panose="020B0604030504040204" pitchFamily="34" charset="0"/>
                <a:ea typeface="Tahoma" panose="020B0604030504040204" pitchFamily="34" charset="0"/>
                <a:cs typeface="Tahoma" panose="020B0604030504040204" pitchFamily="34" charset="0"/>
              </a:rPr>
              <a:t> Single responsibility </a:t>
            </a:r>
            <a:r>
              <a:rPr lang="en-US" dirty="0" err="1">
                <a:latin typeface="Tahoma" panose="020B0604030504040204" pitchFamily="34" charset="0"/>
                <a:ea typeface="Tahoma" panose="020B0604030504040204" pitchFamily="34" charset="0"/>
                <a:cs typeface="Tahoma" panose="020B0604030504040204" pitchFamily="34" charset="0"/>
              </a:rPr>
              <a:t>princible</a:t>
            </a:r>
            <a:r>
              <a:rPr lang="en-US" dirty="0">
                <a:latin typeface="Tahoma" panose="020B0604030504040204" pitchFamily="34" charset="0"/>
                <a:ea typeface="Tahoma" panose="020B0604030504040204" pitchFamily="34" charset="0"/>
                <a:cs typeface="Tahoma" panose="020B0604030504040204" pitchFamily="34" charset="0"/>
              </a:rPr>
              <a:t> (SRP): </a:t>
            </a:r>
            <a:r>
              <a:rPr lang="en-US" dirty="0" err="1">
                <a:latin typeface="Tahoma" panose="020B0604030504040204" pitchFamily="34" charset="0"/>
                <a:ea typeface="Tahoma" panose="020B0604030504040204" pitchFamily="34" charset="0"/>
                <a:cs typeface="Tahoma" panose="020B0604030504040204" pitchFamily="34" charset="0"/>
              </a:rPr>
              <a:t>tách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riêng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giữa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thành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ra</a:t>
            </a:r>
            <a:r>
              <a:rPr lang="en-US" dirty="0">
                <a:latin typeface="Tahoma" panose="020B0604030504040204" pitchFamily="34" charset="0"/>
                <a:ea typeface="Tahoma" panose="020B0604030504040204" pitchFamily="34" charset="0"/>
                <a:cs typeface="Tahoma" panose="020B0604030504040204" pitchFamily="34" charset="0"/>
              </a:rPr>
              <a:t> n</a:t>
            </a:r>
            <a:r>
              <a:rPr lang="vi-VN" dirty="0">
                <a:latin typeface="Tahoma" panose="020B0604030504040204" pitchFamily="34" charset="0"/>
                <a:ea typeface="Tahoma" panose="020B0604030504040204" pitchFamily="34" charset="0"/>
                <a:cs typeface="Tahoma" panose="020B0604030504040204" pitchFamily="34" charset="0"/>
              </a:rPr>
              <a:t>ơ</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khác</a:t>
            </a:r>
            <a:r>
              <a:rPr lang="en-US" b="1" dirty="0">
                <a:latin typeface="Tahoma" panose="020B0604030504040204" pitchFamily="34" charset="0"/>
                <a:ea typeface="Tahoma" panose="020B0604030504040204" pitchFamily="34" charset="0"/>
                <a:cs typeface="Tahoma" panose="020B0604030504040204" pitchFamily="34" charset="0"/>
              </a:rPr>
              <a:t> </a:t>
            </a:r>
            <a:r>
              <a:rPr lang="vi-VN" dirty="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Đảm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nguyên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tắc</a:t>
            </a:r>
            <a:r>
              <a:rPr lang="en-US" dirty="0">
                <a:latin typeface="Tahoma" panose="020B0604030504040204" pitchFamily="34" charset="0"/>
                <a:ea typeface="Tahoma" panose="020B0604030504040204" pitchFamily="34" charset="0"/>
                <a:cs typeface="Tahoma" panose="020B0604030504040204" pitchFamily="34" charset="0"/>
              </a:rPr>
              <a:t> Open/Closed: </a:t>
            </a:r>
            <a:r>
              <a:rPr lang="vi-VN" dirty="0"/>
              <a:t>chúng ta có thể implement thêm một Mediator mới mà không ảnh hưởng đến các component hiện </a:t>
            </a:r>
            <a:r>
              <a:rPr lang="vi-VN" dirty="0" smtClean="0"/>
              <a:t>có</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Giảm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khớp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giữa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component</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vi-VN" dirty="0"/>
              <a:t>Tái sử dụng các component dễ dàng hơn</a:t>
            </a:r>
            <a:r>
              <a:rPr lang="vi-VN" dirty="0" smtClean="0"/>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Đ</a:t>
            </a:r>
            <a:r>
              <a:rPr lang="vi-VN" dirty="0">
                <a:latin typeface="Tahoma" panose="020B0604030504040204" pitchFamily="34" charset="0"/>
                <a:ea typeface="Tahoma" panose="020B0604030504040204" pitchFamily="34" charset="0"/>
                <a:cs typeface="Tahoma" panose="020B0604030504040204" pitchFamily="34" charset="0"/>
              </a:rPr>
              <a:t>ơ</a:t>
            </a:r>
            <a:r>
              <a:rPr lang="en-US" dirty="0">
                <a:latin typeface="Tahoma" panose="020B0604030504040204" pitchFamily="34" charset="0"/>
                <a:ea typeface="Tahoma" panose="020B0604030504040204" pitchFamily="34" charset="0"/>
                <a:cs typeface="Tahoma" panose="020B0604030504040204" pitchFamily="34" charset="0"/>
              </a:rPr>
              <a:t>n </a:t>
            </a:r>
            <a:r>
              <a:rPr lang="en-US" dirty="0" err="1">
                <a:latin typeface="Tahoma" panose="020B0604030504040204" pitchFamily="34" charset="0"/>
                <a:ea typeface="Tahoma" panose="020B0604030504040204" pitchFamily="34" charset="0"/>
                <a:cs typeface="Tahoma" panose="020B0604030504040204" pitchFamily="34" charset="0"/>
              </a:rPr>
              <a:t>giản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hóa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giữa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đối</a:t>
            </a:r>
            <a:r>
              <a:rPr lang="en-US" dirty="0">
                <a:latin typeface="Tahoma" panose="020B0604030504040204" pitchFamily="34" charset="0"/>
                <a:ea typeface="Tahoma" panose="020B0604030504040204" pitchFamily="34" charset="0"/>
                <a:cs typeface="Tahoma" panose="020B0604030504040204" pitchFamily="34" charset="0"/>
              </a:rPr>
              <a:t> t</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thế</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quan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 (many-to-many) </a:t>
            </a:r>
            <a:r>
              <a:rPr lang="en-US" dirty="0" err="1">
                <a:latin typeface="Tahoma" panose="020B0604030504040204" pitchFamily="34" charset="0"/>
                <a:ea typeface="Tahoma" panose="020B0604030504040204" pitchFamily="34" charset="0"/>
                <a:cs typeface="Tahoma" panose="020B0604030504040204" pitchFamily="34" charset="0"/>
              </a:rPr>
              <a:t>giữa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component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quan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one-to-many </a:t>
            </a:r>
            <a:r>
              <a:rPr lang="en-US" dirty="0" err="1">
                <a:latin typeface="Tahoma" panose="020B0604030504040204" pitchFamily="34" charset="0"/>
                <a:ea typeface="Tahoma" panose="020B0604030504040204" pitchFamily="34" charset="0"/>
                <a:cs typeface="Tahoma" panose="020B0604030504040204" pitchFamily="34" charset="0"/>
              </a:rPr>
              <a:t>giữa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mediator </a:t>
            </a:r>
            <a:r>
              <a:rPr lang="en-US" dirty="0" err="1">
                <a:latin typeface="Tahoma" panose="020B0604030504040204" pitchFamily="34" charset="0"/>
                <a:ea typeface="Tahoma" panose="020B0604030504040204" pitchFamily="34" charset="0"/>
                <a:cs typeface="Tahoma" panose="020B0604030504040204" pitchFamily="34" charset="0"/>
              </a:rPr>
              <a:t>tới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component.</a:t>
            </a:r>
          </a:p>
          <a:p>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giúp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rõ</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component t</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thộng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a:t>
            </a:r>
            <a:r>
              <a:rPr lang="vi-VN" dirty="0">
                <a:latin typeface="Tahoma" panose="020B0604030504040204" pitchFamily="34" charset="0"/>
                <a:ea typeface="Tahoma" panose="020B0604030504040204" pitchFamily="34" charset="0"/>
                <a:cs typeface="Tahoma" panose="020B0604030504040204" pitchFamily="34" charset="0"/>
              </a:rPr>
              <a:t>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thế</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nào</a:t>
            </a:r>
            <a:r>
              <a:rPr lang="en-US"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91960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24178"/>
            <a:ext cx="8911687" cy="813454"/>
          </a:xfrm>
        </p:spPr>
        <p:txBody>
          <a:bodyPr/>
          <a:lstStyle/>
          <a:p>
            <a:r>
              <a:rPr lang="en-US"/>
              <a:t>MEDIATOR</a:t>
            </a:r>
            <a:endParaRPr lang="vi-VN"/>
          </a:p>
        </p:txBody>
      </p:sp>
      <p:sp>
        <p:nvSpPr>
          <p:cNvPr id="3" name="Content Placeholder 2"/>
          <p:cNvSpPr>
            <a:spLocks noGrp="1"/>
          </p:cNvSpPr>
          <p:nvPr>
            <p:ph idx="1"/>
          </p:nvPr>
        </p:nvSpPr>
        <p:spPr>
          <a:xfrm>
            <a:off x="1524685" y="870013"/>
            <a:ext cx="10526287" cy="5610686"/>
          </a:xfrm>
        </p:spPr>
        <p:txBody>
          <a:bodyPr/>
          <a:lstStyle/>
          <a:p>
            <a:pPr marL="0" indent="0">
              <a:buNone/>
            </a:pPr>
            <a:r>
              <a:rPr lang="en-US" sz="2000" b="1" dirty="0" smtClean="0"/>
              <a:t>4</a:t>
            </a:r>
            <a:r>
              <a:rPr lang="vi-VN" sz="2000" b="1" dirty="0" smtClean="0"/>
              <a:t>. </a:t>
            </a:r>
            <a:r>
              <a:rPr lang="en-US" sz="2000" b="1" dirty="0" err="1"/>
              <a:t>Khi</a:t>
            </a:r>
            <a:r>
              <a:rPr lang="en-US" sz="2000" b="1" dirty="0"/>
              <a:t> </a:t>
            </a:r>
            <a:r>
              <a:rPr lang="en-US" sz="2000" b="1" dirty="0" err="1"/>
              <a:t>nào</a:t>
            </a:r>
            <a:r>
              <a:rPr lang="en-US" sz="2000" b="1" dirty="0"/>
              <a:t> </a:t>
            </a:r>
            <a:r>
              <a:rPr lang="en-US" sz="2000" b="1" dirty="0" err="1"/>
              <a:t>cần</a:t>
            </a:r>
            <a:r>
              <a:rPr lang="en-US" sz="2000" b="1" dirty="0"/>
              <a:t> </a:t>
            </a:r>
            <a:r>
              <a:rPr lang="en-US" sz="2000" b="1" dirty="0" err="1"/>
              <a:t>sử</a:t>
            </a:r>
            <a:r>
              <a:rPr lang="en-US" sz="2000" b="1" dirty="0"/>
              <a:t> </a:t>
            </a:r>
            <a:r>
              <a:rPr lang="en-US" sz="2000" b="1" dirty="0" err="1"/>
              <a:t>dụng</a:t>
            </a:r>
            <a:r>
              <a:rPr lang="en-US" sz="2000" b="1" dirty="0"/>
              <a:t>:</a:t>
            </a:r>
            <a:endParaRPr lang="vi-VN" sz="2000" b="1" dirty="0"/>
          </a:p>
          <a:p>
            <a:r>
              <a:rPr lang="vi-VN" dirty="0"/>
              <a:t>Khi tập hợp các đối tượng giao tiếp theo những cách thức được xác định rõ ràng nhưng cách thức đó quá phức tạp. Sự phụ thuộc lẫn nhau giữa các đối tượng tạo ra kết quả là cách tổ chức không có cấu trúc và khó </a:t>
            </a:r>
            <a:r>
              <a:rPr lang="vi-VN" dirty="0" smtClean="0"/>
              <a:t>hiểu</a:t>
            </a:r>
            <a:endParaRPr lang="en-US" dirty="0" smtClean="0"/>
          </a:p>
          <a:p>
            <a:r>
              <a:rPr lang="en-US" dirty="0" err="1" smtClean="0">
                <a:latin typeface="Tahoma" panose="020B0604030504040204" pitchFamily="34" charset="0"/>
                <a:ea typeface="Tahoma" panose="020B0604030504040204" pitchFamily="34" charset="0"/>
                <a:cs typeface="Tahoma" panose="020B0604030504040204" pitchFamily="34" charset="0"/>
              </a:rPr>
              <a:t>Khi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đối</a:t>
            </a:r>
            <a:r>
              <a:rPr lang="en-US" dirty="0">
                <a:latin typeface="Tahoma" panose="020B0604030504040204" pitchFamily="34" charset="0"/>
                <a:ea typeface="Tahoma" panose="020B0604030504040204" pitchFamily="34" charset="0"/>
                <a:cs typeface="Tahoma" panose="020B0604030504040204" pitchFamily="34" charset="0"/>
              </a:rPr>
              <a:t> t</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nhưng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rất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khăn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chiếu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đối</a:t>
            </a:r>
            <a:r>
              <a:rPr lang="en-US" dirty="0">
                <a:latin typeface="Tahoma" panose="020B0604030504040204" pitchFamily="34" charset="0"/>
                <a:ea typeface="Tahoma" panose="020B0604030504040204" pitchFamily="34" charset="0"/>
                <a:cs typeface="Tahoma" panose="020B0604030504040204" pitchFamily="34" charset="0"/>
              </a:rPr>
              <a:t> t</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khác</a:t>
            </a:r>
            <a:r>
              <a:rPr lang="en-US" dirty="0">
                <a:latin typeface="Tahoma" panose="020B0604030504040204" pitchFamily="34" charset="0"/>
                <a:ea typeface="Tahoma" panose="020B0604030504040204" pitchFamily="34" charset="0"/>
                <a:cs typeface="Tahoma" panose="020B0604030504040204" pitchFamily="34" charset="0"/>
              </a:rPr>
              <a:t>.  </a:t>
            </a:r>
          </a:p>
          <a:p>
            <a:r>
              <a:rPr lang="en-US" dirty="0" err="1" smtClean="0">
                <a:latin typeface="Tahoma" panose="020B0604030504040204" pitchFamily="34" charset="0"/>
                <a:ea typeface="Tahoma" panose="020B0604030504040204" pitchFamily="34" charset="0"/>
                <a:cs typeface="Tahoma" panose="020B0604030504040204" pitchFamily="34" charset="0"/>
              </a:rPr>
              <a:t>Điều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chỉnh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hành</a:t>
            </a:r>
            <a:r>
              <a:rPr lang="en-US" dirty="0" smtClean="0">
                <a:latin typeface="Tahoma" panose="020B0604030504040204" pitchFamily="34" charset="0"/>
                <a:ea typeface="Tahoma" panose="020B0604030504040204" pitchFamily="34" charset="0"/>
                <a:cs typeface="Tahoma" panose="020B0604030504040204" pitchFamily="34" charset="0"/>
              </a:rPr>
              <a:t> vi </a:t>
            </a:r>
            <a:r>
              <a:rPr lang="en-US" dirty="0" err="1" smtClean="0">
                <a:latin typeface="Tahoma" panose="020B0604030504040204" pitchFamily="34" charset="0"/>
                <a:ea typeface="Tahoma" panose="020B0604030504040204" pitchFamily="34" charset="0"/>
                <a:cs typeface="Tahoma" panose="020B0604030504040204" pitchFamily="34" charset="0"/>
              </a:rPr>
              <a:t>giữa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lớp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dễ</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dàng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chỉnh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a:t>
            </a:r>
            <a:r>
              <a:rPr lang="en-US" dirty="0" smtClean="0">
                <a:latin typeface="Tahoma" panose="020B0604030504040204" pitchFamily="34" charset="0"/>
                <a:ea typeface="Tahoma" panose="020B0604030504040204" pitchFamily="34" charset="0"/>
                <a:cs typeface="Tahoma" panose="020B0604030504040204" pitchFamily="34" charset="0"/>
              </a:rPr>
              <a:t> ở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lớp</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err="1" smtClean="0">
                <a:latin typeface="Tahoma" panose="020B0604030504040204" pitchFamily="34" charset="0"/>
                <a:ea typeface="Tahoma" panose="020B0604030504040204" pitchFamily="34" charset="0"/>
                <a:cs typeface="Tahoma" panose="020B0604030504040204" pitchFamily="34" charset="0"/>
              </a:rPr>
              <a:t>Thường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hệ</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thống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truyền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điệp</a:t>
            </a:r>
            <a:r>
              <a:rPr lang="en-US" dirty="0" smtClean="0">
                <a:latin typeface="Tahoma" panose="020B0604030504040204" pitchFamily="34" charset="0"/>
                <a:ea typeface="Tahoma" panose="020B0604030504040204" pitchFamily="34" charset="0"/>
                <a:cs typeface="Tahoma" panose="020B0604030504040204" pitchFamily="34" charset="0"/>
              </a:rPr>
              <a:t> (message-based system), </a:t>
            </a:r>
            <a:r>
              <a:rPr lang="en-US" dirty="0" err="1" smtClean="0">
                <a:latin typeface="Tahoma" panose="020B0604030504040204" pitchFamily="34" charset="0"/>
                <a:ea typeface="Tahoma" panose="020B0604030504040204" pitchFamily="34" charset="0"/>
                <a:cs typeface="Tahoma" panose="020B0604030504040204" pitchFamily="34" charset="0"/>
              </a:rPr>
              <a:t>như</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hệ</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thống</a:t>
            </a:r>
            <a:r>
              <a:rPr lang="en-US" dirty="0" smtClean="0">
                <a:latin typeface="Tahoma" panose="020B0604030504040204" pitchFamily="34" charset="0"/>
                <a:ea typeface="Tahoma" panose="020B0604030504040204" pitchFamily="34" charset="0"/>
                <a:cs typeface="Tahoma" panose="020B0604030504040204" pitchFamily="34" charset="0"/>
              </a:rPr>
              <a:t> chat.</a:t>
            </a:r>
          </a:p>
          <a:p>
            <a:r>
              <a:rPr lang="en-US" dirty="0" err="1" smtClean="0">
                <a:latin typeface="Tahoma" panose="020B0604030504040204" pitchFamily="34" charset="0"/>
                <a:ea typeface="Tahoma" panose="020B0604030504040204" pitchFamily="34" charset="0"/>
                <a:cs typeface="Tahoma" panose="020B0604030504040204" pitchFamily="34" charset="0"/>
              </a:rPr>
              <a:t>Khi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tiếp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giữa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object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hệ</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thống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quá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phức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tạp</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427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06423"/>
            <a:ext cx="8911687" cy="745833"/>
          </a:xfrm>
        </p:spPr>
        <p:txBody>
          <a:bodyPr/>
          <a:lstStyle/>
          <a:p>
            <a:r>
              <a:rPr lang="en-US"/>
              <a:t>MEDIATOR</a:t>
            </a:r>
            <a:endParaRPr lang="vi-VN"/>
          </a:p>
        </p:txBody>
      </p:sp>
      <p:sp>
        <p:nvSpPr>
          <p:cNvPr id="3" name="Content Placeholder 2"/>
          <p:cNvSpPr>
            <a:spLocks noGrp="1"/>
          </p:cNvSpPr>
          <p:nvPr>
            <p:ph idx="1"/>
          </p:nvPr>
        </p:nvSpPr>
        <p:spPr>
          <a:xfrm>
            <a:off x="1524685" y="1182255"/>
            <a:ext cx="4064351" cy="5502630"/>
          </a:xfrm>
        </p:spPr>
        <p:txBody>
          <a:bodyPr/>
          <a:lstStyle/>
          <a:p>
            <a:pPr marL="0" indent="0">
              <a:buNone/>
            </a:pPr>
            <a:r>
              <a:rPr lang="en-US" sz="2000" b="1" dirty="0" smtClean="0"/>
              <a:t>5</a:t>
            </a:r>
            <a:r>
              <a:rPr lang="vi-VN" sz="2000" b="1" dirty="0" smtClean="0"/>
              <a:t>. </a:t>
            </a:r>
            <a:r>
              <a:rPr lang="en-US" sz="2000" b="1" dirty="0" err="1"/>
              <a:t>Ví</a:t>
            </a:r>
            <a:r>
              <a:rPr lang="en-US" sz="2000" b="1" dirty="0"/>
              <a:t> </a:t>
            </a:r>
            <a:r>
              <a:rPr lang="en-US" sz="2000" b="1" dirty="0" err="1"/>
              <a:t>dụ</a:t>
            </a:r>
            <a:r>
              <a:rPr lang="en-US" sz="2000" b="1" dirty="0" smtClean="0"/>
              <a:t>: </a:t>
            </a:r>
            <a:r>
              <a:rPr lang="en-US" sz="2000" b="1" dirty="0" err="1" smtClean="0"/>
              <a:t>ứng</a:t>
            </a:r>
            <a:r>
              <a:rPr lang="en-US" sz="2000" b="1" dirty="0" smtClean="0"/>
              <a:t> </a:t>
            </a:r>
            <a:r>
              <a:rPr lang="en-US" sz="2000" b="1" dirty="0" err="1" smtClean="0"/>
              <a:t>dụng</a:t>
            </a:r>
            <a:r>
              <a:rPr lang="en-US" sz="2000" b="1" dirty="0" smtClean="0"/>
              <a:t> chat</a:t>
            </a:r>
            <a:endParaRPr lang="en-US" sz="2000" b="1" dirty="0"/>
          </a:p>
          <a:p>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Hệ</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chat: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user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thể</a:t>
            </a:r>
            <a:r>
              <a:rPr lang="en-US" dirty="0">
                <a:latin typeface="Tahoma" panose="020B0604030504040204" pitchFamily="34" charset="0"/>
                <a:ea typeface="Tahoma" panose="020B0604030504040204" pitchFamily="34" charset="0"/>
                <a:cs typeface="Tahoma" panose="020B0604030504040204" pitchFamily="34" charset="0"/>
              </a:rPr>
              <a:t> send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receive tin </a:t>
            </a:r>
            <a:r>
              <a:rPr lang="en-US" dirty="0" err="1">
                <a:latin typeface="Tahoma" panose="020B0604030504040204" pitchFamily="34" charset="0"/>
                <a:ea typeface="Tahoma" panose="020B0604030504040204" pitchFamily="34" charset="0"/>
                <a:cs typeface="Tahoma" panose="020B0604030504040204" pitchFamily="34" charset="0"/>
              </a:rPr>
              <a:t>nhắn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group.</a:t>
            </a:r>
          </a:p>
          <a:p>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user </a:t>
            </a:r>
            <a:r>
              <a:rPr lang="en-US" dirty="0" err="1">
                <a:latin typeface="Tahoma" panose="020B0604030504040204" pitchFamily="34" charset="0"/>
                <a:ea typeface="Tahoma" panose="020B0604030504040204" pitchFamily="34" charset="0"/>
                <a:cs typeface="Tahoma" panose="020B0604030504040204" pitchFamily="34" charset="0"/>
              </a:rPr>
              <a:t>muốn</a:t>
            </a:r>
            <a:r>
              <a:rPr lang="en-US" dirty="0">
                <a:latin typeface="Tahoma" panose="020B0604030504040204" pitchFamily="34" charset="0"/>
                <a:ea typeface="Tahoma" panose="020B0604030504040204" pitchFamily="34" charset="0"/>
                <a:cs typeface="Tahoma" panose="020B0604030504040204" pitchFamily="34" charset="0"/>
              </a:rPr>
              <a:t> send </a:t>
            </a:r>
            <a:r>
              <a:rPr lang="en-US" dirty="0" err="1">
                <a:latin typeface="Tahoma" panose="020B0604030504040204" pitchFamily="34" charset="0"/>
                <a:ea typeface="Tahoma" panose="020B0604030504040204" pitchFamily="34" charset="0"/>
                <a:cs typeface="Tahoma" panose="020B0604030504040204" pitchFamily="34" charset="0"/>
              </a:rPr>
              <a:t>messeage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phải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những</a:t>
            </a:r>
            <a:r>
              <a:rPr lang="en-US" dirty="0">
                <a:latin typeface="Tahoma" panose="020B0604030504040204" pitchFamily="34" charset="0"/>
                <a:ea typeface="Tahoma" panose="020B0604030504040204" pitchFamily="34" charset="0"/>
                <a:cs typeface="Tahoma" panose="020B0604030504040204" pitchFamily="34" charset="0"/>
              </a:rPr>
              <a:t> ng</a:t>
            </a:r>
            <a:r>
              <a:rPr lang="vi-VN" dirty="0">
                <a:latin typeface="Tahoma" panose="020B0604030504040204" pitchFamily="34" charset="0"/>
                <a:ea typeface="Tahoma" panose="020B0604030504040204" pitchFamily="34" charset="0"/>
                <a:cs typeface="Tahoma" panose="020B0604030504040204" pitchFamily="34" charset="0"/>
              </a:rPr>
              <a:t>ư</a:t>
            </a:r>
            <a:r>
              <a:rPr lang="en-US" dirty="0" err="1">
                <a:latin typeface="Tahoma" panose="020B0604030504040204" pitchFamily="34" charset="0"/>
                <a:ea typeface="Tahoma" panose="020B0604030504040204" pitchFamily="34" charset="0"/>
                <a:cs typeface="Tahoma" panose="020B0604030504040204" pitchFamily="34" charset="0"/>
              </a:rPr>
              <a:t>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đang</a:t>
            </a:r>
            <a:r>
              <a:rPr lang="en-US" dirty="0">
                <a:latin typeface="Tahoma" panose="020B0604030504040204" pitchFamily="34" charset="0"/>
                <a:ea typeface="Tahoma" panose="020B0604030504040204" pitchFamily="34" charset="0"/>
                <a:cs typeface="Tahoma" panose="020B0604030504040204" pitchFamily="34" charset="0"/>
              </a:rPr>
              <a:t> online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gửi</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mediator, user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gửi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Mediator group.</a:t>
            </a:r>
          </a:p>
        </p:txBody>
      </p:sp>
      <p:pic>
        <p:nvPicPr>
          <p:cNvPr id="5" name="Picture 4" descr="A screenshot of a cell phone&#10;&#10;Description automatically generated">
            <a:extLst>
              <a:ext uri="{FF2B5EF4-FFF2-40B4-BE49-F238E27FC236}">
                <a16:creationId xmlns:a16="http://schemas.microsoft.com/office/drawing/2014/main" xmlns="" id="{F96DD41B-FE1E-4D7B-9D20-1074A35A8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342" y="852255"/>
            <a:ext cx="6423707" cy="5539213"/>
          </a:xfrm>
          <a:prstGeom prst="rect">
            <a:avLst/>
          </a:prstGeom>
        </p:spPr>
      </p:pic>
      <p:pic>
        <p:nvPicPr>
          <p:cNvPr id="8" name="Picture 7" descr="A close up of a device&#10;&#10;Description automatically generated">
            <a:extLst>
              <a:ext uri="{FF2B5EF4-FFF2-40B4-BE49-F238E27FC236}">
                <a16:creationId xmlns:a16="http://schemas.microsoft.com/office/drawing/2014/main" xmlns="" id="{6F8201A4-3794-4F7A-AD52-1DDD9B86E9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872" y="1723550"/>
            <a:ext cx="4157657" cy="1543050"/>
          </a:xfrm>
          <a:prstGeom prst="rect">
            <a:avLst/>
          </a:prstGeom>
        </p:spPr>
      </p:pic>
    </p:spTree>
    <p:extLst>
      <p:ext uri="{BB962C8B-B14F-4D97-AF65-F5344CB8AC3E}">
        <p14:creationId xmlns:p14="http://schemas.microsoft.com/office/powerpoint/2010/main" val="377007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06423"/>
            <a:ext cx="8911687" cy="745833"/>
          </a:xfrm>
        </p:spPr>
        <p:txBody>
          <a:bodyPr/>
          <a:lstStyle/>
          <a:p>
            <a:r>
              <a:rPr lang="en-US"/>
              <a:t>MEDIATOR</a:t>
            </a:r>
            <a:endParaRPr lang="vi-VN"/>
          </a:p>
        </p:txBody>
      </p:sp>
      <p:pic>
        <p:nvPicPr>
          <p:cNvPr id="7" name="Picture 6">
            <a:extLst>
              <a:ext uri="{FF2B5EF4-FFF2-40B4-BE49-F238E27FC236}">
                <a16:creationId xmlns:a16="http://schemas.microsoft.com/office/drawing/2014/main" xmlns="" id="{6EBF0883-4712-4D95-B39A-639A1F211B75}"/>
              </a:ext>
            </a:extLst>
          </p:cNvPr>
          <p:cNvPicPr>
            <a:picLocks noChangeAspect="1"/>
          </p:cNvPicPr>
          <p:nvPr/>
        </p:nvPicPr>
        <p:blipFill>
          <a:blip r:embed="rId3"/>
          <a:stretch>
            <a:fillRect/>
          </a:stretch>
        </p:blipFill>
        <p:spPr>
          <a:xfrm>
            <a:off x="303093" y="661161"/>
            <a:ext cx="5584129" cy="6015771"/>
          </a:xfrm>
          <a:prstGeom prst="rect">
            <a:avLst/>
          </a:prstGeom>
        </p:spPr>
      </p:pic>
      <p:pic>
        <p:nvPicPr>
          <p:cNvPr id="8" name="Picture 7">
            <a:extLst>
              <a:ext uri="{FF2B5EF4-FFF2-40B4-BE49-F238E27FC236}">
                <a16:creationId xmlns:a16="http://schemas.microsoft.com/office/drawing/2014/main" xmlns="" id="{A0AC06BB-6CD1-4ED4-8669-3DDF7BF26D6E}"/>
              </a:ext>
            </a:extLst>
          </p:cNvPr>
          <p:cNvPicPr>
            <a:picLocks noChangeAspect="1"/>
          </p:cNvPicPr>
          <p:nvPr/>
        </p:nvPicPr>
        <p:blipFill>
          <a:blip r:embed="rId4"/>
          <a:stretch>
            <a:fillRect/>
          </a:stretch>
        </p:blipFill>
        <p:spPr>
          <a:xfrm>
            <a:off x="5980529" y="661161"/>
            <a:ext cx="6083954" cy="6015771"/>
          </a:xfrm>
          <a:prstGeom prst="rect">
            <a:avLst/>
          </a:prstGeom>
        </p:spPr>
      </p:pic>
    </p:spTree>
    <p:extLst>
      <p:ext uri="{BB962C8B-B14F-4D97-AF65-F5344CB8AC3E}">
        <p14:creationId xmlns:p14="http://schemas.microsoft.com/office/powerpoint/2010/main" val="254922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06423"/>
            <a:ext cx="8911687" cy="745833"/>
          </a:xfrm>
        </p:spPr>
        <p:txBody>
          <a:bodyPr/>
          <a:lstStyle/>
          <a:p>
            <a:r>
              <a:rPr lang="en-US"/>
              <a:t>MEDIATOR</a:t>
            </a:r>
            <a:endParaRPr lang="vi-VN"/>
          </a:p>
        </p:txBody>
      </p:sp>
      <p:pic>
        <p:nvPicPr>
          <p:cNvPr id="3" name="Picture 2">
            <a:extLst>
              <a:ext uri="{FF2B5EF4-FFF2-40B4-BE49-F238E27FC236}">
                <a16:creationId xmlns:a16="http://schemas.microsoft.com/office/drawing/2014/main" xmlns="" id="{512BE0CD-467D-4ADB-B37F-C15937D399EC}"/>
              </a:ext>
            </a:extLst>
          </p:cNvPr>
          <p:cNvPicPr>
            <a:picLocks noChangeAspect="1"/>
          </p:cNvPicPr>
          <p:nvPr/>
        </p:nvPicPr>
        <p:blipFill>
          <a:blip r:embed="rId3"/>
          <a:stretch>
            <a:fillRect/>
          </a:stretch>
        </p:blipFill>
        <p:spPr>
          <a:xfrm>
            <a:off x="373694" y="698099"/>
            <a:ext cx="5722306" cy="5124450"/>
          </a:xfrm>
          <a:prstGeom prst="rect">
            <a:avLst/>
          </a:prstGeom>
        </p:spPr>
      </p:pic>
      <p:pic>
        <p:nvPicPr>
          <p:cNvPr id="4" name="Picture 3">
            <a:extLst>
              <a:ext uri="{FF2B5EF4-FFF2-40B4-BE49-F238E27FC236}">
                <a16:creationId xmlns:a16="http://schemas.microsoft.com/office/drawing/2014/main" xmlns="" id="{73863B3C-3B5E-4754-8129-57E2685D7DB6}"/>
              </a:ext>
            </a:extLst>
          </p:cNvPr>
          <p:cNvPicPr>
            <a:picLocks noChangeAspect="1"/>
          </p:cNvPicPr>
          <p:nvPr/>
        </p:nvPicPr>
        <p:blipFill>
          <a:blip r:embed="rId4"/>
          <a:stretch>
            <a:fillRect/>
          </a:stretch>
        </p:blipFill>
        <p:spPr>
          <a:xfrm>
            <a:off x="6096001" y="698100"/>
            <a:ext cx="5949820" cy="3883232"/>
          </a:xfrm>
          <a:prstGeom prst="rect">
            <a:avLst/>
          </a:prstGeom>
        </p:spPr>
      </p:pic>
      <p:pic>
        <p:nvPicPr>
          <p:cNvPr id="5" name="Picture 4">
            <a:extLst>
              <a:ext uri="{FF2B5EF4-FFF2-40B4-BE49-F238E27FC236}">
                <a16:creationId xmlns:a16="http://schemas.microsoft.com/office/drawing/2014/main" xmlns="" id="{930B0755-CD5D-4E7A-B4BE-21EC0098A2E0}"/>
              </a:ext>
            </a:extLst>
          </p:cNvPr>
          <p:cNvPicPr>
            <a:picLocks noChangeAspect="1"/>
          </p:cNvPicPr>
          <p:nvPr/>
        </p:nvPicPr>
        <p:blipFill>
          <a:blip r:embed="rId5"/>
          <a:stretch>
            <a:fillRect/>
          </a:stretch>
        </p:blipFill>
        <p:spPr>
          <a:xfrm>
            <a:off x="6096000" y="4581332"/>
            <a:ext cx="5949821" cy="2170245"/>
          </a:xfrm>
          <a:prstGeom prst="rect">
            <a:avLst/>
          </a:prstGeom>
        </p:spPr>
      </p:pic>
    </p:spTree>
    <p:extLst>
      <p:ext uri="{BB962C8B-B14F-4D97-AF65-F5344CB8AC3E}">
        <p14:creationId xmlns:p14="http://schemas.microsoft.com/office/powerpoint/2010/main" val="392974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06423"/>
            <a:ext cx="8911687" cy="745833"/>
          </a:xfrm>
        </p:spPr>
        <p:txBody>
          <a:bodyPr/>
          <a:lstStyle/>
          <a:p>
            <a:r>
              <a:rPr lang="en-US" dirty="0"/>
              <a:t>MEDIATOR</a:t>
            </a:r>
            <a:endParaRPr lang="vi-VN" dirty="0"/>
          </a:p>
        </p:txBody>
      </p:sp>
      <p:sp>
        <p:nvSpPr>
          <p:cNvPr id="3" name="Content Placeholder 2"/>
          <p:cNvSpPr>
            <a:spLocks noGrp="1"/>
          </p:cNvSpPr>
          <p:nvPr>
            <p:ph idx="1"/>
          </p:nvPr>
        </p:nvSpPr>
        <p:spPr>
          <a:xfrm>
            <a:off x="1524685" y="1182255"/>
            <a:ext cx="10399460" cy="5502630"/>
          </a:xfrm>
        </p:spPr>
        <p:txBody>
          <a:bodyPr/>
          <a:lstStyle/>
          <a:p>
            <a:pPr marL="0" indent="0">
              <a:buNone/>
            </a:pPr>
            <a:r>
              <a:rPr lang="en-US" sz="2000" b="1" dirty="0" err="1" smtClean="0"/>
              <a:t>Ví</a:t>
            </a:r>
            <a:r>
              <a:rPr lang="en-US" sz="2000" b="1" dirty="0" smtClean="0"/>
              <a:t> </a:t>
            </a:r>
            <a:r>
              <a:rPr lang="en-US" sz="2000" b="1" dirty="0" err="1"/>
              <a:t>dụ</a:t>
            </a:r>
            <a:r>
              <a:rPr lang="en-US" sz="2000" b="1" dirty="0" smtClean="0"/>
              <a:t>: </a:t>
            </a:r>
            <a:r>
              <a:rPr lang="en-US" sz="2000" b="1" dirty="0" err="1" smtClean="0"/>
              <a:t>ứng</a:t>
            </a:r>
            <a:r>
              <a:rPr lang="en-US" sz="2000" b="1" dirty="0" smtClean="0"/>
              <a:t> </a:t>
            </a:r>
            <a:r>
              <a:rPr lang="en-US" sz="2000" b="1" dirty="0" err="1" smtClean="0"/>
              <a:t>dụng</a:t>
            </a:r>
            <a:r>
              <a:rPr lang="en-US" sz="2000" b="1" dirty="0" smtClean="0"/>
              <a:t> </a:t>
            </a:r>
            <a:r>
              <a:rPr lang="en-US" sz="2000" b="1" dirty="0" err="1" smtClean="0"/>
              <a:t>điều</a:t>
            </a:r>
            <a:r>
              <a:rPr lang="en-US" sz="2000" b="1" dirty="0" smtClean="0"/>
              <a:t> </a:t>
            </a:r>
            <a:r>
              <a:rPr lang="en-US" sz="2000" b="1" dirty="0" err="1"/>
              <a:t>khiển</a:t>
            </a:r>
            <a:r>
              <a:rPr lang="en-US" sz="2000" b="1" dirty="0"/>
              <a:t> </a:t>
            </a:r>
            <a:r>
              <a:rPr lang="en-US" sz="2000" b="1" dirty="0" err="1"/>
              <a:t>đèn</a:t>
            </a:r>
            <a:r>
              <a:rPr lang="en-US" sz="2000" b="1" dirty="0"/>
              <a:t> </a:t>
            </a:r>
            <a:r>
              <a:rPr lang="en-US" sz="2000" b="1" dirty="0" err="1"/>
              <a:t>giao</a:t>
            </a:r>
            <a:r>
              <a:rPr lang="en-US" sz="2000" b="1" dirty="0"/>
              <a:t> </a:t>
            </a:r>
            <a:r>
              <a:rPr lang="en-US" sz="2000" b="1" dirty="0" err="1" smtClean="0"/>
              <a:t>thông</a:t>
            </a: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a:p>
          <a:p>
            <a:pPr marL="0" indent="0">
              <a:buNone/>
            </a:pPr>
            <a:r>
              <a:rPr lang="vi-VN" dirty="0">
                <a:latin typeface="+mj-lt"/>
                <a:cs typeface="Times New Roman" panose="02020603050405020304" pitchFamily="18" charset="0"/>
              </a:rPr>
              <a:t>Đèn giao thông có 3 màu: đỏ, vàng, xanh. Khi một đèn được mở thì những đèn còn lại sẽ tắt</a:t>
            </a:r>
            <a:r>
              <a:rPr lang="vi-VN" dirty="0" smtClean="0">
                <a:latin typeface="+mj-lt"/>
                <a:cs typeface="Times New Roman" panose="02020603050405020304" pitchFamily="18" charset="0"/>
              </a:rPr>
              <a:t>.</a:t>
            </a:r>
            <a:endParaRPr lang="en-US" b="1" dirty="0">
              <a:latin typeface="+mj-lt"/>
              <a:cs typeface="Times New Roman" panose="02020603050405020304" pitchFamily="18" charset="0"/>
            </a:endParaRPr>
          </a:p>
          <a:p>
            <a:pPr marL="0" indent="0">
              <a:buNone/>
            </a:pPr>
            <a:endParaRPr lang="en-US" dirty="0">
              <a:latin typeface="+mj-lt"/>
              <a:ea typeface="Tahoma" panose="020B0604030504040204" pitchFamily="34" charset="0"/>
              <a:cs typeface="Times New Roman" panose="02020603050405020304" pitchFamily="18" charset="0"/>
            </a:endParaRPr>
          </a:p>
          <a:p>
            <a:r>
              <a:rPr lang="en-US" dirty="0">
                <a:latin typeface="Tahoma" panose="020B0604030504040204" pitchFamily="34" charset="0"/>
                <a:ea typeface="Tahoma" panose="020B0604030504040204" pitchFamily="34" charset="0"/>
                <a:cs typeface="Tahoma" panose="020B0604030504040204" pitchFamily="34" charset="0"/>
              </a:rPr>
              <a:t>Light: </a:t>
            </a:r>
            <a:r>
              <a:rPr lang="en-US" dirty="0" err="1">
                <a:latin typeface="Tahoma" panose="020B0604030504040204" pitchFamily="34" charset="0"/>
                <a:ea typeface="Tahoma" panose="020B0604030504040204" pitchFamily="34" charset="0"/>
                <a:cs typeface="Tahoma" panose="020B0604030504040204" pitchFamily="34" charset="0"/>
              </a:rPr>
              <a:t>lớp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chứa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tin </a:t>
            </a:r>
            <a:r>
              <a:rPr lang="en-US" dirty="0" err="1">
                <a:latin typeface="Tahoma" panose="020B0604030504040204" pitchFamily="34" charset="0"/>
                <a:ea typeface="Tahoma" panose="020B0604030504040204" pitchFamily="34" charset="0"/>
                <a:cs typeface="Tahoma" panose="020B0604030504040204" pitchFamily="34" charset="0"/>
              </a:rPr>
              <a:t>đèn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thái</a:t>
            </a:r>
            <a:r>
              <a:rPr lang="en-US" dirty="0">
                <a:latin typeface="Tahoma" panose="020B0604030504040204" pitchFamily="34" charset="0"/>
                <a:ea typeface="Tahoma" panose="020B0604030504040204" pitchFamily="34" charset="0"/>
                <a:cs typeface="Tahoma" panose="020B0604030504040204" pitchFamily="34" charset="0"/>
              </a:rPr>
              <a:t> (ON/OFF), </a:t>
            </a:r>
            <a:r>
              <a:rPr lang="en-US" dirty="0" err="1">
                <a:latin typeface="Tahoma" panose="020B0604030504040204" pitchFamily="34" charset="0"/>
                <a:ea typeface="Tahoma" panose="020B0604030504040204" pitchFamily="34" charset="0"/>
                <a:cs typeface="Tahoma" panose="020B0604030504040204" pitchFamily="34" charset="0"/>
              </a:rPr>
              <a:t>giữ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tin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đèn</a:t>
            </a:r>
            <a:r>
              <a:rPr lang="en-US" dirty="0">
                <a:latin typeface="Tahoma" panose="020B0604030504040204" pitchFamily="34" charset="0"/>
                <a:ea typeface="Tahoma" panose="020B0604030504040204" pitchFamily="34" charset="0"/>
                <a:cs typeface="Tahoma" panose="020B0604030504040204" pitchFamily="34" charset="0"/>
              </a:rPr>
              <a:t> (Mediator).</a:t>
            </a:r>
          </a:p>
          <a:p>
            <a:r>
              <a:rPr lang="vi-VN" dirty="0">
                <a:latin typeface="+mj-lt"/>
                <a:cs typeface="Times New Roman" panose="02020603050405020304" pitchFamily="18" charset="0"/>
              </a:rPr>
              <a:t>LightMediator : bộ điều khiển đèn </a:t>
            </a:r>
            <a:r>
              <a:rPr lang="en-US" dirty="0" err="1" smtClean="0">
                <a:latin typeface="+mj-lt"/>
                <a:cs typeface="Times New Roman" panose="02020603050405020304" pitchFamily="18" charset="0"/>
              </a:rPr>
              <a:t>giao</a:t>
            </a:r>
            <a:r>
              <a:rPr lang="en-US" dirty="0" smtClean="0">
                <a:latin typeface="+mj-lt"/>
                <a:cs typeface="Times New Roman" panose="02020603050405020304" pitchFamily="18" charset="0"/>
              </a:rPr>
              <a:t> </a:t>
            </a:r>
            <a:r>
              <a:rPr lang="vi-VN" dirty="0" smtClean="0">
                <a:latin typeface="+mj-lt"/>
                <a:cs typeface="Times New Roman" panose="02020603050405020304" pitchFamily="18" charset="0"/>
              </a:rPr>
              <a:t>thông</a:t>
            </a:r>
            <a:r>
              <a:rPr lang="vi-VN" dirty="0">
                <a:latin typeface="+mj-lt"/>
                <a:cs typeface="Times New Roman" panose="02020603050405020304" pitchFamily="18" charset="0"/>
              </a:rPr>
              <a:t>, nhận thông báo khi một tín hiệu đèn được mở, thực hiện tắt những đèn còn lại.</a:t>
            </a:r>
          </a:p>
          <a:p>
            <a:r>
              <a:rPr lang="en-US" dirty="0" smtClean="0">
                <a:latin typeface="Tahoma" panose="020B0604030504040204" pitchFamily="34" charset="0"/>
                <a:ea typeface="Tahoma" panose="020B0604030504040204" pitchFamily="34" charset="0"/>
                <a:cs typeface="Tahoma" panose="020B0604030504040204" pitchFamily="34" charset="0"/>
              </a:rPr>
              <a:t>Client: </a:t>
            </a:r>
            <a:r>
              <a:rPr lang="en-US" dirty="0" err="1">
                <a:latin typeface="Tahoma" panose="020B0604030504040204" pitchFamily="34" charset="0"/>
                <a:ea typeface="Tahoma" panose="020B0604030504040204" pitchFamily="34" charset="0"/>
                <a:cs typeface="Tahoma" panose="020B0604030504040204" pitchFamily="34" charset="0"/>
              </a:rPr>
              <a:t>khởi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tạo</a:t>
            </a:r>
            <a:r>
              <a:rPr lang="en-US" dirty="0">
                <a:latin typeface="Tahoma" panose="020B0604030504040204" pitchFamily="34" charset="0"/>
                <a:ea typeface="Tahoma" panose="020B0604030504040204" pitchFamily="34" charset="0"/>
                <a:cs typeface="Tahoma" panose="020B0604030504040204" pitchFamily="34" charset="0"/>
              </a:rPr>
              <a:t> Mediator, </a:t>
            </a:r>
            <a:r>
              <a:rPr lang="en-US" dirty="0" err="1">
                <a:latin typeface="Tahoma" panose="020B0604030504040204" pitchFamily="34" charset="0"/>
                <a:ea typeface="Tahoma" panose="020B0604030504040204" pitchFamily="34" charset="0"/>
                <a:cs typeface="Tahoma" panose="020B0604030504040204" pitchFamily="34" charset="0"/>
              </a:rPr>
              <a:t>đăng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Light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Mediator.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đèn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theo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gian</a:t>
            </a:r>
            <a:r>
              <a:rPr lang="en-US" dirty="0">
                <a:latin typeface="Tahoma" panose="020B0604030504040204" pitchFamily="34" charset="0"/>
                <a:ea typeface="Tahoma" panose="020B0604030504040204" pitchFamily="34" charset="0"/>
                <a:cs typeface="Tahoma" panose="020B0604030504040204" pitchFamily="34" charset="0"/>
              </a:rPr>
              <a:t> 3 </a:t>
            </a:r>
            <a:r>
              <a:rPr lang="en-US" dirty="0" err="1">
                <a:latin typeface="Tahoma" panose="020B0604030504040204" pitchFamily="34" charset="0"/>
                <a:ea typeface="Tahoma" panose="020B0604030504040204" pitchFamily="34" charset="0"/>
                <a:cs typeface="Tahoma" panose="020B0604030504040204" pitchFamily="34" charset="0"/>
              </a:rPr>
              <a:t>giây</a:t>
            </a:r>
            <a:r>
              <a:rPr lang="en-US" dirty="0">
                <a:latin typeface="Tahoma" panose="020B0604030504040204" pitchFamily="34" charset="0"/>
                <a:ea typeface="Tahoma" panose="020B0604030504040204" pitchFamily="34" charset="0"/>
                <a:cs typeface="Tahoma" panose="020B0604030504040204" pitchFamily="34" charset="0"/>
              </a:rPr>
              <a:t>.</a:t>
            </a:r>
          </a:p>
        </p:txBody>
      </p:sp>
      <p:pic>
        <p:nvPicPr>
          <p:cNvPr id="4" name="Picture 3"/>
          <p:cNvPicPr>
            <a:picLocks noChangeAspect="1"/>
          </p:cNvPicPr>
          <p:nvPr/>
        </p:nvPicPr>
        <p:blipFill>
          <a:blip r:embed="rId3"/>
          <a:stretch>
            <a:fillRect/>
          </a:stretch>
        </p:blipFill>
        <p:spPr>
          <a:xfrm>
            <a:off x="5264439" y="1907310"/>
            <a:ext cx="1736725" cy="1079829"/>
          </a:xfrm>
          <a:prstGeom prst="rect">
            <a:avLst/>
          </a:prstGeom>
        </p:spPr>
      </p:pic>
    </p:spTree>
    <p:extLst>
      <p:ext uri="{BB962C8B-B14F-4D97-AF65-F5344CB8AC3E}">
        <p14:creationId xmlns:p14="http://schemas.microsoft.com/office/powerpoint/2010/main" val="20590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685" y="106423"/>
            <a:ext cx="8911687" cy="745833"/>
          </a:xfrm>
        </p:spPr>
        <p:txBody>
          <a:bodyPr/>
          <a:lstStyle/>
          <a:p>
            <a:r>
              <a:rPr lang="en-US" dirty="0"/>
              <a:t>MEDIATOR</a:t>
            </a:r>
            <a:endParaRPr lang="vi-VN" dirty="0"/>
          </a:p>
        </p:txBody>
      </p:sp>
      <p:sp>
        <p:nvSpPr>
          <p:cNvPr id="3" name="Content Placeholder 2"/>
          <p:cNvSpPr>
            <a:spLocks noGrp="1"/>
          </p:cNvSpPr>
          <p:nvPr>
            <p:ph idx="1"/>
          </p:nvPr>
        </p:nvSpPr>
        <p:spPr>
          <a:xfrm>
            <a:off x="1524685" y="1182255"/>
            <a:ext cx="10399460" cy="5502630"/>
          </a:xfrm>
        </p:spPr>
        <p:txBody>
          <a:bodyPr/>
          <a:lstStyle/>
          <a:p>
            <a:pPr marL="0" indent="0">
              <a:buNone/>
            </a:pPr>
            <a:r>
              <a:rPr lang="en-US" sz="2000" b="1" dirty="0" err="1" smtClean="0"/>
              <a:t>Ví</a:t>
            </a:r>
            <a:r>
              <a:rPr lang="en-US" sz="2000" b="1" dirty="0" smtClean="0"/>
              <a:t> </a:t>
            </a:r>
            <a:r>
              <a:rPr lang="en-US" sz="2000" b="1" dirty="0" err="1"/>
              <a:t>dụ</a:t>
            </a:r>
            <a:r>
              <a:rPr lang="en-US" sz="2000" b="1" dirty="0" smtClean="0"/>
              <a:t>: </a:t>
            </a:r>
            <a:r>
              <a:rPr lang="en-US" sz="2000" b="1" dirty="0" err="1" smtClean="0"/>
              <a:t>ứng</a:t>
            </a:r>
            <a:r>
              <a:rPr lang="en-US" sz="2000" b="1" dirty="0" smtClean="0"/>
              <a:t> </a:t>
            </a:r>
            <a:r>
              <a:rPr lang="en-US" sz="2000" b="1" dirty="0" err="1" smtClean="0"/>
              <a:t>dụng</a:t>
            </a:r>
            <a:r>
              <a:rPr lang="en-US" sz="2000" b="1" dirty="0" smtClean="0"/>
              <a:t> </a:t>
            </a:r>
            <a:r>
              <a:rPr lang="en-US" sz="2000" b="1" dirty="0" err="1" smtClean="0"/>
              <a:t>Ghi</a:t>
            </a:r>
            <a:r>
              <a:rPr lang="en-US" sz="2000" b="1" dirty="0" smtClean="0"/>
              <a:t> </a:t>
            </a:r>
            <a:r>
              <a:rPr lang="en-US" sz="2000" b="1" dirty="0" err="1" smtClean="0"/>
              <a:t>chú</a:t>
            </a:r>
            <a:endParaRPr lang="en-US" sz="2000" b="1" dirty="0" smtClean="0"/>
          </a:p>
          <a:p>
            <a:pPr marL="0" indent="0">
              <a:buNone/>
            </a:pPr>
            <a:r>
              <a:rPr lang="en-US" sz="2000" dirty="0" err="1" smtClean="0">
                <a:cs typeface="Times New Roman" panose="02020603050405020304" pitchFamily="18" charset="0"/>
              </a:rPr>
              <a:t>Tổ</a:t>
            </a:r>
            <a:r>
              <a:rPr lang="en-US" sz="2000" dirty="0" smtClean="0">
                <a:cs typeface="Times New Roman" panose="02020603050405020304" pitchFamily="18" charset="0"/>
              </a:rPr>
              <a:t> </a:t>
            </a:r>
            <a:r>
              <a:rPr lang="en-US" sz="2000" dirty="0" err="1" smtClean="0">
                <a:cs typeface="Times New Roman" panose="02020603050405020304" pitchFamily="18" charset="0"/>
              </a:rPr>
              <a:t>chức</a:t>
            </a:r>
            <a:r>
              <a:rPr lang="en-US" sz="2000" dirty="0" smtClean="0">
                <a:cs typeface="Times New Roman" panose="02020603050405020304" pitchFamily="18" charset="0"/>
              </a:rPr>
              <a:t> </a:t>
            </a:r>
            <a:r>
              <a:rPr lang="en-US" sz="2000" dirty="0" err="1" smtClean="0">
                <a:cs typeface="Times New Roman" panose="02020603050405020304" pitchFamily="18" charset="0"/>
              </a:rPr>
              <a:t>ứng</a:t>
            </a:r>
            <a:r>
              <a:rPr lang="en-US" sz="2000" dirty="0" smtClean="0">
                <a:cs typeface="Times New Roman" panose="02020603050405020304" pitchFamily="18" charset="0"/>
              </a:rPr>
              <a:t> </a:t>
            </a:r>
            <a:r>
              <a:rPr lang="en-US" sz="2000" dirty="0" err="1" smtClean="0">
                <a:cs typeface="Times New Roman" panose="02020603050405020304" pitchFamily="18" charset="0"/>
              </a:rPr>
              <a:t>dụng</a:t>
            </a:r>
            <a:r>
              <a:rPr lang="en-US" sz="2000" dirty="0" smtClean="0">
                <a:cs typeface="Times New Roman" panose="02020603050405020304" pitchFamily="18" charset="0"/>
              </a:rPr>
              <a:t> </a:t>
            </a:r>
            <a:r>
              <a:rPr lang="en-US" sz="2000" dirty="0" err="1" smtClean="0">
                <a:cs typeface="Times New Roman" panose="02020603050405020304" pitchFamily="18" charset="0"/>
              </a:rPr>
              <a:t>có</a:t>
            </a:r>
            <a:r>
              <a:rPr lang="en-US" sz="2000" dirty="0" smtClean="0">
                <a:cs typeface="Times New Roman" panose="02020603050405020304" pitchFamily="18" charset="0"/>
              </a:rPr>
              <a:t> </a:t>
            </a:r>
            <a:r>
              <a:rPr lang="en-US" sz="2000" dirty="0" err="1" smtClean="0">
                <a:cs typeface="Times New Roman" panose="02020603050405020304" pitchFamily="18" charset="0"/>
              </a:rPr>
              <a:t>nhiều</a:t>
            </a:r>
            <a:r>
              <a:rPr lang="en-US" sz="2000" dirty="0" smtClean="0">
                <a:cs typeface="Times New Roman" panose="02020603050405020304" pitchFamily="18" charset="0"/>
              </a:rPr>
              <a:t> </a:t>
            </a:r>
            <a:r>
              <a:rPr lang="en-US" sz="2000" dirty="0" err="1" smtClean="0">
                <a:cs typeface="Times New Roman" panose="02020603050405020304" pitchFamily="18" charset="0"/>
              </a:rPr>
              <a:t>thành</a:t>
            </a:r>
            <a:r>
              <a:rPr lang="en-US" sz="2000" dirty="0" smtClean="0">
                <a:cs typeface="Times New Roman" panose="02020603050405020304" pitchFamily="18" charset="0"/>
              </a:rPr>
              <a:t> </a:t>
            </a:r>
            <a:r>
              <a:rPr lang="en-US" sz="2000" dirty="0" err="1" smtClean="0">
                <a:cs typeface="Times New Roman" panose="02020603050405020304" pitchFamily="18" charset="0"/>
              </a:rPr>
              <a:t>phần</a:t>
            </a:r>
            <a:r>
              <a:rPr lang="en-US" sz="2000" dirty="0" smtClean="0">
                <a:cs typeface="Times New Roman" panose="02020603050405020304" pitchFamily="18" charset="0"/>
              </a:rPr>
              <a:t> GUI </a:t>
            </a:r>
            <a:r>
              <a:rPr lang="en-US" sz="2000" dirty="0" err="1" smtClean="0">
                <a:cs typeface="Times New Roman" panose="02020603050405020304" pitchFamily="18" charset="0"/>
              </a:rPr>
              <a:t>giao</a:t>
            </a:r>
            <a:r>
              <a:rPr lang="en-US" sz="2000" dirty="0" smtClean="0">
                <a:cs typeface="Times New Roman" panose="02020603050405020304" pitchFamily="18" charset="0"/>
              </a:rPr>
              <a:t> </a:t>
            </a:r>
            <a:r>
              <a:rPr lang="en-US" sz="2000" dirty="0" err="1" smtClean="0">
                <a:cs typeface="Times New Roman" panose="02020603050405020304" pitchFamily="18" charset="0"/>
              </a:rPr>
              <a:t>tiếp</a:t>
            </a:r>
            <a:r>
              <a:rPr lang="en-US" sz="2000" dirty="0" smtClean="0">
                <a:cs typeface="Times New Roman" panose="02020603050405020304" pitchFamily="18" charset="0"/>
              </a:rPr>
              <a:t> </a:t>
            </a:r>
            <a:r>
              <a:rPr lang="en-US" sz="2000" dirty="0" err="1" smtClean="0">
                <a:cs typeface="Times New Roman" panose="02020603050405020304" pitchFamily="18" charset="0"/>
              </a:rPr>
              <a:t>với</a:t>
            </a:r>
            <a:r>
              <a:rPr lang="en-US" sz="2000" dirty="0" smtClean="0">
                <a:cs typeface="Times New Roman" panose="02020603050405020304" pitchFamily="18" charset="0"/>
              </a:rPr>
              <a:t> </a:t>
            </a:r>
            <a:r>
              <a:rPr lang="en-US" sz="2000" dirty="0" err="1" smtClean="0">
                <a:cs typeface="Times New Roman" panose="02020603050405020304" pitchFamily="18" charset="0"/>
              </a:rPr>
              <a:t>nhau</a:t>
            </a:r>
            <a:r>
              <a:rPr lang="en-US" sz="2000" dirty="0" smtClean="0">
                <a:cs typeface="Times New Roman" panose="02020603050405020304" pitchFamily="18" charset="0"/>
              </a:rPr>
              <a:t>, </a:t>
            </a:r>
            <a:r>
              <a:rPr lang="en-US" sz="2000" dirty="0" err="1" smtClean="0">
                <a:cs typeface="Times New Roman" panose="02020603050405020304" pitchFamily="18" charset="0"/>
              </a:rPr>
              <a:t>không</a:t>
            </a:r>
            <a:r>
              <a:rPr lang="en-US" sz="2000" dirty="0" smtClean="0">
                <a:cs typeface="Times New Roman" panose="02020603050405020304" pitchFamily="18" charset="0"/>
              </a:rPr>
              <a:t> </a:t>
            </a:r>
            <a:r>
              <a:rPr lang="en-US" sz="2000" dirty="0" err="1" smtClean="0">
                <a:cs typeface="Times New Roman" panose="02020603050405020304" pitchFamily="18" charset="0"/>
              </a:rPr>
              <a:t>phụ</a:t>
            </a:r>
            <a:r>
              <a:rPr lang="en-US" sz="2000" dirty="0" smtClean="0">
                <a:cs typeface="Times New Roman" panose="02020603050405020304" pitchFamily="18" charset="0"/>
              </a:rPr>
              <a:t> </a:t>
            </a:r>
            <a:r>
              <a:rPr lang="en-US" sz="2000" dirty="0" err="1" smtClean="0">
                <a:cs typeface="Times New Roman" panose="02020603050405020304" pitchFamily="18" charset="0"/>
              </a:rPr>
              <a:t>thuộc</a:t>
            </a:r>
            <a:r>
              <a:rPr lang="en-US" sz="2000" dirty="0" smtClean="0">
                <a:cs typeface="Times New Roman" panose="02020603050405020304" pitchFamily="18" charset="0"/>
              </a:rPr>
              <a:t> </a:t>
            </a:r>
            <a:r>
              <a:rPr lang="en-US" sz="2000" dirty="0" err="1" smtClean="0">
                <a:cs typeface="Times New Roman" panose="02020603050405020304" pitchFamily="18" charset="0"/>
              </a:rPr>
              <a:t>vào</a:t>
            </a:r>
            <a:r>
              <a:rPr lang="en-US" sz="2000" dirty="0" smtClean="0">
                <a:cs typeface="Times New Roman" panose="02020603050405020304" pitchFamily="18" charset="0"/>
              </a:rPr>
              <a:t> </a:t>
            </a:r>
            <a:r>
              <a:rPr lang="en-US" sz="2000" dirty="0" err="1" smtClean="0">
                <a:cs typeface="Times New Roman" panose="02020603050405020304" pitchFamily="18" charset="0"/>
              </a:rPr>
              <a:t>nhau</a:t>
            </a:r>
            <a:r>
              <a:rPr lang="en-US" sz="2000" dirty="0" smtClean="0">
                <a:cs typeface="Times New Roman" panose="02020603050405020304" pitchFamily="18" charset="0"/>
              </a:rPr>
              <a:t> </a:t>
            </a:r>
            <a:r>
              <a:rPr lang="en-US" sz="2000" dirty="0" err="1" smtClean="0">
                <a:cs typeface="Times New Roman" panose="02020603050405020304" pitchFamily="18" charset="0"/>
              </a:rPr>
              <a:t>thông</a:t>
            </a:r>
            <a:r>
              <a:rPr lang="en-US" sz="2000" dirty="0" smtClean="0">
                <a:cs typeface="Times New Roman" panose="02020603050405020304" pitchFamily="18" charset="0"/>
              </a:rPr>
              <a:t> qua Mediator </a:t>
            </a:r>
            <a:endParaRPr lang="en-US" sz="2000" b="1" dirty="0"/>
          </a:p>
          <a:p>
            <a:pPr marL="0" indent="0">
              <a:buNone/>
            </a:pPr>
            <a:endParaRPr lang="en-US" sz="2000" b="1" dirty="0" smtClean="0"/>
          </a:p>
          <a:p>
            <a:pPr marL="0" indent="0">
              <a:buNone/>
            </a:pPr>
            <a:endParaRPr lang="en-US" sz="2000" b="1" dirty="0"/>
          </a:p>
          <a:p>
            <a:pPr marL="0" indent="0">
              <a:buNone/>
            </a:pPr>
            <a:endParaRPr lang="en-US" sz="2000" b="1" dirty="0"/>
          </a:p>
        </p:txBody>
      </p:sp>
      <p:pic>
        <p:nvPicPr>
          <p:cNvPr id="6" name="Picture 5"/>
          <p:cNvPicPr>
            <a:picLocks noChangeAspect="1"/>
          </p:cNvPicPr>
          <p:nvPr/>
        </p:nvPicPr>
        <p:blipFill>
          <a:blip r:embed="rId3"/>
          <a:stretch>
            <a:fillRect/>
          </a:stretch>
        </p:blipFill>
        <p:spPr>
          <a:xfrm>
            <a:off x="8256155" y="2831152"/>
            <a:ext cx="1905000" cy="3800475"/>
          </a:xfrm>
          <a:prstGeom prst="rect">
            <a:avLst/>
          </a:prstGeom>
        </p:spPr>
      </p:pic>
      <p:pic>
        <p:nvPicPr>
          <p:cNvPr id="7" name="Picture 6"/>
          <p:cNvPicPr>
            <a:picLocks noChangeAspect="1"/>
          </p:cNvPicPr>
          <p:nvPr/>
        </p:nvPicPr>
        <p:blipFill>
          <a:blip r:embed="rId4"/>
          <a:stretch>
            <a:fillRect/>
          </a:stretch>
        </p:blipFill>
        <p:spPr>
          <a:xfrm>
            <a:off x="1117168" y="2532094"/>
            <a:ext cx="6429375" cy="4105275"/>
          </a:xfrm>
          <a:prstGeom prst="rect">
            <a:avLst/>
          </a:prstGeom>
        </p:spPr>
      </p:pic>
    </p:spTree>
    <p:extLst>
      <p:ext uri="{BB962C8B-B14F-4D97-AF65-F5344CB8AC3E}">
        <p14:creationId xmlns:p14="http://schemas.microsoft.com/office/powerpoint/2010/main" val="34493121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596</TotalTime>
  <Words>489</Words>
  <Application>Microsoft Office PowerPoint</Application>
  <PresentationFormat>Widescreen</PresentationFormat>
  <Paragraphs>61</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Tahoma</vt:lpstr>
      <vt:lpstr>Times New Roman</vt:lpstr>
      <vt:lpstr>Wingdings 3</vt:lpstr>
      <vt:lpstr>Wisp</vt:lpstr>
      <vt:lpstr>MEDIATOR</vt:lpstr>
      <vt:lpstr>MEDIATOR</vt:lpstr>
      <vt:lpstr>MEDIATOR</vt:lpstr>
      <vt:lpstr>MEDIATOR</vt:lpstr>
      <vt:lpstr>MEDIATOR</vt:lpstr>
      <vt:lpstr>MEDIATOR</vt:lpstr>
      <vt:lpstr>MEDIATOR</vt:lpstr>
      <vt:lpstr>MEDIATOR</vt:lpstr>
      <vt:lpstr>MEDIATOR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admin</dc:creator>
  <cp:lastModifiedBy>Admin</cp:lastModifiedBy>
  <cp:revision>86</cp:revision>
  <dcterms:created xsi:type="dcterms:W3CDTF">2020-01-04T14:48:42Z</dcterms:created>
  <dcterms:modified xsi:type="dcterms:W3CDTF">2023-07-22T15:52:57Z</dcterms:modified>
</cp:coreProperties>
</file>