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344" r:id="rId2"/>
    <p:sldId id="342" r:id="rId3"/>
    <p:sldId id="343" r:id="rId4"/>
    <p:sldId id="345" r:id="rId5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38" autoAdjust="0"/>
  </p:normalViewPr>
  <p:slideViewPr>
    <p:cSldViewPr snapToGrid="0" snapToObjects="1">
      <p:cViewPr>
        <p:scale>
          <a:sx n="121" d="100"/>
          <a:sy n="121" d="100"/>
        </p:scale>
        <p:origin x="-392" y="-2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8/7/16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8/7/16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Jenkins1, these are several separate jobs.</a:t>
            </a:r>
            <a:endParaRPr lang="en-US" dirty="0" smtClean="0"/>
          </a:p>
          <a:p>
            <a:r>
              <a:rPr lang="en-US" dirty="0" smtClean="0"/>
              <a:t>[32:45] http://</a:t>
            </a:r>
            <a:r>
              <a:rPr lang="en-US" dirty="0" err="1" smtClean="0"/>
              <a:t>www.infoq.com</a:t>
            </a:r>
            <a:r>
              <a:rPr lang="en-US" dirty="0" smtClean="0"/>
              <a:t>/articles/</a:t>
            </a:r>
            <a:r>
              <a:rPr lang="en-US" dirty="0" err="1" smtClean="0"/>
              <a:t>orch</a:t>
            </a:r>
            <a:r>
              <a:rPr lang="en-US" dirty="0" smtClean="0"/>
              <a:t>-pipelines-</a:t>
            </a:r>
            <a:r>
              <a:rPr lang="en-US" dirty="0" err="1" smtClean="0"/>
              <a:t>jenkins</a:t>
            </a:r>
            <a:endParaRPr lang="en-US" dirty="0" smtClean="0"/>
          </a:p>
          <a:p>
            <a:r>
              <a:rPr lang="en-US" dirty="0" smtClean="0"/>
              <a:t>	March 29, 2014</a:t>
            </a:r>
          </a:p>
          <a:p>
            <a:r>
              <a:rPr lang="en-US" dirty="0" smtClean="0"/>
              <a:t>* Ensuring reproducible builds</a:t>
            </a:r>
          </a:p>
          <a:p>
            <a:r>
              <a:rPr lang="en-US" dirty="0" smtClean="0"/>
              <a:t>* Sharing build artifacts throughout the pipeline</a:t>
            </a:r>
          </a:p>
          <a:p>
            <a:r>
              <a:rPr lang="en-US" dirty="0" smtClean="0"/>
              <a:t>* Choosing the right granularity for each job</a:t>
            </a:r>
          </a:p>
          <a:p>
            <a:r>
              <a:rPr lang="en-US" dirty="0" smtClean="0"/>
              <a:t>* Parallelizing and joining jobs</a:t>
            </a:r>
          </a:p>
          <a:p>
            <a:r>
              <a:rPr lang="en-US" dirty="0" smtClean="0"/>
              <a:t>* Gates and approvals</a:t>
            </a:r>
          </a:p>
          <a:p>
            <a:r>
              <a:rPr lang="en-US" dirty="0" smtClean="0"/>
              <a:t>* Visualizing the pipeline</a:t>
            </a:r>
          </a:p>
          <a:p>
            <a:r>
              <a:rPr lang="en-US" dirty="0" smtClean="0"/>
              <a:t>* Organizing and securing jobs</a:t>
            </a:r>
          </a:p>
          <a:p>
            <a:r>
              <a:rPr lang="en-US" dirty="0" smtClean="0"/>
              <a:t>* Good practice: versioning your Jenkins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41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40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8/7/16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366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7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960165" y="1681435"/>
            <a:ext cx="6089346" cy="57733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/>
          <a:p>
            <a:r>
              <a:rPr lang="en-US" dirty="0" smtClean="0">
                <a:latin typeface="Open Sans"/>
                <a:cs typeface="Open Sans"/>
              </a:rPr>
              <a:t>CI Pipeline</a:t>
            </a:r>
            <a:endParaRPr lang="en-US" dirty="0">
              <a:latin typeface="Open Sans"/>
              <a:cs typeface="Open Sans"/>
            </a:endParaRPr>
          </a:p>
        </p:txBody>
      </p:sp>
      <p:sp>
        <p:nvSpPr>
          <p:cNvPr id="21" name="Can 20"/>
          <p:cNvSpPr/>
          <p:nvPr/>
        </p:nvSpPr>
        <p:spPr>
          <a:xfrm>
            <a:off x="939103" y="301205"/>
            <a:ext cx="1296387" cy="896132"/>
          </a:xfrm>
          <a:prstGeom prst="can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app source</a:t>
            </a:r>
            <a:endParaRPr lang="en-US" sz="1600" dirty="0">
              <a:latin typeface="Open Sans Light"/>
              <a:cs typeface="Open Sans Light"/>
            </a:endParaRPr>
          </a:p>
          <a:p>
            <a:pPr algn="ctr"/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049041" y="1197337"/>
            <a:ext cx="36" cy="4689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n 22"/>
          <p:cNvSpPr/>
          <p:nvPr/>
        </p:nvSpPr>
        <p:spPr>
          <a:xfrm>
            <a:off x="4224354" y="301205"/>
            <a:ext cx="1249776" cy="822960"/>
          </a:xfrm>
          <a:prstGeom prst="can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DockerHub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images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14293" y="236156"/>
            <a:ext cx="600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Open Sans Light"/>
                <a:cs typeface="Open Sans Light"/>
              </a:rPr>
              <a:t>SCM</a:t>
            </a:r>
            <a:endParaRPr lang="en-US" sz="1600" dirty="0">
              <a:solidFill>
                <a:srgbClr val="FFFFFF"/>
              </a:solidFill>
              <a:latin typeface="Open Sans Light"/>
              <a:cs typeface="Open Sans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1327" y="837789"/>
            <a:ext cx="1105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Open Sans Light"/>
                <a:cs typeface="Open Sans Light"/>
              </a:rPr>
              <a:t>Dockerfile</a:t>
            </a:r>
            <a:endParaRPr lang="en-US" sz="1600" dirty="0">
              <a:solidFill>
                <a:srgbClr val="FFFFFF"/>
              </a:solidFill>
              <a:latin typeface="Open Sans Light"/>
              <a:cs typeface="Open Sans Light"/>
            </a:endParaRPr>
          </a:p>
        </p:txBody>
      </p:sp>
      <p:cxnSp>
        <p:nvCxnSpPr>
          <p:cNvPr id="29" name="Straight Arrow Connector 28"/>
          <p:cNvCxnSpPr>
            <a:stCxn id="42" idx="0"/>
            <a:endCxn id="23" idx="3"/>
          </p:cNvCxnSpPr>
          <p:nvPr/>
        </p:nvCxnSpPr>
        <p:spPr>
          <a:xfrm flipV="1">
            <a:off x="4848796" y="1124165"/>
            <a:ext cx="446" cy="5503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49598" y="1666307"/>
            <a:ext cx="1275325" cy="577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CI (Jenkins)</a:t>
            </a:r>
            <a:br>
              <a:rPr lang="en-US" sz="1600" dirty="0" smtClean="0">
                <a:latin typeface="Open Sans Light"/>
                <a:ea typeface="Open Sans Light" charset="0"/>
                <a:cs typeface="Open Sans Light"/>
              </a:rPr>
            </a:b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collect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72313" y="2285719"/>
            <a:ext cx="17040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1600" dirty="0" smtClean="0">
                <a:latin typeface="Open Sans Light"/>
                <a:cs typeface="Open Sans Light"/>
              </a:rPr>
              <a:t>Instantiate CI server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211133" y="1674520"/>
            <a:ext cx="1275325" cy="577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publish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35839" y="2285719"/>
            <a:ext cx="16105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0"/>
            </a:pPr>
            <a:r>
              <a:rPr lang="en-US" sz="1600" dirty="0" smtClean="0">
                <a:latin typeface="Open Sans Light"/>
                <a:cs typeface="Open Sans Light"/>
              </a:rPr>
              <a:t>Build Docker image with tag</a:t>
            </a:r>
          </a:p>
          <a:p>
            <a:pPr marL="342900" indent="-342900">
              <a:buFont typeface="+mj-lt"/>
              <a:buAutoNum type="arabicPeriod" startAt="10"/>
            </a:pPr>
            <a:r>
              <a:rPr lang="en-US" sz="1600" dirty="0" smtClean="0">
                <a:latin typeface="Open Sans Light"/>
                <a:cs typeface="Open Sans Light"/>
              </a:rPr>
              <a:t>Push Docker image to DockerHub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99735" y="1674520"/>
            <a:ext cx="1275325" cy="577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deploy</a:t>
            </a:r>
            <a:br>
              <a:rPr lang="en-US" sz="1600" dirty="0" smtClean="0">
                <a:latin typeface="Open Sans Light"/>
                <a:ea typeface="Open Sans Light" charset="0"/>
                <a:cs typeface="Open Sans Light"/>
              </a:rPr>
            </a:b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image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46342" y="2285719"/>
            <a:ext cx="1537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2"/>
            </a:pPr>
            <a:r>
              <a:rPr lang="en-US" sz="1600" dirty="0" smtClean="0">
                <a:latin typeface="Open Sans Light"/>
                <a:cs typeface="Open Sans Light"/>
              </a:rPr>
              <a:t>Pull Docker image</a:t>
            </a:r>
          </a:p>
        </p:txBody>
      </p:sp>
      <p:cxnSp>
        <p:nvCxnSpPr>
          <p:cNvPr id="51" name="Straight Arrow Connector 50"/>
          <p:cNvCxnSpPr>
            <a:stCxn id="23" idx="3"/>
          </p:cNvCxnSpPr>
          <p:nvPr/>
        </p:nvCxnSpPr>
        <p:spPr>
          <a:xfrm>
            <a:off x="4849242" y="1124165"/>
            <a:ext cx="950493" cy="5503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7356852" y="1666307"/>
            <a:ext cx="1275325" cy="57733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smoke test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on app svr.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199420" y="2285719"/>
            <a:ext cx="1805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4"/>
            </a:pPr>
            <a:r>
              <a:rPr lang="en-US" sz="1600" dirty="0" smtClean="0">
                <a:latin typeface="Open Sans Light"/>
                <a:cs typeface="Open Sans Light"/>
              </a:rPr>
              <a:t>Provision VPC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751876" y="1666307"/>
            <a:ext cx="1275325" cy="577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build &amp; compile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91045" y="2331886"/>
            <a:ext cx="15447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US" sz="1600" dirty="0" smtClean="0">
                <a:solidFill>
                  <a:srgbClr val="A6A6A6"/>
                </a:solidFill>
                <a:latin typeface="Open Sans Light"/>
                <a:cs typeface="Open Sans Light"/>
              </a:rPr>
              <a:t>Run Gulp,</a:t>
            </a:r>
            <a:br>
              <a:rPr lang="en-US" sz="1600" dirty="0" smtClean="0">
                <a:solidFill>
                  <a:srgbClr val="A6A6A6"/>
                </a:solidFill>
                <a:latin typeface="Open Sans Light"/>
                <a:cs typeface="Open Sans Light"/>
              </a:rPr>
            </a:br>
            <a:r>
              <a:rPr lang="en-US" sz="1600" dirty="0" smtClean="0">
                <a:solidFill>
                  <a:srgbClr val="A6A6A6"/>
                </a:solidFill>
                <a:latin typeface="Open Sans Light"/>
                <a:cs typeface="Open Sans Light"/>
              </a:rPr>
              <a:t>Maven, etc.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sz="1600" dirty="0" smtClean="0">
                <a:solidFill>
                  <a:srgbClr val="A6A6A6"/>
                </a:solidFill>
                <a:latin typeface="Open Sans Light"/>
                <a:cs typeface="Open Sans Light"/>
              </a:rPr>
              <a:t>Code scan</a:t>
            </a:r>
            <a:endParaRPr lang="en-US" sz="1600" dirty="0">
              <a:solidFill>
                <a:srgbClr val="A6A6A6"/>
              </a:solidFill>
              <a:latin typeface="Open Sans Light"/>
              <a:cs typeface="Open Sans Light"/>
            </a:endParaRPr>
          </a:p>
        </p:txBody>
      </p:sp>
      <p:cxnSp>
        <p:nvCxnSpPr>
          <p:cNvPr id="61" name="Straight Arrow Connector 60"/>
          <p:cNvCxnSpPr>
            <a:stCxn id="34" idx="3"/>
            <a:endCxn id="42" idx="1"/>
          </p:cNvCxnSpPr>
          <p:nvPr/>
        </p:nvCxnSpPr>
        <p:spPr>
          <a:xfrm>
            <a:off x="2224923" y="1954973"/>
            <a:ext cx="1986210" cy="821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2" idx="3"/>
            <a:endCxn id="47" idx="1"/>
          </p:cNvCxnSpPr>
          <p:nvPr/>
        </p:nvCxnSpPr>
        <p:spPr>
          <a:xfrm>
            <a:off x="5486458" y="1963186"/>
            <a:ext cx="31327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3"/>
            <a:endCxn id="52" idx="1"/>
          </p:cNvCxnSpPr>
          <p:nvPr/>
        </p:nvCxnSpPr>
        <p:spPr>
          <a:xfrm flipV="1">
            <a:off x="7075060" y="1954973"/>
            <a:ext cx="281792" cy="821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n 69"/>
          <p:cNvSpPr/>
          <p:nvPr/>
        </p:nvSpPr>
        <p:spPr>
          <a:xfrm>
            <a:off x="2606100" y="301205"/>
            <a:ext cx="1249776" cy="822960"/>
          </a:xfrm>
          <a:prstGeom prst="can">
            <a:avLst/>
          </a:prstGeom>
          <a:solidFill>
            <a:schemeClr val="tx2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Artifactory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images</a:t>
            </a:r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71" name="Straight Arrow Connector 70"/>
          <p:cNvCxnSpPr>
            <a:endCxn id="70" idx="3"/>
          </p:cNvCxnSpPr>
          <p:nvPr/>
        </p:nvCxnSpPr>
        <p:spPr>
          <a:xfrm flipV="1">
            <a:off x="3230988" y="1124165"/>
            <a:ext cx="0" cy="572515"/>
          </a:xfrm>
          <a:prstGeom prst="straightConnector1">
            <a:avLst/>
          </a:prstGeom>
          <a:ln w="25400">
            <a:solidFill>
              <a:schemeClr val="tx1">
                <a:alpha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0" idx="3"/>
          </p:cNvCxnSpPr>
          <p:nvPr/>
        </p:nvCxnSpPr>
        <p:spPr>
          <a:xfrm>
            <a:off x="3230988" y="1124165"/>
            <a:ext cx="993366" cy="550355"/>
          </a:xfrm>
          <a:prstGeom prst="straightConnector1">
            <a:avLst/>
          </a:prstGeom>
          <a:ln w="25400">
            <a:solidFill>
              <a:schemeClr val="tx1">
                <a:alpha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31095" y="865683"/>
            <a:ext cx="1478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Open Sans Light"/>
                <a:cs typeface="Open Sans Light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Open Sans Light"/>
                <a:cs typeface="Open Sans Light"/>
              </a:rPr>
              <a:t>commit, tag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4649401" y="1144852"/>
            <a:ext cx="0" cy="5214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7199420" y="3390026"/>
            <a:ext cx="16919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17"/>
            </a:pPr>
            <a:r>
              <a:rPr lang="en-US" sz="1600" dirty="0" smtClean="0">
                <a:latin typeface="Open Sans Light"/>
                <a:cs typeface="Open Sans Light"/>
              </a:rPr>
              <a:t>Logging</a:t>
            </a:r>
            <a:endParaRPr lang="en-US" sz="1600" dirty="0">
              <a:latin typeface="Open Sans Light"/>
              <a:cs typeface="Open Sans Light"/>
            </a:endParaRPr>
          </a:p>
          <a:p>
            <a:pPr marL="342900" indent="-342900">
              <a:buFont typeface="+mj-lt"/>
              <a:buAutoNum type="arabicPeriod" startAt="17"/>
            </a:pPr>
            <a:r>
              <a:rPr lang="en-US" sz="1600" dirty="0">
                <a:latin typeface="Open Sans Light"/>
                <a:cs typeface="Open Sans Light"/>
              </a:rPr>
              <a:t>Monitoring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sz="1600" dirty="0" smtClean="0">
                <a:latin typeface="Open Sans Light"/>
                <a:cs typeface="Open Sans Light"/>
              </a:rPr>
              <a:t>Scaling test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sz="1600" dirty="0" smtClean="0">
                <a:latin typeface="Open Sans Light"/>
                <a:cs typeface="Open Sans Light"/>
              </a:rPr>
              <a:t>Notification to Slack, etc.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100" name="Can 99"/>
          <p:cNvSpPr/>
          <p:nvPr/>
        </p:nvSpPr>
        <p:spPr>
          <a:xfrm>
            <a:off x="7364781" y="301205"/>
            <a:ext cx="1249776" cy="822960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on-server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databases</a:t>
            </a:r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101" name="Straight Arrow Connector 100"/>
          <p:cNvCxnSpPr>
            <a:stCxn id="52" idx="0"/>
            <a:endCxn id="100" idx="3"/>
          </p:cNvCxnSpPr>
          <p:nvPr/>
        </p:nvCxnSpPr>
        <p:spPr>
          <a:xfrm flipH="1" flipV="1">
            <a:off x="7989669" y="1124165"/>
            <a:ext cx="4846" cy="542142"/>
          </a:xfrm>
          <a:prstGeom prst="straightConnector1">
            <a:avLst/>
          </a:prstGeom>
          <a:ln w="25400">
            <a:solidFill>
              <a:schemeClr val="accent4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199420" y="2662694"/>
            <a:ext cx="1709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6"/>
            </a:pPr>
            <a:r>
              <a:rPr lang="en-US" sz="1600" dirty="0" smtClean="0">
                <a:latin typeface="Open Sans Light"/>
                <a:cs typeface="Open Sans Light"/>
              </a:rPr>
              <a:t>Functional smoke &amp; E2E test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756506" y="4044713"/>
            <a:ext cx="145340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5"/>
            </a:pPr>
            <a:r>
              <a:rPr lang="en-US" sz="1600" dirty="0" smtClean="0">
                <a:latin typeface="Open Sans Light"/>
                <a:cs typeface="Open Sans Light"/>
              </a:rPr>
              <a:t>Run Docker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72313" y="3803811"/>
            <a:ext cx="20411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sz="16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Define Docker credentials in CI</a:t>
            </a:r>
            <a:endParaRPr lang="en-US" sz="16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72313" y="4290935"/>
            <a:ext cx="1879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en-US" sz="16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Invoke Docker</a:t>
            </a:r>
            <a:endParaRPr lang="en-US" sz="16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  <p:cxnSp>
        <p:nvCxnSpPr>
          <p:cNvPr id="38" name="Straight Arrow Connector 37"/>
          <p:cNvCxnSpPr>
            <a:stCxn id="52" idx="0"/>
            <a:endCxn id="37" idx="0"/>
          </p:cNvCxnSpPr>
          <p:nvPr/>
        </p:nvCxnSpPr>
        <p:spPr>
          <a:xfrm flipH="1" flipV="1">
            <a:off x="6424623" y="506945"/>
            <a:ext cx="1569892" cy="1159362"/>
          </a:xfrm>
          <a:prstGeom prst="straightConnector1">
            <a:avLst/>
          </a:prstGeom>
          <a:ln w="25400">
            <a:solidFill>
              <a:schemeClr val="accent4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72313" y="2788658"/>
            <a:ext cx="18942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 smtClean="0">
                <a:latin typeface="Open Sans Light"/>
                <a:cs typeface="Open Sans Light"/>
              </a:rPr>
              <a:t>Config. Jenkins packages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038546" y="1370437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en-US" sz="1600" dirty="0" smtClean="0">
                <a:latin typeface="Open Sans Light"/>
                <a:cs typeface="Open Sans Light"/>
              </a:rPr>
              <a:t>push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50393" y="1081870"/>
            <a:ext cx="1453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3"/>
            </a:pPr>
            <a:r>
              <a:rPr lang="en-US" sz="1600" dirty="0" smtClean="0">
                <a:latin typeface="Open Sans Light"/>
                <a:cs typeface="Open Sans Light"/>
              </a:rPr>
              <a:t>Register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72313" y="3306928"/>
            <a:ext cx="17040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sz="1600" dirty="0" smtClean="0">
                <a:latin typeface="Open Sans Light"/>
                <a:cs typeface="Open Sans Light"/>
              </a:rPr>
              <a:t>Checkout from GitHub</a:t>
            </a:r>
          </a:p>
        </p:txBody>
      </p:sp>
      <p:sp>
        <p:nvSpPr>
          <p:cNvPr id="37" name="Can 36"/>
          <p:cNvSpPr/>
          <p:nvPr/>
        </p:nvSpPr>
        <p:spPr>
          <a:xfrm>
            <a:off x="5799735" y="301205"/>
            <a:ext cx="1249776" cy="822960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external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APIs &amp; DBs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98268" y="1131257"/>
            <a:ext cx="11092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A6A6A6"/>
                </a:solidFill>
                <a:latin typeface="Open Sans Light"/>
                <a:cs typeface="Open Sans Light"/>
              </a:rPr>
              <a:t>Java </a:t>
            </a:r>
          </a:p>
          <a:p>
            <a:r>
              <a:rPr lang="en-US" sz="1600" dirty="0" smtClean="0">
                <a:solidFill>
                  <a:srgbClr val="A6A6A6"/>
                </a:solidFill>
                <a:latin typeface="Open Sans Light"/>
                <a:cs typeface="Open Sans Light"/>
              </a:rPr>
              <a:t>only</a:t>
            </a:r>
            <a:endParaRPr lang="en-US" sz="1600" dirty="0">
              <a:solidFill>
                <a:srgbClr val="A6A6A6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314846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3" grpId="0" animBg="1"/>
      <p:bldP spid="28" grpId="0"/>
      <p:bldP spid="34" grpId="0"/>
      <p:bldP spid="41" grpId="0"/>
      <p:bldP spid="42" grpId="0"/>
      <p:bldP spid="44" grpId="0"/>
      <p:bldP spid="47" grpId="0"/>
      <p:bldP spid="50" grpId="0" build="p"/>
      <p:bldP spid="52" grpId="0" animBg="1"/>
      <p:bldP spid="54" grpId="0"/>
      <p:bldP spid="56" grpId="0"/>
      <p:bldP spid="57" grpId="0"/>
      <p:bldP spid="70" grpId="0" animBg="1"/>
      <p:bldP spid="82" grpId="0"/>
      <p:bldP spid="99" grpId="0"/>
      <p:bldP spid="100" grpId="0" animBg="1"/>
      <p:bldP spid="106" grpId="0"/>
      <p:bldP spid="107" grpId="0"/>
      <p:bldP spid="33" grpId="0"/>
      <p:bldP spid="36" grpId="0"/>
      <p:bldP spid="39" grpId="0" build="p"/>
      <p:bldP spid="40" grpId="0" build="p"/>
      <p:bldP spid="43" grpId="0"/>
      <p:bldP spid="45" grpId="0"/>
      <p:bldP spid="37" grpId="0" animBg="1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4698" r="4698"/>
          <a:stretch>
            <a:fillRect/>
          </a:stretch>
        </p:blipFill>
        <p:spPr>
          <a:xfrm>
            <a:off x="-1103068" y="0"/>
            <a:ext cx="11482886" cy="4783959"/>
          </a:xfrm>
        </p:spPr>
      </p:pic>
    </p:spTree>
    <p:extLst>
      <p:ext uri="{BB962C8B-B14F-4D97-AF65-F5344CB8AC3E}">
        <p14:creationId xmlns:p14="http://schemas.microsoft.com/office/powerpoint/2010/main" val="2414227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3821" y="950965"/>
            <a:ext cx="6089346" cy="57733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85467" y="2947878"/>
            <a:ext cx="1275325" cy="865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accent2"/>
                </a:solidFill>
                <a:latin typeface="Open Sans Light"/>
                <a:ea typeface="Open Sans Light" charset="0"/>
                <a:cs typeface="Open Sans Light"/>
              </a:rPr>
              <a:t>subtasks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accent2"/>
                </a:solidFill>
                <a:latin typeface="Open Sans Light"/>
                <a:ea typeface="Open Sans Light" charset="0"/>
                <a:cs typeface="Open Sans Light"/>
              </a:rPr>
              <a:t>each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accent2"/>
                </a:solidFill>
                <a:latin typeface="Open Sans Light"/>
                <a:ea typeface="Open Sans Light" charset="0"/>
                <a:cs typeface="Open Sans Light"/>
              </a:rPr>
              <a:t>build</a:t>
            </a:r>
            <a:endParaRPr lang="en-US" sz="1600" dirty="0">
              <a:solidFill>
                <a:schemeClr val="accent2"/>
              </a:solidFill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74052" y="2584789"/>
            <a:ext cx="1385722" cy="57733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multi-branch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item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972190" y="301205"/>
            <a:ext cx="31327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203802" y="3162121"/>
            <a:ext cx="0" cy="108914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n 9"/>
          <p:cNvSpPr/>
          <p:nvPr/>
        </p:nvSpPr>
        <p:spPr>
          <a:xfrm>
            <a:off x="5285467" y="4081621"/>
            <a:ext cx="1249776" cy="822960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work</a:t>
            </a:r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11" name="Straight Arrow Connector 10"/>
          <p:cNvCxnSpPr>
            <a:stCxn id="7" idx="1"/>
            <a:endCxn id="10" idx="1"/>
          </p:cNvCxnSpPr>
          <p:nvPr/>
        </p:nvCxnSpPr>
        <p:spPr>
          <a:xfrm flipH="1">
            <a:off x="5910355" y="2873455"/>
            <a:ext cx="963697" cy="120816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50393" y="1081870"/>
            <a:ext cx="1453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3"/>
            </a:pPr>
            <a:r>
              <a:rPr lang="en-US" sz="1600" dirty="0" smtClean="0">
                <a:latin typeface="Open Sans Light"/>
                <a:cs typeface="Open Sans Light"/>
              </a:rPr>
              <a:t>Register</a:t>
            </a:r>
          </a:p>
        </p:txBody>
      </p:sp>
      <p:sp>
        <p:nvSpPr>
          <p:cNvPr id="14" name="Can 13"/>
          <p:cNvSpPr/>
          <p:nvPr/>
        </p:nvSpPr>
        <p:spPr>
          <a:xfrm>
            <a:off x="6944211" y="4081621"/>
            <a:ext cx="1249776" cy="822960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Jenkinsfile</a:t>
            </a:r>
          </a:p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in </a:t>
            </a:r>
            <a:r>
              <a:rPr lang="en-US" sz="1600" dirty="0" smtClean="0">
                <a:latin typeface="Open Sans Light"/>
                <a:cs typeface="Open Sans Light"/>
              </a:rPr>
              <a:t>GitHub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896294" y="3352011"/>
            <a:ext cx="1275325" cy="577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accent2"/>
                </a:solidFill>
                <a:latin typeface="Courier New"/>
                <a:ea typeface="Open Sans Light" charset="0"/>
                <a:cs typeface="Courier New"/>
              </a:rPr>
              <a:t>scm</a:t>
            </a:r>
            <a:endParaRPr lang="en-US" sz="1600" dirty="0">
              <a:solidFill>
                <a:schemeClr val="accent2"/>
              </a:solidFill>
              <a:latin typeface="Courier New"/>
              <a:ea typeface="Open Sans Light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10851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10" grpId="0" animBg="1"/>
      <p:bldP spid="13" grpId="0"/>
      <p:bldP spid="14" grpId="0" animBg="1"/>
      <p:bldP spid="28" grpId="0"/>
    </p:bldLst>
  </p:timing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34939</TotalTime>
  <Words>131</Words>
  <Application>Microsoft Macintosh PowerPoint</Application>
  <PresentationFormat>On-screen Show (16:9)</PresentationFormat>
  <Paragraphs>62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ConcurCorporateTemplate2013_Helvetica_16x9</vt:lpstr>
      <vt:lpstr>2014</vt:lpstr>
      <vt:lpstr>CI Pipeline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692</cp:revision>
  <cp:lastPrinted>2015-11-18T16:47:39Z</cp:lastPrinted>
  <dcterms:created xsi:type="dcterms:W3CDTF">2016-03-09T21:14:16Z</dcterms:created>
  <dcterms:modified xsi:type="dcterms:W3CDTF">2016-08-07T20:25:23Z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