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42" r:id="rId2"/>
    <p:sldId id="341" r:id="rId3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121" d="100"/>
          <a:sy n="121" d="100"/>
        </p:scale>
        <p:origin x="-392" y="-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7/29/16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7/29/16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grunt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960165" y="1681435"/>
            <a:ext cx="6089346" cy="57733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CI Pipeline</a:t>
            </a:r>
            <a:endParaRPr lang="en-US" dirty="0">
              <a:latin typeface="Open Sans"/>
              <a:cs typeface="Open Sans"/>
            </a:endParaRPr>
          </a:p>
        </p:txBody>
      </p:sp>
      <p:sp>
        <p:nvSpPr>
          <p:cNvPr id="21" name="Can 20"/>
          <p:cNvSpPr/>
          <p:nvPr/>
        </p:nvSpPr>
        <p:spPr>
          <a:xfrm>
            <a:off x="939103" y="301205"/>
            <a:ext cx="1296387" cy="896132"/>
          </a:xfrm>
          <a:prstGeom prst="ca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app source</a:t>
            </a:r>
            <a:endParaRPr lang="en-US" sz="1600" dirty="0">
              <a:latin typeface="Open Sans Light"/>
              <a:cs typeface="Open Sans Light"/>
            </a:endParaRPr>
          </a:p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912606" y="1197337"/>
            <a:ext cx="36" cy="4689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n 22"/>
          <p:cNvSpPr/>
          <p:nvPr/>
        </p:nvSpPr>
        <p:spPr>
          <a:xfrm>
            <a:off x="4224354" y="301205"/>
            <a:ext cx="1249776" cy="822960"/>
          </a:xfrm>
          <a:prstGeom prst="ca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DockerHub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images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14293" y="236156"/>
            <a:ext cx="600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SCM</a:t>
            </a:r>
            <a:endParaRPr lang="en-US" sz="16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1327" y="837789"/>
            <a:ext cx="1105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Dockerfile</a:t>
            </a:r>
            <a:endParaRPr lang="en-US" sz="16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cxnSp>
        <p:nvCxnSpPr>
          <p:cNvPr id="29" name="Straight Arrow Connector 28"/>
          <p:cNvCxnSpPr>
            <a:stCxn id="42" idx="0"/>
            <a:endCxn id="23" idx="3"/>
          </p:cNvCxnSpPr>
          <p:nvPr/>
        </p:nvCxnSpPr>
        <p:spPr>
          <a:xfrm flipV="1">
            <a:off x="4848796" y="1124165"/>
            <a:ext cx="446" cy="5503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49598" y="1666307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CI (Jenkins)</a:t>
            </a:r>
            <a:br>
              <a:rPr lang="en-US" sz="16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collect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2313" y="2285719"/>
            <a:ext cx="17040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dirty="0" smtClean="0">
                <a:latin typeface="Open Sans Light"/>
                <a:cs typeface="Open Sans Light"/>
              </a:rPr>
              <a:t>Instantiate CI </a:t>
            </a:r>
            <a:r>
              <a:rPr lang="en-US" sz="1600" dirty="0" smtClean="0">
                <a:latin typeface="Open Sans Light"/>
                <a:cs typeface="Open Sans Light"/>
              </a:rPr>
              <a:t>server</a:t>
            </a:r>
            <a:endParaRPr lang="en-US" sz="1600" dirty="0" smtClean="0">
              <a:latin typeface="Open Sans Light"/>
              <a:cs typeface="Open Sans 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11133" y="1674520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publish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35839" y="2285719"/>
            <a:ext cx="16105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US" sz="1600" dirty="0" smtClean="0">
                <a:latin typeface="Open Sans Light"/>
                <a:cs typeface="Open Sans Light"/>
              </a:rPr>
              <a:t>Build Docker image with tag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sz="1600" dirty="0" smtClean="0">
                <a:latin typeface="Open Sans Light"/>
                <a:cs typeface="Open Sans Light"/>
              </a:rPr>
              <a:t>Push Docker image to DockerHub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99735" y="1674520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deploy</a:t>
            </a:r>
            <a:br>
              <a:rPr lang="en-US" sz="16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image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46342" y="2285719"/>
            <a:ext cx="1537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sz="1600" dirty="0" smtClean="0">
                <a:latin typeface="Open Sans Light"/>
                <a:cs typeface="Open Sans Light"/>
              </a:rPr>
              <a:t>Pull Docker image</a:t>
            </a:r>
          </a:p>
        </p:txBody>
      </p:sp>
      <p:cxnSp>
        <p:nvCxnSpPr>
          <p:cNvPr id="51" name="Straight Arrow Connector 50"/>
          <p:cNvCxnSpPr>
            <a:stCxn id="23" idx="3"/>
          </p:cNvCxnSpPr>
          <p:nvPr/>
        </p:nvCxnSpPr>
        <p:spPr>
          <a:xfrm>
            <a:off x="4849242" y="1124165"/>
            <a:ext cx="950493" cy="5503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356852" y="1666307"/>
            <a:ext cx="1275325" cy="57733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smoke test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on app svr.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83380" y="2285719"/>
            <a:ext cx="170998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4"/>
            </a:pPr>
            <a:r>
              <a:rPr lang="en-US" sz="1600" dirty="0" smtClean="0">
                <a:latin typeface="Open Sans Light"/>
                <a:cs typeface="Open Sans Light"/>
              </a:rPr>
              <a:t>Provision VPC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601541" y="1666307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build &amp; compile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91045" y="2331886"/>
            <a:ext cx="1544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Run Gulp,</a:t>
            </a:r>
            <a:b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</a:br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Maven, etc.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Code scan</a:t>
            </a:r>
            <a:endParaRPr lang="en-US" sz="1600" dirty="0">
              <a:solidFill>
                <a:srgbClr val="A6A6A6"/>
              </a:solidFill>
              <a:latin typeface="Open Sans Light"/>
              <a:cs typeface="Open Sans Light"/>
            </a:endParaRPr>
          </a:p>
        </p:txBody>
      </p:sp>
      <p:cxnSp>
        <p:nvCxnSpPr>
          <p:cNvPr id="61" name="Straight Arrow Connector 60"/>
          <p:cNvCxnSpPr>
            <a:stCxn id="34" idx="3"/>
            <a:endCxn id="42" idx="1"/>
          </p:cNvCxnSpPr>
          <p:nvPr/>
        </p:nvCxnSpPr>
        <p:spPr>
          <a:xfrm>
            <a:off x="2224923" y="1954973"/>
            <a:ext cx="1986210" cy="8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3"/>
            <a:endCxn id="47" idx="1"/>
          </p:cNvCxnSpPr>
          <p:nvPr/>
        </p:nvCxnSpPr>
        <p:spPr>
          <a:xfrm>
            <a:off x="5486458" y="1963186"/>
            <a:ext cx="3132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3"/>
            <a:endCxn id="52" idx="1"/>
          </p:cNvCxnSpPr>
          <p:nvPr/>
        </p:nvCxnSpPr>
        <p:spPr>
          <a:xfrm flipV="1">
            <a:off x="7075060" y="1954973"/>
            <a:ext cx="281792" cy="8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n 69"/>
          <p:cNvSpPr/>
          <p:nvPr/>
        </p:nvSpPr>
        <p:spPr>
          <a:xfrm>
            <a:off x="2606100" y="301205"/>
            <a:ext cx="1249776" cy="822960"/>
          </a:xfrm>
          <a:prstGeom prst="can">
            <a:avLst/>
          </a:prstGeom>
          <a:solidFill>
            <a:schemeClr val="tx2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Artifactory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images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71" name="Straight Arrow Connector 70"/>
          <p:cNvCxnSpPr>
            <a:stCxn id="56" idx="0"/>
            <a:endCxn id="70" idx="3"/>
          </p:cNvCxnSpPr>
          <p:nvPr/>
        </p:nvCxnSpPr>
        <p:spPr>
          <a:xfrm flipH="1" flipV="1">
            <a:off x="3230988" y="1124165"/>
            <a:ext cx="8216" cy="542142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3"/>
          </p:cNvCxnSpPr>
          <p:nvPr/>
        </p:nvCxnSpPr>
        <p:spPr>
          <a:xfrm>
            <a:off x="3230988" y="1124165"/>
            <a:ext cx="993366" cy="550355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00967" y="868234"/>
            <a:ext cx="12170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Open Sans Light"/>
                <a:cs typeface="Open Sans Light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Open Sans Light"/>
                <a:cs typeface="Open Sans Light"/>
              </a:rPr>
              <a:t>tag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4649401" y="1144852"/>
            <a:ext cx="0" cy="5214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283380" y="3306050"/>
            <a:ext cx="16919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7"/>
            </a:pPr>
            <a:r>
              <a:rPr lang="en-US" sz="1600" dirty="0">
                <a:latin typeface="Open Sans Light"/>
                <a:cs typeface="Open Sans Light"/>
              </a:rPr>
              <a:t>Logging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sz="1600" dirty="0">
                <a:latin typeface="Open Sans Light"/>
                <a:cs typeface="Open Sans Light"/>
              </a:rPr>
              <a:t>Monitoring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sz="1600" dirty="0" smtClean="0">
                <a:latin typeface="Open Sans Light"/>
                <a:cs typeface="Open Sans Light"/>
              </a:rPr>
              <a:t>Scaling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sz="1600" dirty="0" smtClean="0">
                <a:latin typeface="Open Sans Light"/>
                <a:cs typeface="Open Sans Light"/>
              </a:rPr>
              <a:t>Notification to Slack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100" name="Can 99"/>
          <p:cNvSpPr/>
          <p:nvPr/>
        </p:nvSpPr>
        <p:spPr>
          <a:xfrm>
            <a:off x="7364781" y="301205"/>
            <a:ext cx="1249776" cy="82296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on-server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databases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101" name="Straight Arrow Connector 100"/>
          <p:cNvCxnSpPr>
            <a:stCxn id="52" idx="0"/>
            <a:endCxn id="100" idx="3"/>
          </p:cNvCxnSpPr>
          <p:nvPr/>
        </p:nvCxnSpPr>
        <p:spPr>
          <a:xfrm flipH="1" flipV="1">
            <a:off x="7989669" y="1124165"/>
            <a:ext cx="4846" cy="542142"/>
          </a:xfrm>
          <a:prstGeom prst="straightConnector1">
            <a:avLst/>
          </a:prstGeom>
          <a:ln w="25400">
            <a:solidFill>
              <a:schemeClr val="accent4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283380" y="2778161"/>
            <a:ext cx="170998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6"/>
            </a:pPr>
            <a:r>
              <a:rPr lang="en-US" sz="1600" dirty="0" smtClean="0">
                <a:latin typeface="Open Sans Light"/>
                <a:cs typeface="Open Sans Light"/>
              </a:rPr>
              <a:t>Smoke test functionality</a:t>
            </a:r>
            <a:endParaRPr lang="en-US" sz="1600" dirty="0" smtClean="0">
              <a:latin typeface="Open Sans Light"/>
              <a:cs typeface="Open Sans Ligh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756506" y="4044713"/>
            <a:ext cx="14534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5"/>
            </a:pPr>
            <a:r>
              <a:rPr lang="en-US" sz="1600" dirty="0" smtClean="0">
                <a:latin typeface="Open Sans Light"/>
                <a:cs typeface="Open Sans Light"/>
              </a:rPr>
              <a:t>Run Docker</a:t>
            </a:r>
            <a:endParaRPr lang="en-US" sz="1600" dirty="0" smtClean="0">
              <a:latin typeface="Open Sans Light"/>
              <a:cs typeface="Open Sans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2313" y="3614865"/>
            <a:ext cx="20411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sz="16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Define Docker credentials in CI</a:t>
            </a:r>
            <a:endParaRPr lang="en-US" sz="16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2313" y="4290935"/>
            <a:ext cx="1879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sz="16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Invoke Docker</a:t>
            </a:r>
            <a:endParaRPr lang="en-US" sz="16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cxnSp>
        <p:nvCxnSpPr>
          <p:cNvPr id="38" name="Straight Arrow Connector 37"/>
          <p:cNvCxnSpPr>
            <a:stCxn id="52" idx="0"/>
            <a:endCxn id="37" idx="0"/>
          </p:cNvCxnSpPr>
          <p:nvPr/>
        </p:nvCxnSpPr>
        <p:spPr>
          <a:xfrm flipH="1" flipV="1">
            <a:off x="6424623" y="506945"/>
            <a:ext cx="1569892" cy="1159362"/>
          </a:xfrm>
          <a:prstGeom prst="straightConnector1">
            <a:avLst/>
          </a:prstGeom>
          <a:ln w="25400">
            <a:solidFill>
              <a:schemeClr val="accent4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72313" y="2788658"/>
            <a:ext cx="1894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 smtClean="0">
                <a:latin typeface="Open Sans Light"/>
                <a:cs typeface="Open Sans Light"/>
              </a:rPr>
              <a:t>Setup hook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5260" y="136113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sz="1600" dirty="0" smtClean="0">
                <a:latin typeface="Open Sans Light"/>
                <a:cs typeface="Open Sans Light"/>
              </a:rPr>
              <a:t>commit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50393" y="1081870"/>
            <a:ext cx="1453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en-US" sz="1600" dirty="0" smtClean="0">
                <a:latin typeface="Open Sans Light"/>
                <a:cs typeface="Open Sans Light"/>
              </a:rPr>
              <a:t>Register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72313" y="3086491"/>
            <a:ext cx="17040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sz="1600" dirty="0" smtClean="0">
                <a:latin typeface="Open Sans Light"/>
                <a:cs typeface="Open Sans Light"/>
              </a:rPr>
              <a:t>Checkout </a:t>
            </a:r>
            <a:r>
              <a:rPr lang="en-US" sz="1600" dirty="0" smtClean="0">
                <a:latin typeface="Open Sans Light"/>
                <a:cs typeface="Open Sans Light"/>
              </a:rPr>
              <a:t>from GitHub</a:t>
            </a:r>
          </a:p>
        </p:txBody>
      </p:sp>
      <p:sp>
        <p:nvSpPr>
          <p:cNvPr id="37" name="Can 36"/>
          <p:cNvSpPr/>
          <p:nvPr/>
        </p:nvSpPr>
        <p:spPr>
          <a:xfrm>
            <a:off x="5799735" y="301205"/>
            <a:ext cx="1249776" cy="82296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external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APIs &amp; DBs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68552" y="1336218"/>
            <a:ext cx="1109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Java only</a:t>
            </a:r>
            <a:endParaRPr lang="en-US" sz="1600" dirty="0">
              <a:solidFill>
                <a:srgbClr val="A6A6A6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1484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3" grpId="0" animBg="1"/>
      <p:bldP spid="28" grpId="0"/>
      <p:bldP spid="34" grpId="0"/>
      <p:bldP spid="41" grpId="0"/>
      <p:bldP spid="42" grpId="0"/>
      <p:bldP spid="44" grpId="0"/>
      <p:bldP spid="47" grpId="0"/>
      <p:bldP spid="50" grpId="0" build="p"/>
      <p:bldP spid="52" grpId="0" animBg="1"/>
      <p:bldP spid="54" grpId="0"/>
      <p:bldP spid="56" grpId="0"/>
      <p:bldP spid="57" grpId="0"/>
      <p:bldP spid="70" grpId="0" animBg="1"/>
      <p:bldP spid="82" grpId="0"/>
      <p:bldP spid="99" grpId="0"/>
      <p:bldP spid="100" grpId="0" animBg="1"/>
      <p:bldP spid="106" grpId="0"/>
      <p:bldP spid="107" grpId="0"/>
      <p:bldP spid="33" grpId="0"/>
      <p:bldP spid="36" grpId="0"/>
      <p:bldP spid="39" grpId="0" build="p"/>
      <p:bldP spid="40" grpId="0" build="p"/>
      <p:bldP spid="43" grpId="0"/>
      <p:bldP spid="45" grpId="0"/>
      <p:bldP spid="3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CI options</a:t>
            </a:r>
            <a:endParaRPr lang="en-US" dirty="0">
              <a:latin typeface="Open Sans"/>
              <a:cs typeface="Open Sans"/>
            </a:endParaRPr>
          </a:p>
        </p:txBody>
      </p:sp>
      <p:pic>
        <p:nvPicPr>
          <p:cNvPr id="3" name="Picture 2" descr="Screen Shot 2016-07-28 at 5.32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0889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67702" y="4642070"/>
            <a:ext cx="5763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Open Sans Light"/>
                <a:cs typeface="Open Sans Light"/>
              </a:rPr>
              <a:t>graphic source: </a:t>
            </a:r>
            <a:r>
              <a:rPr lang="en-US" sz="800" dirty="0" smtClean="0">
                <a:latin typeface="Open Sans Light"/>
                <a:cs typeface="Open Sans Light"/>
              </a:rPr>
              <a:t>0:21 into https</a:t>
            </a:r>
            <a:r>
              <a:rPr lang="en-US" sz="800" dirty="0">
                <a:latin typeface="Open Sans Light"/>
                <a:cs typeface="Open Sans Light"/>
              </a:rPr>
              <a:t>://</a:t>
            </a:r>
            <a:r>
              <a:rPr lang="en-US" sz="800" dirty="0" err="1">
                <a:latin typeface="Open Sans Light"/>
                <a:cs typeface="Open Sans Light"/>
              </a:rPr>
              <a:t>app.pluralsight.com</a:t>
            </a:r>
            <a:r>
              <a:rPr lang="en-US" sz="800" dirty="0">
                <a:latin typeface="Open Sans Light"/>
                <a:cs typeface="Open Sans Light"/>
              </a:rPr>
              <a:t>/</a:t>
            </a:r>
            <a:r>
              <a:rPr lang="en-US" sz="800" dirty="0" err="1">
                <a:latin typeface="Open Sans Light"/>
                <a:cs typeface="Open Sans Light"/>
              </a:rPr>
              <a:t>player?course</a:t>
            </a:r>
            <a:r>
              <a:rPr lang="en-US" sz="800" dirty="0">
                <a:latin typeface="Open Sans Light"/>
                <a:cs typeface="Open Sans Light"/>
              </a:rPr>
              <a:t>=integrating-</a:t>
            </a:r>
            <a:r>
              <a:rPr lang="en-US" sz="800" dirty="0" err="1">
                <a:latin typeface="Open Sans Light"/>
                <a:cs typeface="Open Sans Light"/>
              </a:rPr>
              <a:t>docker</a:t>
            </a:r>
            <a:r>
              <a:rPr lang="en-US" sz="800" dirty="0">
                <a:latin typeface="Open Sans Light"/>
                <a:cs typeface="Open Sans Light"/>
              </a:rPr>
              <a:t>-with-</a:t>
            </a:r>
            <a:r>
              <a:rPr lang="en-US" sz="800" dirty="0" err="1">
                <a:latin typeface="Open Sans Light"/>
                <a:cs typeface="Open Sans Light"/>
              </a:rPr>
              <a:t>devops</a:t>
            </a:r>
            <a:r>
              <a:rPr lang="en-US" sz="800" dirty="0">
                <a:latin typeface="Open Sans Light"/>
                <a:cs typeface="Open Sans Light"/>
              </a:rPr>
              <a:t>-automated-</a:t>
            </a:r>
            <a:r>
              <a:rPr lang="en-US" sz="800" dirty="0" smtClean="0">
                <a:latin typeface="Open Sans Light"/>
                <a:cs typeface="Open Sans Light"/>
              </a:rPr>
              <a:t>workflows</a:t>
            </a:r>
            <a:br>
              <a:rPr lang="en-US" sz="800" dirty="0" smtClean="0">
                <a:latin typeface="Open Sans Light"/>
                <a:cs typeface="Open Sans Light"/>
              </a:rPr>
            </a:br>
            <a:r>
              <a:rPr lang="en-US" sz="800" dirty="0" smtClean="0">
                <a:latin typeface="Open Sans Light"/>
                <a:cs typeface="Open Sans Light"/>
              </a:rPr>
              <a:t>&amp;</a:t>
            </a:r>
            <a:r>
              <a:rPr lang="en-US" sz="800" dirty="0">
                <a:latin typeface="Open Sans Light"/>
                <a:cs typeface="Open Sans Light"/>
              </a:rPr>
              <a:t>author=</a:t>
            </a:r>
            <a:r>
              <a:rPr lang="en-US" sz="800" dirty="0" err="1">
                <a:latin typeface="Open Sans Light"/>
                <a:cs typeface="Open Sans Light"/>
              </a:rPr>
              <a:t>nigel-poulton&amp;name</a:t>
            </a:r>
            <a:r>
              <a:rPr lang="en-US" sz="800" dirty="0">
                <a:latin typeface="Open Sans Light"/>
                <a:cs typeface="Open Sans Light"/>
              </a:rPr>
              <a:t>=integrating-docker-with-devops-automated-workflows-m3&amp;clip=0&amp;mode=live</a:t>
            </a:r>
          </a:p>
        </p:txBody>
      </p:sp>
      <p:pic>
        <p:nvPicPr>
          <p:cNvPr id="4" name="Picture 3" descr="Screen Shot 2016-07-28 at 5.36.0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615" y="2010594"/>
            <a:ext cx="824179" cy="832028"/>
          </a:xfrm>
          <a:prstGeom prst="rect">
            <a:avLst/>
          </a:prstGeom>
        </p:spPr>
      </p:pic>
      <p:pic>
        <p:nvPicPr>
          <p:cNvPr id="5" name="Picture 4" descr="Screen Shot 2016-07-28 at 5.37.1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837" y="2879995"/>
            <a:ext cx="959734" cy="1109692"/>
          </a:xfrm>
          <a:prstGeom prst="rect">
            <a:avLst/>
          </a:prstGeom>
        </p:spPr>
      </p:pic>
      <p:pic>
        <p:nvPicPr>
          <p:cNvPr id="6" name="Picture 5" descr="Screen Shot 2016-07-28 at 5.38.03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349" y="991524"/>
            <a:ext cx="750710" cy="981697"/>
          </a:xfrm>
          <a:prstGeom prst="rect">
            <a:avLst/>
          </a:prstGeom>
        </p:spPr>
      </p:pic>
      <p:pic>
        <p:nvPicPr>
          <p:cNvPr id="7" name="Picture 6" descr="Screen Shot 2016-07-28 at 5.39.02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91" y="3775443"/>
            <a:ext cx="1117427" cy="42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31194</TotalTime>
  <Words>110</Words>
  <Application>Microsoft Macintosh PowerPoint</Application>
  <PresentationFormat>On-screen Show (16:9)</PresentationFormat>
  <Paragraphs>41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ConcurCorporateTemplate2013_Helvetica_16x9</vt:lpstr>
      <vt:lpstr>CI Pipeline</vt:lpstr>
      <vt:lpstr>CI options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671</cp:revision>
  <cp:lastPrinted>2015-11-18T16:47:39Z</cp:lastPrinted>
  <dcterms:created xsi:type="dcterms:W3CDTF">2016-03-09T21:14:16Z</dcterms:created>
  <dcterms:modified xsi:type="dcterms:W3CDTF">2016-07-30T23:03:54Z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