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323" r:id="rId2"/>
    <p:sldId id="333" r:id="rId3"/>
    <p:sldId id="332" r:id="rId4"/>
    <p:sldId id="326" r:id="rId5"/>
    <p:sldId id="331" r:id="rId6"/>
    <p:sldId id="311" r:id="rId7"/>
    <p:sldId id="299" r:id="rId8"/>
    <p:sldId id="310" r:id="rId9"/>
    <p:sldId id="315" r:id="rId10"/>
    <p:sldId id="319" r:id="rId11"/>
    <p:sldId id="322" r:id="rId12"/>
    <p:sldId id="304" r:id="rId13"/>
    <p:sldId id="336" r:id="rId14"/>
    <p:sldId id="335" r:id="rId15"/>
    <p:sldId id="340" r:id="rId16"/>
    <p:sldId id="328" r:id="rId17"/>
    <p:sldId id="338" r:id="rId18"/>
    <p:sldId id="312" r:id="rId19"/>
    <p:sldId id="339" r:id="rId20"/>
    <p:sldId id="343" r:id="rId21"/>
    <p:sldId id="325" r:id="rId22"/>
    <p:sldId id="334" r:id="rId23"/>
    <p:sldId id="305" r:id="rId24"/>
    <p:sldId id="342" r:id="rId25"/>
    <p:sldId id="327" r:id="rId26"/>
    <p:sldId id="329" r:id="rId27"/>
    <p:sldId id="341" r:id="rId28"/>
    <p:sldId id="306" r:id="rId29"/>
    <p:sldId id="300" r:id="rId30"/>
    <p:sldId id="324" r:id="rId31"/>
    <p:sldId id="337" r:id="rId32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2" autoAdjust="0"/>
    <p:restoredTop sz="94660"/>
  </p:normalViewPr>
  <p:slideViewPr>
    <p:cSldViewPr snapToGrid="0" snapToObjects="1">
      <p:cViewPr>
        <p:scale>
          <a:sx n="121" d="100"/>
          <a:sy n="121" d="100"/>
        </p:scale>
        <p:origin x="-520" y="-2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9/16/16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9/16/16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3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based on https://</a:t>
            </a:r>
            <a:r>
              <a:rPr lang="en-US" dirty="0" err="1" smtClean="0">
                <a:latin typeface="Calibri" charset="0"/>
              </a:rPr>
              <a:t>gist.github.com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mwhite</a:t>
            </a:r>
            <a:r>
              <a:rPr lang="en-US" dirty="0" smtClean="0">
                <a:latin typeface="Calibri" charset="0"/>
              </a:rPr>
              <a:t>/6887990</a:t>
            </a:r>
          </a:p>
          <a:p>
            <a:r>
              <a:rPr lang="en-US" dirty="0" smtClean="0">
                <a:latin typeface="Calibri" charset="0"/>
              </a:rPr>
              <a:t>https://</a:t>
            </a:r>
            <a:r>
              <a:rPr lang="en-US" dirty="0" err="1" smtClean="0">
                <a:latin typeface="Calibri" charset="0"/>
              </a:rPr>
              <a:t>githowto.com</a:t>
            </a:r>
            <a:r>
              <a:rPr lang="en-US" dirty="0" smtClean="0">
                <a:latin typeface="Calibri" charset="0"/>
              </a:rPr>
              <a:t>/aliases</a:t>
            </a:r>
          </a:p>
          <a:p>
            <a:r>
              <a:rPr lang="en-US" dirty="0" smtClean="0">
                <a:latin typeface="Calibri" charset="0"/>
              </a:rPr>
              <a:t>git config --global </a:t>
            </a:r>
            <a:r>
              <a:rPr lang="en-US" dirty="0" err="1" smtClean="0">
                <a:latin typeface="Calibri" charset="0"/>
              </a:rPr>
              <a:t>alias.ci</a:t>
            </a:r>
            <a:r>
              <a:rPr lang="en-US" dirty="0" smtClean="0">
                <a:latin typeface="Calibri" charset="0"/>
              </a:rPr>
              <a:t> commit</a:t>
            </a:r>
          </a:p>
          <a:p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durdn.com</a:t>
            </a:r>
            <a:r>
              <a:rPr lang="en-US" dirty="0" smtClean="0">
                <a:latin typeface="Calibri" charset="0"/>
              </a:rPr>
              <a:t>/blog/2012/11/22/must-have-git-aliases-advanced-examples/</a:t>
            </a:r>
          </a:p>
          <a:p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blogs.atlassian.com</a:t>
            </a:r>
            <a:r>
              <a:rPr lang="en-US" dirty="0" smtClean="0">
                <a:latin typeface="Calibri" charset="0"/>
              </a:rPr>
              <a:t>/2014/10/advanced-git-aliases/</a:t>
            </a:r>
          </a:p>
          <a:p>
            <a:r>
              <a:rPr lang="en-US" dirty="0" smtClean="0">
                <a:latin typeface="Calibri" charset="0"/>
              </a:rPr>
              <a:t>https://</a:t>
            </a:r>
            <a:r>
              <a:rPr lang="en-US" dirty="0" err="1" smtClean="0">
                <a:latin typeface="Calibri" charset="0"/>
              </a:rPr>
              <a:t>www.youtube.com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watch?v</a:t>
            </a:r>
            <a:r>
              <a:rPr lang="en-US" dirty="0" smtClean="0">
                <a:latin typeface="Calibri" charset="0"/>
              </a:rPr>
              <a:t>=-kVzV6m5_Qg</a:t>
            </a:r>
          </a:p>
          <a:p>
            <a:r>
              <a:rPr lang="en-US" dirty="0" smtClean="0">
                <a:latin typeface="Calibri" charset="0"/>
              </a:rPr>
              <a:t>https://</a:t>
            </a:r>
            <a:r>
              <a:rPr lang="en-US" dirty="0" err="1" smtClean="0">
                <a:latin typeface="Calibri" charset="0"/>
              </a:rPr>
              <a:t>bitbucket.org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durdn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cfg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src</a:t>
            </a:r>
            <a:r>
              <a:rPr lang="en-US" dirty="0" smtClean="0">
                <a:latin typeface="Calibri" charset="0"/>
              </a:rPr>
              <a:t>/master/.</a:t>
            </a:r>
            <a:r>
              <a:rPr lang="en-US" dirty="0" err="1" smtClean="0">
                <a:latin typeface="Calibri" charset="0"/>
              </a:rPr>
              <a:t>gitconfig?at</a:t>
            </a:r>
            <a:r>
              <a:rPr lang="en-US" dirty="0" smtClean="0">
                <a:latin typeface="Calibri" charset="0"/>
              </a:rPr>
              <a:t>=</a:t>
            </a:r>
            <a:r>
              <a:rPr lang="en-US" dirty="0" err="1" smtClean="0">
                <a:latin typeface="Calibri" charset="0"/>
              </a:rPr>
              <a:t>master&amp;fileviewer</a:t>
            </a:r>
            <a:r>
              <a:rPr lang="en-US" dirty="0" smtClean="0">
                <a:latin typeface="Calibri" charset="0"/>
              </a:rPr>
              <a:t>=file-view-default</a:t>
            </a:r>
          </a:p>
          <a:p>
            <a:endParaRPr lang="en-US" dirty="0" smtClean="0">
              <a:latin typeface="Calibri" charset="0"/>
            </a:endParaRPr>
          </a:p>
          <a:p>
            <a:r>
              <a:rPr lang="de-DE" dirty="0" smtClean="0">
                <a:latin typeface="Calibri" charset="0"/>
              </a:rPr>
              <a:t>https://</a:t>
            </a:r>
            <a:r>
              <a:rPr lang="de-DE" dirty="0" err="1" smtClean="0">
                <a:latin typeface="Calibri" charset="0"/>
              </a:rPr>
              <a:t>git.wiki.kernel.org</a:t>
            </a:r>
            <a:r>
              <a:rPr lang="de-DE" dirty="0" smtClean="0">
                <a:latin typeface="Calibri" charset="0"/>
              </a:rPr>
              <a:t>/</a:t>
            </a:r>
            <a:r>
              <a:rPr lang="de-DE" dirty="0" err="1" smtClean="0">
                <a:latin typeface="Calibri" charset="0"/>
              </a:rPr>
              <a:t>index.php</a:t>
            </a:r>
            <a:r>
              <a:rPr lang="de-DE" dirty="0" smtClean="0">
                <a:latin typeface="Calibri" charset="0"/>
              </a:rPr>
              <a:t>/</a:t>
            </a:r>
            <a:r>
              <a:rPr lang="de-DE" dirty="0" err="1" smtClean="0">
                <a:latin typeface="Calibri" charset="0"/>
              </a:rPr>
              <a:t>Aliases</a:t>
            </a:r>
            <a:endParaRPr lang="de-DE" dirty="0" smtClean="0">
              <a:latin typeface="Calibri" charset="0"/>
            </a:endParaRPr>
          </a:p>
          <a:p>
            <a:r>
              <a:rPr lang="hr-HR" dirty="0" smtClean="0">
                <a:latin typeface="Calibri" charset="0"/>
              </a:rPr>
              <a:t>http://jondavidjohn.com/git-aliases-parameters/</a:t>
            </a:r>
          </a:p>
          <a:p>
            <a:endParaRPr lang="en-US" dirty="0" smtClean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Here</a:t>
            </a:r>
            <a:r>
              <a:rPr lang="en-US" baseline="0" dirty="0" smtClean="0">
                <a:latin typeface="Calibri" charset="0"/>
              </a:rPr>
              <a:t> is an example of of a feature available from SourceTree client not as easy with command line clients,</a:t>
            </a:r>
          </a:p>
          <a:p>
            <a:r>
              <a:rPr lang="en-US" baseline="0" dirty="0" smtClean="0">
                <a:latin typeface="Calibri" charset="0"/>
              </a:rPr>
              <a:t>It can be done with a dash </a:t>
            </a:r>
            <a:r>
              <a:rPr lang="en-US" baseline="0" dirty="0" err="1" smtClean="0">
                <a:latin typeface="Calibri" charset="0"/>
              </a:rPr>
              <a:t>i</a:t>
            </a:r>
            <a:r>
              <a:rPr lang="en-US" baseline="0" dirty="0" smtClean="0">
                <a:latin typeface="Calibri" charset="0"/>
              </a:rPr>
              <a:t> added to commit add, for interactive.</a:t>
            </a:r>
          </a:p>
          <a:p>
            <a:r>
              <a:rPr lang="en-US" baseline="0" dirty="0" smtClean="0">
                <a:latin typeface="Calibri" charset="0"/>
              </a:rPr>
              <a:t>From https://</a:t>
            </a:r>
            <a:r>
              <a:rPr lang="en-US" baseline="0" dirty="0" err="1" smtClean="0">
                <a:latin typeface="Calibri" charset="0"/>
              </a:rPr>
              <a:t>app.pluralsight.com</a:t>
            </a:r>
            <a:r>
              <a:rPr lang="en-US" baseline="0" dirty="0" smtClean="0">
                <a:latin typeface="Calibri" charset="0"/>
              </a:rPr>
              <a:t>/library/courses/using-git-with-</a:t>
            </a:r>
            <a:r>
              <a:rPr lang="en-US" baseline="0" dirty="0" err="1" smtClean="0">
                <a:latin typeface="Calibri" charset="0"/>
              </a:rPr>
              <a:t>gui</a:t>
            </a:r>
            <a:r>
              <a:rPr lang="en-US" baseline="0" dirty="0" smtClean="0">
                <a:latin typeface="Calibri" charset="0"/>
              </a:rPr>
              <a:t>/table-of-contents</a:t>
            </a:r>
            <a:endParaRPr lang="en-US" dirty="0">
              <a:latin typeface="Calibri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/>
            <a:r>
              <a:rPr lang="en-US" dirty="0" smtClean="0">
                <a:latin typeface="Calibri" charset="0"/>
              </a:rPr>
              <a:t>by Vincent </a:t>
            </a:r>
            <a:r>
              <a:rPr lang="en-US" dirty="0" err="1" smtClean="0">
                <a:latin typeface="Calibri" charset="0"/>
              </a:rPr>
              <a:t>Dressen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master</a:t>
            </a:r>
            <a:r>
              <a:rPr lang="en-US" dirty="0" smtClean="0">
                <a:latin typeface="Calibri" charset="0"/>
              </a:rPr>
              <a:t> branch is the production branch. </a:t>
            </a: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release</a:t>
            </a:r>
            <a:r>
              <a:rPr lang="en-US" dirty="0" smtClean="0">
                <a:latin typeface="Calibri" charset="0"/>
              </a:rPr>
              <a:t> branch provides a stable base</a:t>
            </a:r>
            <a:r>
              <a:rPr lang="en-US" baseline="0" dirty="0" smtClean="0">
                <a:latin typeface="Calibri" charset="0"/>
              </a:rPr>
              <a:t> for usually automated deploy to production at defined times.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develop</a:t>
            </a:r>
            <a:r>
              <a:rPr lang="en-US" baseline="0" dirty="0" smtClean="0">
                <a:latin typeface="Calibri" charset="0"/>
              </a:rPr>
              <a:t> branch are used for automatic n</a:t>
            </a:r>
            <a:r>
              <a:rPr lang="en-US" dirty="0" smtClean="0">
                <a:latin typeface="Calibri" charset="0"/>
              </a:rPr>
              <a:t>ightly integration test builds.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These are all long-running branches that remain</a:t>
            </a:r>
            <a:r>
              <a:rPr lang="en-US" baseline="0" dirty="0" smtClean="0">
                <a:latin typeface="Calibri" charset="0"/>
              </a:rPr>
              <a:t> on the repository indefinitely.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Hotfix branches are created only when needed</a:t>
            </a:r>
            <a:r>
              <a:rPr lang="en-US" baseline="0" dirty="0" smtClean="0">
                <a:latin typeface="Calibri" charset="0"/>
              </a:rPr>
              <a:t> to fix production. Having them in a separate branch enables regular work to continue while a hotfix is being developed and tested.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Branch</a:t>
            </a:r>
            <a:r>
              <a:rPr lang="en-US" baseline="0" dirty="0" smtClean="0">
                <a:latin typeface="Calibri" charset="0"/>
              </a:rPr>
              <a:t> n</a:t>
            </a:r>
            <a:r>
              <a:rPr lang="en-US" dirty="0" smtClean="0">
                <a:latin typeface="Calibri" charset="0"/>
              </a:rPr>
              <a:t>ames begin with “hotfix”.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Let’s construct a map of how to visualize how to work locally with your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repos on </a:t>
            </a:r>
            <a:r>
              <a:rPr lang="en-US" b="1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Tracked? Modified?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1E49DB7-AEC4-2C4C-9935-55B74D403015}" type="slidenum">
              <a:rPr lang="en-US" sz="1200">
                <a:latin typeface="Calibri" charset="0"/>
              </a:rPr>
              <a:pPr/>
              <a:t>18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Activity 13.</a:t>
            </a:r>
            <a:endParaRPr lang="en-US" dirty="0">
              <a:latin typeface="Calibri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CC5652-6981-B54B-99DC-22DE1687C204}" type="slidenum">
              <a:rPr lang="en-US" sz="1200">
                <a:latin typeface="Calibri" charset="0"/>
              </a:rPr>
              <a:pPr/>
              <a:t>19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20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21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Activity 13.</a:t>
            </a:r>
            <a:endParaRPr lang="en-US" dirty="0">
              <a:latin typeface="Calibri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CC5652-6981-B54B-99DC-22DE1687C204}" type="slidenum">
              <a:rPr lang="en-US" sz="1200">
                <a:latin typeface="Calibri" charset="0"/>
              </a:rPr>
              <a:pPr/>
              <a:t>22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23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you’re unsure</a:t>
            </a:r>
            <a:r>
              <a:rPr lang="en-US" baseline="0" dirty="0" smtClean="0"/>
              <a:t> any of these, let’s verify by creating a repository, next.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90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/>
            <a:r>
              <a:rPr lang="en-US" dirty="0" smtClean="0">
                <a:latin typeface="Calibri" charset="0"/>
              </a:rPr>
              <a:t>Changes are shown from the bottom</a:t>
            </a:r>
            <a:r>
              <a:rPr lang="en-US" baseline="0" dirty="0" smtClean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up because that’s how git logs lists</a:t>
            </a:r>
            <a:r>
              <a:rPr lang="en-US" baseline="0" dirty="0" smtClean="0">
                <a:latin typeface="Calibri" charset="0"/>
              </a:rPr>
              <a:t> changes.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^ caret symbol, ~ tilde symbol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www.paulboxley.com</a:t>
            </a:r>
            <a:r>
              <a:rPr lang="en-US" dirty="0" smtClean="0">
                <a:latin typeface="Calibri" charset="0"/>
              </a:rPr>
              <a:t>/blog/2011/06/git-caret-and-tilde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objects are </a:t>
            </a:r>
            <a:r>
              <a:rPr lang="en-US" dirty="0" err="1" smtClean="0">
                <a:latin typeface="Calibri" charset="0"/>
              </a:rPr>
              <a:t>sharded</a:t>
            </a:r>
            <a:r>
              <a:rPr lang="en-US" dirty="0" smtClean="0">
                <a:latin typeface="Calibri" charset="0"/>
              </a:rPr>
              <a:t> within</a:t>
            </a:r>
            <a:r>
              <a:rPr lang="en-US" baseline="0" dirty="0" smtClean="0">
                <a:latin typeface="Calibri" charset="0"/>
              </a:rPr>
              <a:t> folders named for the first two characters of objects.</a:t>
            </a:r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1E49DB7-AEC4-2C4C-9935-55B74D403015}" type="slidenum">
              <a:rPr lang="en-US" sz="1200">
                <a:latin typeface="Calibri" charset="0"/>
              </a:rPr>
              <a:pPr/>
              <a:t>25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See Activity 12.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Source: Josh </a:t>
            </a:r>
            <a:r>
              <a:rPr lang="en-US" dirty="0" err="1" smtClean="0">
                <a:latin typeface="Calibri" charset="0"/>
              </a:rPr>
              <a:t>Susser’s</a:t>
            </a:r>
            <a:r>
              <a:rPr lang="en-US" dirty="0" smtClean="0">
                <a:latin typeface="Calibri" charset="0"/>
              </a:rPr>
              <a:t> Agile and the Story Branch Pattern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reinh.com</a:t>
            </a:r>
            <a:r>
              <a:rPr lang="en-US" dirty="0" smtClean="0">
                <a:latin typeface="Calibri" charset="0"/>
              </a:rPr>
              <a:t>/blog/2009/03/02/a-git-workflow-for-agile-</a:t>
            </a:r>
            <a:r>
              <a:rPr lang="en-US" dirty="0" err="1" smtClean="0">
                <a:latin typeface="Calibri" charset="0"/>
              </a:rPr>
              <a:t>teams.html</a:t>
            </a:r>
            <a:endParaRPr lang="en-US" dirty="0" smtClean="0">
              <a:latin typeface="Calibri" charset="0"/>
            </a:endParaRP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Let’s construct a map of how to visualize how to work locally with your github repos on </a:t>
            </a:r>
            <a:r>
              <a:rPr lang="en-US" b="1" dirty="0" err="1" smtClean="0">
                <a:latin typeface="Calibri" charset="0"/>
              </a:rPr>
              <a:t>github.com</a:t>
            </a:r>
            <a:r>
              <a:rPr lang="en-US" dirty="0" smtClean="0">
                <a:latin typeface="Calibri" charset="0"/>
              </a:rPr>
              <a:t>.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This </a:t>
            </a:r>
            <a:r>
              <a:rPr lang="en-US" dirty="0">
                <a:latin typeface="Calibri" charset="0"/>
              </a:rPr>
              <a:t>illustrates the interaction between local </a:t>
            </a:r>
            <a:r>
              <a:rPr lang="en-US" dirty="0" smtClean="0">
                <a:latin typeface="Calibri" charset="0"/>
              </a:rPr>
              <a:t>and </a:t>
            </a:r>
            <a:r>
              <a:rPr lang="en-US" dirty="0">
                <a:latin typeface="Calibri" charset="0"/>
              </a:rPr>
              <a:t>GitHub website.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In many shops, the master branch is not updated manually but only automatically by a script after all tests in </a:t>
            </a:r>
            <a:r>
              <a:rPr lang="en-US" b="1" dirty="0">
                <a:latin typeface="Calibri" charset="0"/>
              </a:rPr>
              <a:t>staging</a:t>
            </a:r>
            <a:r>
              <a:rPr lang="en-US" dirty="0">
                <a:latin typeface="Calibri" charset="0"/>
              </a:rPr>
              <a:t> report success.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Assets in the release branch are updated after run tests run clean against the </a:t>
            </a:r>
            <a:r>
              <a:rPr lang="en-US" b="1" dirty="0">
                <a:latin typeface="Calibri" charset="0"/>
              </a:rPr>
              <a:t>develop</a:t>
            </a:r>
            <a:r>
              <a:rPr lang="en-US" dirty="0">
                <a:latin typeface="Calibri" charset="0"/>
              </a:rPr>
              <a:t> branch.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Those tests would ensure </a:t>
            </a:r>
            <a:r>
              <a:rPr lang="en-US" b="1" dirty="0">
                <a:latin typeface="Calibri" charset="0"/>
              </a:rPr>
              <a:t>integration</a:t>
            </a:r>
            <a:r>
              <a:rPr lang="en-US" dirty="0">
                <a:latin typeface="Calibri" charset="0"/>
              </a:rPr>
              <a:t> correctness by end-to-end test scripts and team walkthroughs.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most developers only interact with the </a:t>
            </a:r>
            <a:r>
              <a:rPr lang="en-US" b="1" dirty="0">
                <a:latin typeface="Calibri" charset="0"/>
              </a:rPr>
              <a:t>develop</a:t>
            </a:r>
            <a:r>
              <a:rPr lang="en-US" dirty="0">
                <a:latin typeface="Calibri" charset="0"/>
              </a:rPr>
              <a:t> branch.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when we </a:t>
            </a:r>
            <a:r>
              <a:rPr lang="en-US" b="1" dirty="0">
                <a:latin typeface="Calibri" charset="0"/>
              </a:rPr>
              <a:t>clone</a:t>
            </a:r>
            <a:r>
              <a:rPr lang="en-US" dirty="0">
                <a:latin typeface="Calibri" charset="0"/>
              </a:rPr>
              <a:t> a repo locally, we usually include a </a:t>
            </a:r>
            <a:r>
              <a:rPr lang="en-US" b="1" dirty="0">
                <a:latin typeface="Calibri" charset="0"/>
              </a:rPr>
              <a:t>branch</a:t>
            </a:r>
            <a:r>
              <a:rPr lang="en-US" dirty="0">
                <a:latin typeface="Calibri" charset="0"/>
              </a:rPr>
              <a:t> specification.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Each clone includes an entire copy of the repo, including all its history.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Each branch contains a set of </a:t>
            </a:r>
            <a:r>
              <a:rPr lang="en-US" b="1" dirty="0">
                <a:latin typeface="Calibri" charset="0"/>
              </a:rPr>
              <a:t>commits</a:t>
            </a:r>
            <a:r>
              <a:rPr lang="en-US" dirty="0">
                <a:latin typeface="Calibri" charset="0"/>
              </a:rPr>
              <a:t>, shown here with the oldest a the bottom and most recent at the top.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Only the first 3 characters of the hash for each commit is shown. </a:t>
            </a:r>
            <a:r>
              <a:rPr lang="en-US" dirty="0" smtClean="0">
                <a:latin typeface="Calibri" charset="0"/>
              </a:rPr>
              <a:t>usually </a:t>
            </a:r>
            <a:r>
              <a:rPr lang="en-US" dirty="0">
                <a:latin typeface="Calibri" charset="0"/>
              </a:rPr>
              <a:t>shows the first 7 characters.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If we are to make a change, it’s best to create a </a:t>
            </a:r>
            <a:r>
              <a:rPr lang="en-US" b="1" dirty="0">
                <a:latin typeface="Calibri" charset="0"/>
              </a:rPr>
              <a:t>new branch</a:t>
            </a:r>
            <a:r>
              <a:rPr lang="en-US" dirty="0">
                <a:latin typeface="Calibri" charset="0"/>
              </a:rPr>
              <a:t> as a container for changes to several files made together.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The first change we make is add a new file, and commit it. But we don’t push it up yet because we’re not done with the package.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That evening, someone else committed a change in the repo.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In the morning we do a </a:t>
            </a:r>
            <a:r>
              <a:rPr lang="en-US" b="1" dirty="0">
                <a:latin typeface="Calibri" charset="0"/>
              </a:rPr>
              <a:t>fetch</a:t>
            </a:r>
            <a:r>
              <a:rPr lang="en-US" dirty="0">
                <a:latin typeface="Calibri" charset="0"/>
              </a:rPr>
              <a:t> and see it on our machine.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We make another change (mi3) locally and commit it locally.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When we do a fetch at noon, we realize someone else changed the same file and same line.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we need to see what the </a:t>
            </a:r>
            <a:r>
              <a:rPr lang="en-US" b="1" dirty="0">
                <a:latin typeface="Calibri" charset="0"/>
              </a:rPr>
              <a:t>diff</a:t>
            </a:r>
            <a:r>
              <a:rPr lang="en-US" dirty="0">
                <a:latin typeface="Calibri" charset="0"/>
              </a:rPr>
              <a:t> is, then </a:t>
            </a:r>
            <a:r>
              <a:rPr lang="en-US" b="1" dirty="0">
                <a:latin typeface="Calibri" charset="0"/>
              </a:rPr>
              <a:t>merge</a:t>
            </a:r>
            <a:r>
              <a:rPr lang="en-US" dirty="0">
                <a:latin typeface="Calibri" charset="0"/>
              </a:rPr>
              <a:t> that with my changes.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Once we have </a:t>
            </a:r>
            <a:r>
              <a:rPr lang="en-US" b="1" dirty="0">
                <a:latin typeface="Calibri" charset="0"/>
              </a:rPr>
              <a:t>resolved</a:t>
            </a:r>
            <a:r>
              <a:rPr lang="en-US" dirty="0">
                <a:latin typeface="Calibri" charset="0"/>
              </a:rPr>
              <a:t> differences, we can merge again.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When we push into GitHub, everyone else will be able to review it and use it.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err="1">
                <a:latin typeface="Calibri" charset="0"/>
              </a:rPr>
              <a:t>Kangax.hithub.io</a:t>
            </a:r>
            <a:r>
              <a:rPr lang="en-US" dirty="0">
                <a:latin typeface="Calibri" charset="0"/>
              </a:rPr>
              <a:t>/</a:t>
            </a:r>
            <a:r>
              <a:rPr lang="en-US" dirty="0" err="1">
                <a:latin typeface="Calibri" charset="0"/>
              </a:rPr>
              <a:t>compat</a:t>
            </a:r>
            <a:r>
              <a:rPr lang="en-US" dirty="0">
                <a:latin typeface="Calibri" charset="0"/>
              </a:rPr>
              <a:t>-table/es6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7EB3C8D-4258-BC4D-BA25-C4C5D7F66D06}" type="slidenum">
              <a:rPr lang="en-US" sz="1200">
                <a:latin typeface="Calibri" charset="0"/>
              </a:rPr>
              <a:pPr/>
              <a:t>26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The 3 basic stages of work are first to </a:t>
            </a:r>
            <a:r>
              <a:rPr lang="en-US" b="1" dirty="0">
                <a:latin typeface="Calibri" charset="0"/>
              </a:rPr>
              <a:t>separate</a:t>
            </a:r>
            <a:r>
              <a:rPr lang="en-US" dirty="0">
                <a:latin typeface="Calibri" charset="0"/>
              </a:rPr>
              <a:t> a repo from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, modify it, then integrate changes back in.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The basic objective here is to enable individual developers to operate </a:t>
            </a:r>
            <a:r>
              <a:rPr lang="en-US" b="1" dirty="0">
                <a:latin typeface="Calibri" charset="0"/>
              </a:rPr>
              <a:t>separately</a:t>
            </a:r>
            <a:r>
              <a:rPr lang="en-US" dirty="0">
                <a:latin typeface="Calibri" charset="0"/>
              </a:rPr>
              <a:t> such that a main branch is kept pure and operational all the time while also providing feature branches "room" for developers to make modifications as experiments.</a:t>
            </a:r>
          </a:p>
          <a:p>
            <a:pPr defTabSz="914400"/>
            <a:r>
              <a:rPr lang="en-US" dirty="0">
                <a:latin typeface="Calibri" charset="0"/>
              </a:rPr>
              <a:t>Automated testing at the unit level before uploading to GitHub AND automated invocation of end-to-end testing scripts on the repository shared by everyone is what keeps the system humming.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Source: Josh </a:t>
            </a:r>
            <a:r>
              <a:rPr lang="en-US" dirty="0" err="1">
                <a:latin typeface="Calibri" charset="0"/>
              </a:rPr>
              <a:t>Susser’s</a:t>
            </a:r>
            <a:r>
              <a:rPr lang="en-US" dirty="0">
                <a:latin typeface="Calibri" charset="0"/>
              </a:rPr>
              <a:t> Agile </a:t>
            </a:r>
            <a:r>
              <a:rPr lang="en-US" dirty="0" smtClean="0">
                <a:latin typeface="Calibri" charset="0"/>
              </a:rPr>
              <a:t>and </a:t>
            </a:r>
            <a:r>
              <a:rPr lang="en-US" dirty="0">
                <a:latin typeface="Calibri" charset="0"/>
              </a:rPr>
              <a:t>the Story Branch Pattern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http://</a:t>
            </a:r>
            <a:r>
              <a:rPr lang="en-US" dirty="0" err="1">
                <a:latin typeface="Calibri" charset="0"/>
              </a:rPr>
              <a:t>reinh.com</a:t>
            </a:r>
            <a:r>
              <a:rPr lang="en-US" dirty="0">
                <a:latin typeface="Calibri" charset="0"/>
              </a:rPr>
              <a:t>/blog/2009/03/02/a-git-workflow-for-agile-</a:t>
            </a:r>
            <a:r>
              <a:rPr lang="en-US" dirty="0" err="1">
                <a:latin typeface="Calibri" charset="0"/>
              </a:rPr>
              <a:t>teams.html</a:t>
            </a:r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Let’s construct a map of how to visualize how to work locally with your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repos on </a:t>
            </a:r>
            <a:r>
              <a:rPr lang="en-US" b="1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Tracked? Modified?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B37333B-FD03-4D47-8A74-785E076A7D03}" type="slidenum">
              <a:rPr lang="en-US" sz="1200">
                <a:latin typeface="Calibri" charset="0"/>
              </a:rPr>
              <a:pPr/>
              <a:t>28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9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707AA75-4C72-1247-9FFD-674B1F195056}" type="slidenum">
              <a:rPr lang="en-US" sz="1200">
                <a:latin typeface="Calibri" charset="0"/>
              </a:rPr>
              <a:pPr/>
              <a:t>30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3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70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06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D84DD24-AB4D-EC44-9476-4345D2C30337}" type="slidenum">
              <a:rPr lang="en-US" sz="1200">
                <a:latin typeface="Calibri" charset="0"/>
              </a:rPr>
              <a:pPr/>
              <a:t>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0F5FF10-62B2-C946-ADB2-94ADC7B9D917}" type="slidenum">
              <a:rPr lang="en-US" sz="1200">
                <a:latin typeface="Calibri" charset="0"/>
              </a:rPr>
              <a:pPr/>
              <a:t>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64F951C-723C-964C-8CD1-E7471F1EBFE9}" type="slidenum">
              <a:rPr lang="en-US" sz="1200">
                <a:latin typeface="Calibri" charset="0"/>
              </a:rPr>
              <a:pPr/>
              <a:t>10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GitHub.com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stores repositories, or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repos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for short. After opening a repo which we have not been designated as a contributor or member, when we try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edit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that repo, GitHub automatically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forks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the repository under your personal account from what we call the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upstream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repo. Each new fork contains all history up until that operation.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If we want a copy of a repo on our local machine, we have several choices. For one-time use, we usually click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Download ZIP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on GitHub when we don’t want its change tracking history.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After we unzip to a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new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folder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 its files are accessible by a Mac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Finder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or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Windows File Explorer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as well as IDEs and custom apps.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PROTIP: Apps usually have their own default folder so they have a </a:t>
            </a:r>
            <a:r>
              <a:rPr lang="en-US" sz="900" i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consistent 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place to look for assets. So many unzip directly into that default folder.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There is always risk of hardware or human failure, so we always need to archive versions to fall back to. Traditionally we create occasional c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opies of entire files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in full backups or by zipping to an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external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location (usually with a date and time stamp in the file folder name). This approach made it difficult to analyze differences among different versions.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Each IDE may have its own utility to identify and merge differences.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But people using would likely think this a messy, error-prone approach.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The more popular alternative today is to use a client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clone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repos onto a local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repository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which apps access. GitHub would be the external file store.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provides its own way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compare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changes over time that integrates with archival in GitHub.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Because does versioning at a fine-grained level, versions can also be managed at a low level.</a:t>
            </a:r>
            <a:r>
              <a:rPr lang="en-US" dirty="0" smtClean="0">
                <a:effectLst/>
              </a:rPr>
              <a:t> </a:t>
            </a:r>
          </a:p>
          <a:p>
            <a:endParaRPr lang="en-US" dirty="0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 NEXT: Let’s look at different security options for making that clone command.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2243904-BF6F-9049-8B97-39B905082BDF}" type="slidenum">
              <a:rPr lang="en-US" sz="1200">
                <a:latin typeface="Calibri" charset="0"/>
              </a:rPr>
              <a:pPr/>
              <a:t>11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NOTE</a:t>
            </a:r>
            <a:r>
              <a:rPr lang="en-US" dirty="0">
                <a:latin typeface="Calibri" charset="0"/>
              </a:rPr>
              <a:t>: This is described in </a:t>
            </a:r>
            <a:r>
              <a:rPr lang="en-US" b="1" dirty="0">
                <a:latin typeface="Calibri" charset="0"/>
              </a:rPr>
              <a:t>ACTIVITY 8: Copy repo from GitHub to local git, page 71</a:t>
            </a: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A </a:t>
            </a:r>
            <a:r>
              <a:rPr lang="en-US" dirty="0">
                <a:latin typeface="Calibri" charset="0"/>
              </a:rPr>
              <a:t>local copy of a repository from github.com or private enterprise </a:t>
            </a:r>
            <a:r>
              <a:rPr lang="en-US" dirty="0" smtClean="0">
                <a:latin typeface="Calibri" charset="0"/>
              </a:rPr>
              <a:t>repo</a:t>
            </a:r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can be transferred using the </a:t>
            </a:r>
            <a:r>
              <a:rPr lang="en-US" b="1" dirty="0" smtClean="0">
                <a:latin typeface="Calibri" charset="0"/>
              </a:rPr>
              <a:t>clone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command issued from within a </a:t>
            </a:r>
            <a:r>
              <a:rPr lang="en-US" b="1" dirty="0" smtClean="0">
                <a:latin typeface="Calibri" charset="0"/>
              </a:rPr>
              <a:t>executable</a:t>
            </a:r>
            <a:r>
              <a:rPr lang="en-US" b="1" dirty="0">
                <a:latin typeface="Calibri" charset="0"/>
              </a:rPr>
              <a:t>.</a:t>
            </a:r>
          </a:p>
          <a:p>
            <a:pPr defTabSz="914400"/>
            <a:r>
              <a:rPr lang="en-US" dirty="0">
                <a:latin typeface="Calibri" charset="0"/>
              </a:rPr>
              <a:t>Settings such as the user’s name and email address are specified in </a:t>
            </a:r>
            <a:r>
              <a:rPr lang="en-US" b="1" dirty="0">
                <a:latin typeface="Calibri" charset="0"/>
              </a:rPr>
              <a:t>config</a:t>
            </a:r>
            <a:r>
              <a:rPr lang="en-US" dirty="0">
                <a:latin typeface="Calibri" charset="0"/>
              </a:rPr>
              <a:t>uration commands.</a:t>
            </a:r>
          </a:p>
          <a:p>
            <a:pPr defTabSz="914400"/>
            <a:r>
              <a:rPr lang="en-US" dirty="0">
                <a:latin typeface="Calibri" charset="0"/>
              </a:rPr>
              <a:t>The target URL is typically copied from the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web page.</a:t>
            </a:r>
          </a:p>
          <a:p>
            <a:pPr defTabSz="914400"/>
            <a:r>
              <a:rPr lang="en-US" dirty="0">
                <a:latin typeface="Calibri" charset="0"/>
              </a:rPr>
              <a:t>But the </a:t>
            </a:r>
            <a:r>
              <a:rPr lang="en-US" dirty="0" smtClean="0">
                <a:latin typeface="Calibri" charset="0"/>
              </a:rPr>
              <a:t>client </a:t>
            </a:r>
            <a:r>
              <a:rPr lang="en-US" dirty="0">
                <a:latin typeface="Calibri" charset="0"/>
              </a:rPr>
              <a:t>can also process commands which handle transfers more securely use public and private keys.</a:t>
            </a:r>
          </a:p>
          <a:p>
            <a:pPr defTabSz="914400"/>
            <a:r>
              <a:rPr lang="en-US" dirty="0">
                <a:latin typeface="Calibri" charset="0"/>
              </a:rPr>
              <a:t>The </a:t>
            </a:r>
            <a:r>
              <a:rPr lang="en-US" dirty="0" err="1">
                <a:latin typeface="Calibri" charset="0"/>
              </a:rPr>
              <a:t>ssh-keygen</a:t>
            </a:r>
            <a:r>
              <a:rPr lang="en-US" dirty="0">
                <a:latin typeface="Calibri" charset="0"/>
              </a:rPr>
              <a:t> generates pairs in the </a:t>
            </a:r>
            <a:r>
              <a:rPr lang="en-US" b="1" dirty="0">
                <a:latin typeface="Calibri" charset="0"/>
              </a:rPr>
              <a:t>.</a:t>
            </a:r>
            <a:r>
              <a:rPr lang="en-US" b="1" dirty="0" err="1">
                <a:latin typeface="Calibri" charset="0"/>
              </a:rPr>
              <a:t>ssh</a:t>
            </a:r>
            <a:r>
              <a:rPr lang="en-US" b="1" dirty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folder in the home folder of the current user.</a:t>
            </a:r>
          </a:p>
          <a:p>
            <a:pPr defTabSz="914400"/>
            <a:r>
              <a:rPr lang="en-US" dirty="0">
                <a:latin typeface="Calibri" charset="0"/>
              </a:rPr>
              <a:t>The command makes pass phrase optional, but we recommend it.</a:t>
            </a:r>
          </a:p>
          <a:p>
            <a:pPr defTabSz="914400"/>
            <a:r>
              <a:rPr lang="en-US" dirty="0">
                <a:latin typeface="Calibri" charset="0"/>
              </a:rPr>
              <a:t>The contents of the public key is pasted in the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web site for use in signing what it sends out, through typically port 443 rather than port 80.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There are other options for cloning that we don’t have time for today.</a:t>
            </a:r>
          </a:p>
          <a:p>
            <a:pPr defTabSz="914400"/>
            <a:r>
              <a:rPr lang="en-US" dirty="0">
                <a:latin typeface="Calibri" charset="0"/>
              </a:rPr>
              <a:t>But remember that one can add the name of a directory folder to create on the local drive</a:t>
            </a:r>
            <a:r>
              <a:rPr lang="en-US" dirty="0" smtClean="0">
                <a:latin typeface="Calibri" charset="0"/>
              </a:rPr>
              <a:t>.</a:t>
            </a:r>
          </a:p>
          <a:p>
            <a:pPr defTabSz="914400"/>
            <a:r>
              <a:rPr lang="en-US" dirty="0" smtClean="0">
                <a:latin typeface="Calibri" charset="0"/>
              </a:rPr>
              <a:t>See </a:t>
            </a:r>
            <a:r>
              <a:rPr lang="en-US" dirty="0" err="1" smtClean="0">
                <a:latin typeface="Calibri" charset="0"/>
              </a:rPr>
              <a:t>LukyBoy’s</a:t>
            </a:r>
            <a:r>
              <a:rPr lang="en-US" dirty="0" smtClean="0">
                <a:latin typeface="Calibri" charset="0"/>
              </a:rPr>
              <a:t> answer</a:t>
            </a:r>
            <a:r>
              <a:rPr lang="en-US" baseline="0" dirty="0" smtClean="0">
                <a:latin typeface="Calibri" charset="0"/>
              </a:rPr>
              <a:t> in </a:t>
            </a:r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stackoverflow.com</a:t>
            </a:r>
            <a:r>
              <a:rPr lang="en-US" dirty="0" smtClean="0">
                <a:latin typeface="Calibri" charset="0"/>
              </a:rPr>
              <a:t>/questions/4220416/can-</a:t>
            </a:r>
            <a:r>
              <a:rPr lang="en-US" dirty="0" err="1" smtClean="0">
                <a:latin typeface="Calibri" charset="0"/>
              </a:rPr>
              <a:t>i</a:t>
            </a:r>
            <a:r>
              <a:rPr lang="en-US" dirty="0" smtClean="0">
                <a:latin typeface="Calibri" charset="0"/>
              </a:rPr>
              <a:t>-specify-multiple-users-for-myself-in-gitconfig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https://</a:t>
            </a:r>
            <a:r>
              <a:rPr lang="en-US" dirty="0" err="1" smtClean="0">
                <a:latin typeface="Calibri" charset="0"/>
              </a:rPr>
              <a:t>orrsella.com</a:t>
            </a:r>
            <a:r>
              <a:rPr lang="en-US" dirty="0" smtClean="0">
                <a:latin typeface="Calibri" charset="0"/>
              </a:rPr>
              <a:t>/2013/08/10/git-using-different-user-emails-for-different-repositories/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url.gi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lsonmar.github.io/" TargetMode="Externa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wilsonmar/git-utilities/blob/master/git-sample-repo-create.sh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atlassian.com/git/tutorials/git-hooks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terprise.github.com/hom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9904"/>
            <a:ext cx="7772400" cy="1864684"/>
          </a:xfrm>
        </p:spPr>
        <p:txBody>
          <a:bodyPr anchor="b"/>
          <a:lstStyle/>
          <a:p>
            <a:r>
              <a:rPr lang="en-US" sz="5400" dirty="0" smtClean="0"/>
              <a:t>How Testers Master</a:t>
            </a:r>
            <a:br>
              <a:rPr lang="en-US" sz="5400" dirty="0" smtClean="0"/>
            </a:br>
            <a:r>
              <a:rPr lang="en-US" sz="5400" dirty="0" smtClean="0"/>
              <a:t>Git and GitHub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144" y="2531032"/>
            <a:ext cx="3159313" cy="863480"/>
          </a:xfrm>
        </p:spPr>
        <p:txBody>
          <a:bodyPr/>
          <a:lstStyle/>
          <a:p>
            <a:r>
              <a:rPr lang="en-US" dirty="0" smtClean="0"/>
              <a:t>at StarWest</a:t>
            </a:r>
          </a:p>
          <a:p>
            <a:r>
              <a:rPr lang="en-US" dirty="0" smtClean="0"/>
              <a:t>October 4, 2016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https://wilsonmar.github.io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1729" y="249310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904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Scary-ish tasks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1951973" y="389026"/>
            <a:ext cx="6551389" cy="4032740"/>
          </a:xfrm>
        </p:spPr>
        <p:txBody>
          <a:bodyPr/>
          <a:lstStyle/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Resolve a conflicting merge condition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Identify differences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Install and try different diff/merge tools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File push request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Clean-up locally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 smtClean="0">
                <a:ea typeface="ＭＳ Ｐゴシック" charset="0"/>
              </a:rPr>
              <a:t>Process GitHub repos automatically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Render Markdown locally</a:t>
            </a:r>
          </a:p>
          <a:p>
            <a:pPr marL="457200" indent="-457200">
              <a:buFont typeface="Helvetica" charset="0"/>
              <a:buAutoNum type="arabicPeriod" startAt="19"/>
            </a:pPr>
            <a:endParaRPr lang="en-US" dirty="0" smtClean="0">
              <a:ea typeface="ＭＳ Ｐゴシック" charset="0"/>
            </a:endParaRPr>
          </a:p>
          <a:p>
            <a:pPr marL="0" indent="0">
              <a:buNone/>
            </a:pPr>
            <a:r>
              <a:rPr lang="en-US" dirty="0" smtClean="0">
                <a:ea typeface="ＭＳ Ｐゴシック" charset="0"/>
              </a:rPr>
              <a:t>Beyond this tutorial</a:t>
            </a:r>
          </a:p>
          <a:p>
            <a:pPr marL="0" indent="0">
              <a:buNone/>
            </a:pPr>
            <a:r>
              <a:rPr lang="en-US" dirty="0" smtClean="0">
                <a:ea typeface="ＭＳ Ｐゴシック" charset="0"/>
              </a:rPr>
              <a:t>* Sub-modules and sub-trees</a:t>
            </a: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1886403" y="475857"/>
            <a:ext cx="5162177" cy="3040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endParaRPr lang="en-US" sz="1000" dirty="0">
              <a:solidFill>
                <a:schemeClr val="bg1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968737" y="636194"/>
            <a:ext cx="2370137" cy="2047875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repo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32246" y="1326290"/>
            <a:ext cx="62708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 smtClean="0">
                <a:latin typeface="Open Sans"/>
                <a:ea typeface="+mn-ea"/>
                <a:cs typeface="+mn-cs"/>
              </a:rPr>
              <a:t>history</a:t>
            </a:r>
            <a:endParaRPr lang="en-US" sz="1050" i="1" dirty="0">
              <a:latin typeface="Open Sans"/>
              <a:ea typeface="+mn-ea"/>
              <a:cs typeface="+mn-cs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147874" y="2731695"/>
            <a:ext cx="3062288" cy="78422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r>
              <a:rPr lang="en-US" sz="1050" dirty="0">
                <a:solidFill>
                  <a:schemeClr val="bg1"/>
                </a:solidFill>
                <a:latin typeface="Open Sans Light" charset="0"/>
                <a:ea typeface="ＭＳ Ｐゴシック" charset="0"/>
                <a:cs typeface="Open Sans Light" charset="0"/>
              </a:rPr>
              <a:t>Downloads </a:t>
            </a:r>
            <a:r>
              <a:rPr lang="en-US" sz="1050" dirty="0" smtClean="0">
                <a:solidFill>
                  <a:schemeClr val="bg1"/>
                </a:solidFill>
                <a:latin typeface="Open Sans Light" charset="0"/>
                <a:ea typeface="ＭＳ Ｐゴシック" charset="0"/>
                <a:cs typeface="Open Sans Light" charset="0"/>
              </a:rPr>
              <a:t>folder</a:t>
            </a:r>
            <a:endParaRPr lang="en-US" sz="105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04" name="Straight Arrow Connector 103"/>
          <p:cNvCxnSpPr>
            <a:endCxn id="8" idx="2"/>
          </p:cNvCxnSpPr>
          <p:nvPr/>
        </p:nvCxnSpPr>
        <p:spPr>
          <a:xfrm flipV="1">
            <a:off x="2607740" y="1198170"/>
            <a:ext cx="0" cy="423862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4" idx="1"/>
            <a:endCxn id="135" idx="2"/>
          </p:cNvCxnSpPr>
          <p:nvPr/>
        </p:nvCxnSpPr>
        <p:spPr>
          <a:xfrm flipH="1" flipV="1">
            <a:off x="5333987" y="917182"/>
            <a:ext cx="456267" cy="330946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cxnSpLocks noChangeShapeType="1"/>
            <a:stCxn id="58" idx="0"/>
            <a:endCxn id="135" idx="2"/>
          </p:cNvCxnSpPr>
          <p:nvPr/>
        </p:nvCxnSpPr>
        <p:spPr bwMode="auto">
          <a:xfrm flipV="1">
            <a:off x="4672793" y="917182"/>
            <a:ext cx="661194" cy="57308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ffectLst>
            <a:outerShdw blurRad="50800" dist="38100" dir="2700000" algn="tl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and GitHub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File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Handling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49599" y="607620"/>
            <a:ext cx="839788" cy="31273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IDE/app</a:t>
            </a:r>
          </a:p>
        </p:txBody>
      </p:sp>
      <p:sp>
        <p:nvSpPr>
          <p:cNvPr id="11" name="Can 10"/>
          <p:cNvSpPr>
            <a:spLocks noChangeArrowheads="1"/>
          </p:cNvSpPr>
          <p:nvPr/>
        </p:nvSpPr>
        <p:spPr bwMode="auto">
          <a:xfrm>
            <a:off x="3669493" y="2832264"/>
            <a:ext cx="1254919" cy="387350"/>
          </a:xfrm>
          <a:prstGeom prst="can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050" dirty="0">
                <a:solidFill>
                  <a:schemeClr val="lt1"/>
                </a:solidFill>
                <a:latin typeface="Open Sans"/>
                <a:ea typeface="+mn-ea"/>
                <a:cs typeface="+mn-cs"/>
              </a:rPr>
              <a:t>repo-master.zip</a:t>
            </a:r>
          </a:p>
        </p:txBody>
      </p:sp>
      <p:sp>
        <p:nvSpPr>
          <p:cNvPr id="41" name="Can 40"/>
          <p:cNvSpPr>
            <a:spLocks noChangeArrowheads="1"/>
          </p:cNvSpPr>
          <p:nvPr/>
        </p:nvSpPr>
        <p:spPr bwMode="auto">
          <a:xfrm>
            <a:off x="4063987" y="1107682"/>
            <a:ext cx="1201737" cy="1241425"/>
          </a:xfrm>
          <a:prstGeom prst="can">
            <a:avLst>
              <a:gd name="adj" fmla="val 24998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165587" y="1490270"/>
            <a:ext cx="1014412" cy="65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284649" y="1758557"/>
            <a:ext cx="79692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212369" y="1089377"/>
            <a:ext cx="962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i="1">
                <a:solidFill>
                  <a:schemeClr val="bg1"/>
                </a:solidFill>
                <a:latin typeface="Open Sans" charset="0"/>
              </a:rPr>
              <a:t>app default</a:t>
            </a:r>
          </a:p>
        </p:txBody>
      </p:sp>
      <p:cxnSp>
        <p:nvCxnSpPr>
          <p:cNvPr id="63" name="Straight Arrow Connector 62"/>
          <p:cNvCxnSpPr>
            <a:cxnSpLocks noChangeShapeType="1"/>
            <a:stCxn id="7" idx="2"/>
          </p:cNvCxnSpPr>
          <p:nvPr/>
        </p:nvCxnSpPr>
        <p:spPr bwMode="auto">
          <a:xfrm>
            <a:off x="3670287" y="920357"/>
            <a:ext cx="371475" cy="30162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ffectLst>
            <a:outerShdw blurRad="63500" dist="25401" dir="2700000" algn="tl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Can 72"/>
          <p:cNvSpPr>
            <a:spLocks noChangeArrowheads="1"/>
          </p:cNvSpPr>
          <p:nvPr/>
        </p:nvSpPr>
        <p:spPr bwMode="auto">
          <a:xfrm>
            <a:off x="5786424" y="1107682"/>
            <a:ext cx="1200150" cy="1217613"/>
          </a:xfrm>
          <a:prstGeom prst="can">
            <a:avLst>
              <a:gd name="adj" fmla="val 25002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cs typeface="+mn-cs"/>
            </a:endParaRP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5790254" y="1110015"/>
            <a:ext cx="1193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i="1" dirty="0">
                <a:solidFill>
                  <a:srgbClr val="FFFFFF"/>
                </a:solidFill>
                <a:latin typeface="Open Sans" charset="0"/>
              </a:rPr>
              <a:t>external copies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224449" y="1801420"/>
            <a:ext cx="561975" cy="0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868974" y="1490270"/>
            <a:ext cx="1014413" cy="65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976924" y="1758557"/>
            <a:ext cx="79692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3240074" y="1826465"/>
            <a:ext cx="1057275" cy="17463"/>
          </a:xfrm>
          <a:prstGeom prst="straightConnector1">
            <a:avLst/>
          </a:prstGeom>
          <a:ln>
            <a:solidFill>
              <a:schemeClr val="accent2"/>
            </a:solidFill>
            <a:headEnd type="triangle" w="lg" len="lg"/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377518" y="1614095"/>
            <a:ext cx="681985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manual </a:t>
            </a:r>
            <a:b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copy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41511" y="1580757"/>
            <a:ext cx="498876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zip/</a:t>
            </a:r>
            <a:b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copy</a:t>
            </a:r>
          </a:p>
        </p:txBody>
      </p: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flipH="1" flipV="1">
            <a:off x="7873987" y="2431657"/>
            <a:ext cx="6350" cy="328613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7883512" y="2530082"/>
            <a:ext cx="46679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Fork</a:t>
            </a:r>
          </a:p>
        </p:txBody>
      </p:sp>
      <p:cxnSp>
        <p:nvCxnSpPr>
          <p:cNvPr id="42" name="Straight Arrow Connector 41"/>
          <p:cNvCxnSpPr>
            <a:endCxn id="11" idx="4"/>
          </p:cNvCxnSpPr>
          <p:nvPr/>
        </p:nvCxnSpPr>
        <p:spPr>
          <a:xfrm flipH="1" flipV="1">
            <a:off x="4924412" y="3025939"/>
            <a:ext cx="2381250" cy="22226"/>
          </a:xfrm>
          <a:prstGeom prst="straightConnector1">
            <a:avLst/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1" idx="4"/>
          </p:cNvCxnSpPr>
          <p:nvPr/>
        </p:nvCxnSpPr>
        <p:spPr>
          <a:xfrm flipH="1">
            <a:off x="4924412" y="2265527"/>
            <a:ext cx="2814638" cy="760412"/>
          </a:xfrm>
          <a:prstGeom prst="straightConnector1">
            <a:avLst/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0"/>
            <a:endCxn id="48" idx="2"/>
          </p:cNvCxnSpPr>
          <p:nvPr/>
        </p:nvCxnSpPr>
        <p:spPr>
          <a:xfrm flipH="1" flipV="1">
            <a:off x="2736043" y="2172895"/>
            <a:ext cx="5556" cy="701765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8" idx="0"/>
            <a:endCxn id="7" idx="2"/>
          </p:cNvCxnSpPr>
          <p:nvPr/>
        </p:nvCxnSpPr>
        <p:spPr>
          <a:xfrm flipV="1">
            <a:off x="2736043" y="920357"/>
            <a:ext cx="933450" cy="569913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885099" y="2368157"/>
            <a:ext cx="4445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Edit</a:t>
            </a:r>
          </a:p>
        </p:txBody>
      </p:sp>
      <p:cxnSp>
        <p:nvCxnSpPr>
          <p:cNvPr id="133" name="Straight Arrow Connector 132"/>
          <p:cNvCxnSpPr>
            <a:cxnSpLocks noChangeShapeType="1"/>
            <a:endCxn id="50" idx="3"/>
          </p:cNvCxnSpPr>
          <p:nvPr/>
        </p:nvCxnSpPr>
        <p:spPr bwMode="auto">
          <a:xfrm flipH="1">
            <a:off x="6810363" y="714992"/>
            <a:ext cx="1222374" cy="3969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5" name="Rectangle 134"/>
          <p:cNvSpPr/>
          <p:nvPr/>
        </p:nvSpPr>
        <p:spPr>
          <a:xfrm>
            <a:off x="4748199" y="594920"/>
            <a:ext cx="1171575" cy="3222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compare (diff)</a:t>
            </a:r>
          </a:p>
        </p:txBody>
      </p:sp>
      <p:cxnSp>
        <p:nvCxnSpPr>
          <p:cNvPr id="95" name="Straight Arrow Connector 94"/>
          <p:cNvCxnSpPr>
            <a:endCxn id="7" idx="1"/>
          </p:cNvCxnSpPr>
          <p:nvPr/>
        </p:nvCxnSpPr>
        <p:spPr>
          <a:xfrm>
            <a:off x="2893999" y="756845"/>
            <a:ext cx="355600" cy="7144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7305662" y="2780907"/>
            <a:ext cx="927100" cy="735013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0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GitHub.com</a:t>
            </a: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11" name="Straight Arrow Connector 110"/>
          <p:cNvCxnSpPr>
            <a:stCxn id="14" idx="0"/>
          </p:cNvCxnSpPr>
          <p:nvPr/>
        </p:nvCxnSpPr>
        <p:spPr>
          <a:xfrm flipV="1">
            <a:off x="2741599" y="1971373"/>
            <a:ext cx="1528763" cy="903287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chemeClr val="tx1">
                <a:alpha val="43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803706" y="3092614"/>
            <a:ext cx="111125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>
                <a:latin typeface="Open Sans"/>
                <a:ea typeface="+mn-ea"/>
                <a:cs typeface="+mn-cs"/>
              </a:rPr>
              <a:t>@Copyright Wilson Mar 2015.</a:t>
            </a:r>
          </a:p>
          <a:p>
            <a:pPr algn="r">
              <a:defRPr/>
            </a:pPr>
            <a:r>
              <a:rPr lang="en-US" sz="525" dirty="0">
                <a:latin typeface="Open Sans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365987" y="636195"/>
            <a:ext cx="825500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 or hosted</a:t>
            </a: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14379" name="Rectangle 49"/>
          <p:cNvSpPr>
            <a:spLocks noChangeArrowheads="1"/>
          </p:cNvSpPr>
          <p:nvPr/>
        </p:nvSpPr>
        <p:spPr bwMode="auto">
          <a:xfrm>
            <a:off x="7456474" y="2784645"/>
            <a:ext cx="7270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i="1" dirty="0">
                <a:solidFill>
                  <a:srgbClr val="000000"/>
                </a:solidFill>
                <a:latin typeface="Open Sans" charset="0"/>
              </a:rPr>
              <a:t>upstream</a:t>
            </a:r>
            <a:endParaRPr lang="en-US" sz="1000" dirty="0">
              <a:latin typeface="Open Sans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981341" y="2500192"/>
            <a:ext cx="87335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dirty="0" smtClean="0">
                <a:solidFill>
                  <a:schemeClr val="accent3"/>
                </a:solidFill>
                <a:latin typeface="Open Sans"/>
                <a:ea typeface="+mn-ea"/>
                <a:cs typeface="+mn-cs"/>
              </a:rPr>
              <a:t>Download</a:t>
            </a:r>
            <a:endParaRPr lang="en-US" sz="1050" dirty="0">
              <a:solidFill>
                <a:schemeClr val="accent3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78601" y="610795"/>
            <a:ext cx="858277" cy="587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Finder or</a:t>
            </a:r>
            <a:br>
              <a:rPr lang="en-US" sz="1050" dirty="0">
                <a:latin typeface="Open Sans"/>
              </a:rPr>
            </a:br>
            <a:r>
              <a:rPr lang="en-US" sz="1050" dirty="0">
                <a:latin typeface="Open Sans"/>
              </a:rPr>
              <a:t>Windows</a:t>
            </a:r>
            <a:br>
              <a:rPr lang="en-US" sz="1050" dirty="0">
                <a:latin typeface="Open Sans"/>
              </a:rPr>
            </a:br>
            <a:r>
              <a:rPr lang="en-US" sz="1050" dirty="0">
                <a:latin typeface="Open Sans"/>
              </a:rPr>
              <a:t>Explorer</a:t>
            </a:r>
          </a:p>
        </p:txBody>
      </p:sp>
      <p:cxnSp>
        <p:nvCxnSpPr>
          <p:cNvPr id="56" name="Straight Arrow Connector 55"/>
          <p:cNvCxnSpPr>
            <a:stCxn id="7" idx="3"/>
            <a:endCxn id="135" idx="1"/>
          </p:cNvCxnSpPr>
          <p:nvPr/>
        </p:nvCxnSpPr>
        <p:spPr>
          <a:xfrm flipV="1">
            <a:off x="4089387" y="756845"/>
            <a:ext cx="658812" cy="7937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232012" y="1490270"/>
            <a:ext cx="1008062" cy="6826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359012" y="1825232"/>
            <a:ext cx="80327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099162" y="597517"/>
            <a:ext cx="711201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client</a:t>
            </a: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7" name="Elbow Connector 16"/>
          <p:cNvCxnSpPr>
            <a:stCxn id="11" idx="2"/>
            <a:endCxn id="14" idx="3"/>
          </p:cNvCxnSpPr>
          <p:nvPr/>
        </p:nvCxnSpPr>
        <p:spPr>
          <a:xfrm rot="10800000" flipV="1">
            <a:off x="3059099" y="3025938"/>
            <a:ext cx="610394" cy="7471"/>
          </a:xfrm>
          <a:prstGeom prst="bentConnector3">
            <a:avLst>
              <a:gd name="adj1" fmla="val 50000"/>
            </a:avLst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24099" y="2874660"/>
            <a:ext cx="635000" cy="317500"/>
          </a:xfrm>
          <a:prstGeom prst="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unzip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9162" y="2554809"/>
            <a:ext cx="933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local </a:t>
            </a:r>
          </a:p>
          <a:p>
            <a:pPr algn="r"/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machine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>
            <a:cxnSpLocks noChangeShapeType="1"/>
            <a:stCxn id="50" idx="3"/>
          </p:cNvCxnSpPr>
          <p:nvPr/>
        </p:nvCxnSpPr>
        <p:spPr bwMode="auto">
          <a:xfrm>
            <a:off x="6810363" y="718961"/>
            <a:ext cx="548885" cy="0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4089387" y="3495434"/>
            <a:ext cx="4165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 Light"/>
                <a:cs typeface="Open Sans Light"/>
              </a:rPr>
              <a:t>https://www.youtube.com/watch?v=Onv9nhPIBp0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359248" y="639142"/>
            <a:ext cx="825500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</a:t>
            </a: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com 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or hosted</a:t>
            </a: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241257" y="627286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21550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53" grpId="0" animBg="1"/>
      <p:bldP spid="49" grpId="0"/>
      <p:bldP spid="60" grpId="0" animBg="1"/>
      <p:bldP spid="60" grpId="1" animBg="1"/>
      <p:bldP spid="7" grpId="0" animBg="1"/>
      <p:bldP spid="11" grpId="0" animBg="1"/>
      <p:bldP spid="11" grpId="1" animBg="1"/>
      <p:bldP spid="41" grpId="0" animBg="1"/>
      <p:bldP spid="58" grpId="0" animBg="1"/>
      <p:bldP spid="59" grpId="0" animBg="1"/>
      <p:bldP spid="62" grpId="0"/>
      <p:bldP spid="73" grpId="0" animBg="1"/>
      <p:bldP spid="73" grpId="1" animBg="1"/>
      <p:bldP spid="74" grpId="0"/>
      <p:bldP spid="74" grpId="1"/>
      <p:bldP spid="78" grpId="0" animBg="1"/>
      <p:bldP spid="78" grpId="1" animBg="1"/>
      <p:bldP spid="79" grpId="0" animBg="1"/>
      <p:bldP spid="79" grpId="1" animBg="1"/>
      <p:bldP spid="100" grpId="0"/>
      <p:bldP spid="100" grpId="1"/>
      <p:bldP spid="39" grpId="0"/>
      <p:bldP spid="39" grpId="1"/>
      <p:bldP spid="40" grpId="0"/>
      <p:bldP spid="112" grpId="0"/>
      <p:bldP spid="135" grpId="0" animBg="1"/>
      <p:bldP spid="47" grpId="0" animBg="1"/>
      <p:bldP spid="14379" grpId="0"/>
      <p:bldP spid="76" grpId="0"/>
      <p:bldP spid="76" grpId="1"/>
      <p:bldP spid="8" grpId="0" animBg="1"/>
      <p:bldP spid="8" grpId="1" animBg="1"/>
      <p:bldP spid="48" grpId="0" animBg="1"/>
      <p:bldP spid="48" grpId="1" animBg="1"/>
      <p:bldP spid="48" grpId="2" animBg="1"/>
      <p:bldP spid="5" grpId="0" animBg="1"/>
      <p:bldP spid="5" grpId="1" animBg="1"/>
      <p:bldP spid="5" grpId="2" animBg="1"/>
      <p:bldP spid="50" grpId="0" animBg="1"/>
      <p:bldP spid="14" grpId="0" animBg="1"/>
      <p:bldP spid="14" grpId="1" animBg="1"/>
      <p:bldP spid="2" grpId="0"/>
      <p:bldP spid="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 flipV="1">
            <a:off x="6456075" y="1287800"/>
            <a:ext cx="1468439" cy="20638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clone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options (SSH)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268682" y="1767670"/>
            <a:ext cx="3052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ssh:user@server:project.git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2503493" y="1287800"/>
            <a:ext cx="2822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>
                <a:solidFill>
                  <a:srgbClr val="008000"/>
                </a:solidFill>
                <a:latin typeface="Open Sans" charset="0"/>
              </a:rPr>
              <a:t>http://server/project.git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1797890" y="1514371"/>
            <a:ext cx="3544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>
                <a:solidFill>
                  <a:srgbClr val="FF0000"/>
                </a:solidFill>
                <a:latin typeface="Open Sans" charset="0"/>
              </a:rPr>
              <a:t>git@</a:t>
            </a:r>
            <a:r>
              <a:rPr lang="en-US" b="1" dirty="0" smtClean="0">
                <a:solidFill>
                  <a:srgbClr val="FF0000"/>
                </a:solidFill>
                <a:latin typeface="Open Sans" charset="0"/>
              </a:rPr>
              <a:t>github.com:user1/</a:t>
            </a:r>
            <a:r>
              <a:rPr lang="en-US" b="1" dirty="0">
                <a:solidFill>
                  <a:srgbClr val="FF0000"/>
                </a:solidFill>
                <a:latin typeface="Open Sans" charset="0"/>
              </a:rPr>
              <a:t>project.git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81281" y="2003763"/>
            <a:ext cx="2744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solidFill>
                  <a:srgbClr val="BFBFBF"/>
                </a:solidFill>
                <a:latin typeface="Open Sans" charset="0"/>
              </a:rPr>
              <a:t>git://server/project.git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342338" y="2008525"/>
            <a:ext cx="142175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BFBFBF"/>
                </a:solidFill>
                <a:latin typeface="Open Sans" charset="0"/>
              </a:rPr>
              <a:t>via port 9418</a:t>
            </a:r>
            <a:endParaRPr lang="en-US" b="1" i="1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589218" y="2241888"/>
            <a:ext cx="273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BFBFBF"/>
                </a:solidFill>
                <a:latin typeface="Open Sans" charset="0"/>
              </a:rPr>
              <a:t>file://myrepos/project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3041656" y="2481600"/>
            <a:ext cx="2284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BFBFBF"/>
                </a:solidFill>
                <a:latin typeface="Open Sans" charset="0"/>
              </a:rPr>
              <a:t>/myrepos/project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337714" y="1759732"/>
            <a:ext cx="1195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via port 22</a:t>
            </a:r>
            <a:endParaRPr lang="en-US" b="1" i="1" dirty="0">
              <a:solidFill>
                <a:schemeClr val="bg1">
                  <a:lumMod val="75000"/>
                </a:schemeClr>
              </a:solidFill>
              <a:latin typeface="Open Sans" charset="0"/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42338" y="1284625"/>
            <a:ext cx="1520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>
                <a:solidFill>
                  <a:srgbClr val="008000"/>
                </a:solidFill>
                <a:latin typeface="Open Sans" charset="0"/>
              </a:rPr>
              <a:t>via port 80</a:t>
            </a:r>
            <a:endParaRPr lang="en-US" b="1" i="1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342339" y="2484775"/>
            <a:ext cx="17003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BFBFBF"/>
                </a:solidFill>
                <a:latin typeface="Open Sans" charset="0"/>
              </a:rPr>
              <a:t>via hard </a:t>
            </a:r>
            <a:r>
              <a:rPr lang="en-US" i="1" dirty="0" smtClean="0">
                <a:solidFill>
                  <a:srgbClr val="BFBFBF"/>
                </a:solidFill>
                <a:latin typeface="Open Sans" charset="0"/>
              </a:rPr>
              <a:t>link</a:t>
            </a:r>
            <a:endParaRPr lang="en-US" b="1" i="1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391615" y="1764495"/>
            <a:ext cx="1533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clone</a:t>
            </a:r>
            <a:endParaRPr lang="en-US" dirty="0">
              <a:solidFill>
                <a:schemeClr val="bg1">
                  <a:lumMod val="75000"/>
                </a:schemeClr>
              </a:solidFill>
              <a:latin typeface="Open Sans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396239" y="1284625"/>
            <a:ext cx="1533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Open Sans" charset="0"/>
              </a:rPr>
              <a:t>clone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405764" y="1512783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  <a:latin typeface="Open Sans" charset="0"/>
              </a:rPr>
              <a:t>clone</a:t>
            </a:r>
            <a:endParaRPr lang="en-US" dirty="0">
              <a:solidFill>
                <a:srgbClr val="FF0000"/>
              </a:solidFill>
              <a:latin typeface="Open Sans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405764" y="2005350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405764" y="2484775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405764" y="2245063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48341" y="330538"/>
            <a:ext cx="42148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ssh-</a:t>
            </a:r>
            <a:r>
              <a:rPr lang="en-US" sz="1600" dirty="0" err="1">
                <a:solidFill>
                  <a:srgbClr val="FF0000"/>
                </a:solidFill>
                <a:latin typeface="Open Sans" charset="0"/>
              </a:rPr>
              <a:t>keygen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 –t </a:t>
            </a:r>
            <a:r>
              <a:rPr lang="en-US" sz="1600" dirty="0" err="1">
                <a:solidFill>
                  <a:srgbClr val="FF0000"/>
                </a:solidFill>
                <a:latin typeface="Open Sans" charset="0"/>
              </a:rPr>
              <a:t>rsa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 –C</a:t>
            </a:r>
            <a:r>
              <a:rPr lang="en-US" sz="1600" dirty="0" smtClean="0">
                <a:solidFill>
                  <a:srgbClr val="FF0000"/>
                </a:solidFill>
                <a:latin typeface="Open Sans" charset="0"/>
              </a:rPr>
              <a:t>“user1@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corp.com”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299643" y="649625"/>
            <a:ext cx="1146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  <a:latin typeface="Open Sans" charset="0"/>
              </a:rPr>
              <a:t>passphrase</a:t>
            </a:r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 flipV="1">
            <a:off x="1921818" y="711538"/>
            <a:ext cx="377825" cy="9207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10949" y="447658"/>
            <a:ext cx="1766066" cy="1271723"/>
          </a:xfrm>
          <a:prstGeom prst="bentConnector3">
            <a:avLst>
              <a:gd name="adj1" fmla="val 72764"/>
            </a:avLst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4618460" y="221000"/>
            <a:ext cx="1385887" cy="858838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i="1" dirty="0">
                <a:solidFill>
                  <a:schemeClr val="bg1"/>
                </a:solidFill>
                <a:latin typeface="Open Sans"/>
              </a:rPr>
              <a:t>~/.ssh/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342338" y="1509608"/>
            <a:ext cx="119084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  <a:latin typeface="Open Sans" charset="0"/>
              </a:rPr>
              <a:t>via port 22</a:t>
            </a:r>
            <a:endParaRPr lang="en-US" b="1" i="1" dirty="0">
              <a:solidFill>
                <a:srgbClr val="FF0000"/>
              </a:solidFill>
              <a:latin typeface="Open Sans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780385" y="562313"/>
            <a:ext cx="1223962" cy="422275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/>
        </p:spPr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id_rsa</a:t>
            </a:r>
          </a:p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id_rsa.pub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4105502" y="1759732"/>
            <a:ext cx="926586" cy="142015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546390" y="2876197"/>
            <a:ext cx="5313461" cy="1715756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i="1" dirty="0">
                <a:solidFill>
                  <a:schemeClr val="bg1"/>
                </a:solidFill>
                <a:latin typeface="Open Sans"/>
              </a:rPr>
              <a:t>~/.ssh</a:t>
            </a:r>
            <a:r>
              <a:rPr lang="en-US" sz="1600" i="1" dirty="0" smtClean="0">
                <a:solidFill>
                  <a:schemeClr val="bg1"/>
                </a:solidFill>
                <a:latin typeface="Open Sans"/>
              </a:rPr>
              <a:t>/</a:t>
            </a:r>
            <a:r>
              <a:rPr lang="en-US" sz="1600" b="1" i="1" dirty="0" smtClean="0">
                <a:solidFill>
                  <a:schemeClr val="bg1"/>
                </a:solidFill>
                <a:latin typeface="Open Sans"/>
              </a:rPr>
              <a:t>config</a:t>
            </a:r>
            <a:endParaRPr lang="en-US" sz="1600" b="1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2994" y="3338461"/>
            <a:ext cx="4759385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Host </a:t>
            </a:r>
            <a:r>
              <a:rPr lang="en-US" sz="1600" dirty="0">
                <a:latin typeface="Courier New"/>
                <a:cs typeface="Courier New"/>
              </a:rPr>
              <a:t>github.com</a:t>
            </a:r>
            <a:r>
              <a:rPr lang="en-US" sz="1600" dirty="0" smtClean="0">
                <a:latin typeface="Courier New"/>
                <a:cs typeface="Courier New"/>
              </a:rPr>
              <a:t>-</a:t>
            </a:r>
            <a:r>
              <a:rPr lang="en-US" sz="1600" b="1" dirty="0" smtClean="0">
                <a:latin typeface="Courier New"/>
                <a:cs typeface="Courier New"/>
              </a:rPr>
              <a:t>user1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HostName github.com</a:t>
            </a:r>
          </a:p>
          <a:p>
            <a:r>
              <a:rPr lang="en-US" sz="16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600" dirty="0">
                <a:latin typeface="Courier New"/>
                <a:cs typeface="Courier New"/>
              </a:rPr>
              <a:t>    IdentityFile ~/.ssh/</a:t>
            </a:r>
            <a:r>
              <a:rPr lang="en-US" sz="1600" dirty="0" smtClean="0">
                <a:latin typeface="Courier New"/>
                <a:cs typeface="Courier New"/>
              </a:rPr>
              <a:t>id_rsa-</a:t>
            </a:r>
            <a:r>
              <a:rPr lang="en-US" sz="1600" b="1" dirty="0" smtClean="0">
                <a:latin typeface="Courier New"/>
                <a:cs typeface="Courier New"/>
              </a:rPr>
              <a:t>user1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109844" y="289379"/>
            <a:ext cx="1022029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 client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41257" y="627286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1" grpId="0"/>
      <p:bldP spid="92" grpId="0"/>
      <p:bldP spid="93" grpId="0"/>
      <p:bldP spid="94" grpId="0"/>
      <p:bldP spid="95" grpId="0"/>
      <p:bldP spid="96" grpId="0"/>
      <p:bldP spid="97" grpId="0"/>
      <p:bldP spid="98" grpId="1"/>
      <p:bldP spid="9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7" grpId="0" animBg="1"/>
      <p:bldP spid="48" grpId="0"/>
      <p:bldP spid="11" grpId="0"/>
      <p:bldP spid="38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~/.ssh/config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6639" y="166687"/>
            <a:ext cx="8160664" cy="304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# </a:t>
            </a:r>
            <a:r>
              <a:rPr lang="en-US" sz="1200" dirty="0">
                <a:latin typeface="Courier New"/>
                <a:cs typeface="Courier New"/>
              </a:rPr>
              <a:t>personal account</a:t>
            </a:r>
          </a:p>
          <a:p>
            <a:r>
              <a:rPr lang="en-US" sz="1200" dirty="0">
                <a:latin typeface="Courier New"/>
                <a:cs typeface="Courier New"/>
              </a:rPr>
              <a:t>Host github.com</a:t>
            </a:r>
            <a:r>
              <a:rPr lang="en-US" sz="1200" dirty="0" smtClean="0">
                <a:latin typeface="Courier New"/>
                <a:cs typeface="Courier New"/>
              </a:rPr>
              <a:t>-user1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 IdentityFile ~/.ssh/id_rsa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Host </a:t>
            </a:r>
            <a:r>
              <a:rPr lang="en-US" sz="1200" dirty="0" err="1">
                <a:latin typeface="Courier New"/>
                <a:cs typeface="Courier New"/>
              </a:rPr>
              <a:t>gist.github.com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 IdentityFile ~/.ssh/id_rsa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Host </a:t>
            </a:r>
            <a:r>
              <a:rPr lang="en-US" sz="1200" dirty="0">
                <a:latin typeface="Courier New"/>
                <a:cs typeface="Courier New"/>
              </a:rPr>
              <a:t>github.com</a:t>
            </a:r>
            <a:r>
              <a:rPr lang="en-US" sz="1200" dirty="0" smtClean="0">
                <a:latin typeface="Courier New"/>
                <a:cs typeface="Courier New"/>
              </a:rPr>
              <a:t>-user2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IdentityFile ~/.ssh/</a:t>
            </a:r>
            <a:r>
              <a:rPr lang="en-US" sz="1200" dirty="0" smtClean="0">
                <a:latin typeface="Courier New"/>
                <a:cs typeface="Courier New"/>
              </a:rPr>
              <a:t>id_rsa_user2</a:t>
            </a:r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9867093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.gitconfig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6639" y="166687"/>
            <a:ext cx="8160664" cy="397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[push]</a:t>
            </a:r>
          </a:p>
          <a:p>
            <a:r>
              <a:rPr lang="en-US" sz="1200" dirty="0">
                <a:latin typeface="Courier New"/>
                <a:cs typeface="Courier New"/>
              </a:rPr>
              <a:t>	default = simple</a:t>
            </a:r>
          </a:p>
          <a:p>
            <a:r>
              <a:rPr lang="en-US" sz="1200" dirty="0">
                <a:latin typeface="Courier New"/>
                <a:cs typeface="Courier New"/>
              </a:rPr>
              <a:t>[user]</a:t>
            </a:r>
          </a:p>
          <a:p>
            <a:r>
              <a:rPr lang="en-US" sz="1200" dirty="0">
                <a:latin typeface="Courier New"/>
                <a:cs typeface="Courier New"/>
              </a:rPr>
              <a:t>	name = Wilson Mar</a:t>
            </a:r>
          </a:p>
          <a:p>
            <a:r>
              <a:rPr lang="en-US" sz="1200" dirty="0">
                <a:latin typeface="Courier New"/>
                <a:cs typeface="Courier New"/>
              </a:rPr>
              <a:t>	email = </a:t>
            </a:r>
            <a:r>
              <a:rPr lang="en-US" sz="1200" dirty="0" err="1">
                <a:latin typeface="Courier New"/>
                <a:cs typeface="Courier New"/>
              </a:rPr>
              <a:t>wilsonmar@gmail.com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	username = wilsonmar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signingkey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smtClean="0">
                <a:latin typeface="Courier New"/>
                <a:cs typeface="Courier New"/>
              </a:rPr>
              <a:t>12345678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[core]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excludesfile</a:t>
            </a:r>
            <a:r>
              <a:rPr lang="en-US" sz="1200" dirty="0">
                <a:latin typeface="Courier New"/>
                <a:cs typeface="Courier New"/>
              </a:rPr>
              <a:t> = /Users/mac/.</a:t>
            </a:r>
            <a:r>
              <a:rPr lang="en-US" sz="1200" dirty="0" err="1">
                <a:latin typeface="Courier New"/>
                <a:cs typeface="Courier New"/>
              </a:rPr>
              <a:t>gitignore_global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[difftool "</a:t>
            </a:r>
            <a:r>
              <a:rPr lang="en-US" sz="1200" dirty="0" err="1">
                <a:latin typeface="Courier New"/>
                <a:cs typeface="Courier New"/>
              </a:rPr>
              <a:t>sourcetree</a:t>
            </a:r>
            <a:r>
              <a:rPr lang="en-US" sz="1200" dirty="0">
                <a:latin typeface="Courier New"/>
                <a:cs typeface="Courier New"/>
              </a:rPr>
              <a:t>"]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cmd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err="1">
                <a:latin typeface="Courier New"/>
                <a:cs typeface="Courier New"/>
              </a:rPr>
              <a:t>opendiff</a:t>
            </a:r>
            <a:r>
              <a:rPr lang="en-US" sz="1200" dirty="0">
                <a:latin typeface="Courier New"/>
                <a:cs typeface="Courier New"/>
              </a:rPr>
              <a:t> \"$LOCAL\" \"$REMOTE\"</a:t>
            </a:r>
          </a:p>
          <a:p>
            <a:r>
              <a:rPr lang="en-US" sz="1200" dirty="0">
                <a:latin typeface="Courier New"/>
                <a:cs typeface="Courier New"/>
              </a:rPr>
              <a:t>	path =</a:t>
            </a:r>
          </a:p>
          <a:p>
            <a:r>
              <a:rPr lang="en-US" sz="1200" dirty="0">
                <a:latin typeface="Courier New"/>
                <a:cs typeface="Courier New"/>
              </a:rPr>
              <a:t>[mergetool "</a:t>
            </a:r>
            <a:r>
              <a:rPr lang="en-US" sz="1200" dirty="0" err="1">
                <a:latin typeface="Courier New"/>
                <a:cs typeface="Courier New"/>
              </a:rPr>
              <a:t>sourcetree</a:t>
            </a:r>
            <a:r>
              <a:rPr lang="en-US" sz="1200" dirty="0">
                <a:latin typeface="Courier New"/>
                <a:cs typeface="Courier New"/>
              </a:rPr>
              <a:t>"]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cmd</a:t>
            </a:r>
            <a:r>
              <a:rPr lang="en-US" sz="1200" dirty="0">
                <a:latin typeface="Courier New"/>
                <a:cs typeface="Courier New"/>
              </a:rPr>
              <a:t> = /Applications/</a:t>
            </a:r>
            <a:r>
              <a:rPr lang="en-US" sz="1200" dirty="0" err="1">
                <a:latin typeface="Courier New"/>
                <a:cs typeface="Courier New"/>
              </a:rPr>
              <a:t>SourceTree.app</a:t>
            </a:r>
            <a:r>
              <a:rPr lang="en-US" sz="1200" dirty="0">
                <a:latin typeface="Courier New"/>
                <a:cs typeface="Courier New"/>
              </a:rPr>
              <a:t>/Contents/Resources/</a:t>
            </a:r>
            <a:r>
              <a:rPr lang="en-US" sz="1200" dirty="0" err="1">
                <a:latin typeface="Courier New"/>
                <a:cs typeface="Courier New"/>
              </a:rPr>
              <a:t>opendiff-w.sh</a:t>
            </a:r>
            <a:r>
              <a:rPr lang="en-US" sz="1200" dirty="0">
                <a:latin typeface="Courier New"/>
                <a:cs typeface="Courier New"/>
              </a:rPr>
              <a:t> \"$LOCAL\" \"$REMOTE\" -ancestor \"$BASE\" -merge \"$MERGED\"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trustExitCode</a:t>
            </a:r>
            <a:r>
              <a:rPr lang="en-US" sz="1200" dirty="0">
                <a:latin typeface="Courier New"/>
                <a:cs typeface="Courier New"/>
              </a:rPr>
              <a:t> = true</a:t>
            </a:r>
          </a:p>
          <a:p>
            <a:r>
              <a:rPr lang="en-US" sz="1200" dirty="0">
                <a:latin typeface="Courier New"/>
                <a:cs typeface="Courier New"/>
              </a:rPr>
              <a:t>[color]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ui</a:t>
            </a:r>
            <a:r>
              <a:rPr lang="en-US" sz="1200" dirty="0">
                <a:latin typeface="Courier New"/>
                <a:cs typeface="Courier New"/>
              </a:rPr>
              <a:t> = auto</a:t>
            </a:r>
          </a:p>
          <a:p>
            <a:r>
              <a:rPr lang="en-US" sz="1200" dirty="0">
                <a:latin typeface="Courier New"/>
                <a:cs typeface="Courier New"/>
              </a:rPr>
              <a:t>[alias</a:t>
            </a:r>
            <a:r>
              <a:rPr lang="en-US" sz="1200" dirty="0" smtClean="0">
                <a:latin typeface="Courier New"/>
                <a:cs typeface="Courier New"/>
              </a:rPr>
              <a:t>]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# git la      to list </a:t>
            </a:r>
            <a:r>
              <a:rPr lang="en-US" sz="1200" dirty="0">
                <a:latin typeface="Courier New"/>
                <a:cs typeface="Courier New"/>
              </a:rPr>
              <a:t>aliases: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la   </a:t>
            </a:r>
            <a:r>
              <a:rPr lang="en-US" sz="1200" dirty="0">
                <a:latin typeface="Courier New"/>
                <a:cs typeface="Courier New"/>
              </a:rPr>
              <a:t>= "!git config -l | </a:t>
            </a:r>
            <a:r>
              <a:rPr lang="en-US" sz="1200" dirty="0" err="1">
                <a:latin typeface="Courier New"/>
                <a:cs typeface="Courier New"/>
              </a:rPr>
              <a:t>grep</a:t>
            </a:r>
            <a:r>
              <a:rPr lang="en-US" sz="1200" dirty="0">
                <a:latin typeface="Courier New"/>
                <a:cs typeface="Courier New"/>
              </a:rPr>
              <a:t> alias | cut -c 7</a:t>
            </a:r>
            <a:r>
              <a:rPr lang="en-US" sz="1200" dirty="0" smtClean="0">
                <a:latin typeface="Courier New"/>
                <a:cs typeface="Courier New"/>
              </a:rPr>
              <a:t>-”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4428299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Aliases in .gitconfig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6639" y="166687"/>
            <a:ext cx="8160664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[</a:t>
            </a:r>
            <a:r>
              <a:rPr lang="en-US" sz="1200" dirty="0">
                <a:latin typeface="Courier New"/>
                <a:cs typeface="Courier New"/>
              </a:rPr>
              <a:t>alias</a:t>
            </a:r>
            <a:r>
              <a:rPr lang="en-US" sz="1200" dirty="0" smtClean="0">
                <a:latin typeface="Courier New"/>
                <a:cs typeface="Courier New"/>
              </a:rPr>
              <a:t>]</a:t>
            </a:r>
          </a:p>
          <a:p>
            <a:r>
              <a:rPr lang="en-US" sz="1200" dirty="0">
                <a:latin typeface="Courier New"/>
                <a:cs typeface="Courier New"/>
              </a:rPr>
              <a:t># list aliases: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la   </a:t>
            </a:r>
            <a:r>
              <a:rPr lang="en-US" sz="1200" dirty="0">
                <a:latin typeface="Courier New"/>
                <a:cs typeface="Courier New"/>
              </a:rPr>
              <a:t>= "!git config -l | </a:t>
            </a:r>
            <a:r>
              <a:rPr lang="en-US" sz="1200" dirty="0" err="1">
                <a:latin typeface="Courier New"/>
                <a:cs typeface="Courier New"/>
              </a:rPr>
              <a:t>grep</a:t>
            </a:r>
            <a:r>
              <a:rPr lang="en-US" sz="1200" dirty="0">
                <a:latin typeface="Courier New"/>
                <a:cs typeface="Courier New"/>
              </a:rPr>
              <a:t> alias | cut -c 7-"</a:t>
            </a:r>
          </a:p>
          <a:p>
            <a:r>
              <a:rPr lang="en-US" sz="1200" dirty="0">
                <a:latin typeface="Courier New"/>
                <a:cs typeface="Courier New"/>
              </a:rPr>
              <a:t># </a:t>
            </a:r>
            <a:r>
              <a:rPr lang="en-US" sz="1200" dirty="0" err="1">
                <a:latin typeface="Courier New"/>
                <a:cs typeface="Courier New"/>
              </a:rPr>
              <a:t>rao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  <a:hlinkClick r:id="rId3"/>
              </a:rPr>
              <a:t>https://</a:t>
            </a:r>
            <a:r>
              <a:rPr lang="en-US" sz="1200" dirty="0" err="1">
                <a:latin typeface="Courier New"/>
                <a:cs typeface="Courier New"/>
                <a:hlinkClick r:id="rId3"/>
              </a:rPr>
              <a:t>url.git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rao</a:t>
            </a:r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>
                <a:latin typeface="Courier New"/>
                <a:cs typeface="Courier New"/>
              </a:rPr>
              <a:t>= remote add origin</a:t>
            </a:r>
          </a:p>
          <a:p>
            <a:r>
              <a:rPr lang="en-US" sz="1200" dirty="0">
                <a:latin typeface="Courier New"/>
                <a:cs typeface="Courier New"/>
              </a:rPr>
              <a:t># branch list sorted by last modified: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b    </a:t>
            </a:r>
            <a:r>
              <a:rPr lang="en-US" sz="1200" dirty="0">
                <a:latin typeface="Courier New"/>
                <a:cs typeface="Courier New"/>
              </a:rPr>
              <a:t>= "!git for-each-ref --sort='-</a:t>
            </a:r>
            <a:r>
              <a:rPr lang="en-US" sz="1200" dirty="0" err="1">
                <a:latin typeface="Courier New"/>
                <a:cs typeface="Courier New"/>
              </a:rPr>
              <a:t>authordate</a:t>
            </a:r>
            <a:r>
              <a:rPr lang="en-US" sz="1200" dirty="0">
                <a:latin typeface="Courier New"/>
                <a:cs typeface="Courier New"/>
              </a:rPr>
              <a:t>' --format='%(</a:t>
            </a:r>
            <a:r>
              <a:rPr lang="en-US" sz="1200" dirty="0" err="1">
                <a:latin typeface="Courier New"/>
                <a:cs typeface="Courier New"/>
              </a:rPr>
              <a:t>refname</a:t>
            </a:r>
            <a:r>
              <a:rPr lang="en-US" sz="1200" dirty="0">
                <a:latin typeface="Courier New"/>
                <a:cs typeface="Courier New"/>
              </a:rPr>
              <a:t>) %(</a:t>
            </a:r>
            <a:r>
              <a:rPr lang="en-US" sz="1200" dirty="0" err="1">
                <a:latin typeface="Courier New"/>
                <a:cs typeface="Courier New"/>
              </a:rPr>
              <a:t>objectname:short</a:t>
            </a:r>
            <a:r>
              <a:rPr lang="en-US" sz="1200" dirty="0">
                <a:latin typeface="Courier New"/>
                <a:cs typeface="Courier New"/>
              </a:rPr>
              <a:t>) %(</a:t>
            </a:r>
            <a:r>
              <a:rPr lang="en-US" sz="1200" dirty="0" err="1">
                <a:latin typeface="Courier New"/>
                <a:cs typeface="Courier New"/>
              </a:rPr>
              <a:t>authordate</a:t>
            </a:r>
            <a:r>
              <a:rPr lang="en-US" sz="1200" dirty="0">
                <a:latin typeface="Courier New"/>
                <a:cs typeface="Courier New"/>
              </a:rPr>
              <a:t>)%09%09' refs/heads | </a:t>
            </a:r>
            <a:r>
              <a:rPr lang="en-US" sz="1200" dirty="0" err="1">
                <a:latin typeface="Courier New"/>
                <a:cs typeface="Courier New"/>
              </a:rPr>
              <a:t>sed</a:t>
            </a:r>
            <a:r>
              <a:rPr lang="en-US" sz="1200" dirty="0">
                <a:latin typeface="Courier New"/>
                <a:cs typeface="Courier New"/>
              </a:rPr>
              <a:t> -e 's-refs/heads/--'"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# </a:t>
            </a:r>
            <a:r>
              <a:rPr lang="en-US" sz="1200" dirty="0">
                <a:latin typeface="Courier New"/>
                <a:cs typeface="Courier New"/>
              </a:rPr>
              <a:t>checkout last branch</a:t>
            </a:r>
            <a:r>
              <a:rPr lang="en-US" sz="1200" dirty="0" smtClean="0">
                <a:latin typeface="Courier New"/>
                <a:cs typeface="Courier New"/>
              </a:rPr>
              <a:t>: 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col  </a:t>
            </a:r>
            <a:r>
              <a:rPr lang="en-US" sz="1200" dirty="0">
                <a:latin typeface="Courier New"/>
                <a:cs typeface="Courier New"/>
              </a:rPr>
              <a:t>= "checkout @{-1}"</a:t>
            </a:r>
          </a:p>
          <a:p>
            <a:r>
              <a:rPr lang="en-US" sz="1200" dirty="0">
                <a:latin typeface="Courier New"/>
                <a:cs typeface="Courier New"/>
              </a:rPr>
              <a:t>  l    = log --pretty='%</a:t>
            </a:r>
            <a:r>
              <a:rPr lang="en-US" sz="1200" dirty="0" err="1">
                <a:latin typeface="Courier New"/>
                <a:cs typeface="Courier New"/>
              </a:rPr>
              <a:t>Cred%h%Creset</a:t>
            </a:r>
            <a:r>
              <a:rPr lang="en-US" sz="1200" dirty="0">
                <a:latin typeface="Courier New"/>
                <a:cs typeface="Courier New"/>
              </a:rPr>
              <a:t> %C(yellow)%</a:t>
            </a:r>
            <a:r>
              <a:rPr lang="en-US" sz="1200" dirty="0" err="1">
                <a:latin typeface="Courier New"/>
                <a:cs typeface="Courier New"/>
              </a:rPr>
              <a:t>d%Creset</a:t>
            </a:r>
            <a:r>
              <a:rPr lang="en-US" sz="1200" dirty="0">
                <a:latin typeface="Courier New"/>
                <a:cs typeface="Courier New"/>
              </a:rPr>
              <a:t> %s %</a:t>
            </a:r>
            <a:r>
              <a:rPr lang="en-US" sz="1200" dirty="0" err="1">
                <a:latin typeface="Courier New"/>
                <a:cs typeface="Courier New"/>
              </a:rPr>
              <a:t>Cgreen</a:t>
            </a:r>
            <a:r>
              <a:rPr lang="en-US" sz="1200" dirty="0">
                <a:latin typeface="Courier New"/>
                <a:cs typeface="Courier New"/>
              </a:rPr>
              <a:t>(%</a:t>
            </a:r>
            <a:r>
              <a:rPr lang="en-US" sz="1200" dirty="0" err="1">
                <a:latin typeface="Courier New"/>
                <a:cs typeface="Courier New"/>
              </a:rPr>
              <a:t>cr</a:t>
            </a:r>
            <a:r>
              <a:rPr lang="en-US" sz="1200" dirty="0">
                <a:latin typeface="Courier New"/>
                <a:cs typeface="Courier New"/>
              </a:rPr>
              <a:t>)%</a:t>
            </a:r>
            <a:r>
              <a:rPr lang="en-US" sz="1200" dirty="0" err="1">
                <a:latin typeface="Courier New"/>
                <a:cs typeface="Courier New"/>
              </a:rPr>
              <a:t>Creset</a:t>
            </a:r>
            <a:r>
              <a:rPr lang="en-US" sz="1200" dirty="0">
                <a:latin typeface="Courier New"/>
                <a:cs typeface="Courier New"/>
              </a:rPr>
              <a:t> [%an]' </a:t>
            </a:r>
            <a:r>
              <a:rPr lang="en-US" sz="1200" dirty="0" smtClean="0">
                <a:latin typeface="Courier New"/>
                <a:cs typeface="Courier New"/>
              </a:rPr>
              <a:t>–graph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lg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= log --pretty=format:"%C(yellow)%h\\ %</a:t>
            </a:r>
            <a:r>
              <a:rPr lang="en-US" sz="1200" dirty="0" err="1">
                <a:latin typeface="Courier New"/>
                <a:cs typeface="Courier New"/>
              </a:rPr>
              <a:t>ad%Cred%d</a:t>
            </a:r>
            <a:r>
              <a:rPr lang="en-US" sz="1200" dirty="0">
                <a:latin typeface="Courier New"/>
                <a:cs typeface="Courier New"/>
              </a:rPr>
              <a:t>\\ %</a:t>
            </a:r>
            <a:r>
              <a:rPr lang="en-US" sz="1200" dirty="0" err="1">
                <a:latin typeface="Courier New"/>
                <a:cs typeface="Courier New"/>
              </a:rPr>
              <a:t>Creset%s%Cblue</a:t>
            </a:r>
            <a:r>
              <a:rPr lang="en-US" sz="1200" dirty="0">
                <a:latin typeface="Courier New"/>
                <a:cs typeface="Courier New"/>
              </a:rPr>
              <a:t>\\ [%</a:t>
            </a:r>
            <a:r>
              <a:rPr lang="en-US" sz="1200" dirty="0" err="1">
                <a:latin typeface="Courier New"/>
                <a:cs typeface="Courier New"/>
              </a:rPr>
              <a:t>cn</a:t>
            </a:r>
            <a:r>
              <a:rPr lang="en-US" sz="1200" dirty="0">
                <a:latin typeface="Courier New"/>
                <a:cs typeface="Courier New"/>
              </a:rPr>
              <a:t>]" --decorate --date=short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lol  </a:t>
            </a:r>
            <a:r>
              <a:rPr lang="en-US" sz="1200" dirty="0">
                <a:latin typeface="Courier New"/>
                <a:cs typeface="Courier New"/>
              </a:rPr>
              <a:t>= "log --oneline --</a:t>
            </a:r>
            <a:r>
              <a:rPr lang="en-US" sz="1200" dirty="0" smtClean="0">
                <a:latin typeface="Courier New"/>
                <a:cs typeface="Courier New"/>
              </a:rPr>
              <a:t>graph</a:t>
            </a:r>
            <a:r>
              <a:rPr lang="en-US" sz="1200" dirty="0">
                <a:latin typeface="Courier New"/>
                <a:cs typeface="Courier New"/>
              </a:rPr>
              <a:t>"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s    </a:t>
            </a:r>
            <a:r>
              <a:rPr lang="en-US" sz="1200" dirty="0">
                <a:latin typeface="Courier New"/>
                <a:cs typeface="Courier New"/>
              </a:rPr>
              <a:t>= status –s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g    </a:t>
            </a:r>
            <a:r>
              <a:rPr lang="en-US" sz="1200" dirty="0">
                <a:latin typeface="Courier New"/>
                <a:cs typeface="Courier New"/>
              </a:rPr>
              <a:t>= !</a:t>
            </a:r>
            <a:r>
              <a:rPr lang="en-US" sz="1200" dirty="0" err="1">
                <a:latin typeface="Courier New"/>
                <a:cs typeface="Courier New"/>
              </a:rPr>
              <a:t>gitk</a:t>
            </a:r>
            <a:r>
              <a:rPr lang="en-US" sz="1200" dirty="0">
                <a:latin typeface="Courier New"/>
                <a:cs typeface="Courier New"/>
              </a:rPr>
              <a:t> --all --date-order &amp;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pu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= !"git fetch origin -v; git fetch upstream -v; git merge upstream/</a:t>
            </a:r>
            <a:r>
              <a:rPr lang="en-US" sz="1200" dirty="0" smtClean="0">
                <a:latin typeface="Courier New"/>
                <a:cs typeface="Courier New"/>
              </a:rPr>
              <a:t>master</a:t>
            </a:r>
            <a:r>
              <a:rPr lang="en-US" sz="1200" dirty="0">
                <a:latin typeface="Courier New"/>
                <a:cs typeface="Courier New"/>
              </a:rPr>
              <a:t>"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git a "message":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a    </a:t>
            </a:r>
            <a:r>
              <a:rPr lang="en-US" sz="1200" dirty="0">
                <a:latin typeface="Courier New"/>
                <a:cs typeface="Courier New"/>
              </a:rPr>
              <a:t>= !git add . &amp;&amp; git commit –</a:t>
            </a:r>
            <a:r>
              <a:rPr lang="en-US" sz="1200" dirty="0" smtClean="0">
                <a:latin typeface="Courier New"/>
                <a:cs typeface="Courier New"/>
              </a:rPr>
              <a:t>am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7579562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C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ommit individual hunk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593725" y="4557713"/>
            <a:ext cx="60436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900" dirty="0" smtClean="0">
                <a:latin typeface="Open Sans" charset="0"/>
              </a:rPr>
              <a:t>Atlassian SourceTree</a:t>
            </a:r>
            <a:endParaRPr lang="en-US" sz="900" dirty="0">
              <a:latin typeface="Open Sans" charset="0"/>
            </a:endParaRPr>
          </a:p>
        </p:txBody>
      </p:sp>
      <p:pic>
        <p:nvPicPr>
          <p:cNvPr id="3" name="Picture 2" descr="Screen Shot 2016-09-04 at 6.37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38" y="166687"/>
            <a:ext cx="8167670" cy="439102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603920" y="149974"/>
            <a:ext cx="2540080" cy="45126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544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ap chancellorsville_may1_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73" b="20973"/>
          <a:stretch>
            <a:fillRect/>
          </a:stretch>
        </p:blipFill>
        <p:spPr>
          <a:xfrm>
            <a:off x="628650" y="166255"/>
            <a:ext cx="8146762" cy="3394075"/>
          </a:xfrm>
        </p:spPr>
      </p:pic>
    </p:spTree>
    <p:extLst>
      <p:ext uri="{BB962C8B-B14F-4D97-AF65-F5344CB8AC3E}">
        <p14:creationId xmlns:p14="http://schemas.microsoft.com/office/powerpoint/2010/main" val="19262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 Flow workflow (2010)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pic>
        <p:nvPicPr>
          <p:cNvPr id="3072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17" y="474872"/>
            <a:ext cx="7927975" cy="814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4052" y="83867"/>
            <a:ext cx="7326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>
              <a:spcAft>
                <a:spcPts val="1000"/>
              </a:spcAft>
            </a:pPr>
            <a:r>
              <a:rPr lang="en-US" b="1" dirty="0">
                <a:solidFill>
                  <a:srgbClr val="3366FF"/>
                </a:solidFill>
                <a:latin typeface="Courier New" charset="0"/>
                <a:ea typeface="MS Mincho" charset="0"/>
                <a:cs typeface="MS Mincho" charset="0"/>
              </a:rPr>
              <a:t>http://nvie.com/posts/a-successful-git-branching-model/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604572" y="826333"/>
            <a:ext cx="9500" cy="36719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91667" y="538467"/>
            <a:ext cx="928459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master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898460" y="538190"/>
            <a:ext cx="927100" cy="369887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feature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983084" y="538467"/>
            <a:ext cx="1006217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76280" y="538467"/>
            <a:ext cx="941283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release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30253" y="538467"/>
            <a:ext cx="787395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hotfix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14787" y="529136"/>
            <a:ext cx="12878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atin typeface="Open Sans "/>
                <a:cs typeface="Open Sans "/>
              </a:rPr>
              <a:t>branches:</a:t>
            </a:r>
            <a:endParaRPr lang="en-US" sz="1800" b="1" dirty="0">
              <a:latin typeface="Open Sans "/>
              <a:cs typeface="Open Sans 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8008609" y="538467"/>
            <a:ext cx="1018227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support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13" grpId="0" animBg="1"/>
      <p:bldP spid="14" grpId="0" animBg="1"/>
      <p:bldP spid="15" grpId="0" animBg="1"/>
      <p:bldP spid="16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traight Arrow Connector 118"/>
          <p:cNvCxnSpPr/>
          <p:nvPr/>
        </p:nvCxnSpPr>
        <p:spPr>
          <a:xfrm flipH="1">
            <a:off x="4152601" y="1582177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cxnSpLocks noChangeShapeType="1"/>
          </p:cNvCxnSpPr>
          <p:nvPr/>
        </p:nvCxnSpPr>
        <p:spPr bwMode="auto">
          <a:xfrm flipH="1">
            <a:off x="6188412" y="1138168"/>
            <a:ext cx="1138237" cy="4469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Arrow Connector 91"/>
          <p:cNvCxnSpPr>
            <a:cxnSpLocks noChangeShapeType="1"/>
            <a:stCxn id="79" idx="1"/>
          </p:cNvCxnSpPr>
          <p:nvPr/>
        </p:nvCxnSpPr>
        <p:spPr bwMode="auto">
          <a:xfrm flipH="1" flipV="1">
            <a:off x="6232528" y="2646589"/>
            <a:ext cx="1008729" cy="547067"/>
          </a:xfrm>
          <a:prstGeom prst="straightConnector1">
            <a:avLst/>
          </a:prstGeom>
          <a:noFill/>
          <a:ln w="25400">
            <a:solidFill>
              <a:srgbClr val="1F914D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 flipH="1">
            <a:off x="1874449" y="1036001"/>
            <a:ext cx="1320988" cy="0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 battle map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85246" y="1244217"/>
            <a:ext cx="1315696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H="1">
            <a:off x="1885641" y="2843403"/>
            <a:ext cx="3464586" cy="350253"/>
          </a:xfrm>
          <a:prstGeom prst="straightConnector1">
            <a:avLst/>
          </a:prstGeom>
          <a:noFill/>
          <a:ln w="12700">
            <a:solidFill>
              <a:srgbClr val="1F914D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flipH="1">
            <a:off x="6188969" y="2116276"/>
            <a:ext cx="1047750" cy="9525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>
            <a:off x="6194697" y="1682087"/>
            <a:ext cx="1058294" cy="9088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ounded Rectangle 5"/>
          <p:cNvSpPr/>
          <p:nvPr/>
        </p:nvSpPr>
        <p:spPr>
          <a:xfrm>
            <a:off x="5232251" y="856605"/>
            <a:ext cx="965000" cy="2070582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.git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875901" y="1590177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>
            <a:off x="1874449" y="633708"/>
            <a:ext cx="5437306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Left Brace 56"/>
          <p:cNvSpPr/>
          <p:nvPr/>
        </p:nvSpPr>
        <p:spPr>
          <a:xfrm rot="5400000">
            <a:off x="3972776" y="-2772123"/>
            <a:ext cx="242242" cy="6275619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000">
              <a:latin typeface="Open Sans" charset="0"/>
              <a:ea typeface="ＭＳ Ｐゴシック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131833" y="1661327"/>
            <a:ext cx="971702" cy="255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Open Sans"/>
              </a:rPr>
              <a:t>.gitignore</a:t>
            </a:r>
          </a:p>
        </p:txBody>
      </p:sp>
      <p:cxnSp>
        <p:nvCxnSpPr>
          <p:cNvPr id="81" name="Straight Arrow Connector 80"/>
          <p:cNvCxnSpPr>
            <a:cxnSpLocks noChangeShapeType="1"/>
          </p:cNvCxnSpPr>
          <p:nvPr/>
        </p:nvCxnSpPr>
        <p:spPr bwMode="auto">
          <a:xfrm>
            <a:off x="3535008" y="1611847"/>
            <a:ext cx="0" cy="99121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Straight Arrow Connector 82"/>
          <p:cNvCxnSpPr>
            <a:cxnSpLocks noChangeShapeType="1"/>
          </p:cNvCxnSpPr>
          <p:nvPr/>
        </p:nvCxnSpPr>
        <p:spPr bwMode="auto">
          <a:xfrm flipV="1">
            <a:off x="3621393" y="1658081"/>
            <a:ext cx="0" cy="911224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Rounded Rectangle 3"/>
          <p:cNvSpPr/>
          <p:nvPr/>
        </p:nvSpPr>
        <p:spPr>
          <a:xfrm>
            <a:off x="993465" y="587351"/>
            <a:ext cx="892175" cy="2946836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Working</a:t>
            </a:r>
            <a:r>
              <a:rPr lang="en-US" sz="1200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directory</a:t>
            </a:r>
          </a:p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tree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084013" y="2607875"/>
            <a:ext cx="772354" cy="27011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/>
              </a:rPr>
              <a:t>stash</a:t>
            </a:r>
            <a:endParaRPr lang="en-US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658433" y="2216508"/>
            <a:ext cx="6206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00104" y="3389725"/>
            <a:ext cx="2452912" cy="1731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git-commands-v05.pptx @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Copyright Wilson Mar </a:t>
            </a: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2016. All 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rights reserved.</a:t>
            </a: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287652" y="574908"/>
            <a:ext cx="968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staged?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1850930" y="610188"/>
            <a:ext cx="1023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modified?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109844" y="147224"/>
            <a:ext cx="1022029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 client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241257" y="485131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5026936" y="90676"/>
            <a:ext cx="11208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2"/>
                </a:solidFill>
                <a:latin typeface="Open Sans" charset="0"/>
              </a:rPr>
              <a:t>~/.gitconfig</a:t>
            </a:r>
            <a:endParaRPr lang="en-US" dirty="0">
              <a:solidFill>
                <a:schemeClr val="accent2"/>
              </a:solidFill>
              <a:latin typeface="Open Sans" charset="0"/>
            </a:endParaRPr>
          </a:p>
        </p:txBody>
      </p:sp>
      <p:cxnSp>
        <p:nvCxnSpPr>
          <p:cNvPr id="94" name="Straight Arrow Connector 93"/>
          <p:cNvCxnSpPr>
            <a:cxnSpLocks noChangeShapeType="1"/>
          </p:cNvCxnSpPr>
          <p:nvPr/>
        </p:nvCxnSpPr>
        <p:spPr bwMode="auto">
          <a:xfrm flipH="1" flipV="1">
            <a:off x="8019715" y="2280594"/>
            <a:ext cx="11112" cy="551112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Straight Arrow Connector 99"/>
          <p:cNvCxnSpPr>
            <a:cxnSpLocks noChangeShapeType="1"/>
          </p:cNvCxnSpPr>
          <p:nvPr/>
        </p:nvCxnSpPr>
        <p:spPr bwMode="auto">
          <a:xfrm>
            <a:off x="7883484" y="2201335"/>
            <a:ext cx="9276" cy="595028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956087" y="325073"/>
            <a:ext cx="11722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untracked</a:t>
            </a:r>
            <a:r>
              <a:rPr lang="en-US" dirty="0">
                <a:solidFill>
                  <a:srgbClr val="FF6600"/>
                </a:solidFill>
                <a:latin typeface="Open Sans" charset="0"/>
              </a:rPr>
              <a:t>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cxnSp>
        <p:nvCxnSpPr>
          <p:cNvPr id="113" name="Straight Arrow Connector 112"/>
          <p:cNvCxnSpPr>
            <a:cxnSpLocks noChangeShapeType="1"/>
          </p:cNvCxnSpPr>
          <p:nvPr/>
        </p:nvCxnSpPr>
        <p:spPr bwMode="auto">
          <a:xfrm flipH="1">
            <a:off x="1885641" y="3392219"/>
            <a:ext cx="5466742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Rounded Rectangle 78"/>
          <p:cNvSpPr/>
          <p:nvPr/>
        </p:nvSpPr>
        <p:spPr>
          <a:xfrm>
            <a:off x="7241257" y="2831706"/>
            <a:ext cx="1051247" cy="72390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17" name="Straight Arrow Connector 116"/>
          <p:cNvCxnSpPr>
            <a:cxnSpLocks noChangeShapeType="1"/>
            <a:endCxn id="80" idx="1"/>
          </p:cNvCxnSpPr>
          <p:nvPr/>
        </p:nvCxnSpPr>
        <p:spPr bwMode="auto">
          <a:xfrm>
            <a:off x="1838250" y="2742082"/>
            <a:ext cx="1245763" cy="849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Arrow Connector 117"/>
          <p:cNvCxnSpPr/>
          <p:nvPr/>
        </p:nvCxnSpPr>
        <p:spPr>
          <a:xfrm>
            <a:off x="3981997" y="1018710"/>
            <a:ext cx="1268412" cy="3175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200942" y="856606"/>
            <a:ext cx="963071" cy="791932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staging</a:t>
            </a:r>
            <a:br>
              <a:rPr lang="en-US" i="1" dirty="0">
                <a:solidFill>
                  <a:schemeClr val="bg1"/>
                </a:solidFill>
                <a:latin typeface="Open Sans"/>
              </a:rPr>
            </a:br>
            <a:r>
              <a:rPr lang="en-US" i="1" dirty="0">
                <a:solidFill>
                  <a:schemeClr val="bg1"/>
                </a:solidFill>
                <a:latin typeface="Open Sans"/>
              </a:rPr>
              <a:t>/ index</a:t>
            </a:r>
          </a:p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/ cache</a:t>
            </a: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4863346" y="331911"/>
            <a:ext cx="22621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Open Sans" charset="0"/>
              </a:rPr>
              <a:t>~/.ssh/config, id_rsa_pub</a:t>
            </a:r>
            <a:endParaRPr lang="en-US" dirty="0">
              <a:latin typeface="Open Sans" charset="0"/>
            </a:endParaRPr>
          </a:p>
        </p:txBody>
      </p:sp>
      <p:cxnSp>
        <p:nvCxnSpPr>
          <p:cNvPr id="123" name="Straight Arrow Connector 122"/>
          <p:cNvCxnSpPr>
            <a:cxnSpLocks noChangeShapeType="1"/>
          </p:cNvCxnSpPr>
          <p:nvPr/>
        </p:nvCxnSpPr>
        <p:spPr bwMode="auto">
          <a:xfrm flipH="1">
            <a:off x="1850931" y="2809347"/>
            <a:ext cx="1233082" cy="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2390168" y="1316589"/>
            <a:ext cx="985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deleted?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180403" y="572280"/>
            <a:ext cx="11277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unmerged?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79877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7" grpId="0" animBg="1"/>
      <p:bldP spid="58" grpId="0"/>
      <p:bldP spid="4" grpId="0" animBg="1"/>
      <p:bldP spid="80" grpId="0" animBg="1"/>
      <p:bldP spid="85" grpId="0"/>
      <p:bldP spid="86" grpId="0"/>
      <p:bldP spid="67" grpId="0" animBg="1"/>
      <p:bldP spid="95" grpId="0" animBg="1"/>
      <p:bldP spid="97" grpId="0"/>
      <p:bldP spid="112" grpId="0"/>
      <p:bldP spid="79" grpId="0" animBg="1"/>
      <p:bldP spid="5" grpId="0" animBg="1"/>
      <p:bldP spid="124" grpId="0"/>
      <p:bldP spid="126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Wilson 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43596"/>
            <a:ext cx="8146762" cy="33940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Wilson Mar has been building and bringing enterprise applications to market on major platforms—from mobile to server clouds—as an architect, developer, performance tester, and manager. His website </a:t>
            </a:r>
            <a:r>
              <a:rPr lang="en-US" dirty="0" smtClean="0">
                <a:hlinkClick r:id="rId2"/>
              </a:rPr>
              <a:t>wilsonmar.github.io</a:t>
            </a:r>
            <a:r>
              <a:rPr lang="en-US" dirty="0" smtClean="0"/>
              <a:t> </a:t>
            </a:r>
            <a:r>
              <a:rPr lang="en-US" dirty="0"/>
              <a:t>provides concise, in-depth advice on leading technologies, especially on LoadRunner and performance engineering.</a:t>
            </a:r>
          </a:p>
        </p:txBody>
      </p:sp>
      <p:pic>
        <p:nvPicPr>
          <p:cNvPr id="4" name="Picture 3" descr="wilsonmar_20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1" y="2659761"/>
            <a:ext cx="1724877" cy="1724877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https://linkedin.com/in/wilsonmar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21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Basic action verbs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4131" y="4711275"/>
            <a:ext cx="78915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http://zeroturnaround.com/rebellabs/git-commands-and-best-practices-cheat-sheet/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58" y="282200"/>
            <a:ext cx="8090110" cy="341857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420047" y="1963908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33407" y="2468627"/>
            <a:ext cx="1387932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22206" y="1922746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57098" y="511075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420955" y="516473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513732" y="521871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102252" y="2969161"/>
            <a:ext cx="822960" cy="2010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3975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Basic workflows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4131" y="4711275"/>
            <a:ext cx="78915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atin typeface="Open Sans Light"/>
                <a:cs typeface="Open Sans Light"/>
              </a:rPr>
              <a:t>https://github.com/</a:t>
            </a:r>
            <a:r>
              <a:rPr lang="en-US" sz="1200" dirty="0" err="1">
                <a:latin typeface="Open Sans Light"/>
                <a:cs typeface="Open Sans Light"/>
              </a:rPr>
              <a:t>skwp</a:t>
            </a:r>
            <a:r>
              <a:rPr lang="en-US" sz="1200" dirty="0">
                <a:latin typeface="Open Sans Light"/>
                <a:cs typeface="Open Sans Light"/>
              </a:rPr>
              <a:t>/git-workflows-book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0" y="-489087"/>
            <a:ext cx="54374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4218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Arrow Connector 128"/>
          <p:cNvCxnSpPr>
            <a:cxnSpLocks noChangeShapeType="1"/>
          </p:cNvCxnSpPr>
          <p:nvPr/>
        </p:nvCxnSpPr>
        <p:spPr bwMode="auto">
          <a:xfrm>
            <a:off x="6185971" y="1730240"/>
            <a:ext cx="1058294" cy="9088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Straight Arrow Connector 118"/>
          <p:cNvCxnSpPr/>
          <p:nvPr/>
        </p:nvCxnSpPr>
        <p:spPr>
          <a:xfrm flipH="1">
            <a:off x="4152601" y="1676947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535008" y="1641192"/>
            <a:ext cx="1718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reset –hard HEAD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14" name="Straight Arrow Connector 113"/>
          <p:cNvCxnSpPr>
            <a:cxnSpLocks noChangeShapeType="1"/>
          </p:cNvCxnSpPr>
          <p:nvPr/>
        </p:nvCxnSpPr>
        <p:spPr bwMode="auto">
          <a:xfrm flipH="1">
            <a:off x="6188412" y="1232938"/>
            <a:ext cx="1138237" cy="4469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Arrow Connector 91"/>
          <p:cNvCxnSpPr>
            <a:cxnSpLocks noChangeShapeType="1"/>
            <a:stCxn id="79" idx="1"/>
          </p:cNvCxnSpPr>
          <p:nvPr/>
        </p:nvCxnSpPr>
        <p:spPr bwMode="auto">
          <a:xfrm flipH="1" flipV="1">
            <a:off x="6232528" y="2741359"/>
            <a:ext cx="1008729" cy="547067"/>
          </a:xfrm>
          <a:prstGeom prst="straightConnector1">
            <a:avLst/>
          </a:prstGeom>
          <a:noFill/>
          <a:ln w="25400">
            <a:solidFill>
              <a:srgbClr val="1F914D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 flipH="1">
            <a:off x="1874449" y="1130771"/>
            <a:ext cx="1320988" cy="0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 command map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85246" y="1338987"/>
            <a:ext cx="1315696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37385" y="1075931"/>
            <a:ext cx="832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add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-p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95514" y="831761"/>
            <a:ext cx="1038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u="sng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</a:t>
            </a: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ommit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9172" y="1429763"/>
            <a:ext cx="761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push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H="1">
            <a:off x="1885641" y="2938173"/>
            <a:ext cx="3464586" cy="350253"/>
          </a:xfrm>
          <a:prstGeom prst="straightConnector1">
            <a:avLst/>
          </a:prstGeom>
          <a:noFill/>
          <a:ln w="12700">
            <a:solidFill>
              <a:srgbClr val="1F914D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834261" y="2906765"/>
            <a:ext cx="869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u="sng" dirty="0" smtClean="0">
                <a:solidFill>
                  <a:srgbClr val="008000"/>
                </a:solidFill>
                <a:latin typeface="Open Sans" charset="0"/>
              </a:rPr>
              <a:t>b</a:t>
            </a:r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ranch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flipH="1">
            <a:off x="6188969" y="2211046"/>
            <a:ext cx="1047750" cy="9525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6532292" y="1919113"/>
            <a:ext cx="7794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pull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>
            <a:off x="6131833" y="1775051"/>
            <a:ext cx="1121158" cy="10894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ounded Rectangle 5"/>
          <p:cNvSpPr/>
          <p:nvPr/>
        </p:nvSpPr>
        <p:spPr>
          <a:xfrm>
            <a:off x="5232251" y="856605"/>
            <a:ext cx="965000" cy="2070582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.git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597919" y="3115676"/>
            <a:ext cx="2623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checkout –b </a:t>
            </a:r>
            <a:r>
              <a:rPr lang="en-US" i="1" dirty="0" smtClean="0">
                <a:solidFill>
                  <a:srgbClr val="008000"/>
                </a:solidFill>
                <a:latin typeface="Open Sans" charset="0"/>
              </a:rPr>
              <a:t>branch : commit</a:t>
            </a:r>
            <a:endParaRPr lang="en-US" i="1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875901" y="1684947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55121" y="1383951"/>
            <a:ext cx="8128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revert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>
            <a:off x="1874449" y="633708"/>
            <a:ext cx="5437306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6662146" y="828107"/>
            <a:ext cx="7794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clone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31406" y="930690"/>
            <a:ext cx="78581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init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52601" y="1040824"/>
            <a:ext cx="10082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</a:t>
            </a:r>
            <a:r>
              <a:rPr lang="en-US" u="sng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mend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92201" y="82491"/>
            <a:ext cx="10001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u="sng" dirty="0" smtClean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s</a:t>
            </a:r>
            <a:r>
              <a:rPr lang="en-US" b="1" dirty="0" smtClean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tatus</a:t>
            </a:r>
            <a:r>
              <a:rPr lang="en-US" dirty="0" smtClean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-s</a:t>
            </a:r>
          </a:p>
        </p:txBody>
      </p:sp>
      <p:sp>
        <p:nvSpPr>
          <p:cNvPr id="57" name="Left Brace 56"/>
          <p:cNvSpPr/>
          <p:nvPr/>
        </p:nvSpPr>
        <p:spPr>
          <a:xfrm rot="5400000">
            <a:off x="3972776" y="-2772123"/>
            <a:ext cx="242242" cy="6275619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000">
              <a:latin typeface="Open Sans" charset="0"/>
              <a:ea typeface="ＭＳ Ｐゴシック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131833" y="1775051"/>
            <a:ext cx="971702" cy="255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Open Sans"/>
              </a:rPr>
              <a:t>.gitignore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259079" y="1114061"/>
            <a:ext cx="9393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u="sng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l</a:t>
            </a: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og (lol)</a:t>
            </a:r>
            <a:endParaRPr lang="en-US" b="1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60375" y="2183045"/>
            <a:ext cx="87471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fetch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714428" y="2907782"/>
            <a:ext cx="105251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remote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-v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H="1" flipV="1">
            <a:off x="6524404" y="2103519"/>
            <a:ext cx="555625" cy="4763"/>
          </a:xfrm>
          <a:prstGeom prst="straightConnector1">
            <a:avLst/>
          </a:prstGeom>
          <a:ln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 noChangeShapeType="1"/>
          </p:cNvCxnSpPr>
          <p:nvPr/>
        </p:nvCxnSpPr>
        <p:spPr bwMode="auto">
          <a:xfrm>
            <a:off x="3463712" y="1706617"/>
            <a:ext cx="0" cy="99121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Box 81"/>
          <p:cNvSpPr txBox="1"/>
          <p:nvPr/>
        </p:nvSpPr>
        <p:spPr>
          <a:xfrm>
            <a:off x="1875901" y="1853473"/>
            <a:ext cx="1047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save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83" name="Straight Arrow Connector 82"/>
          <p:cNvCxnSpPr>
            <a:cxnSpLocks noChangeShapeType="1"/>
          </p:cNvCxnSpPr>
          <p:nvPr/>
        </p:nvCxnSpPr>
        <p:spPr bwMode="auto">
          <a:xfrm flipV="1">
            <a:off x="3550097" y="1752851"/>
            <a:ext cx="0" cy="911224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TextBox 83"/>
          <p:cNvSpPr txBox="1"/>
          <p:nvPr/>
        </p:nvSpPr>
        <p:spPr>
          <a:xfrm>
            <a:off x="1875901" y="2373341"/>
            <a:ext cx="11005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pop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3465" y="587351"/>
            <a:ext cx="892175" cy="2946836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Working</a:t>
            </a:r>
            <a:r>
              <a:rPr lang="en-US" sz="1200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directory</a:t>
            </a:r>
          </a:p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tree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084013" y="2702645"/>
            <a:ext cx="772354" cy="27011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/>
              </a:rPr>
              <a:t>stash</a:t>
            </a:r>
            <a:endParaRPr lang="en-US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75901" y="2010893"/>
            <a:ext cx="1038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</a:t>
            </a: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list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875901" y="2554565"/>
            <a:ext cx="11933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apply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7277" y="877259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mkdir</a:t>
            </a:r>
            <a:endParaRPr lang="en-US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17277" y="2064374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rm -rf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513457" y="1203230"/>
            <a:ext cx="666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tag</a:t>
            </a:r>
            <a:r>
              <a:rPr lang="en-US" dirty="0" smtClean="0">
                <a:solidFill>
                  <a:srgbClr val="008000"/>
                </a:solidFill>
                <a:latin typeface="Open Sans" charset="0"/>
              </a:rPr>
              <a:t> -a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75671" y="1813424"/>
            <a:ext cx="1074738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rebase </a:t>
            </a:r>
            <a:r>
              <a:rPr lang="en-US" b="1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58433" y="2216508"/>
            <a:ext cx="6206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259079" y="1335713"/>
            <a:ext cx="7422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reflog</a:t>
            </a:r>
            <a:endParaRPr lang="en-US" b="1" dirty="0">
              <a:solidFill>
                <a:schemeClr val="bg1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60538" y="2185166"/>
            <a:ext cx="7794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164013" y="2668661"/>
            <a:ext cx="1111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mergetool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00104" y="3484495"/>
            <a:ext cx="2452912" cy="1731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git-commands-v05.pptx @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Copyright Wilson Mar </a:t>
            </a: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2016. All 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rights reserved.</a:t>
            </a: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287652" y="591234"/>
            <a:ext cx="968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staged?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1850930" y="591234"/>
            <a:ext cx="1023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modified?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2390168" y="1411359"/>
            <a:ext cx="985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deleted</a:t>
            </a:r>
            <a:r>
              <a:rPr lang="en-US" dirty="0">
                <a:solidFill>
                  <a:srgbClr val="FF6600"/>
                </a:solidFill>
                <a:latin typeface="Open Sans" charset="0"/>
              </a:rPr>
              <a:t>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12514" y="1589528"/>
            <a:ext cx="877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touch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860398" y="1279108"/>
            <a:ext cx="89217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clea</a:t>
            </a:r>
            <a:r>
              <a:rPr lang="en-US" b="1" u="sng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n</a:t>
            </a:r>
            <a:endParaRPr lang="en-US" b="1" u="sng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07752" y="1352105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ls -al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6109844" y="147224"/>
            <a:ext cx="1022029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 client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21561" name="TextBox 68"/>
          <p:cNvSpPr txBox="1">
            <a:spLocks noChangeArrowheads="1"/>
          </p:cNvSpPr>
          <p:nvPr/>
        </p:nvSpPr>
        <p:spPr bwMode="auto">
          <a:xfrm>
            <a:off x="5451594" y="577874"/>
            <a:ext cx="9128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config 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241257" y="485131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7328865" y="1827613"/>
            <a:ext cx="7794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008000"/>
                </a:solidFill>
                <a:latin typeface="Open Sans" charset="0"/>
              </a:rPr>
              <a:t>master</a:t>
            </a:r>
            <a:endParaRPr lang="en-US" b="1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5022929" y="81843"/>
            <a:ext cx="11208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  <a:latin typeface="Open Sans" charset="0"/>
              </a:rPr>
              <a:t>~/.gitconfig</a:t>
            </a:r>
            <a:endParaRPr lang="en-US" dirty="0">
              <a:solidFill>
                <a:schemeClr val="accent1"/>
              </a:solidFill>
              <a:latin typeface="Open Sans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96142" y="842323"/>
            <a:ext cx="5323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8000"/>
                </a:solidFill>
                <a:latin typeface="Open Sans" charset="0"/>
              </a:rPr>
              <a:t>edit</a:t>
            </a:r>
            <a:endParaRPr lang="en-US" i="1" dirty="0">
              <a:latin typeface="Open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09339" y="1826951"/>
            <a:ext cx="8797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echo</a:t>
            </a:r>
          </a:p>
        </p:txBody>
      </p:sp>
      <p:cxnSp>
        <p:nvCxnSpPr>
          <p:cNvPr id="94" name="Straight Arrow Connector 93"/>
          <p:cNvCxnSpPr>
            <a:cxnSpLocks noChangeShapeType="1"/>
          </p:cNvCxnSpPr>
          <p:nvPr/>
        </p:nvCxnSpPr>
        <p:spPr bwMode="auto">
          <a:xfrm flipH="1" flipV="1">
            <a:off x="8019715" y="2375364"/>
            <a:ext cx="11112" cy="551112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TextBox 97"/>
          <p:cNvSpPr txBox="1"/>
          <p:nvPr/>
        </p:nvSpPr>
        <p:spPr>
          <a:xfrm>
            <a:off x="8007956" y="2614161"/>
            <a:ext cx="5950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Fork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030827" y="2311863"/>
            <a:ext cx="53155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Edit</a:t>
            </a:r>
          </a:p>
        </p:txBody>
      </p:sp>
      <p:cxnSp>
        <p:nvCxnSpPr>
          <p:cNvPr id="100" name="Straight Arrow Connector 99"/>
          <p:cNvCxnSpPr>
            <a:cxnSpLocks noChangeShapeType="1"/>
          </p:cNvCxnSpPr>
          <p:nvPr/>
        </p:nvCxnSpPr>
        <p:spPr bwMode="auto">
          <a:xfrm>
            <a:off x="7883484" y="2296105"/>
            <a:ext cx="9276" cy="595028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" name="TextBox 100"/>
          <p:cNvSpPr txBox="1"/>
          <p:nvPr/>
        </p:nvSpPr>
        <p:spPr>
          <a:xfrm>
            <a:off x="6992078" y="2625081"/>
            <a:ext cx="9156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Request</a:t>
            </a:r>
            <a:endParaRPr lang="en-US" b="1" dirty="0">
              <a:solidFill>
                <a:srgbClr val="99CC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358506" y="2460273"/>
            <a:ext cx="52497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Pull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875901" y="2852760"/>
            <a:ext cx="134778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drop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7255545" y="1628097"/>
            <a:ext cx="7794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>
                <a:latin typeface="Open Sans" charset="0"/>
              </a:rPr>
              <a:t>origin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07752" y="1114682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cd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870008" y="1678176"/>
            <a:ext cx="17719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reset HEAD -- &lt;file&gt;</a:t>
            </a:r>
            <a:endParaRPr lang="en-US" sz="1200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7333627" y="2019763"/>
            <a:ext cx="8350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 smtClean="0">
                <a:solidFill>
                  <a:srgbClr val="008000"/>
                </a:solidFill>
                <a:latin typeface="Open Sans" charset="0"/>
              </a:rPr>
              <a:t>develop</a:t>
            </a:r>
            <a:endParaRPr lang="en-US" b="1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259079" y="825073"/>
            <a:ext cx="9366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shortlog</a:t>
            </a:r>
            <a:endParaRPr lang="en-US" b="1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59079" y="1987533"/>
            <a:ext cx="9366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sho</a:t>
            </a:r>
            <a:r>
              <a:rPr lang="en-US" b="1" u="sng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w</a:t>
            </a:r>
            <a:endParaRPr lang="en-US" b="1" u="sng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956977" y="2392951"/>
            <a:ext cx="13897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remote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add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294292" y="2345854"/>
            <a:ext cx="8953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difftool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956087" y="325073"/>
            <a:ext cx="11722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untracked</a:t>
            </a:r>
            <a:r>
              <a:rPr lang="en-US" dirty="0">
                <a:solidFill>
                  <a:srgbClr val="FF6600"/>
                </a:solidFill>
                <a:latin typeface="Open Sans" charset="0"/>
              </a:rPr>
              <a:t>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cxnSp>
        <p:nvCxnSpPr>
          <p:cNvPr id="113" name="Straight Arrow Connector 112"/>
          <p:cNvCxnSpPr>
            <a:cxnSpLocks noChangeShapeType="1"/>
          </p:cNvCxnSpPr>
          <p:nvPr/>
        </p:nvCxnSpPr>
        <p:spPr bwMode="auto">
          <a:xfrm flipH="1">
            <a:off x="1885641" y="3486989"/>
            <a:ext cx="5466742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Rounded Rectangle 78"/>
          <p:cNvSpPr/>
          <p:nvPr/>
        </p:nvSpPr>
        <p:spPr>
          <a:xfrm>
            <a:off x="7241257" y="2926476"/>
            <a:ext cx="1051247" cy="72390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7236719" y="2938173"/>
            <a:ext cx="10557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Open Sans" charset="0"/>
              </a:rPr>
              <a:t>upstream</a:t>
            </a:r>
            <a:endParaRPr lang="en-US" b="1" dirty="0">
              <a:latin typeface="Open Sans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612302" y="3206231"/>
            <a:ext cx="1573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i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download/unzip</a:t>
            </a:r>
            <a:endParaRPr lang="en-US" i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173821" y="2507300"/>
            <a:ext cx="756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17" name="Straight Arrow Connector 116"/>
          <p:cNvCxnSpPr>
            <a:cxnSpLocks noChangeShapeType="1"/>
            <a:endCxn id="80" idx="1"/>
          </p:cNvCxnSpPr>
          <p:nvPr/>
        </p:nvCxnSpPr>
        <p:spPr bwMode="auto">
          <a:xfrm>
            <a:off x="1838250" y="2836852"/>
            <a:ext cx="1245763" cy="849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Arrow Connector 117"/>
          <p:cNvCxnSpPr/>
          <p:nvPr/>
        </p:nvCxnSpPr>
        <p:spPr>
          <a:xfrm>
            <a:off x="3981997" y="1113480"/>
            <a:ext cx="1268412" cy="3175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200942" y="1040824"/>
            <a:ext cx="963071" cy="681490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staging</a:t>
            </a:r>
            <a:br>
              <a:rPr lang="en-US" i="1" dirty="0">
                <a:solidFill>
                  <a:schemeClr val="bg1"/>
                </a:solidFill>
                <a:latin typeface="Open Sans"/>
              </a:rPr>
            </a:br>
            <a:r>
              <a:rPr lang="en-US" i="1" dirty="0">
                <a:solidFill>
                  <a:schemeClr val="bg1"/>
                </a:solidFill>
                <a:latin typeface="Open Sans"/>
              </a:rPr>
              <a:t>/ index</a:t>
            </a:r>
          </a:p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/ cache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231704" y="236210"/>
            <a:ext cx="8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i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cloud</a:t>
            </a:r>
            <a:endParaRPr lang="en-US" i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8148420" y="1821592"/>
            <a:ext cx="9667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>
                <a:latin typeface="Open Sans "/>
                <a:cs typeface="Open Sans "/>
              </a:rPr>
              <a:t>branches</a:t>
            </a:r>
            <a:endParaRPr lang="en-US" i="1" dirty="0">
              <a:latin typeface="Open Sans "/>
              <a:cs typeface="Open Sans 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4857278" y="331911"/>
            <a:ext cx="22621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Open Sans" charset="0"/>
              </a:rPr>
              <a:t>~/.ssh/config, id_rsa_pub</a:t>
            </a:r>
            <a:endParaRPr lang="en-US" dirty="0">
              <a:latin typeface="Open Sans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140438" y="1255154"/>
            <a:ext cx="1260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trike="sngStrike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push --force</a:t>
            </a:r>
            <a:endParaRPr lang="en-US" strike="sngStrike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351802" y="2003366"/>
            <a:ext cx="940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diff-tree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23" name="Straight Arrow Connector 122"/>
          <p:cNvCxnSpPr>
            <a:cxnSpLocks noChangeShapeType="1"/>
          </p:cNvCxnSpPr>
          <p:nvPr/>
        </p:nvCxnSpPr>
        <p:spPr bwMode="auto">
          <a:xfrm flipH="1">
            <a:off x="1850931" y="2904117"/>
            <a:ext cx="1233082" cy="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5" name="Rectangle 124"/>
          <p:cNvSpPr/>
          <p:nvPr/>
        </p:nvSpPr>
        <p:spPr>
          <a:xfrm>
            <a:off x="7124104" y="4749899"/>
            <a:ext cx="1921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 Light"/>
                <a:cs typeface="Open Sans Light"/>
              </a:rPr>
              <a:t>https://goo.gl/12C1BF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876138" y="2190387"/>
            <a:ext cx="11907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</a:t>
            </a: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show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180403" y="591234"/>
            <a:ext cx="11277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unmerged?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96033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0" grpId="0"/>
      <p:bldP spid="15" grpId="0"/>
      <p:bldP spid="17" grpId="0"/>
      <p:bldP spid="22" grpId="0"/>
      <p:bldP spid="32" grpId="0"/>
      <p:bldP spid="6" grpId="0" animBg="1"/>
      <p:bldP spid="35" grpId="0"/>
      <p:bldP spid="37" grpId="0"/>
      <p:bldP spid="40" grpId="0"/>
      <p:bldP spid="45" grpId="0"/>
      <p:bldP spid="54" grpId="0"/>
      <p:bldP spid="55" grpId="0"/>
      <p:bldP spid="57" grpId="0" animBg="1"/>
      <p:bldP spid="58" grpId="0"/>
      <p:bldP spid="62" grpId="0"/>
      <p:bldP spid="72" grpId="0"/>
      <p:bldP spid="73" grpId="0"/>
      <p:bldP spid="82" grpId="0"/>
      <p:bldP spid="84" grpId="0"/>
      <p:bldP spid="4" grpId="0" animBg="1"/>
      <p:bldP spid="80" grpId="0" animBg="1"/>
      <p:bldP spid="50" grpId="0"/>
      <p:bldP spid="51" grpId="0"/>
      <p:bldP spid="11" grpId="0"/>
      <p:bldP spid="70" grpId="0"/>
      <p:bldP spid="56" grpId="0"/>
      <p:bldP spid="59" grpId="0"/>
      <p:bldP spid="64" grpId="0"/>
      <p:bldP spid="68" grpId="0"/>
      <p:bldP spid="75" grpId="0"/>
      <p:bldP spid="85" grpId="0"/>
      <p:bldP spid="86" grpId="0"/>
      <p:bldP spid="87" grpId="0"/>
      <p:bldP spid="89" grpId="0"/>
      <p:bldP spid="90" grpId="0"/>
      <p:bldP spid="91" grpId="0"/>
      <p:bldP spid="67" grpId="0" animBg="1"/>
      <p:bldP spid="21561" grpId="0"/>
      <p:bldP spid="95" grpId="0" animBg="1"/>
      <p:bldP spid="76" grpId="0"/>
      <p:bldP spid="97" grpId="0"/>
      <p:bldP spid="3" grpId="0"/>
      <p:bldP spid="77" grpId="0"/>
      <p:bldP spid="98" grpId="0"/>
      <p:bldP spid="99" grpId="0"/>
      <p:bldP spid="101" grpId="0"/>
      <p:bldP spid="102" grpId="0"/>
      <p:bldP spid="103" grpId="0"/>
      <p:bldP spid="71" grpId="0"/>
      <p:bldP spid="105" grpId="0"/>
      <p:bldP spid="93" grpId="0"/>
      <p:bldP spid="108" grpId="0"/>
      <p:bldP spid="96" grpId="0"/>
      <p:bldP spid="109" grpId="0"/>
      <p:bldP spid="110" grpId="0"/>
      <p:bldP spid="111" grpId="0"/>
      <p:bldP spid="112" grpId="0"/>
      <p:bldP spid="104" grpId="0"/>
      <p:bldP spid="115" grpId="0"/>
      <p:bldP spid="116" grpId="0"/>
      <p:bldP spid="5" grpId="0" animBg="1"/>
      <p:bldP spid="107" grpId="0"/>
      <p:bldP spid="124" grpId="0"/>
      <p:bldP spid="121" grpId="0"/>
      <p:bldP spid="122" grpId="0"/>
      <p:bldP spid="126" grpId="0"/>
      <p:bldP spid="1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Lifecycle</a:t>
            </a:r>
          </a:p>
        </p:txBody>
      </p:sp>
      <p:pic>
        <p:nvPicPr>
          <p:cNvPr id="39938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58" b="-18858"/>
          <a:stretch>
            <a:fillRect/>
          </a:stretch>
        </p:blipFill>
        <p:spPr>
          <a:xfrm>
            <a:off x="593724" y="166687"/>
            <a:ext cx="8235485" cy="3772890"/>
          </a:xfrm>
        </p:spPr>
      </p:pic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2969019" y="4809580"/>
            <a:ext cx="60436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900" dirty="0">
                <a:latin typeface="Open Sans" charset="0"/>
              </a:rPr>
              <a:t>http://git-scm.com/book/en/v2/Git-Basics-Recording-Changes-to-the-Repository#Removing-Files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Commit or not?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944990" y="241609"/>
            <a:ext cx="7274467" cy="445805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Does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git </a:t>
            </a: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commit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create a commit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>
              <a:latin typeface="Open Sans "/>
              <a:ea typeface="ＭＳ Ｐゴシック" charset="0"/>
              <a:cs typeface="Open Sans 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Does git </a:t>
            </a:r>
            <a:r>
              <a:rPr lang="en-US" sz="2000" b="1" dirty="0" smtClean="0">
                <a:latin typeface="Open Sans "/>
                <a:ea typeface="ＭＳ Ｐゴシック" charset="0"/>
                <a:cs typeface="Open Sans "/>
              </a:rPr>
              <a:t>tag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 create a commit?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>
              <a:latin typeface="Open Sans "/>
              <a:ea typeface="ＭＳ Ｐゴシック" charset="0"/>
              <a:cs typeface="Open Sans 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Does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git </a:t>
            </a:r>
            <a:r>
              <a:rPr lang="en-US" sz="2000" b="1" dirty="0" smtClean="0">
                <a:latin typeface="Open Sans "/>
                <a:ea typeface="ＭＳ Ｐゴシック" charset="0"/>
                <a:cs typeface="Open Sans "/>
              </a:rPr>
              <a:t>checkout 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new branch create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a commit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Open Sans "/>
              <a:ea typeface="ＭＳ Ｐゴシック" charset="0"/>
              <a:cs typeface="Open Sans 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Does git </a:t>
            </a:r>
            <a:r>
              <a:rPr lang="en-US" sz="2000" b="1" dirty="0">
                <a:latin typeface="Open Sans "/>
                <a:ea typeface="ＭＳ Ｐゴシック" charset="0"/>
                <a:cs typeface="Open Sans "/>
              </a:rPr>
              <a:t>merge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 create a commit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Open Sans "/>
              <a:ea typeface="ＭＳ Ｐゴシック" charset="0"/>
              <a:cs typeface="Open Sans 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Does git </a:t>
            </a:r>
            <a:r>
              <a:rPr lang="en-US" sz="2000" b="1" dirty="0">
                <a:latin typeface="Open Sans "/>
                <a:ea typeface="ＭＳ Ｐゴシック" charset="0"/>
                <a:cs typeface="Open Sans "/>
              </a:rPr>
              <a:t>revert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 create a commit?</a:t>
            </a:r>
          </a:p>
          <a:p>
            <a:pPr marL="0" indent="0">
              <a:buNone/>
            </a:pPr>
            <a:endParaRPr lang="en-US" sz="2000" dirty="0" smtClean="0">
              <a:latin typeface="Open Sans "/>
              <a:ea typeface="ＭＳ Ｐゴシック" charset="0"/>
              <a:cs typeface="Open Sans 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77047" y="570184"/>
            <a:ext cx="207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Yes. That’s its job.</a:t>
            </a:r>
            <a:endParaRPr lang="en-US" sz="1800" dirty="0">
              <a:latin typeface="Open Sans"/>
              <a:cs typeface="Open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7047" y="1318681"/>
            <a:ext cx="395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No. It references a specific commit.</a:t>
            </a:r>
            <a:endParaRPr lang="en-US" sz="1800" dirty="0">
              <a:latin typeface="Open Sans"/>
              <a:cs typeface="Open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7047" y="2018448"/>
            <a:ext cx="608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No.  It creates files in working directory from a commit.</a:t>
            </a:r>
            <a:endParaRPr lang="en-US" sz="1800" dirty="0">
              <a:latin typeface="Open Sans"/>
              <a:cs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7047" y="2778688"/>
            <a:ext cx="381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No. A separate commit is needed. </a:t>
            </a:r>
            <a:endParaRPr lang="en-US" sz="1800" dirty="0">
              <a:latin typeface="Open Sans"/>
              <a:cs typeface="Open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7047" y="3521651"/>
            <a:ext cx="384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Yes. To “undo” previous commit(s)</a:t>
            </a:r>
            <a:endParaRPr lang="en-US" sz="18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8766669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/>
          <p:cNvSpPr/>
          <p:nvPr/>
        </p:nvSpPr>
        <p:spPr>
          <a:xfrm>
            <a:off x="4204775" y="349854"/>
            <a:ext cx="1390259" cy="3187328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24897" y="349854"/>
            <a:ext cx="0" cy="3187327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HEAD coding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204776" y="587099"/>
            <a:ext cx="785992" cy="228600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04776" y="866499"/>
            <a:ext cx="785992" cy="230187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04776" y="1147486"/>
            <a:ext cx="785992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04775" y="2703517"/>
            <a:ext cx="785993" cy="230188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04776" y="3095875"/>
            <a:ext cx="785992" cy="230188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562714" y="843615"/>
            <a:ext cx="10465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HEAD^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041454" y="2266704"/>
            <a:ext cx="27536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ourier New"/>
                <a:cs typeface="Courier New"/>
              </a:rPr>
              <a:t>git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checkout</a:t>
            </a:r>
            <a:r>
              <a:rPr lang="en-US" sz="1200" dirty="0">
                <a:latin typeface="Courier New"/>
                <a:cs typeface="Courier New"/>
              </a:rPr>
              <a:t> v1 </a:t>
            </a:r>
            <a:r>
              <a:rPr lang="en-US" sz="1200" b="1" dirty="0">
                <a:latin typeface="Courier New"/>
                <a:cs typeface="Courier New"/>
              </a:rPr>
              <a:t>-b </a:t>
            </a:r>
            <a:r>
              <a:rPr lang="en-US" sz="1200" b="1" dirty="0" smtClean="0">
                <a:latin typeface="Courier New"/>
                <a:cs typeface="Courier New"/>
              </a:rPr>
              <a:t>feature1</a:t>
            </a:r>
            <a:endParaRPr lang="en-US" sz="1200" b="1" dirty="0">
              <a:latin typeface="Courier New"/>
              <a:cs typeface="Courier New"/>
            </a:endParaRPr>
          </a:p>
        </p:txBody>
      </p:sp>
      <p:cxnSp>
        <p:nvCxnSpPr>
          <p:cNvPr id="22" name="Straight Arrow Connector 21"/>
          <p:cNvCxnSpPr>
            <a:endCxn id="12" idx="2"/>
          </p:cNvCxnSpPr>
          <p:nvPr/>
        </p:nvCxnSpPr>
        <p:spPr>
          <a:xfrm>
            <a:off x="3897274" y="981593"/>
            <a:ext cx="30750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836548" y="2166788"/>
            <a:ext cx="741046" cy="228600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24" name="Straight Connector 23"/>
          <p:cNvCxnSpPr>
            <a:stCxn id="14" idx="7"/>
            <a:endCxn id="21" idx="3"/>
          </p:cNvCxnSpPr>
          <p:nvPr/>
        </p:nvCxnSpPr>
        <p:spPr>
          <a:xfrm flipV="1">
            <a:off x="4875662" y="2361910"/>
            <a:ext cx="69410" cy="375317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6"/>
            <a:endCxn id="19" idx="1"/>
          </p:cNvCxnSpPr>
          <p:nvPr/>
        </p:nvCxnSpPr>
        <p:spPr>
          <a:xfrm flipV="1">
            <a:off x="4990768" y="2405204"/>
            <a:ext cx="1050686" cy="413407"/>
          </a:xfrm>
          <a:prstGeom prst="straightConnector1">
            <a:avLst/>
          </a:prstGeom>
          <a:ln>
            <a:solidFill>
              <a:srgbClr val="D25533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391556" y="830423"/>
            <a:ext cx="10427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^1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360212" y="3378639"/>
            <a:ext cx="10287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parent</a:t>
            </a:r>
            <a:endParaRPr lang="en-US" sz="1800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1562713" y="2660689"/>
            <a:ext cx="10465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HEAD^^^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1606754" y="3361154"/>
            <a:ext cx="15363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1</a:t>
            </a:r>
            <a:r>
              <a:rPr lang="en-US" sz="1800" i="1" baseline="30000" dirty="0" smtClean="0">
                <a:solidFill>
                  <a:srgbClr val="008000"/>
                </a:solidFill>
                <a:latin typeface="Open Sans" charset="0"/>
              </a:rPr>
              <a:t>st</a:t>
            </a:r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 commit</a:t>
            </a:r>
            <a:endParaRPr lang="en-US" sz="1800" i="1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57" name="Straight Arrow Connector 56"/>
          <p:cNvCxnSpPr>
            <a:stCxn id="56" idx="3"/>
            <a:endCxn id="15" idx="2"/>
          </p:cNvCxnSpPr>
          <p:nvPr/>
        </p:nvCxnSpPr>
        <p:spPr>
          <a:xfrm flipV="1">
            <a:off x="3143081" y="3210969"/>
            <a:ext cx="1061695" cy="3348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38" name="Rectangle 30737"/>
          <p:cNvSpPr/>
          <p:nvPr/>
        </p:nvSpPr>
        <p:spPr>
          <a:xfrm>
            <a:off x="837823" y="3800767"/>
            <a:ext cx="75725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/>
                <a:cs typeface="Courier New"/>
                <a:hlinkClick r:id="rId3"/>
              </a:rPr>
              <a:t>https://github.com/wilsonmar/git-utilities/blob/master/git-sample-repo-</a:t>
            </a:r>
            <a:r>
              <a:rPr lang="en-US" sz="1200" dirty="0" smtClean="0">
                <a:latin typeface="Courier New"/>
                <a:cs typeface="Courier New"/>
                <a:hlinkClick r:id="rId3"/>
              </a:rPr>
              <a:t>create.sh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https://git-scm.com/docs/git-show</a:t>
            </a: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8371" y="214862"/>
            <a:ext cx="32752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most recent commit</a:t>
            </a:r>
            <a:endParaRPr lang="en-US" sz="1800" i="1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70" name="Straight Arrow Connector 69"/>
          <p:cNvCxnSpPr>
            <a:stCxn id="50" idx="3"/>
            <a:endCxn id="11" idx="2"/>
          </p:cNvCxnSpPr>
          <p:nvPr/>
        </p:nvCxnSpPr>
        <p:spPr>
          <a:xfrm flipV="1">
            <a:off x="3526912" y="701399"/>
            <a:ext cx="677864" cy="15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809042" y="1791526"/>
            <a:ext cx="785992" cy="228600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64242" y="549083"/>
            <a:ext cx="2662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ourier New"/>
                <a:cs typeface="Courier New"/>
              </a:rPr>
              <a:t>git show </a:t>
            </a:r>
            <a:r>
              <a:rPr lang="en-US" dirty="0" smtClean="0">
                <a:latin typeface="Courier New"/>
                <a:cs typeface="Courier New"/>
              </a:rPr>
              <a:t>--oneline 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041454" y="2455366"/>
            <a:ext cx="1108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git </a:t>
            </a:r>
            <a:r>
              <a:rPr lang="en-US" sz="1200" dirty="0" smtClean="0">
                <a:latin typeface="Courier New"/>
                <a:cs typeface="Courier New"/>
              </a:rPr>
              <a:t>tag v1</a:t>
            </a:r>
            <a:endParaRPr lang="en-US" sz="1200" b="1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  <p:cxnSp>
        <p:nvCxnSpPr>
          <p:cNvPr id="59" name="Straight Arrow Connector 58"/>
          <p:cNvCxnSpPr>
            <a:stCxn id="58" idx="1"/>
            <a:endCxn id="14" idx="6"/>
          </p:cNvCxnSpPr>
          <p:nvPr/>
        </p:nvCxnSpPr>
        <p:spPr>
          <a:xfrm flipH="1">
            <a:off x="4990768" y="2593866"/>
            <a:ext cx="1050686" cy="2247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041454" y="568746"/>
            <a:ext cx="2031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git commit -m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e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b="1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641600" y="839989"/>
            <a:ext cx="11411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~1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83332" y="1317623"/>
            <a:ext cx="1050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smtClean="0"/>
              <a:t>~ tilde</a:t>
            </a:r>
          </a:p>
          <a:p>
            <a:r>
              <a:rPr lang="nb-NO" dirty="0" smtClean="0"/>
              <a:t>parentage</a:t>
            </a:r>
            <a:endParaRPr lang="nb-NO" dirty="0"/>
          </a:p>
        </p:txBody>
      </p:sp>
      <p:sp>
        <p:nvSpPr>
          <p:cNvPr id="98" name="Rectangle 97"/>
          <p:cNvSpPr/>
          <p:nvPr/>
        </p:nvSpPr>
        <p:spPr>
          <a:xfrm>
            <a:off x="2018060" y="1317623"/>
            <a:ext cx="10877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^ </a:t>
            </a:r>
            <a:r>
              <a:rPr lang="tr-TR" dirty="0" smtClean="0"/>
              <a:t>caret</a:t>
            </a:r>
            <a:br>
              <a:rPr lang="tr-TR" dirty="0" smtClean="0"/>
            </a:br>
            <a:r>
              <a:rPr lang="tr-TR" dirty="0" smtClean="0"/>
              <a:t>sequence</a:t>
            </a:r>
            <a:endParaRPr lang="nb-NO" dirty="0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041454" y="1134732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merge feature1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52" name="Straight Arrow Connector 51"/>
          <p:cNvCxnSpPr>
            <a:stCxn id="51" idx="1"/>
            <a:endCxn id="13" idx="6"/>
          </p:cNvCxnSpPr>
          <p:nvPr/>
        </p:nvCxnSpPr>
        <p:spPr>
          <a:xfrm flipH="1" flipV="1">
            <a:off x="4990768" y="1261786"/>
            <a:ext cx="1050686" cy="1144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2" idx="1"/>
            <a:endCxn id="13" idx="5"/>
          </p:cNvCxnSpPr>
          <p:nvPr/>
        </p:nvCxnSpPr>
        <p:spPr>
          <a:xfrm flipH="1" flipV="1">
            <a:off x="4875662" y="1342608"/>
            <a:ext cx="48486" cy="482396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041454" y="1512056"/>
            <a:ext cx="2355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</a:t>
            </a:r>
            <a:r>
              <a:rPr lang="en-US" sz="1200" dirty="0">
                <a:latin typeface="Courier New"/>
                <a:cs typeface="Courier New"/>
              </a:rPr>
              <a:t>commit –</a:t>
            </a:r>
            <a:r>
              <a:rPr lang="en-US" sz="1200" dirty="0" smtClean="0">
                <a:latin typeface="Courier New"/>
                <a:cs typeface="Courier New"/>
              </a:rPr>
              <a:t>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d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62" name="Straight Arrow Connector 61"/>
          <p:cNvCxnSpPr>
            <a:stCxn id="61" idx="1"/>
            <a:endCxn id="42" idx="6"/>
          </p:cNvCxnSpPr>
          <p:nvPr/>
        </p:nvCxnSpPr>
        <p:spPr>
          <a:xfrm flipH="1">
            <a:off x="5595034" y="1650556"/>
            <a:ext cx="446420" cy="25527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041454" y="2644028"/>
            <a:ext cx="30641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commit –m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.gitignore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66" name="Straight Arrow Connector 65"/>
          <p:cNvCxnSpPr>
            <a:stCxn id="65" idx="1"/>
            <a:endCxn id="14" idx="6"/>
          </p:cNvCxnSpPr>
          <p:nvPr/>
        </p:nvCxnSpPr>
        <p:spPr>
          <a:xfrm flipH="1">
            <a:off x="4990768" y="2782528"/>
            <a:ext cx="1050686" cy="360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1" idx="0"/>
            <a:endCxn id="42" idx="4"/>
          </p:cNvCxnSpPr>
          <p:nvPr/>
        </p:nvCxnSpPr>
        <p:spPr>
          <a:xfrm flipH="1" flipV="1">
            <a:off x="5202038" y="2020126"/>
            <a:ext cx="5033" cy="146662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8" idx="1"/>
            <a:endCxn id="12" idx="6"/>
          </p:cNvCxnSpPr>
          <p:nvPr/>
        </p:nvCxnSpPr>
        <p:spPr>
          <a:xfrm flipH="1">
            <a:off x="4990768" y="707246"/>
            <a:ext cx="1050686" cy="27434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4" idx="3"/>
            <a:endCxn id="42" idx="2"/>
          </p:cNvCxnSpPr>
          <p:nvPr/>
        </p:nvCxnSpPr>
        <p:spPr>
          <a:xfrm>
            <a:off x="1800548" y="1903880"/>
            <a:ext cx="3008494" cy="194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53958" y="1749991"/>
            <a:ext cx="1146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~2^2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6041454" y="3021352"/>
            <a:ext cx="29000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</a:t>
            </a:r>
            <a:r>
              <a:rPr lang="en-US" sz="1200" dirty="0">
                <a:latin typeface="Courier New"/>
                <a:cs typeface="Courier New"/>
              </a:rPr>
              <a:t>commit –</a:t>
            </a:r>
            <a:r>
              <a:rPr lang="en-US" sz="1200" dirty="0" smtClean="0">
                <a:latin typeface="Courier New"/>
                <a:cs typeface="Courier New"/>
              </a:rPr>
              <a:t>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README.md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99" name="Straight Arrow Connector 98"/>
          <p:cNvCxnSpPr>
            <a:stCxn id="97" idx="1"/>
            <a:endCxn id="15" idx="6"/>
          </p:cNvCxnSpPr>
          <p:nvPr/>
        </p:nvCxnSpPr>
        <p:spPr>
          <a:xfrm flipH="1">
            <a:off x="4990768" y="3159852"/>
            <a:ext cx="1050686" cy="5111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01" idx="3"/>
            <a:endCxn id="21" idx="2"/>
          </p:cNvCxnSpPr>
          <p:nvPr/>
        </p:nvCxnSpPr>
        <p:spPr>
          <a:xfrm flipV="1">
            <a:off x="1700539" y="2281088"/>
            <a:ext cx="3136009" cy="28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653958" y="2130082"/>
            <a:ext cx="1046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strike="sngStrike" dirty="0" smtClean="0">
                <a:solidFill>
                  <a:schemeClr val="accent4"/>
                </a:solidFill>
                <a:latin typeface="Courier New"/>
                <a:cs typeface="Courier New"/>
              </a:rPr>
              <a:t>~2^3</a:t>
            </a:r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6041454" y="1323394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checkout</a:t>
            </a:r>
            <a:r>
              <a:rPr lang="en-US" sz="1200" dirty="0" smtClean="0">
                <a:latin typeface="Courier New"/>
                <a:cs typeface="Courier New"/>
              </a:rPr>
              <a:t> master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10" name="Straight Arrow Connector 109"/>
          <p:cNvCxnSpPr>
            <a:stCxn id="14" idx="6"/>
            <a:endCxn id="109" idx="1"/>
          </p:cNvCxnSpPr>
          <p:nvPr/>
        </p:nvCxnSpPr>
        <p:spPr>
          <a:xfrm flipV="1">
            <a:off x="4990768" y="1461894"/>
            <a:ext cx="1050686" cy="1356717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041454" y="3398681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init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14" name="Straight Arrow Connector 113"/>
          <p:cNvCxnSpPr>
            <a:stCxn id="113" idx="1"/>
          </p:cNvCxnSpPr>
          <p:nvPr/>
        </p:nvCxnSpPr>
        <p:spPr>
          <a:xfrm flipH="1" flipV="1">
            <a:off x="5577594" y="3383293"/>
            <a:ext cx="463860" cy="1538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14" idx="2"/>
          </p:cNvCxnSpPr>
          <p:nvPr/>
        </p:nvCxnSpPr>
        <p:spPr>
          <a:xfrm>
            <a:off x="3897274" y="2818611"/>
            <a:ext cx="30750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923094" y="2662937"/>
            <a:ext cx="12518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~2^1</a:t>
            </a:r>
            <a:endParaRPr lang="en-US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41600" y="2662937"/>
            <a:ext cx="10806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~3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041454" y="946070"/>
            <a:ext cx="25656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ourier New"/>
                <a:cs typeface="Courier New"/>
              </a:rPr>
              <a:t>git </a:t>
            </a:r>
            <a:r>
              <a:rPr lang="en-US" sz="1200" b="1" dirty="0" smtClean="0">
                <a:latin typeface="Courier New"/>
                <a:cs typeface="Courier New"/>
              </a:rPr>
              <a:t>branch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-d</a:t>
            </a:r>
            <a:r>
              <a:rPr lang="en-US" sz="1200" dirty="0" smtClean="0">
                <a:latin typeface="Courier New"/>
                <a:cs typeface="Courier New"/>
              </a:rPr>
              <a:t> feature1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041454" y="3210014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touch README.md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6041454" y="2832690"/>
            <a:ext cx="27536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echo 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me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&gt;&gt;.gitignore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041454" y="191422"/>
            <a:ext cx="25656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commit –m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f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91" name="Straight Arrow Connector 90"/>
          <p:cNvCxnSpPr>
            <a:stCxn id="90" idx="1"/>
            <a:endCxn id="11" idx="6"/>
          </p:cNvCxnSpPr>
          <p:nvPr/>
        </p:nvCxnSpPr>
        <p:spPr>
          <a:xfrm flipH="1">
            <a:off x="4990768" y="329922"/>
            <a:ext cx="1050686" cy="3714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3" idx="3"/>
            <a:endCxn id="11" idx="2"/>
          </p:cNvCxnSpPr>
          <p:nvPr/>
        </p:nvCxnSpPr>
        <p:spPr>
          <a:xfrm>
            <a:off x="3793594" y="399528"/>
            <a:ext cx="411182" cy="3018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6041454" y="1700718"/>
            <a:ext cx="29000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ourier New"/>
                <a:cs typeface="Courier New"/>
              </a:rPr>
              <a:t>echo 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d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&gt;&gt;file-</a:t>
            </a:r>
            <a:r>
              <a:rPr lang="en-US" sz="1200" dirty="0" err="1">
                <a:latin typeface="Courier New"/>
                <a:cs typeface="Courier New"/>
              </a:rPr>
              <a:t>d.txt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6041454" y="757408"/>
            <a:ext cx="27374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echo 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e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&gt;&gt;file-</a:t>
            </a:r>
            <a:r>
              <a:rPr lang="en-US" sz="1200" dirty="0" err="1" smtClean="0">
                <a:latin typeface="Courier New"/>
                <a:cs typeface="Courier New"/>
              </a:rPr>
              <a:t>e.txt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6041454" y="380084"/>
            <a:ext cx="27201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echo 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f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&gt;&gt;file-</a:t>
            </a:r>
            <a:r>
              <a:rPr lang="en-US" sz="1200" dirty="0" err="1" smtClean="0">
                <a:latin typeface="Courier New"/>
                <a:cs typeface="Courier New"/>
              </a:rPr>
              <a:t>f.txt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6041454" y="1889380"/>
            <a:ext cx="23501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</a:t>
            </a:r>
            <a:r>
              <a:rPr lang="en-US" sz="1200" dirty="0">
                <a:latin typeface="Courier New"/>
                <a:cs typeface="Courier New"/>
              </a:rPr>
              <a:t>commit –</a:t>
            </a:r>
            <a:r>
              <a:rPr lang="en-US" sz="1200" dirty="0" smtClean="0">
                <a:latin typeface="Courier New"/>
                <a:cs typeface="Courier New"/>
              </a:rPr>
              <a:t>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c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41454" y="2078042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touch LICENSE.md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85" name="Straight Arrow Connector 84"/>
          <p:cNvCxnSpPr>
            <a:stCxn id="81" idx="1"/>
            <a:endCxn id="21" idx="6"/>
          </p:cNvCxnSpPr>
          <p:nvPr/>
        </p:nvCxnSpPr>
        <p:spPr>
          <a:xfrm flipH="1">
            <a:off x="5577594" y="2027880"/>
            <a:ext cx="463860" cy="2532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15" idx="2"/>
          </p:cNvCxnSpPr>
          <p:nvPr/>
        </p:nvCxnSpPr>
        <p:spPr>
          <a:xfrm>
            <a:off x="3897274" y="3210969"/>
            <a:ext cx="30750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2923094" y="3037308"/>
            <a:ext cx="13241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~3^1</a:t>
            </a:r>
            <a:endParaRPr lang="en-US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41601" y="3038413"/>
            <a:ext cx="10806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~4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cxnSp>
        <p:nvCxnSpPr>
          <p:cNvPr id="95" name="Straight Arrow Connector 94"/>
          <p:cNvCxnSpPr>
            <a:stCxn id="13" idx="6"/>
            <a:endCxn id="75" idx="1"/>
          </p:cNvCxnSpPr>
          <p:nvPr/>
        </p:nvCxnSpPr>
        <p:spPr>
          <a:xfrm flipV="1">
            <a:off x="4990768" y="1084570"/>
            <a:ext cx="1050686" cy="17721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1576873" y="3020425"/>
            <a:ext cx="11572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HEAD^^^^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1568184" y="1100985"/>
            <a:ext cx="10465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HEAD^^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3902744" y="1238963"/>
            <a:ext cx="30750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2923094" y="1087793"/>
            <a:ext cx="10427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~1^1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647070" y="1097359"/>
            <a:ext cx="11411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~2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934838" y="2008562"/>
            <a:ext cx="12518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@{5}</a:t>
            </a:r>
            <a:endParaRPr lang="en-US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6676877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9" grpId="0"/>
      <p:bldP spid="21" grpId="0" animBg="1"/>
      <p:bldP spid="37" grpId="0"/>
      <p:bldP spid="41" grpId="0"/>
      <p:bldP spid="48" grpId="0"/>
      <p:bldP spid="56" grpId="0"/>
      <p:bldP spid="63" grpId="0"/>
      <p:bldP spid="42" grpId="0" animBg="1"/>
      <p:bldP spid="50" grpId="0"/>
      <p:bldP spid="58" grpId="0"/>
      <p:bldP spid="78" grpId="0"/>
      <p:bldP spid="96" grpId="0"/>
      <p:bldP spid="47" grpId="0"/>
      <p:bldP spid="98" grpId="0"/>
      <p:bldP spid="51" grpId="0"/>
      <p:bldP spid="61" grpId="0"/>
      <p:bldP spid="65" grpId="0"/>
      <p:bldP spid="84" grpId="0"/>
      <p:bldP spid="97" grpId="0"/>
      <p:bldP spid="101" grpId="0"/>
      <p:bldP spid="109" grpId="0"/>
      <p:bldP spid="69" grpId="0"/>
      <p:bldP spid="71" grpId="0"/>
      <p:bldP spid="75" grpId="0"/>
      <p:bldP spid="76" grpId="0"/>
      <p:bldP spid="79" grpId="0"/>
      <p:bldP spid="90" grpId="0"/>
      <p:bldP spid="102" grpId="0"/>
      <p:bldP spid="103" grpId="0"/>
      <p:bldP spid="104" grpId="0"/>
      <p:bldP spid="81" grpId="0"/>
      <p:bldP spid="82" grpId="0"/>
      <p:bldP spid="89" grpId="0"/>
      <p:bldP spid="92" grpId="0"/>
      <p:bldP spid="72" grpId="0"/>
      <p:bldP spid="105" grpId="0"/>
      <p:bldP spid="107" grpId="0"/>
      <p:bldP spid="108" grpId="0"/>
      <p:bldP spid="1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1943499" y="1225181"/>
            <a:ext cx="782638" cy="178752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285428" y="1225181"/>
            <a:ext cx="833438" cy="178752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849999" y="1225181"/>
            <a:ext cx="833438" cy="178752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71" name="Straight Connector 70"/>
          <p:cNvCxnSpPr>
            <a:stCxn id="65" idx="2"/>
            <a:endCxn id="65" idx="0"/>
          </p:cNvCxnSpPr>
          <p:nvPr/>
        </p:nvCxnSpPr>
        <p:spPr>
          <a:xfrm flipV="1">
            <a:off x="2334818" y="1225181"/>
            <a:ext cx="0" cy="17875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3" idx="2"/>
            <a:endCxn id="63" idx="0"/>
          </p:cNvCxnSpPr>
          <p:nvPr/>
        </p:nvCxnSpPr>
        <p:spPr>
          <a:xfrm flipV="1">
            <a:off x="4702147" y="1225181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80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 Light" charset="0"/>
                <a:ea typeface="ＭＳ Ｐゴシック" charset="0"/>
                <a:cs typeface="Open Sans" charset="0"/>
              </a:rPr>
              <a:t>Feature branch</a:t>
            </a:r>
            <a:endParaRPr lang="en-US" dirty="0">
              <a:latin typeface="Open Sans Light" charset="0"/>
              <a:ea typeface="ＭＳ Ｐゴシック" charset="0"/>
              <a:cs typeface="Open Sans" charset="0"/>
            </a:endParaRPr>
          </a:p>
        </p:txBody>
      </p:sp>
      <p:sp>
        <p:nvSpPr>
          <p:cNvPr id="28681" name="Rectangle 6"/>
          <p:cNvSpPr>
            <a:spLocks noChangeArrowheads="1"/>
          </p:cNvSpPr>
          <p:nvPr/>
        </p:nvSpPr>
        <p:spPr bwMode="auto">
          <a:xfrm>
            <a:off x="6041674" y="88638"/>
            <a:ext cx="22875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latin typeface="Open Sans "/>
                <a:cs typeface="Open Sans "/>
              </a:rPr>
              <a:t>GitHub / cloud</a:t>
            </a:r>
            <a:endParaRPr lang="en-US" sz="2400" b="1" u="sng" dirty="0">
              <a:latin typeface="Open Sans "/>
              <a:cs typeface="Open Sans 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26303" y="520802"/>
            <a:ext cx="1006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28683" name="Rectangle 8"/>
          <p:cNvSpPr>
            <a:spLocks noChangeArrowheads="1"/>
          </p:cNvSpPr>
          <p:nvPr/>
        </p:nvSpPr>
        <p:spPr bwMode="auto">
          <a:xfrm>
            <a:off x="3173159" y="88638"/>
            <a:ext cx="13475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400" b="1" u="sng" dirty="0">
                <a:latin typeface="Open Sans "/>
                <a:cs typeface="Open Sans "/>
              </a:rPr>
              <a:t>local git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851424" y="520525"/>
            <a:ext cx="927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feature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4161732" y="520802"/>
            <a:ext cx="1006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78" name="Oval 77"/>
          <p:cNvSpPr/>
          <p:nvPr/>
        </p:nvSpPr>
        <p:spPr>
          <a:xfrm>
            <a:off x="2042404" y="2674775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3797644" y="1814753"/>
            <a:ext cx="4796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Open Sans" charset="0"/>
                <a:cs typeface="Open Sans" charset="0"/>
              </a:rPr>
              <a:t>diff</a:t>
            </a:r>
          </a:p>
        </p:txBody>
      </p:sp>
      <p:cxnSp>
        <p:nvCxnSpPr>
          <p:cNvPr id="127" name="Straight Connector 126"/>
          <p:cNvCxnSpPr>
            <a:stCxn id="121" idx="6"/>
            <a:endCxn id="74" idx="2"/>
          </p:cNvCxnSpPr>
          <p:nvPr/>
        </p:nvCxnSpPr>
        <p:spPr>
          <a:xfrm>
            <a:off x="4987403" y="1555692"/>
            <a:ext cx="978694" cy="35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5162236" y="1040557"/>
            <a:ext cx="633507" cy="52322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PR or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push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2042404" y="1436629"/>
            <a:ext cx="584200" cy="23018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51" name="Straight Connector 150"/>
          <p:cNvCxnSpPr>
            <a:stCxn id="150" idx="6"/>
            <a:endCxn id="121" idx="2"/>
          </p:cNvCxnSpPr>
          <p:nvPr/>
        </p:nvCxnSpPr>
        <p:spPr>
          <a:xfrm>
            <a:off x="2626604" y="1551723"/>
            <a:ext cx="1776599" cy="396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3552447" y="1268607"/>
            <a:ext cx="724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merge</a:t>
            </a:r>
          </a:p>
        </p:txBody>
      </p:sp>
      <p:sp>
        <p:nvSpPr>
          <p:cNvPr id="121" name="Oval 120"/>
          <p:cNvSpPr/>
          <p:nvPr/>
        </p:nvSpPr>
        <p:spPr>
          <a:xfrm>
            <a:off x="4403203" y="1441392"/>
            <a:ext cx="5842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832156" y="520802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release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848776" y="520802"/>
            <a:ext cx="9284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master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7834142" y="812518"/>
            <a:ext cx="91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(prod)</a:t>
            </a:r>
            <a:endParaRPr lang="en-US" dirty="0">
              <a:latin typeface="Open Sans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6836866" y="812518"/>
            <a:ext cx="9588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Open Sans Light" charset="0"/>
                <a:cs typeface="Open Sans Light" charset="0"/>
              </a:rPr>
              <a:t>(staging)</a:t>
            </a:r>
            <a:endParaRPr lang="en-US" dirty="0">
              <a:latin typeface="Open Sans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885049" y="1225180"/>
            <a:ext cx="833438" cy="17875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7924862" y="1225181"/>
            <a:ext cx="833437" cy="17875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5732524" y="812518"/>
            <a:ext cx="930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(remote)</a:t>
            </a:r>
            <a:endParaRPr lang="en-US" dirty="0">
              <a:latin typeface="Open Sans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4218753" y="812518"/>
            <a:ext cx="9001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(local)</a:t>
            </a:r>
            <a:endParaRPr lang="en-US" dirty="0">
              <a:latin typeface="Open Sans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3468332" y="2038519"/>
            <a:ext cx="8548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 dirty="0">
                <a:solidFill>
                  <a:srgbClr val="FF0000"/>
                </a:solidFill>
                <a:latin typeface="Open Sans" charset="0"/>
                <a:cs typeface="Open Sans" charset="0"/>
              </a:rPr>
              <a:t>conflict!</a:t>
            </a: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1089245" y="1679954"/>
            <a:ext cx="8943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 dirty="0">
                <a:solidFill>
                  <a:srgbClr val="660066"/>
                </a:solidFill>
                <a:latin typeface="Open Sans" charset="0"/>
                <a:cs typeface="Open Sans" charset="0"/>
              </a:rPr>
              <a:t>resolved</a:t>
            </a:r>
          </a:p>
        </p:txBody>
      </p:sp>
      <p:sp>
        <p:nvSpPr>
          <p:cNvPr id="97" name="Oval 96"/>
          <p:cNvSpPr/>
          <p:nvPr/>
        </p:nvSpPr>
        <p:spPr>
          <a:xfrm>
            <a:off x="4403203" y="2674775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75428" y="2419622"/>
            <a:ext cx="774571" cy="334707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@Copyright </a:t>
            </a:r>
            <a:r>
              <a:rPr lang="en-US" sz="525" dirty="0" smtClean="0">
                <a:solidFill>
                  <a:schemeClr val="bg1">
                    <a:lumMod val="75000"/>
                  </a:schemeClr>
                </a:solidFill>
                <a:latin typeface="Open Sans"/>
              </a:rPr>
              <a:t>2016.</a:t>
            </a:r>
            <a:endParaRPr lang="en-US" sz="525" dirty="0">
              <a:solidFill>
                <a:schemeClr val="bg1">
                  <a:lumMod val="75000"/>
                </a:schemeClr>
              </a:solidFill>
              <a:latin typeface="Open Sans"/>
              <a:ea typeface="+mn-ea"/>
              <a:cs typeface="+mn-cs"/>
            </a:endParaRPr>
          </a:p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Wilson </a:t>
            </a:r>
            <a:r>
              <a:rPr lang="en-US" sz="525" dirty="0" smtClean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Mar.</a:t>
            </a:r>
            <a:endParaRPr lang="en-US" sz="525" dirty="0">
              <a:solidFill>
                <a:schemeClr val="bg1">
                  <a:lumMod val="75000"/>
                </a:schemeClr>
              </a:solidFill>
              <a:latin typeface="Open Sans"/>
              <a:ea typeface="+mn-ea"/>
              <a:cs typeface="+mn-cs"/>
            </a:endParaRPr>
          </a:p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5059645" y="2759642"/>
            <a:ext cx="83869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pPr algn="ctr"/>
            <a:r>
              <a:rPr lang="en-US" dirty="0" smtClean="0">
                <a:latin typeface="Open Sans" charset="0"/>
                <a:cs typeface="Open Sans" charset="0"/>
              </a:rPr>
              <a:t>git</a:t>
            </a:r>
          </a:p>
          <a:p>
            <a:pPr algn="ctr"/>
            <a:r>
              <a:rPr lang="en-US" b="1" dirty="0" smtClean="0">
                <a:latin typeface="Open Sans" charset="0"/>
                <a:cs typeface="Open Sans" charset="0"/>
              </a:rPr>
              <a:t>clone</a:t>
            </a:r>
          </a:p>
          <a:p>
            <a:pPr algn="ctr"/>
            <a:r>
              <a:rPr lang="en-US" i="1" dirty="0" smtClean="0">
                <a:latin typeface="Open Sans" charset="0"/>
                <a:cs typeface="Open Sans" charset="0"/>
              </a:rPr>
              <a:t>repo</a:t>
            </a:r>
            <a:r>
              <a:rPr lang="en-US" dirty="0" smtClean="0">
                <a:latin typeface="Open Sans" charset="0"/>
                <a:cs typeface="Open Sans" charset="0"/>
              </a:rPr>
              <a:t>.git</a:t>
            </a:r>
            <a:endParaRPr lang="en-US" dirty="0">
              <a:latin typeface="Open Sans" charset="0"/>
              <a:cs typeface="Open Sans" charset="0"/>
            </a:endParaRPr>
          </a:p>
        </p:txBody>
      </p:sp>
      <p:cxnSp>
        <p:nvCxnSpPr>
          <p:cNvPr id="101" name="Straight Connector 100"/>
          <p:cNvCxnSpPr>
            <a:stCxn id="79" idx="2"/>
            <a:endCxn id="56" idx="6"/>
          </p:cNvCxnSpPr>
          <p:nvPr/>
        </p:nvCxnSpPr>
        <p:spPr>
          <a:xfrm flipH="1">
            <a:off x="4988197" y="2068899"/>
            <a:ext cx="977900" cy="0"/>
          </a:xfrm>
          <a:prstGeom prst="line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5176350" y="1778533"/>
            <a:ext cx="6052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fetch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2042404" y="2413550"/>
            <a:ext cx="584200" cy="230187"/>
          </a:xfrm>
          <a:prstGeom prst="ellipse">
            <a:avLst/>
          </a:prstGeom>
          <a:solidFill>
            <a:schemeClr val="accent3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2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2041611" y="2170657"/>
            <a:ext cx="585787" cy="230188"/>
          </a:xfrm>
          <a:prstGeom prst="ellipse">
            <a:avLst/>
          </a:prstGeom>
          <a:solidFill>
            <a:srgbClr val="FF66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3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0" name="Straight Connector 9"/>
          <p:cNvCxnSpPr>
            <a:stCxn id="62" idx="0"/>
            <a:endCxn id="62" idx="2"/>
          </p:cNvCxnSpPr>
          <p:nvPr/>
        </p:nvCxnSpPr>
        <p:spPr>
          <a:xfrm>
            <a:off x="6266718" y="1225181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5966097" y="2683403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06" name="Straight Connector 105"/>
          <p:cNvCxnSpPr>
            <a:stCxn id="97" idx="2"/>
            <a:endCxn id="78" idx="6"/>
          </p:cNvCxnSpPr>
          <p:nvPr/>
        </p:nvCxnSpPr>
        <p:spPr>
          <a:xfrm flipH="1">
            <a:off x="2626604" y="2789869"/>
            <a:ext cx="1776599" cy="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408940" y="2759642"/>
            <a:ext cx="1011778" cy="954107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git</a:t>
            </a:r>
          </a:p>
          <a:p>
            <a:pPr algn="ctr">
              <a:defRPr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checkout</a:t>
            </a:r>
          </a:p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--branch</a:t>
            </a:r>
          </a:p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feature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5966097" y="1441748"/>
            <a:ext cx="5842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67" name="Straight Connector 66"/>
          <p:cNvCxnSpPr>
            <a:stCxn id="47" idx="6"/>
            <a:endCxn id="89" idx="2"/>
          </p:cNvCxnSpPr>
          <p:nvPr/>
        </p:nvCxnSpPr>
        <p:spPr>
          <a:xfrm>
            <a:off x="7605039" y="1546882"/>
            <a:ext cx="45357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221837" y="1396928"/>
            <a:ext cx="7617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rebase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133985" y="2379137"/>
            <a:ext cx="8296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  <a:latin typeface="Open Sans" charset="0"/>
                <a:cs typeface="Open Sans" charset="0"/>
              </a:rPr>
              <a:t>after fix</a:t>
            </a:r>
            <a:endParaRPr lang="en-US" dirty="0">
              <a:solidFill>
                <a:schemeClr val="accent3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2041611" y="1953805"/>
            <a:ext cx="585787" cy="230188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73" name="Straight Connector 72"/>
          <p:cNvCxnSpPr>
            <a:endCxn id="47" idx="2"/>
          </p:cNvCxnSpPr>
          <p:nvPr/>
        </p:nvCxnSpPr>
        <p:spPr>
          <a:xfrm flipV="1">
            <a:off x="6560405" y="1546882"/>
            <a:ext cx="458847" cy="279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6" idx="2"/>
            <a:endCxn id="97" idx="6"/>
          </p:cNvCxnSpPr>
          <p:nvPr/>
        </p:nvCxnSpPr>
        <p:spPr>
          <a:xfrm flipH="1" flipV="1">
            <a:off x="4987403" y="2789869"/>
            <a:ext cx="978694" cy="8628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2042404" y="1738571"/>
            <a:ext cx="584200" cy="230187"/>
          </a:xfrm>
          <a:prstGeom prst="ellipse">
            <a:avLst/>
          </a:prstGeom>
          <a:solidFill>
            <a:srgbClr val="660066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5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402410" y="1953805"/>
            <a:ext cx="585787" cy="230188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5966097" y="1954599"/>
            <a:ext cx="584200" cy="228600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68" name="Straight Connector 67"/>
          <p:cNvCxnSpPr>
            <a:stCxn id="56" idx="2"/>
            <a:endCxn id="55" idx="6"/>
          </p:cNvCxnSpPr>
          <p:nvPr/>
        </p:nvCxnSpPr>
        <p:spPr>
          <a:xfrm flipH="1">
            <a:off x="2627398" y="2068899"/>
            <a:ext cx="1775012" cy="0"/>
          </a:xfrm>
          <a:prstGeom prst="line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591126" y="529136"/>
            <a:ext cx="12527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i="1" dirty="0" smtClean="0">
                <a:latin typeface="Open Sans Light"/>
                <a:cs typeface="Open Sans Light"/>
              </a:rPr>
              <a:t>branches</a:t>
            </a:r>
            <a:r>
              <a:rPr lang="en-US" sz="1800" i="1" dirty="0" smtClean="0">
                <a:latin typeface="Open Sans "/>
                <a:cs typeface="Open Sans "/>
              </a:rPr>
              <a:t>:</a:t>
            </a:r>
            <a:endParaRPr lang="en-US" sz="1800" i="1" dirty="0">
              <a:latin typeface="Open Sans "/>
              <a:cs typeface="Open Sans 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7301034" y="1225180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351510" y="1230636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058616" y="1431788"/>
            <a:ext cx="585787" cy="230187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019252" y="1431788"/>
            <a:ext cx="585787" cy="230187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6272895" y="1178140"/>
            <a:ext cx="453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tag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5240757" y="2001300"/>
            <a:ext cx="4956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pull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705074" y="1802601"/>
            <a:ext cx="724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merge</a:t>
            </a: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1597023" y="3164245"/>
            <a:ext cx="15456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1" dirty="0" smtClean="0">
                <a:latin typeface="Open Sans Light" charset="0"/>
                <a:cs typeface="Open Sans Light" charset="0"/>
              </a:rPr>
              <a:t>parallel work</a:t>
            </a:r>
          </a:p>
          <a:p>
            <a:pPr algn="ctr"/>
            <a:r>
              <a:rPr lang="en-US" sz="1800" b="1" i="1" dirty="0" smtClean="0">
                <a:latin typeface="Open Sans Light" charset="0"/>
                <a:cs typeface="Open Sans Light" charset="0"/>
              </a:rPr>
              <a:t>encapsulated</a:t>
            </a:r>
            <a:endParaRPr lang="en-US" sz="1800" b="1" i="1" dirty="0">
              <a:latin typeface="Open Sans Light" charset="0"/>
              <a:cs typeface="Open Sans Light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 rot="16200000">
            <a:off x="7530212" y="1745430"/>
            <a:ext cx="6078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hook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1826024" y="812518"/>
            <a:ext cx="9001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Open Sans Light" charset="0"/>
                <a:cs typeface="Open Sans Light" charset="0"/>
              </a:rPr>
              <a:t>(topic)</a:t>
            </a:r>
            <a:endParaRPr lang="en-US" dirty="0">
              <a:latin typeface="Open Sans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1000976" y="2142489"/>
            <a:ext cx="9425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rgbClr val="FF6600"/>
                </a:solidFill>
                <a:latin typeface="Open Sans" charset="0"/>
                <a:cs typeface="Open Sans" charset="0"/>
              </a:rPr>
              <a:t>after test</a:t>
            </a:r>
            <a:endParaRPr lang="en-US" dirty="0">
              <a:solidFill>
                <a:srgbClr val="FF6600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4700318" y="1176328"/>
            <a:ext cx="453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" charset="0"/>
                <a:cs typeface="Open Sans" charset="0"/>
              </a:rPr>
              <a:t>tag</a:t>
            </a:r>
            <a:endParaRPr lang="en-US" dirty="0">
              <a:solidFill>
                <a:schemeClr val="bg1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8060203" y="2674775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7008934" y="2680417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7008934" y="1955393"/>
            <a:ext cx="584200" cy="228600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8060203" y="1955393"/>
            <a:ext cx="584200" cy="228600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2274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3" grpId="0" animBg="1"/>
      <p:bldP spid="28683" grpId="0"/>
      <p:bldP spid="70" grpId="0"/>
      <p:bldP spid="78" grpId="0" animBg="1"/>
      <p:bldP spid="96" grpId="0"/>
      <p:bldP spid="128" grpId="0"/>
      <p:bldP spid="150" grpId="0" animBg="1"/>
      <p:bldP spid="152" grpId="0"/>
      <p:bldP spid="121" grpId="0" animBg="1"/>
      <p:bldP spid="64" grpId="0"/>
      <p:bldP spid="84" grpId="0"/>
      <p:bldP spid="84" grpId="1"/>
      <p:bldP spid="85" grpId="0"/>
      <p:bldP spid="97" grpId="0" animBg="1"/>
      <p:bldP spid="100" grpId="0"/>
      <p:bldP spid="102" grpId="0"/>
      <p:bldP spid="103" grpId="0" animBg="1"/>
      <p:bldP spid="105" grpId="0" animBg="1"/>
      <p:bldP spid="76" grpId="0" animBg="1"/>
      <p:bldP spid="107" grpId="0"/>
      <p:bldP spid="74" grpId="0" animBg="1"/>
      <p:bldP spid="93" grpId="0"/>
      <p:bldP spid="94" grpId="0"/>
      <p:bldP spid="55" grpId="0" animBg="1"/>
      <p:bldP spid="92" grpId="0" animBg="1"/>
      <p:bldP spid="56" grpId="0" animBg="1"/>
      <p:bldP spid="79" grpId="0" animBg="1"/>
      <p:bldP spid="89" grpId="0" animBg="1"/>
      <p:bldP spid="47" grpId="0" animBg="1"/>
      <p:bldP spid="86" grpId="0"/>
      <p:bldP spid="111" grpId="0"/>
      <p:bldP spid="111" grpId="1"/>
      <p:bldP spid="112" grpId="0"/>
      <p:bldP spid="115" grpId="0"/>
      <p:bldP spid="116" grpId="0"/>
      <p:bldP spid="87" grpId="0"/>
      <p:bldP spid="91" grpId="0"/>
      <p:bldP spid="66" grpId="0" animBg="1"/>
      <p:bldP spid="90" grpId="0" animBg="1"/>
      <p:bldP spid="95" grpId="0" animBg="1"/>
      <p:bldP spid="9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Internals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8369" y="166255"/>
            <a:ext cx="7737451" cy="489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200" dirty="0" smtClean="0">
              <a:latin typeface="Courier New"/>
              <a:cs typeface="Courier New"/>
            </a:endParaRPr>
          </a:p>
          <a:p>
            <a:r>
              <a:rPr lang="de-DE" sz="1200" dirty="0" smtClean="0">
                <a:latin typeface="Courier New"/>
                <a:cs typeface="Courier New"/>
              </a:rPr>
              <a:t>|</a:t>
            </a:r>
            <a:r>
              <a:rPr lang="de-DE" sz="1200" dirty="0">
                <a:latin typeface="Courier New"/>
                <a:cs typeface="Courier New"/>
              </a:rPr>
              <a:t>-- </a:t>
            </a:r>
            <a:r>
              <a:rPr lang="de-DE" sz="1200" dirty="0" err="1">
                <a:latin typeface="Courier New"/>
                <a:cs typeface="Courier New"/>
              </a:rPr>
              <a:t>index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|-- info</a:t>
            </a:r>
          </a:p>
          <a:p>
            <a:r>
              <a:rPr lang="en-US" sz="1200" dirty="0">
                <a:latin typeface="Courier New"/>
                <a:cs typeface="Courier New"/>
              </a:rPr>
              <a:t>|   `-- exclude</a:t>
            </a:r>
          </a:p>
          <a:p>
            <a:r>
              <a:rPr lang="en-US" sz="1200" dirty="0">
                <a:latin typeface="Courier New"/>
                <a:cs typeface="Courier New"/>
              </a:rPr>
              <a:t>|-- logs</a:t>
            </a:r>
          </a:p>
          <a:p>
            <a:r>
              <a:rPr lang="de-DE" sz="1200" dirty="0">
                <a:latin typeface="Courier New"/>
                <a:cs typeface="Courier New"/>
              </a:rPr>
              <a:t>|   |-- HEAD</a:t>
            </a:r>
          </a:p>
          <a:p>
            <a:r>
              <a:rPr lang="en-US" sz="1200" dirty="0">
                <a:latin typeface="Courier New"/>
                <a:cs typeface="Courier New"/>
              </a:rPr>
              <a:t>|   `-- refs</a:t>
            </a:r>
          </a:p>
          <a:p>
            <a:r>
              <a:rPr lang="en-US" sz="1200" dirty="0">
                <a:latin typeface="Courier New"/>
                <a:cs typeface="Courier New"/>
              </a:rPr>
              <a:t>|       |-- heads</a:t>
            </a:r>
          </a:p>
          <a:p>
            <a:r>
              <a:rPr lang="de-DE" sz="1200" dirty="0">
                <a:latin typeface="Courier New"/>
                <a:cs typeface="Courier New"/>
              </a:rPr>
              <a:t>|       |   `-- </a:t>
            </a:r>
            <a:r>
              <a:rPr lang="de-DE" sz="1200" dirty="0" err="1">
                <a:latin typeface="Courier New"/>
                <a:cs typeface="Courier New"/>
              </a:rPr>
              <a:t>master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|       `-- remotes</a:t>
            </a:r>
          </a:p>
          <a:p>
            <a:r>
              <a:rPr lang="de-DE" sz="1200" dirty="0">
                <a:latin typeface="Courier New"/>
                <a:cs typeface="Courier New"/>
              </a:rPr>
              <a:t>|           `-- </a:t>
            </a:r>
            <a:r>
              <a:rPr lang="de-DE" sz="1200" dirty="0" err="1">
                <a:latin typeface="Courier New"/>
                <a:cs typeface="Courier New"/>
              </a:rPr>
              <a:t>origin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de-DE" sz="1200" dirty="0">
                <a:latin typeface="Courier New"/>
                <a:cs typeface="Courier New"/>
              </a:rPr>
              <a:t>|               `-- </a:t>
            </a:r>
            <a:r>
              <a:rPr lang="de-DE" sz="1200" dirty="0" err="1">
                <a:latin typeface="Courier New"/>
                <a:cs typeface="Courier New"/>
              </a:rPr>
              <a:t>master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|-- objects</a:t>
            </a:r>
          </a:p>
          <a:p>
            <a:r>
              <a:rPr lang="de-DE" sz="1200" dirty="0">
                <a:latin typeface="Courier New"/>
                <a:cs typeface="Courier New"/>
              </a:rPr>
              <a:t>|   |-- 00</a:t>
            </a:r>
          </a:p>
          <a:p>
            <a:r>
              <a:rPr lang="de-DE" sz="1200" dirty="0">
                <a:latin typeface="Courier New"/>
                <a:cs typeface="Courier New"/>
              </a:rPr>
              <a:t>|   |   |-- 0845179832190a64352439f621bb797d05f826</a:t>
            </a:r>
          </a:p>
          <a:p>
            <a:r>
              <a:rPr lang="de-DE" sz="1200" dirty="0">
                <a:latin typeface="Courier New"/>
                <a:cs typeface="Courier New"/>
              </a:rPr>
              <a:t>|   |-- </a:t>
            </a:r>
            <a:r>
              <a:rPr lang="de-DE" sz="1200" b="1" dirty="0">
                <a:latin typeface="Courier New"/>
                <a:cs typeface="Courier New"/>
              </a:rPr>
              <a:t>01</a:t>
            </a:r>
            <a:endParaRPr lang="de-DE" sz="1200" b="1" dirty="0" smtClean="0">
              <a:latin typeface="Courier New"/>
              <a:cs typeface="Courier New"/>
            </a:endParaRPr>
          </a:p>
          <a:p>
            <a:r>
              <a:rPr lang="de-DE" sz="1200" dirty="0" smtClean="0">
                <a:latin typeface="Courier New"/>
                <a:cs typeface="Courier New"/>
              </a:rPr>
              <a:t>|   </a:t>
            </a:r>
            <a:r>
              <a:rPr lang="de-DE" sz="1200" dirty="0">
                <a:latin typeface="Courier New"/>
                <a:cs typeface="Courier New"/>
              </a:rPr>
              <a:t>|   |-- </a:t>
            </a:r>
            <a:r>
              <a:rPr lang="de-DE" sz="1200" dirty="0" smtClean="0">
                <a:latin typeface="Courier New"/>
                <a:cs typeface="Courier New"/>
              </a:rPr>
              <a:t>17df35ff39701b1d10f996160b90c8b2b5d753</a:t>
            </a:r>
          </a:p>
          <a:p>
            <a:r>
              <a:rPr lang="en-US" sz="1200" dirty="0">
                <a:latin typeface="Courier New"/>
                <a:cs typeface="Courier New"/>
              </a:rPr>
              <a:t>|-- packed-refs</a:t>
            </a:r>
          </a:p>
          <a:p>
            <a:r>
              <a:rPr lang="en-US" sz="1200" dirty="0">
                <a:latin typeface="Courier New"/>
                <a:cs typeface="Courier New"/>
              </a:rPr>
              <a:t>`-- refs</a:t>
            </a:r>
          </a:p>
          <a:p>
            <a:r>
              <a:rPr lang="en-US" sz="1200" dirty="0">
                <a:latin typeface="Courier New"/>
                <a:cs typeface="Courier New"/>
              </a:rPr>
              <a:t>    |-- heads</a:t>
            </a:r>
          </a:p>
          <a:p>
            <a:r>
              <a:rPr lang="de-DE" sz="1200" dirty="0">
                <a:latin typeface="Courier New"/>
                <a:cs typeface="Courier New"/>
              </a:rPr>
              <a:t>    |   `-- </a:t>
            </a:r>
            <a:r>
              <a:rPr lang="de-DE" sz="1200" dirty="0" err="1">
                <a:latin typeface="Courier New"/>
                <a:cs typeface="Courier New"/>
              </a:rPr>
              <a:t>master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|-- remotes</a:t>
            </a:r>
          </a:p>
          <a:p>
            <a:r>
              <a:rPr lang="de-DE" sz="1200" dirty="0">
                <a:latin typeface="Courier New"/>
                <a:cs typeface="Courier New"/>
              </a:rPr>
              <a:t>    |   `-- </a:t>
            </a:r>
            <a:r>
              <a:rPr lang="de-DE" sz="1200" dirty="0" err="1">
                <a:latin typeface="Courier New"/>
                <a:cs typeface="Courier New"/>
              </a:rPr>
              <a:t>origin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de-DE" sz="1200" dirty="0">
                <a:latin typeface="Courier New"/>
                <a:cs typeface="Courier New"/>
              </a:rPr>
              <a:t>    |       `-- HEAD</a:t>
            </a:r>
          </a:p>
          <a:p>
            <a:r>
              <a:rPr lang="en-US" sz="1200" dirty="0">
                <a:latin typeface="Courier New"/>
                <a:cs typeface="Courier New"/>
              </a:rPr>
              <a:t>    `-- </a:t>
            </a:r>
            <a:r>
              <a:rPr lang="en-US" sz="1200" dirty="0" smtClean="0">
                <a:latin typeface="Courier New"/>
                <a:cs typeface="Courier New"/>
              </a:rPr>
              <a:t>tags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94764" y="2704224"/>
            <a:ext cx="1427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i="1" dirty="0" smtClean="0">
                <a:latin typeface="Open Sans Light"/>
                <a:cs typeface="Open Sans Light"/>
              </a:rPr>
              <a:t>= (40 </a:t>
            </a:r>
            <a:r>
              <a:rPr lang="nl-NL" i="1" dirty="0" err="1">
                <a:latin typeface="Open Sans Light"/>
                <a:cs typeface="Open Sans Light"/>
              </a:rPr>
              <a:t>hex</a:t>
            </a:r>
            <a:r>
              <a:rPr lang="nl-NL" i="1" dirty="0">
                <a:latin typeface="Open Sans Light"/>
                <a:cs typeface="Open Sans Light"/>
              </a:rPr>
              <a:t> </a:t>
            </a:r>
            <a:r>
              <a:rPr lang="nl-NL" i="1" dirty="0" err="1" smtClean="0">
                <a:latin typeface="Open Sans Light"/>
                <a:cs typeface="Open Sans Light"/>
              </a:rPr>
              <a:t>digits</a:t>
            </a:r>
            <a:r>
              <a:rPr lang="nl-NL" i="1" dirty="0" smtClean="0">
                <a:latin typeface="Open Sans Light"/>
                <a:cs typeface="Open Sans Light"/>
              </a:rPr>
              <a:t>)</a:t>
            </a:r>
            <a:endParaRPr lang="en-US" i="1" dirty="0">
              <a:latin typeface="Open Sans Light"/>
              <a:cs typeface="Open Sans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8014" y="3390431"/>
            <a:ext cx="2554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latin typeface="Courier New"/>
                <a:cs typeface="Courier New"/>
              </a:rPr>
              <a:t>git </a:t>
            </a:r>
            <a:r>
              <a:rPr lang="nl-NL" dirty="0" err="1" smtClean="0">
                <a:latin typeface="Courier New"/>
                <a:cs typeface="Courier New"/>
              </a:rPr>
              <a:t>cat</a:t>
            </a:r>
            <a:r>
              <a:rPr lang="nl-NL" dirty="0" smtClean="0">
                <a:latin typeface="Courier New"/>
                <a:cs typeface="Courier New"/>
              </a:rPr>
              <a:t>-file </a:t>
            </a:r>
            <a:r>
              <a:rPr lang="en-US" dirty="0" smtClean="0">
                <a:latin typeface="Courier New"/>
                <a:cs typeface="Courier New"/>
              </a:rPr>
              <a:t>–</a:t>
            </a:r>
            <a:r>
              <a:rPr lang="nl-NL" dirty="0" smtClean="0">
                <a:latin typeface="Courier New"/>
                <a:cs typeface="Courier New"/>
              </a:rPr>
              <a:t>p </a:t>
            </a:r>
            <a:r>
              <a:rPr lang="nl-NL" b="1" dirty="0" smtClean="0">
                <a:latin typeface="Courier New"/>
                <a:cs typeface="Courier New"/>
              </a:rPr>
              <a:t>01</a:t>
            </a:r>
            <a:r>
              <a:rPr lang="nl-NL" dirty="0" smtClean="0">
                <a:latin typeface="Courier New"/>
                <a:cs typeface="Courier New"/>
              </a:rPr>
              <a:t>17df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19558" y="3046110"/>
            <a:ext cx="2123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latin typeface="Courier New"/>
                <a:cs typeface="Courier New"/>
              </a:rPr>
              <a:t>git </a:t>
            </a:r>
            <a:r>
              <a:rPr lang="en-US" dirty="0" smtClean="0">
                <a:latin typeface="Courier New"/>
                <a:cs typeface="Courier New"/>
              </a:rPr>
              <a:t>rev-</a:t>
            </a:r>
            <a:r>
              <a:rPr lang="nl-NL" dirty="0" err="1" smtClean="0">
                <a:latin typeface="Courier New"/>
                <a:cs typeface="Courier New"/>
              </a:rPr>
              <a:t>parse</a:t>
            </a:r>
            <a:r>
              <a:rPr lang="nl-NL" dirty="0" smtClean="0">
                <a:latin typeface="Courier New"/>
                <a:cs typeface="Courier New"/>
              </a:rPr>
              <a:t> </a:t>
            </a:r>
            <a:r>
              <a:rPr lang="nl-NL" b="1" dirty="0" smtClean="0">
                <a:latin typeface="Courier New"/>
                <a:cs typeface="Courier New"/>
              </a:rPr>
              <a:t>01</a:t>
            </a:r>
            <a:r>
              <a:rPr lang="nl-NL" dirty="0" smtClean="0">
                <a:latin typeface="Courier New"/>
                <a:cs typeface="Courier New"/>
              </a:rPr>
              <a:t>17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485627" y="3234962"/>
            <a:ext cx="433931" cy="350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7043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Agile activities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4712" y="293541"/>
            <a:ext cx="5492685" cy="4356622"/>
          </a:xfrm>
        </p:spPr>
        <p:txBody>
          <a:bodyPr/>
          <a:lstStyle/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clone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or init local repository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Use “develop” branch instead of master</a:t>
            </a:r>
            <a:endParaRPr lang="en-US" sz="1800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checkout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feature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branch, story,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defect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add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to local stage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edit &amp; </a:t>
            </a: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unit test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hunks</a:t>
            </a:r>
            <a:endParaRPr lang="en-US" sz="1800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add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to staging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commit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and </a:t>
            </a: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commit --amend</a:t>
            </a:r>
            <a:endParaRPr lang="en-US" sz="1800" b="1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rebase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–</a:t>
            </a:r>
            <a:r>
              <a:rPr lang="en-US" sz="1800" dirty="0" err="1" smtClean="0">
                <a:latin typeface="Open Sans "/>
                <a:ea typeface="ＭＳ Ｐゴシック" charset="0"/>
                <a:cs typeface="Open Sans "/>
              </a:rPr>
              <a:t>i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squash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(combine commits)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>
                <a:latin typeface="Open Sans "/>
                <a:ea typeface="ＭＳ Ｐゴシック" charset="0"/>
                <a:cs typeface="Open Sans "/>
              </a:rPr>
              <a:t>fetch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 (pull) to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update from remote</a:t>
            </a:r>
            <a:endParaRPr lang="en-US" sz="1800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>
                <a:latin typeface="Open Sans "/>
                <a:ea typeface="ＭＳ Ｐゴシック" charset="0"/>
                <a:cs typeface="Open Sans "/>
              </a:rPr>
              <a:t>diff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 and edit little pieces (test code first?)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merge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local master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push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feature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upstream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review code with others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tag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release identifier (with signing)</a:t>
            </a:r>
            <a:endParaRPr lang="en-US" sz="1800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  <a:hlinkClick r:id="rId3"/>
              </a:rPr>
              <a:t>hooks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initiate integration tests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39587" y="1565129"/>
            <a:ext cx="1414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Open Sans Light" charset="0"/>
                <a:cs typeface="Open Sans Light" charset="0"/>
              </a:rPr>
              <a:t>integrate</a:t>
            </a:r>
          </a:p>
        </p:txBody>
      </p:sp>
      <p:sp>
        <p:nvSpPr>
          <p:cNvPr id="33796" name="Rectangle 9"/>
          <p:cNvSpPr>
            <a:spLocks noChangeArrowheads="1"/>
          </p:cNvSpPr>
          <p:nvPr/>
        </p:nvSpPr>
        <p:spPr bwMode="auto">
          <a:xfrm>
            <a:off x="939587" y="187179"/>
            <a:ext cx="1390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Open Sans Light" charset="0"/>
                <a:cs typeface="Open Sans Light" charset="0"/>
              </a:rPr>
              <a:t>separate</a:t>
            </a:r>
          </a:p>
        </p:txBody>
      </p:sp>
      <p:sp>
        <p:nvSpPr>
          <p:cNvPr id="33797" name="Rectangle 10"/>
          <p:cNvSpPr>
            <a:spLocks noChangeArrowheads="1"/>
          </p:cNvSpPr>
          <p:nvPr/>
        </p:nvSpPr>
        <p:spPr bwMode="auto">
          <a:xfrm>
            <a:off x="939587" y="976166"/>
            <a:ext cx="1123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Open Sans Light" charset="0"/>
                <a:cs typeface="Open Sans Light" charset="0"/>
              </a:rPr>
              <a:t>modify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10327" y="4734719"/>
            <a:ext cx="7337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914400" eaLnBrk="1" hangingPunct="1"/>
            <a:r>
              <a:rPr lang="en-US" sz="1600" dirty="0">
                <a:latin typeface="Open Sans Light"/>
                <a:cs typeface="Open Sans Light"/>
              </a:rPr>
              <a:t>http://reinh.com/blog/2009/03/02/a-git-workflow-for-agile-teams.html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Github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Flavored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Markdown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944990" y="358384"/>
            <a:ext cx="7274467" cy="415743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# Heading </a:t>
            </a: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1 #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#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# Heading </a:t>
            </a: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1.1 #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0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. List 1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* 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[Internal](Heading 1.1)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* 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&lt;a target=“_blank” href=“#Heading1.1”&gt;Internal&lt;/a&gt;</a:t>
            </a:r>
          </a:p>
          <a:p>
            <a:pPr marL="0" indent="0">
              <a:buNone/>
            </a:pPr>
            <a:endParaRPr lang="en-US" sz="1500" dirty="0" smtClean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`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``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init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`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``</a:t>
            </a:r>
          </a:p>
          <a:p>
            <a:pPr marL="0" indent="0"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header1 | numbers |</a:t>
            </a: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------- | ------: |</a:t>
            </a: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text 1  |   12.12 |</a:t>
            </a: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44460" y="2810578"/>
            <a:ext cx="2974997" cy="338554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9F5FCF"/>
              </a:buClr>
            </a:pPr>
            <a:r>
              <a:rPr lang="en-US" sz="1600" i="1" dirty="0">
                <a:latin typeface="Open Sans Light"/>
                <a:cs typeface="Open Sans Light"/>
              </a:rPr>
              <a:t>3 spaces before ``` to indent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starwest git cla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9704" y="-646797"/>
            <a:ext cx="10428511" cy="65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1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/>
          <p:cNvCxnSpPr>
            <a:cxnSpLocks noChangeShapeType="1"/>
          </p:cNvCxnSpPr>
          <p:nvPr/>
        </p:nvCxnSpPr>
        <p:spPr bwMode="auto">
          <a:xfrm flipV="1">
            <a:off x="5510673" y="944891"/>
            <a:ext cx="0" cy="4119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28"/>
          <p:cNvSpPr/>
          <p:nvPr/>
        </p:nvSpPr>
        <p:spPr>
          <a:xfrm>
            <a:off x="3472323" y="1289152"/>
            <a:ext cx="1671637" cy="2976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eaLnBrk="1" hangingPunct="1">
              <a:defRPr/>
            </a:pPr>
            <a:endParaRPr lang="en-US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23310" y="1290386"/>
            <a:ext cx="1293813" cy="1677194"/>
          </a:xfrm>
          <a:prstGeom prst="rect">
            <a:avLst/>
          </a:prstGeom>
          <a:solidFill>
            <a:srgbClr val="89B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github.com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94562" y="1789215"/>
            <a:ext cx="1226976" cy="857250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acct</a:t>
            </a: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/repo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9" name="Rectangle 88"/>
          <p:cNvSpPr/>
          <p:nvPr/>
        </p:nvSpPr>
        <p:spPr>
          <a:xfrm flipV="1">
            <a:off x="6670908" y="1284519"/>
            <a:ext cx="1914743" cy="146954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892127" y="844010"/>
            <a:ext cx="509588" cy="2873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iOS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4" name="Elbow Connector 3"/>
          <p:cNvCxnSpPr>
            <a:endCxn id="57" idx="1"/>
          </p:cNvCxnSpPr>
          <p:nvPr/>
        </p:nvCxnSpPr>
        <p:spPr>
          <a:xfrm flipV="1">
            <a:off x="6448722" y="685593"/>
            <a:ext cx="1316418" cy="3180461"/>
          </a:xfrm>
          <a:prstGeom prst="bentConnector3">
            <a:avLst>
              <a:gd name="adj1" fmla="val 24136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594560" y="509689"/>
            <a:ext cx="3017398" cy="4254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742965" y="722414"/>
            <a:ext cx="2412821" cy="35433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 smtClean="0">
                <a:latin typeface="Open Sans Light" charset="0"/>
                <a:ea typeface="Open Sans Light" charset="0"/>
                <a:cs typeface="Open Sans Light" charset="0"/>
              </a:rPr>
              <a:t>local</a:t>
            </a:r>
            <a:endParaRPr lang="en-US" i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0487" name="TextBox 284"/>
          <p:cNvSpPr txBox="1">
            <a:spLocks noChangeArrowheads="1"/>
          </p:cNvSpPr>
          <p:nvPr/>
        </p:nvSpPr>
        <p:spPr bwMode="auto">
          <a:xfrm>
            <a:off x="5655570" y="916015"/>
            <a:ext cx="1003248" cy="22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500" dirty="0" smtClean="0">
                <a:latin typeface="Open Sans Light" charset="0"/>
                <a:cs typeface="Open Sans Light" charset="0"/>
              </a:rPr>
              <a:t>Copyright 2016 </a:t>
            </a:r>
            <a:r>
              <a:rPr lang="en-US" sz="500" dirty="0">
                <a:latin typeface="Open Sans Light" charset="0"/>
                <a:cs typeface="Open Sans Light" charset="0"/>
              </a:rPr>
              <a:t>by Wilson </a:t>
            </a:r>
            <a:r>
              <a:rPr lang="en-US" sz="500" dirty="0" smtClean="0">
                <a:latin typeface="Open Sans Light" charset="0"/>
                <a:cs typeface="Open Sans Light" charset="0"/>
              </a:rPr>
              <a:t>Mar</a:t>
            </a:r>
          </a:p>
          <a:p>
            <a:pPr algn="r" eaLnBrk="1" hangingPunct="1"/>
            <a:r>
              <a:rPr lang="en-US" sz="500" dirty="0" smtClean="0">
                <a:latin typeface="Open Sans Light" charset="0"/>
                <a:cs typeface="Open Sans Light" charset="0"/>
              </a:rPr>
              <a:t>All rights reserved.</a:t>
            </a:r>
            <a:endParaRPr lang="en-US" sz="500" dirty="0">
              <a:latin typeface="Open Sans Light" charset="0"/>
              <a:cs typeface="Open Sans Light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90913" y="1793977"/>
            <a:ext cx="1200150" cy="852487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690925" y="2071789"/>
            <a:ext cx="1014413" cy="4841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markdown&amp; code</a:t>
            </a:r>
          </a:p>
        </p:txBody>
      </p:sp>
      <p:cxnSp>
        <p:nvCxnSpPr>
          <p:cNvPr id="138" name="Straight Connector 137"/>
          <p:cNvCxnSpPr>
            <a:stCxn id="33" idx="1"/>
          </p:cNvCxnSpPr>
          <p:nvPr/>
        </p:nvCxnSpPr>
        <p:spPr>
          <a:xfrm flipH="1">
            <a:off x="2395775" y="1535214"/>
            <a:ext cx="163513" cy="24288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559288" y="1390752"/>
            <a:ext cx="442912" cy="2889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git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251683" y="3167163"/>
            <a:ext cx="1419225" cy="10985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acct.github.io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37083" y="2732416"/>
            <a:ext cx="844550" cy="61912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Python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832685" y="1390752"/>
            <a:ext cx="723900" cy="28733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editor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019053" y="1390752"/>
            <a:ext cx="1577937" cy="25426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14353" y="3534707"/>
            <a:ext cx="1200150" cy="643141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wiki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908594" y="3507923"/>
            <a:ext cx="1093606" cy="669925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Open Sans Light" charset="0"/>
                <a:ea typeface="ＭＳ Ｐゴシック" charset="0"/>
                <a:cs typeface="Open Sans Light" charset="0"/>
              </a:rPr>
              <a:t>_site</a:t>
            </a: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086394" y="3806373"/>
            <a:ext cx="712787" cy="2952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686425" y="3617033"/>
            <a:ext cx="953485" cy="508981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78595" y="3754539"/>
            <a:ext cx="773036" cy="2952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05" name="Straight Connector 104"/>
          <p:cNvCxnSpPr>
            <a:cxnSpLocks noChangeShapeType="1"/>
            <a:endCxn id="65" idx="0"/>
          </p:cNvCxnSpPr>
          <p:nvPr/>
        </p:nvCxnSpPr>
        <p:spPr bwMode="auto">
          <a:xfrm>
            <a:off x="4506818" y="2566431"/>
            <a:ext cx="42830" cy="202233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Straight Connector 113"/>
          <p:cNvCxnSpPr>
            <a:stCxn id="33" idx="3"/>
            <a:endCxn id="30" idx="1"/>
          </p:cNvCxnSpPr>
          <p:nvPr/>
        </p:nvCxnSpPr>
        <p:spPr>
          <a:xfrm>
            <a:off x="3002200" y="1535215"/>
            <a:ext cx="592362" cy="682625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835494" y="794754"/>
            <a:ext cx="846139" cy="34448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cxnSp>
        <p:nvCxnSpPr>
          <p:cNvPr id="150" name="Straight Connector 149"/>
          <p:cNvCxnSpPr>
            <a:cxnSpLocks noChangeShapeType="1"/>
            <a:stCxn id="149" idx="0"/>
            <a:endCxn id="121" idx="2"/>
          </p:cNvCxnSpPr>
          <p:nvPr/>
        </p:nvCxnSpPr>
        <p:spPr bwMode="auto">
          <a:xfrm flipH="1" flipV="1">
            <a:off x="1258564" y="1139242"/>
            <a:ext cx="5556" cy="16646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" name="Straight Connector 161"/>
          <p:cNvCxnSpPr>
            <a:cxnSpLocks noChangeShapeType="1"/>
            <a:endCxn id="40" idx="2"/>
          </p:cNvCxnSpPr>
          <p:nvPr/>
        </p:nvCxnSpPr>
        <p:spPr bwMode="auto">
          <a:xfrm flipV="1">
            <a:off x="4194635" y="1678089"/>
            <a:ext cx="0" cy="1222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46"/>
          <p:cNvSpPr/>
          <p:nvPr/>
        </p:nvSpPr>
        <p:spPr>
          <a:xfrm>
            <a:off x="6295415" y="3845704"/>
            <a:ext cx="332623" cy="418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/x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218" name="Straight Connector 217"/>
          <p:cNvCxnSpPr>
            <a:cxnSpLocks noChangeShapeType="1"/>
            <a:endCxn id="79" idx="0"/>
          </p:cNvCxnSpPr>
          <p:nvPr/>
        </p:nvCxnSpPr>
        <p:spPr bwMode="auto">
          <a:xfrm>
            <a:off x="2190988" y="1091150"/>
            <a:ext cx="0" cy="70282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9" name="Straight Connector 218"/>
          <p:cNvCxnSpPr>
            <a:cxnSpLocks noChangeShapeType="1"/>
            <a:endCxn id="79" idx="1"/>
          </p:cNvCxnSpPr>
          <p:nvPr/>
        </p:nvCxnSpPr>
        <p:spPr bwMode="auto">
          <a:xfrm flipV="1">
            <a:off x="1390985" y="2220221"/>
            <a:ext cx="199928" cy="58363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9" name="Straight Connector 208"/>
          <p:cNvCxnSpPr>
            <a:stCxn id="149" idx="0"/>
          </p:cNvCxnSpPr>
          <p:nvPr/>
        </p:nvCxnSpPr>
        <p:spPr>
          <a:xfrm>
            <a:off x="1264120" y="2803853"/>
            <a:ext cx="610022" cy="653824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1010120" y="2803853"/>
            <a:ext cx="508000" cy="287338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grip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366716" y="2552913"/>
            <a:ext cx="712788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render</a:t>
            </a:r>
          </a:p>
        </p:txBody>
      </p:sp>
      <p:cxnSp>
        <p:nvCxnSpPr>
          <p:cNvPr id="51" name="Straight Connector 50"/>
          <p:cNvCxnSpPr>
            <a:cxnSpLocks noChangeShapeType="1"/>
            <a:stCxn id="97" idx="0"/>
          </p:cNvCxnSpPr>
          <p:nvPr/>
        </p:nvCxnSpPr>
        <p:spPr bwMode="auto">
          <a:xfrm flipH="1" flipV="1">
            <a:off x="7936164" y="2840250"/>
            <a:ext cx="227004" cy="77678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Rectangle 53"/>
          <p:cNvSpPr/>
          <p:nvPr/>
        </p:nvSpPr>
        <p:spPr>
          <a:xfrm>
            <a:off x="8084360" y="1793977"/>
            <a:ext cx="441325" cy="2825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pdf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6" name="Straight Connector 55"/>
          <p:cNvCxnSpPr>
            <a:cxnSpLocks noChangeShapeType="1"/>
            <a:stCxn id="50" idx="0"/>
            <a:endCxn id="54" idx="2"/>
          </p:cNvCxnSpPr>
          <p:nvPr/>
        </p:nvCxnSpPr>
        <p:spPr bwMode="auto">
          <a:xfrm flipV="1">
            <a:off x="7723110" y="2076552"/>
            <a:ext cx="581913" cy="476361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Rectangle 57"/>
          <p:cNvSpPr/>
          <p:nvPr/>
        </p:nvSpPr>
        <p:spPr>
          <a:xfrm>
            <a:off x="7414914" y="842840"/>
            <a:ext cx="695325" cy="28733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kindle</a:t>
            </a:r>
          </a:p>
        </p:txBody>
      </p:sp>
      <p:cxnSp>
        <p:nvCxnSpPr>
          <p:cNvPr id="60" name="Straight Connector 59"/>
          <p:cNvCxnSpPr>
            <a:cxnSpLocks noChangeShapeType="1"/>
            <a:stCxn id="76" idx="0"/>
            <a:endCxn id="58" idx="2"/>
          </p:cNvCxnSpPr>
          <p:nvPr/>
        </p:nvCxnSpPr>
        <p:spPr bwMode="auto">
          <a:xfrm flipV="1">
            <a:off x="7715967" y="1130178"/>
            <a:ext cx="46610" cy="611334"/>
          </a:xfrm>
          <a:prstGeom prst="line">
            <a:avLst/>
          </a:prstGeom>
          <a:noFill/>
          <a:ln w="25400">
            <a:solidFill>
              <a:schemeClr val="tx1">
                <a:alpha val="27058"/>
              </a:schemeClr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Connector 63"/>
          <p:cNvCxnSpPr>
            <a:cxnSpLocks noChangeShapeType="1"/>
            <a:stCxn id="65" idx="1"/>
            <a:endCxn id="149" idx="3"/>
          </p:cNvCxnSpPr>
          <p:nvPr/>
        </p:nvCxnSpPr>
        <p:spPr bwMode="auto">
          <a:xfrm flipH="1" flipV="1">
            <a:off x="1518120" y="2947522"/>
            <a:ext cx="2525457" cy="15374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Rectangle 56"/>
          <p:cNvSpPr/>
          <p:nvPr/>
        </p:nvSpPr>
        <p:spPr>
          <a:xfrm>
            <a:off x="7765140" y="541924"/>
            <a:ext cx="831850" cy="2873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546387" y="574777"/>
            <a:ext cx="945310" cy="2952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Open Sans Light" charset="0"/>
                <a:ea typeface="Open Sans Light" charset="0"/>
                <a:cs typeface="Open Sans Light" charset="0"/>
              </a:rPr>
              <a:t>dillenger.io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470622" y="576364"/>
            <a:ext cx="983789" cy="2952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Open Sans Light" charset="0"/>
                <a:ea typeface="Open Sans Light" charset="0"/>
                <a:cs typeface="Open Sans Light" charset="0"/>
              </a:rPr>
              <a:t>stackedit.io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193104" y="3441800"/>
            <a:ext cx="681038" cy="288925"/>
          </a:xfrm>
          <a:prstGeom prst="rect">
            <a:avLst/>
          </a:prstGeom>
          <a:solidFill>
            <a:schemeClr val="bg2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Open Sans Light" charset="0"/>
                <a:ea typeface="Open Sans Light" charset="0"/>
                <a:cs typeface="Open Sans Light" charset="0"/>
              </a:rPr>
              <a:t>CI/CD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823677" y="3644591"/>
            <a:ext cx="1016000" cy="2148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Open Sans Light" charset="0"/>
                <a:ea typeface="ＭＳ Ｐゴシック" charset="0"/>
                <a:cs typeface="Open Sans Light" charset="0"/>
              </a:rPr>
              <a:t>markdown</a:t>
            </a: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3861379" y="2672193"/>
            <a:ext cx="0" cy="8625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391869" y="3170952"/>
            <a:ext cx="542925" cy="2984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ghw</a:t>
            </a:r>
          </a:p>
        </p:txBody>
      </p:sp>
      <p:cxnSp>
        <p:nvCxnSpPr>
          <p:cNvPr id="83" name="Elbow Connector 82"/>
          <p:cNvCxnSpPr>
            <a:endCxn id="48" idx="1"/>
          </p:cNvCxnSpPr>
          <p:nvPr/>
        </p:nvCxnSpPr>
        <p:spPr>
          <a:xfrm rot="16200000" flipV="1">
            <a:off x="2780606" y="1536368"/>
            <a:ext cx="2117836" cy="489928"/>
          </a:xfrm>
          <a:prstGeom prst="bentConnector4">
            <a:avLst>
              <a:gd name="adj1" fmla="val -301"/>
              <a:gd name="adj2" fmla="val 146660"/>
            </a:avLst>
          </a:prstGeom>
          <a:ln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 noChangeShapeType="1"/>
          </p:cNvCxnSpPr>
          <p:nvPr/>
        </p:nvCxnSpPr>
        <p:spPr bwMode="auto">
          <a:xfrm flipH="1" flipV="1">
            <a:off x="4078137" y="933552"/>
            <a:ext cx="6350" cy="457200"/>
          </a:xfrm>
          <a:prstGeom prst="line">
            <a:avLst/>
          </a:prstGeom>
          <a:noFill/>
          <a:ln w="25400">
            <a:solidFill>
              <a:schemeClr val="accent5">
                <a:lumMod val="50000"/>
              </a:schemeClr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Straight Connector 95"/>
          <p:cNvCxnSpPr/>
          <p:nvPr/>
        </p:nvCxnSpPr>
        <p:spPr>
          <a:xfrm flipH="1" flipV="1">
            <a:off x="2916475" y="1678089"/>
            <a:ext cx="6350" cy="1755775"/>
          </a:xfrm>
          <a:prstGeom prst="line">
            <a:avLst/>
          </a:prstGeom>
          <a:ln>
            <a:solidFill>
              <a:srgbClr val="548D3D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3109886" y="2951541"/>
            <a:ext cx="3981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050" dirty="0">
                <a:latin typeface="Open Sans" charset="0"/>
                <a:cs typeface="Open Sans" charset="0"/>
              </a:rPr>
              <a:t>API</a:t>
            </a:r>
          </a:p>
        </p:txBody>
      </p:sp>
      <p:cxnSp>
        <p:nvCxnSpPr>
          <p:cNvPr id="130" name="Elbow Connector 129"/>
          <p:cNvCxnSpPr>
            <a:stCxn id="90" idx="2"/>
            <a:endCxn id="49" idx="2"/>
          </p:cNvCxnSpPr>
          <p:nvPr/>
        </p:nvCxnSpPr>
        <p:spPr>
          <a:xfrm rot="5400000" flipH="1" flipV="1">
            <a:off x="4866906" y="1761414"/>
            <a:ext cx="4924" cy="4827943"/>
          </a:xfrm>
          <a:prstGeom prst="bentConnector3">
            <a:avLst>
              <a:gd name="adj1" fmla="val -4642567"/>
            </a:avLst>
          </a:prstGeom>
          <a:ln>
            <a:solidFill>
              <a:schemeClr val="tx1"/>
            </a:solidFill>
            <a:prstDash val="solid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>
            <a:spLocks noChangeArrowheads="1"/>
          </p:cNvSpPr>
          <p:nvPr/>
        </p:nvSpPr>
        <p:spPr bwMode="auto">
          <a:xfrm>
            <a:off x="3307842" y="893926"/>
            <a:ext cx="6976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4"/>
                </a:solidFill>
                <a:latin typeface="Open Sans" charset="0"/>
                <a:cs typeface="Open Sans" charset="0"/>
              </a:rPr>
              <a:t>HTML+</a:t>
            </a:r>
            <a:endParaRPr lang="en-US" sz="1200" dirty="0">
              <a:solidFill>
                <a:schemeClr val="accent4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434979" y="1741512"/>
            <a:ext cx="561975" cy="28575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mobi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84" name="Straight Connector 83"/>
          <p:cNvCxnSpPr>
            <a:cxnSpLocks noChangeShapeType="1"/>
            <a:stCxn id="50" idx="0"/>
            <a:endCxn id="76" idx="2"/>
          </p:cNvCxnSpPr>
          <p:nvPr/>
        </p:nvCxnSpPr>
        <p:spPr bwMode="auto">
          <a:xfrm flipH="1" flipV="1">
            <a:off x="7715967" y="2027262"/>
            <a:ext cx="7143" cy="525651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Rectangle 87"/>
          <p:cNvSpPr/>
          <p:nvPr/>
        </p:nvSpPr>
        <p:spPr>
          <a:xfrm>
            <a:off x="7076089" y="2134532"/>
            <a:ext cx="563563" cy="28416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ePub</a:t>
            </a:r>
          </a:p>
        </p:txBody>
      </p:sp>
      <p:cxnSp>
        <p:nvCxnSpPr>
          <p:cNvPr id="93" name="Straight Connector 92"/>
          <p:cNvCxnSpPr>
            <a:cxnSpLocks noChangeShapeType="1"/>
            <a:stCxn id="50" idx="0"/>
            <a:endCxn id="88" idx="2"/>
          </p:cNvCxnSpPr>
          <p:nvPr/>
        </p:nvCxnSpPr>
        <p:spPr bwMode="auto">
          <a:xfrm flipH="1" flipV="1">
            <a:off x="7357871" y="2418695"/>
            <a:ext cx="365239" cy="13421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97"/>
          <p:cNvCxnSpPr>
            <a:cxnSpLocks noChangeShapeType="1"/>
            <a:stCxn id="88" idx="0"/>
            <a:endCxn id="68" idx="2"/>
          </p:cNvCxnSpPr>
          <p:nvPr/>
        </p:nvCxnSpPr>
        <p:spPr bwMode="auto">
          <a:xfrm flipH="1" flipV="1">
            <a:off x="7146921" y="1131347"/>
            <a:ext cx="210950" cy="1003185"/>
          </a:xfrm>
          <a:prstGeom prst="line">
            <a:avLst/>
          </a:prstGeom>
          <a:noFill/>
          <a:ln w="25400">
            <a:solidFill>
              <a:schemeClr val="tx1">
                <a:alpha val="27058"/>
              </a:schemeClr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98"/>
          <p:cNvSpPr/>
          <p:nvPr/>
        </p:nvSpPr>
        <p:spPr>
          <a:xfrm>
            <a:off x="7374189" y="1490687"/>
            <a:ext cx="561975" cy="28575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AZW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897300" y="2721077"/>
            <a:ext cx="893762" cy="61912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Ruby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013188" y="2787752"/>
            <a:ext cx="692150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Jekyll+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8792" y="2976291"/>
            <a:ext cx="1416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gitbook.io,</a:t>
            </a:r>
          </a:p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leanpub.com, </a:t>
            </a:r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EC2, etc</a:t>
            </a: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.</a:t>
            </a:r>
          </a:p>
        </p:txBody>
      </p:sp>
      <p:cxnSp>
        <p:nvCxnSpPr>
          <p:cNvPr id="77" name="Elbow Connector 76"/>
          <p:cNvCxnSpPr>
            <a:stCxn id="50" idx="1"/>
            <a:endCxn id="57" idx="1"/>
          </p:cNvCxnSpPr>
          <p:nvPr/>
        </p:nvCxnSpPr>
        <p:spPr>
          <a:xfrm rot="10800000" flipH="1">
            <a:off x="7366716" y="685594"/>
            <a:ext cx="398424" cy="2010989"/>
          </a:xfrm>
          <a:prstGeom prst="bentConnector3">
            <a:avLst>
              <a:gd name="adj1" fmla="val -151298"/>
            </a:avLst>
          </a:prstGeom>
          <a:ln>
            <a:solidFill>
              <a:srgbClr val="548D3D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7172098" y="619059"/>
            <a:ext cx="5962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100" dirty="0" smtClean="0">
                <a:latin typeface="Open Sans" charset="0"/>
                <a:cs typeface="Open Sans" charset="0"/>
              </a:rPr>
              <a:t>Users:</a:t>
            </a:r>
            <a:endParaRPr lang="en-US" sz="1100" dirty="0">
              <a:latin typeface="Open Sans" charset="0"/>
              <a:cs typeface="Open Sans" charset="0"/>
            </a:endParaRPr>
          </a:p>
        </p:txBody>
      </p:sp>
      <p:cxnSp>
        <p:nvCxnSpPr>
          <p:cNvPr id="73" name="Straight Connector 72"/>
          <p:cNvCxnSpPr>
            <a:cxnSpLocks noChangeShapeType="1"/>
            <a:stCxn id="54" idx="0"/>
          </p:cNvCxnSpPr>
          <p:nvPr/>
        </p:nvCxnSpPr>
        <p:spPr bwMode="auto">
          <a:xfrm flipV="1">
            <a:off x="8305023" y="829261"/>
            <a:ext cx="0" cy="9647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51737" y="1053241"/>
            <a:ext cx="453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Open Sans" charset="0"/>
                <a:cs typeface="Open Sans" charset="0"/>
              </a:rPr>
              <a:t>raw</a:t>
            </a:r>
            <a:endParaRPr lang="en-US" sz="1200" dirty="0">
              <a:solidFill>
                <a:schemeClr val="accent5">
                  <a:lumMod val="50000"/>
                </a:schemeClr>
              </a:solidFill>
              <a:latin typeface="Open Sans" charset="0"/>
              <a:cs typeface="Open Sans" charset="0"/>
            </a:endParaRPr>
          </a:p>
        </p:txBody>
      </p:sp>
      <p:cxnSp>
        <p:nvCxnSpPr>
          <p:cNvPr id="91" name="Straight Connector 90"/>
          <p:cNvCxnSpPr>
            <a:stCxn id="79" idx="3"/>
            <a:endCxn id="30" idx="1"/>
          </p:cNvCxnSpPr>
          <p:nvPr/>
        </p:nvCxnSpPr>
        <p:spPr>
          <a:xfrm flipV="1">
            <a:off x="2791063" y="2217840"/>
            <a:ext cx="803499" cy="2381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13" idx="2"/>
            <a:endCxn id="57" idx="1"/>
          </p:cNvCxnSpPr>
          <p:nvPr/>
        </p:nvCxnSpPr>
        <p:spPr>
          <a:xfrm rot="5400000" flipH="1" flipV="1">
            <a:off x="4454936" y="760997"/>
            <a:ext cx="3385607" cy="3234799"/>
          </a:xfrm>
          <a:prstGeom prst="bentConnector4">
            <a:avLst>
              <a:gd name="adj1" fmla="val -7773"/>
              <a:gd name="adj2" fmla="val 69341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cxnSpLocks noChangeShapeType="1"/>
          </p:cNvCxnSpPr>
          <p:nvPr/>
        </p:nvCxnSpPr>
        <p:spPr bwMode="auto">
          <a:xfrm flipH="1">
            <a:off x="1598007" y="956231"/>
            <a:ext cx="585785" cy="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" name="Rectangle 207"/>
          <p:cNvSpPr/>
          <p:nvPr/>
        </p:nvSpPr>
        <p:spPr>
          <a:xfrm>
            <a:off x="1861482" y="829261"/>
            <a:ext cx="1192213" cy="45465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Haroopad</a:t>
            </a: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,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mou.io, etc.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886649" y="3895925"/>
            <a:ext cx="793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 Light" charset="0"/>
                <a:cs typeface="Open Sans Light" charset="0"/>
              </a:rPr>
              <a:t>Dropbox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18" name="Straight Connector 117"/>
          <p:cNvCxnSpPr>
            <a:cxnSpLocks noChangeShapeType="1"/>
            <a:stCxn id="90" idx="2"/>
            <a:endCxn id="97" idx="2"/>
          </p:cNvCxnSpPr>
          <p:nvPr/>
        </p:nvCxnSpPr>
        <p:spPr bwMode="auto">
          <a:xfrm rot="5400000" flipH="1" flipV="1">
            <a:off x="5283365" y="1298045"/>
            <a:ext cx="51834" cy="5707771"/>
          </a:xfrm>
          <a:prstGeom prst="bentConnector3">
            <a:avLst>
              <a:gd name="adj1" fmla="val -441023"/>
            </a:avLst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7856784" y="1068472"/>
            <a:ext cx="5099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2"/>
                </a:solidFill>
                <a:latin typeface="Open Sans" charset="0"/>
                <a:cs typeface="Open Sans" charset="0"/>
              </a:rPr>
              <a:t>CDN</a:t>
            </a:r>
            <a:endParaRPr lang="en-US" sz="1200" dirty="0">
              <a:solidFill>
                <a:schemeClr val="accent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8391" y="1218726"/>
            <a:ext cx="6598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offline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6" name="Straight Connector 145"/>
          <p:cNvCxnSpPr>
            <a:cxnSpLocks noChangeShapeType="1"/>
            <a:endCxn id="68" idx="1"/>
          </p:cNvCxnSpPr>
          <p:nvPr/>
        </p:nvCxnSpPr>
        <p:spPr bwMode="auto">
          <a:xfrm flipV="1">
            <a:off x="6317123" y="987679"/>
            <a:ext cx="575004" cy="346453"/>
          </a:xfrm>
          <a:prstGeom prst="line">
            <a:avLst/>
          </a:prstGeom>
          <a:noFill/>
          <a:ln w="12700">
            <a:solidFill>
              <a:schemeClr val="accent4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Straight Connector 103"/>
          <p:cNvCxnSpPr>
            <a:stCxn id="81" idx="2"/>
            <a:endCxn id="90" idx="0"/>
          </p:cNvCxnSpPr>
          <p:nvPr/>
        </p:nvCxnSpPr>
        <p:spPr>
          <a:xfrm>
            <a:off x="2359263" y="3075089"/>
            <a:ext cx="96134" cy="432834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5142307" y="1064670"/>
            <a:ext cx="419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Open Sans" charset="0"/>
                <a:cs typeface="Open Sans" charset="0"/>
              </a:rPr>
              <a:t>API</a:t>
            </a:r>
          </a:p>
        </p:txBody>
      </p:sp>
      <p:cxnSp>
        <p:nvCxnSpPr>
          <p:cNvPr id="110" name="Straight Connector 109"/>
          <p:cNvCxnSpPr>
            <a:stCxn id="79" idx="2"/>
            <a:endCxn id="85" idx="0"/>
          </p:cNvCxnSpPr>
          <p:nvPr/>
        </p:nvCxnSpPr>
        <p:spPr>
          <a:xfrm>
            <a:off x="2190988" y="2646464"/>
            <a:ext cx="153193" cy="74613"/>
          </a:xfrm>
          <a:prstGeom prst="line">
            <a:avLst/>
          </a:prstGeom>
          <a:ln>
            <a:solidFill>
              <a:schemeClr val="bg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cxnSpLocks noChangeShapeType="1"/>
            <a:endCxn id="97" idx="1"/>
          </p:cNvCxnSpPr>
          <p:nvPr/>
        </p:nvCxnSpPr>
        <p:spPr bwMode="auto">
          <a:xfrm flipV="1">
            <a:off x="7346531" y="3871524"/>
            <a:ext cx="339894" cy="2440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Straight Connector 99"/>
          <p:cNvCxnSpPr>
            <a:endCxn id="134" idx="1"/>
          </p:cNvCxnSpPr>
          <p:nvPr/>
        </p:nvCxnSpPr>
        <p:spPr>
          <a:xfrm>
            <a:off x="5055719" y="3270802"/>
            <a:ext cx="319122" cy="10793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endCxn id="57" idx="1"/>
          </p:cNvCxnSpPr>
          <p:nvPr/>
        </p:nvCxnSpPr>
        <p:spPr>
          <a:xfrm flipV="1">
            <a:off x="6086929" y="685593"/>
            <a:ext cx="1678211" cy="2756207"/>
          </a:xfrm>
          <a:prstGeom prst="bentConnector3">
            <a:avLst>
              <a:gd name="adj1" fmla="val 40431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249472" y="600949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374841" y="3270802"/>
            <a:ext cx="712088" cy="21587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844404" y="3760615"/>
            <a:ext cx="730074" cy="21447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9" name="Straight Connector 58"/>
          <p:cNvCxnSpPr>
            <a:cxnSpLocks noChangeShapeType="1"/>
            <a:endCxn id="137" idx="1"/>
          </p:cNvCxnSpPr>
          <p:nvPr/>
        </p:nvCxnSpPr>
        <p:spPr bwMode="auto">
          <a:xfrm>
            <a:off x="5023310" y="3270802"/>
            <a:ext cx="821094" cy="5970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Straight Connector 94"/>
          <p:cNvCxnSpPr>
            <a:cxnSpLocks noChangeShapeType="1"/>
          </p:cNvCxnSpPr>
          <p:nvPr/>
        </p:nvCxnSpPr>
        <p:spPr bwMode="auto">
          <a:xfrm flipV="1">
            <a:off x="4461982" y="3425779"/>
            <a:ext cx="8640" cy="24388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" name="Rectangle 112"/>
          <p:cNvSpPr/>
          <p:nvPr/>
        </p:nvSpPr>
        <p:spPr>
          <a:xfrm>
            <a:off x="4229446" y="3929944"/>
            <a:ext cx="601790" cy="14125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6" name="Straight Connector 115"/>
          <p:cNvCxnSpPr>
            <a:endCxn id="113" idx="3"/>
          </p:cNvCxnSpPr>
          <p:nvPr/>
        </p:nvCxnSpPr>
        <p:spPr>
          <a:xfrm rot="5400000">
            <a:off x="4554622" y="3531884"/>
            <a:ext cx="745302" cy="192074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4983623" y="1787843"/>
            <a:ext cx="1270792" cy="855663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acct/acct.github.io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643063" y="2065146"/>
            <a:ext cx="1122067" cy="578360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gh-pages br.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94676" y="2365451"/>
            <a:ext cx="1015370" cy="2200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markdown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5" name="Straight Connector 114"/>
          <p:cNvCxnSpPr>
            <a:cxnSpLocks noChangeShapeType="1"/>
            <a:stCxn id="103" idx="0"/>
          </p:cNvCxnSpPr>
          <p:nvPr/>
        </p:nvCxnSpPr>
        <p:spPr bwMode="auto">
          <a:xfrm flipH="1" flipV="1">
            <a:off x="4556587" y="1546621"/>
            <a:ext cx="1062432" cy="24122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38"/>
          <p:cNvSpPr/>
          <p:nvPr/>
        </p:nvSpPr>
        <p:spPr>
          <a:xfrm>
            <a:off x="5106533" y="2365451"/>
            <a:ext cx="1016000" cy="221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markdown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7753522" y="4154905"/>
            <a:ext cx="4418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Open Sans" charset="0"/>
                <a:cs typeface="Open Sans" charset="0"/>
              </a:rPr>
              <a:t>FTP</a:t>
            </a:r>
            <a:endParaRPr lang="en-US" sz="1200" dirty="0">
              <a:latin typeface="Open Sans" charset="0"/>
              <a:cs typeface="Open Sans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043577" y="2768664"/>
            <a:ext cx="1012142" cy="665199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Jekyll+ Kramdown</a:t>
            </a:r>
            <a:b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Liquid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70" name="Straight Connector 69"/>
          <p:cNvCxnSpPr>
            <a:cxnSpLocks noChangeShapeType="1"/>
          </p:cNvCxnSpPr>
          <p:nvPr/>
        </p:nvCxnSpPr>
        <p:spPr bwMode="auto">
          <a:xfrm flipH="1">
            <a:off x="5023310" y="2632100"/>
            <a:ext cx="228373" cy="10031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742965" y="4421503"/>
            <a:ext cx="1921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https://goo.gl/12C1BF</a:t>
            </a:r>
          </a:p>
        </p:txBody>
      </p:sp>
    </p:spTree>
    <p:extLst>
      <p:ext uri="{BB962C8B-B14F-4D97-AF65-F5344CB8AC3E}">
        <p14:creationId xmlns:p14="http://schemas.microsoft.com/office/powerpoint/2010/main" val="6017480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68" grpId="0" animBg="1"/>
      <p:bldP spid="48" grpId="0" animBg="1"/>
      <p:bldP spid="122" grpId="0" animBg="1"/>
      <p:bldP spid="79" grpId="0" animBg="1"/>
      <p:bldP spid="129" grpId="0" animBg="1"/>
      <p:bldP spid="33" grpId="0" animBg="1"/>
      <p:bldP spid="34" grpId="0" animBg="1"/>
      <p:bldP spid="36" grpId="0" animBg="1"/>
      <p:bldP spid="40" grpId="0" animBg="1"/>
      <p:bldP spid="41" grpId="0" animBg="1"/>
      <p:bldP spid="44" grpId="0" animBg="1"/>
      <p:bldP spid="90" grpId="0" animBg="1"/>
      <p:bldP spid="92" grpId="0" animBg="1"/>
      <p:bldP spid="97" grpId="0" animBg="1"/>
      <p:bldP spid="80" grpId="0" animBg="1"/>
      <p:bldP spid="121" grpId="0" animBg="1"/>
      <p:bldP spid="47" grpId="0"/>
      <p:bldP spid="149" grpId="0" animBg="1"/>
      <p:bldP spid="50" grpId="0" animBg="1"/>
      <p:bldP spid="54" grpId="0" animBg="1"/>
      <p:bldP spid="58" grpId="0" animBg="1"/>
      <p:bldP spid="57" grpId="0" animBg="1"/>
      <p:bldP spid="75" grpId="0" animBg="1"/>
      <p:bldP spid="82" grpId="0" animBg="1"/>
      <p:bldP spid="106" grpId="0" animBg="1"/>
      <p:bldP spid="67" grpId="0" animBg="1"/>
      <p:bldP spid="72" grpId="0" animBg="1"/>
      <p:bldP spid="94" grpId="0"/>
      <p:bldP spid="94" grpId="1"/>
      <p:bldP spid="156" grpId="0"/>
      <p:bldP spid="76" grpId="0" animBg="1"/>
      <p:bldP spid="88" grpId="0" animBg="1"/>
      <p:bldP spid="99" grpId="0" animBg="1"/>
      <p:bldP spid="85" grpId="0" animBg="1"/>
      <p:bldP spid="81" grpId="0" animBg="1"/>
      <p:bldP spid="86" grpId="0"/>
      <p:bldP spid="87" grpId="0"/>
      <p:bldP spid="208" grpId="0" animBg="1"/>
      <p:bldP spid="49" grpId="0"/>
      <p:bldP spid="102" grpId="0"/>
      <p:bldP spid="9" grpId="0"/>
      <p:bldP spid="109" grpId="0"/>
      <p:bldP spid="134" grpId="0" animBg="1"/>
      <p:bldP spid="137" grpId="0" animBg="1"/>
      <p:bldP spid="113" grpId="0" animBg="1"/>
      <p:bldP spid="103" grpId="0" animBg="1"/>
      <p:bldP spid="62" grpId="0" animBg="1"/>
      <p:bldP spid="45" grpId="0" animBg="1"/>
      <p:bldP spid="39" grpId="0" animBg="1"/>
      <p:bldP spid="117" grpId="0"/>
      <p:bldP spid="6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https://wilsonmar.github.io</a:t>
            </a:r>
            <a:endParaRPr lang="en-US" dirty="0"/>
          </a:p>
        </p:txBody>
      </p:sp>
      <p:pic>
        <p:nvPicPr>
          <p:cNvPr id="5" name="Picture 4" descr="wilsonmar_20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1" y="2659761"/>
            <a:ext cx="1724877" cy="17248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71729" y="249310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2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Java tools popularity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4131" y="4711275"/>
            <a:ext cx="789151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http://zeroturnaround.com/rebellabs/java-tools-and-technologies-landscape-for-2014/</a:t>
            </a:r>
          </a:p>
        </p:txBody>
      </p:sp>
      <p:pic>
        <p:nvPicPr>
          <p:cNvPr id="4" name="Picture 3" descr="java dev servey too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31" y="385170"/>
            <a:ext cx="7756452" cy="432610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13750" y="2937520"/>
            <a:ext cx="2828812" cy="1541629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6655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user statistics</a:t>
            </a:r>
            <a:endParaRPr lang="en-US" dirty="0"/>
          </a:p>
        </p:txBody>
      </p:sp>
      <p:pic>
        <p:nvPicPr>
          <p:cNvPr id="4" name="Content Placeholder 3" descr="Screen Shot 2016-09-05 at 2.45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2" b="9362"/>
          <a:stretch>
            <a:fillRect/>
          </a:stretch>
        </p:blipFill>
        <p:spPr>
          <a:xfrm>
            <a:off x="934370" y="166255"/>
            <a:ext cx="8146762" cy="3394075"/>
          </a:xfrm>
        </p:spPr>
      </p:pic>
      <p:sp>
        <p:nvSpPr>
          <p:cNvPr id="5" name="Rectangle 4"/>
          <p:cNvSpPr/>
          <p:nvPr/>
        </p:nvSpPr>
        <p:spPr>
          <a:xfrm>
            <a:off x="934370" y="376318"/>
            <a:ext cx="2369865" cy="893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/>
          </a:p>
        </p:txBody>
      </p:sp>
      <p:sp>
        <p:nvSpPr>
          <p:cNvPr id="3" name="Oval Callout 2"/>
          <p:cNvSpPr/>
          <p:nvPr/>
        </p:nvSpPr>
        <p:spPr>
          <a:xfrm>
            <a:off x="1175218" y="482157"/>
            <a:ext cx="1611626" cy="611518"/>
          </a:xfrm>
          <a:prstGeom prst="wedgeEllipseCallout">
            <a:avLst>
              <a:gd name="adj1" fmla="val 41520"/>
              <a:gd name="adj2" fmla="val 79481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newbie?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934370" y="2491192"/>
            <a:ext cx="1734885" cy="611518"/>
          </a:xfrm>
          <a:prstGeom prst="wedgeEllipseCallout">
            <a:avLst>
              <a:gd name="adj1" fmla="val -8612"/>
              <a:gd name="adj2" fmla="val -76288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popular?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5667770" y="2280469"/>
            <a:ext cx="2034286" cy="611518"/>
          </a:xfrm>
          <a:prstGeom prst="wedgeEllipseCallout">
            <a:avLst>
              <a:gd name="adj1" fmla="val 19471"/>
              <a:gd name="adj2" fmla="val -99365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tenacious?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2875035" y="2515668"/>
            <a:ext cx="2034286" cy="611518"/>
          </a:xfrm>
          <a:prstGeom prst="wedgeEllipseCallout">
            <a:avLst>
              <a:gd name="adj1" fmla="val -66078"/>
              <a:gd name="adj2" fmla="val -89750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respected?</a:t>
            </a:r>
          </a:p>
        </p:txBody>
      </p:sp>
    </p:spTree>
    <p:extLst>
      <p:ext uri="{BB962C8B-B14F-4D97-AF65-F5344CB8AC3E}">
        <p14:creationId xmlns:p14="http://schemas.microsoft.com/office/powerpoint/2010/main" val="257457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Enterprise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067504" y="331327"/>
            <a:ext cx="8147050" cy="33940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>
                <a:ea typeface="ＭＳ Ｐゴシック" charset="0"/>
                <a:hlinkClick r:id="rId3"/>
              </a:rPr>
              <a:t>https://enterprise.github.com/home</a:t>
            </a:r>
            <a:endParaRPr lang="en-US" dirty="0">
              <a:ea typeface="ＭＳ Ｐゴシック" charset="0"/>
            </a:endParaRPr>
          </a:p>
          <a:p>
            <a:pPr marL="0" indent="0"/>
            <a:endParaRPr lang="en-US" dirty="0">
              <a:ea typeface="ＭＳ Ｐゴシック" charset="0"/>
            </a:endParaRP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Launched 2011 for private repos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$250/user/year (less under SAP license)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24/7 support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On-premises OVF under VMware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LDAP/AD integration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Code review features</a:t>
            </a:r>
          </a:p>
          <a:p>
            <a:pPr marL="0" indent="0">
              <a:buFont typeface="Wingdings" charset="0"/>
              <a:buChar char="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GitLab Enterprise vs. </a:t>
            </a:r>
            <a:br>
              <a:rPr lang="en-US">
                <a:latin typeface="Open Sans" charset="0"/>
                <a:ea typeface="ＭＳ Ｐゴシック" charset="0"/>
                <a:cs typeface="Open Sans" charset="0"/>
              </a:rPr>
            </a:br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Enterprise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067504" y="332567"/>
            <a:ext cx="8147050" cy="33940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>
                <a:ea typeface="ＭＳ Ｐゴシック" charset="0"/>
                <a:hlinkClick r:id="rId3"/>
              </a:rPr>
              <a:t>https://about.gitlab.com</a:t>
            </a:r>
            <a:r>
              <a:rPr lang="en-US" dirty="0" smtClean="0">
                <a:ea typeface="ＭＳ Ｐゴシック" charset="0"/>
              </a:rPr>
              <a:t> </a:t>
            </a:r>
          </a:p>
          <a:p>
            <a:pPr marL="0" indent="0">
              <a:buFont typeface="Arial" charset="0"/>
              <a:buNone/>
            </a:pPr>
            <a:endParaRPr lang="en-US" dirty="0">
              <a:ea typeface="ＭＳ Ｐゴシック" charset="0"/>
            </a:endParaRP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_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$149/user/year (unlimited private repos)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24/7 support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On-premises on metal (not VMs), clustered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Binary files with GitLab Annex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LDAP/AD integration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Code review with approvals</a:t>
            </a:r>
          </a:p>
          <a:p>
            <a:pPr marL="0" indent="0">
              <a:buFont typeface="Wingdings" charset="0"/>
              <a:buChar char="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Basic skills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8194" name="Content Placeholder 1"/>
          <p:cNvSpPr>
            <a:spLocks noGrp="1"/>
          </p:cNvSpPr>
          <p:nvPr>
            <p:ph idx="1"/>
          </p:nvPr>
        </p:nvSpPr>
        <p:spPr>
          <a:xfrm>
            <a:off x="2034286" y="306706"/>
            <a:ext cx="7168508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Decide on GitHub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Enter the GitHub Ecosystem </a:t>
            </a:r>
            <a:r>
              <a:rPr lang="en-US" sz="2400" dirty="0" smtClean="0">
                <a:ea typeface="ＭＳ Ｐゴシック" charset="0"/>
              </a:rPr>
              <a:t>(famous </a:t>
            </a:r>
            <a:r>
              <a:rPr lang="en-US" sz="2400" dirty="0">
                <a:ea typeface="ＭＳ Ｐゴシック" charset="0"/>
              </a:rPr>
              <a:t>repos)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Code </a:t>
            </a:r>
            <a:r>
              <a:rPr lang="en-US" sz="2400" dirty="0" smtClean="0">
                <a:ea typeface="ＭＳ Ｐゴシック" charset="0"/>
              </a:rPr>
              <a:t>Markdown text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Make a one-page static website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Install </a:t>
            </a:r>
            <a:r>
              <a:rPr lang="en-US" sz="2400" dirty="0" smtClean="0">
                <a:ea typeface="ＭＳ Ｐゴシック" charset="0"/>
              </a:rPr>
              <a:t>command </a:t>
            </a:r>
            <a:r>
              <a:rPr lang="en-US" sz="2400" dirty="0">
                <a:ea typeface="ＭＳ Ｐゴシック" charset="0"/>
              </a:rPr>
              <a:t>line client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Configure </a:t>
            </a:r>
            <a:r>
              <a:rPr lang="en-US" sz="2400" dirty="0" smtClean="0">
                <a:ea typeface="ＭＳ Ｐゴシック" charset="0"/>
              </a:rPr>
              <a:t>environment </a:t>
            </a:r>
            <a:r>
              <a:rPr lang="en-US" sz="2400" dirty="0">
                <a:ea typeface="ＭＳ Ｐゴシック" charset="0"/>
              </a:rPr>
              <a:t>(SSH)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Setup </a:t>
            </a:r>
            <a:r>
              <a:rPr lang="en-US" sz="2400" dirty="0" smtClean="0">
                <a:ea typeface="ＭＳ Ｐゴシック" charset="0"/>
              </a:rPr>
              <a:t>GUI </a:t>
            </a:r>
            <a:r>
              <a:rPr lang="en-US" sz="2400" dirty="0">
                <a:ea typeface="ＭＳ Ｐゴシック" charset="0"/>
              </a:rPr>
              <a:t>client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Analyze a repo on GitHub</a:t>
            </a:r>
            <a:endParaRPr lang="en-US" sz="2400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Daily tasks</a:t>
            </a:r>
          </a:p>
        </p:txBody>
      </p:sp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2010768" y="391074"/>
            <a:ext cx="6862777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Configure </a:t>
            </a:r>
            <a:r>
              <a:rPr lang="en-US" dirty="0" smtClean="0">
                <a:ea typeface="ＭＳ Ｐゴシック" charset="0"/>
              </a:rPr>
              <a:t>repo </a:t>
            </a:r>
            <a:r>
              <a:rPr lang="en-US" dirty="0">
                <a:ea typeface="ＭＳ Ｐゴシック" charset="0"/>
              </a:rPr>
              <a:t>and workflow on GitHub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 smtClean="0">
                <a:ea typeface="ＭＳ Ｐゴシック" charset="0"/>
              </a:rPr>
              <a:t>Configure a local repo from </a:t>
            </a:r>
            <a:r>
              <a:rPr lang="en-US" dirty="0">
                <a:ea typeface="ＭＳ Ｐゴシック" charset="0"/>
              </a:rPr>
              <a:t>GitHub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Analyze local repository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Fetch remote changes into local repo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Make changes in a local repo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Remove files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Stash &amp; un-stash tracked files temporarily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Ignore files in repo and globally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Commit changes and amend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Test locally and back-out</a:t>
            </a:r>
          </a:p>
          <a:p>
            <a:pPr marL="457200" indent="-457200">
              <a:buFont typeface="Helvetica" charset="0"/>
              <a:buAutoNum type="arabicPeriod" startAt="9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29959</TotalTime>
  <Words>3658</Words>
  <Application>Microsoft Macintosh PowerPoint</Application>
  <PresentationFormat>On-screen Show (16:9)</PresentationFormat>
  <Paragraphs>693</Paragraphs>
  <Slides>31</Slides>
  <Notes>26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ConcurCorporateTemplate2013_Helvetica_16x9</vt:lpstr>
      <vt:lpstr>How Testers Master Git and GitHub</vt:lpstr>
      <vt:lpstr>About Wilson Mar</vt:lpstr>
      <vt:lpstr>PowerPoint Presentation</vt:lpstr>
      <vt:lpstr>Java tools popularity</vt:lpstr>
      <vt:lpstr>GitHub user statistics</vt:lpstr>
      <vt:lpstr>GitHub Enterprise</vt:lpstr>
      <vt:lpstr>GitLab Enterprise vs.  GitHub Enterprise</vt:lpstr>
      <vt:lpstr>Basic skills</vt:lpstr>
      <vt:lpstr>Daily tasks</vt:lpstr>
      <vt:lpstr>Scary-ish tasks</vt:lpstr>
      <vt:lpstr>and GitHub File Handling</vt:lpstr>
      <vt:lpstr>clone options (SSH)</vt:lpstr>
      <vt:lpstr>~/.ssh/config</vt:lpstr>
      <vt:lpstr>.gitconfig</vt:lpstr>
      <vt:lpstr>Aliases in .gitconfig</vt:lpstr>
      <vt:lpstr>Commit individual hunk</vt:lpstr>
      <vt:lpstr>PowerPoint Presentation</vt:lpstr>
      <vt:lpstr>Git Flow workflow (2010)</vt:lpstr>
      <vt:lpstr>Git battle map</vt:lpstr>
      <vt:lpstr>Basic action verbs</vt:lpstr>
      <vt:lpstr>Basic workflows</vt:lpstr>
      <vt:lpstr>Git command map</vt:lpstr>
      <vt:lpstr>Lifecycle</vt:lpstr>
      <vt:lpstr>Commit or not?</vt:lpstr>
      <vt:lpstr>HEAD coding</vt:lpstr>
      <vt:lpstr>Feature branch</vt:lpstr>
      <vt:lpstr>Internals</vt:lpstr>
      <vt:lpstr>Agile activities</vt:lpstr>
      <vt:lpstr>Github Flavored Markdown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1041</cp:revision>
  <cp:lastPrinted>2016-09-09T16:57:34Z</cp:lastPrinted>
  <dcterms:created xsi:type="dcterms:W3CDTF">2016-03-09T21:14:16Z</dcterms:created>
  <dcterms:modified xsi:type="dcterms:W3CDTF">2016-09-17T14:24:10Z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