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28" r:id="rId16"/>
    <p:sldId id="325" r:id="rId17"/>
    <p:sldId id="334" r:id="rId18"/>
    <p:sldId id="305" r:id="rId19"/>
    <p:sldId id="312" r:id="rId20"/>
    <p:sldId id="314" r:id="rId21"/>
    <p:sldId id="329" r:id="rId22"/>
    <p:sldId id="327" r:id="rId23"/>
    <p:sldId id="306" r:id="rId24"/>
    <p:sldId id="300" r:id="rId25"/>
    <p:sldId id="301" r:id="rId26"/>
    <p:sldId id="302" r:id="rId27"/>
    <p:sldId id="324" r:id="rId28"/>
    <p:sldId id="337" r:id="rId29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52" d="100"/>
          <a:sy n="152" d="100"/>
        </p:scale>
        <p:origin x="-80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5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Tracked</a:t>
            </a:r>
            <a:r>
              <a:rPr lang="en-US" dirty="0">
                <a:latin typeface="Calibri" charset="0"/>
              </a:rPr>
              <a:t>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8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OTE: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 local copy of a repository from 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tlassian.com/git/tutorials/git-hook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/>
              <a:t>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2297568" y="558081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379902" y="718418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43411" y="1408514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559039" y="2813919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3018905" y="1280394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745152" y="999406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5083958" y="999406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60764" y="689844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4080658" y="2914488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475152" y="1189906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76752" y="1572494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695814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623534" y="1171601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4081452" y="1002581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6197589" y="1189906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6201419" y="1192239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35614" y="1883644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80139" y="1572494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388089" y="1840781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651239" y="1908689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88683" y="1696319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676" y="1662981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8285152" y="2513881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8294677" y="2612306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5335577" y="3108163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5335577" y="2347751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3147208" y="2255119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3147208" y="1002581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296264" y="2450381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7221528" y="1007344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5159364" y="677144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3305164" y="839069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716827" y="2863131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3152764" y="2053597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214871" y="3174838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777152" y="718419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867639" y="2866869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92506" y="2582416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9766" y="693019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500552" y="839069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643177" y="1572494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0177" y="1907456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510327" y="889869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470264" y="3108162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5264" y="2956884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510327" y="2637033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7221528" y="1011313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500552" y="3577658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770413" y="72136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031588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76288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2698463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3"/>
            <a:endCxn id="42" idx="1"/>
          </p:cNvCxnSpPr>
          <p:nvPr/>
        </p:nvCxnSpPr>
        <p:spPr>
          <a:xfrm>
            <a:off x="6676321" y="650419"/>
            <a:ext cx="1094092" cy="10689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093584" y="221000"/>
            <a:ext cx="158273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6863163" y="546085"/>
            <a:ext cx="825500" cy="301625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55509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770413" y="827206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21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2E23C648</a:t>
            </a: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 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[alias]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pu</a:t>
            </a:r>
            <a:r>
              <a:rPr lang="en-US" sz="1200" dirty="0">
                <a:latin typeface="Courier New"/>
                <a:cs typeface="Courier New"/>
              </a:rPr>
              <a:t> = !"git fetch origin -v; git fetch upstream -v; git merge upstream/master"</a:t>
            </a:r>
          </a:p>
          <a:p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lang="en-US" sz="1200" dirty="0" err="1">
                <a:latin typeface="Courier New"/>
                <a:cs typeface="Courier New"/>
              </a:rPr>
              <a:t>lg</a:t>
            </a:r>
            <a:r>
              <a:rPr lang="en-US" sz="1200" dirty="0">
                <a:latin typeface="Courier New"/>
                <a:cs typeface="Courier New"/>
              </a:rPr>
              <a:t>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|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%</a:t>
            </a:r>
            <a:r>
              <a:rPr lang="en-US" sz="1200" dirty="0" err="1">
                <a:latin typeface="Courier New"/>
                <a:cs typeface="Courier New"/>
              </a:rPr>
              <a:t>Ccyan</a:t>
            </a:r>
            <a:r>
              <a:rPr lang="en-US" sz="1200" dirty="0">
                <a:latin typeface="Courier New"/>
                <a:cs typeface="Courier New"/>
              </a:rPr>
              <a:t>[%an]%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' --graph</a:t>
            </a: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050431" y="1431931"/>
            <a:ext cx="1216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--hard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86909" y="1123316"/>
            <a:ext cx="671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907236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534010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branch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66498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5" y="3173558"/>
            <a:ext cx="2332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                     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60648" y="1674899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7549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78075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76606" y="1088209"/>
            <a:ext cx="8842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-amend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status </a:t>
            </a:r>
            <a:r>
              <a:rPr lang="en-US" b="1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61446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230430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50904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2247857"/>
            <a:ext cx="1245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90700" y="2437436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85246" y="205827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90700" y="2601950"/>
            <a:ext cx="12303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95690" y="1250615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60809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83098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232551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716046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633556" y="1724308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9533" y="1378327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clean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6062808" y="711951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14260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47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90700" y="288343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725561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96722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03491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show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93239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83370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54685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78365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35982" y="1332665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50751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3479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952341" y="3621454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nvie.com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Agile Story Branch Pattern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044461" y="417874"/>
            <a:ext cx="7680325" cy="402738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Pull</a:t>
            </a:r>
            <a:r>
              <a:rPr lang="en-US" dirty="0">
                <a:ea typeface="ＭＳ Ｐゴシック" charset="0"/>
              </a:rPr>
              <a:t> to update your local master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Checkout</a:t>
            </a:r>
            <a:r>
              <a:rPr lang="en-US" dirty="0">
                <a:ea typeface="ＭＳ Ｐゴシック" charset="0"/>
              </a:rPr>
              <a:t> a </a:t>
            </a:r>
            <a:r>
              <a:rPr lang="en-US" dirty="0" smtClean="0">
                <a:ea typeface="ＭＳ Ｐゴシック" charset="0"/>
              </a:rPr>
              <a:t>“feature” branch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Modify</a:t>
            </a:r>
            <a:r>
              <a:rPr lang="en-US" dirty="0" smtClean="0">
                <a:ea typeface="ＭＳ Ｐゴシック" charset="0"/>
              </a:rPr>
              <a:t> files and test locally in working directory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Add</a:t>
            </a:r>
            <a:r>
              <a:rPr lang="en-US" dirty="0" smtClean="0">
                <a:ea typeface="ＭＳ Ｐゴシック" charset="0"/>
              </a:rPr>
              <a:t> files to stage hunks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Commit</a:t>
            </a:r>
            <a:r>
              <a:rPr lang="en-US" dirty="0" smtClean="0">
                <a:ea typeface="ＭＳ Ｐゴシック" charset="0"/>
              </a:rPr>
              <a:t> locally early </a:t>
            </a:r>
            <a:r>
              <a:rPr lang="en-US" dirty="0">
                <a:ea typeface="ＭＳ Ｐゴシック" charset="0"/>
              </a:rPr>
              <a:t>and often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Fetch</a:t>
            </a:r>
            <a:r>
              <a:rPr lang="en-US" dirty="0" smtClean="0">
                <a:ea typeface="ＭＳ Ｐゴシック" charset="0"/>
              </a:rPr>
              <a:t> frequently </a:t>
            </a:r>
            <a:r>
              <a:rPr lang="en-US" dirty="0">
                <a:ea typeface="ＭＳ Ｐゴシック" charset="0"/>
              </a:rPr>
              <a:t>to incorporate upstream </a:t>
            </a:r>
            <a:r>
              <a:rPr lang="en-US" dirty="0" smtClean="0">
                <a:ea typeface="ＭＳ Ｐゴシック" charset="0"/>
              </a:rPr>
              <a:t>changes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Diff</a:t>
            </a:r>
            <a:r>
              <a:rPr lang="en-US" dirty="0" smtClean="0">
                <a:ea typeface="ＭＳ Ｐゴシック" charset="0"/>
              </a:rPr>
              <a:t> to compare changes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 smtClean="0">
                <a:ea typeface="ＭＳ Ｐゴシック" charset="0"/>
              </a:rPr>
              <a:t>Rebase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(squash) local commits </a:t>
            </a:r>
            <a:r>
              <a:rPr lang="en-US" dirty="0" smtClean="0">
                <a:ea typeface="ＭＳ Ｐゴシック" charset="0"/>
              </a:rPr>
              <a:t>interactively 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Merge</a:t>
            </a:r>
            <a:r>
              <a:rPr lang="en-US" dirty="0">
                <a:ea typeface="ＭＳ Ｐゴシック" charset="0"/>
              </a:rPr>
              <a:t> your changes </a:t>
            </a:r>
            <a:r>
              <a:rPr lang="en-US" dirty="0" smtClean="0">
                <a:ea typeface="ＭＳ Ｐゴシック" charset="0"/>
              </a:rPr>
              <a:t>with team branch locally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b="1" dirty="0">
                <a:ea typeface="ＭＳ Ｐゴシック" charset="0"/>
              </a:rPr>
              <a:t>Push</a:t>
            </a:r>
            <a:r>
              <a:rPr lang="en-US" dirty="0">
                <a:ea typeface="ＭＳ Ｐゴシック" charset="0"/>
              </a:rPr>
              <a:t> your changes upstream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3673960" y="1307501"/>
            <a:ext cx="833438" cy="17875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79627" y="130750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Actions internals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23989" y="1380526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2e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989" y="1661514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4b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23989" y="1940914"/>
            <a:ext cx="584200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a7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23989" y="22219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82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3989" y="25013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45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23989" y="2780701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c1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45874" y="2700979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HEAD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60986" y="2667470"/>
            <a:ext cx="1141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commit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88458" y="917259"/>
            <a:ext cx="7667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u="sng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</a:rPr>
              <a:t>tree</a:t>
            </a:r>
            <a:endParaRPr lang="en-US" sz="1800" u="sng" dirty="0">
              <a:solidFill>
                <a:schemeClr val="bg1">
                  <a:lumMod val="50000"/>
                </a:schemeClr>
              </a:solidFill>
              <a:latin typeface="Open Sans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005836" y="2099094"/>
            <a:ext cx="1296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dirty="0" smtClean="0">
                <a:solidFill>
                  <a:srgbClr val="008000"/>
                </a:solidFill>
                <a:latin typeface="Open Sans" charset="0"/>
              </a:rPr>
              <a:t>checkout</a:t>
            </a:r>
            <a:endParaRPr lang="en-US" sz="1800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34588" y="2326124"/>
            <a:ext cx="364067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568480" y="2923443"/>
            <a:ext cx="412352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34588" y="2886517"/>
            <a:ext cx="364066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690639" y="3078479"/>
            <a:ext cx="9001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ahead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590751" y="2272701"/>
            <a:ext cx="584200" cy="228600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100" dirty="0" smtClean="0">
                <a:latin typeface="Open Sans" charset="0"/>
                <a:ea typeface="Open Sans" charset="0"/>
                <a:cs typeface="Open Sans" charset="0"/>
              </a:rPr>
              <a:t>38</a:t>
            </a: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4"/>
          </p:cNvCxnSpPr>
          <p:nvPr/>
        </p:nvCxnSpPr>
        <p:spPr>
          <a:xfrm flipV="1">
            <a:off x="4408189" y="2501301"/>
            <a:ext cx="474662" cy="11509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Personal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0" y="923925"/>
            <a:ext cx="4938713" cy="3781425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clone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fetch</a:t>
            </a:r>
            <a:r>
              <a:rPr lang="en-US" sz="1800" dirty="0" smtClean="0">
                <a:ea typeface="ＭＳ Ｐゴシック" charset="0"/>
              </a:rPr>
              <a:t> (pull) </a:t>
            </a:r>
            <a:r>
              <a:rPr lang="en-US" sz="1800" dirty="0">
                <a:ea typeface="ＭＳ Ｐゴシック" charset="0"/>
              </a:rPr>
              <a:t>to update </a:t>
            </a:r>
            <a:r>
              <a:rPr lang="en-US" sz="1800" dirty="0" smtClean="0">
                <a:ea typeface="ＭＳ Ｐゴシック" charset="0"/>
              </a:rPr>
              <a:t>master</a:t>
            </a:r>
            <a:endParaRPr lang="en-US" sz="1800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checkout (feature) 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diff</a:t>
            </a:r>
            <a:r>
              <a:rPr lang="en-US" sz="1800" dirty="0" smtClean="0">
                <a:ea typeface="ＭＳ Ｐゴシック" charset="0"/>
              </a:rPr>
              <a:t> and edit </a:t>
            </a:r>
            <a:r>
              <a:rPr lang="en-US" sz="1800" dirty="0">
                <a:ea typeface="ＭＳ Ｐゴシック" charset="0"/>
              </a:rPr>
              <a:t>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dirty="0" smtClean="0">
                <a:ea typeface="ＭＳ Ｐゴシック" charset="0"/>
              </a:rPr>
              <a:t>edit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unit </a:t>
            </a:r>
            <a:r>
              <a:rPr lang="en-US" sz="1800" b="1" dirty="0">
                <a:ea typeface="ＭＳ Ｐゴシック" charset="0"/>
              </a:rPr>
              <a:t>test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add</a:t>
            </a:r>
            <a:r>
              <a:rPr lang="en-US" sz="1800" dirty="0" smtClean="0">
                <a:ea typeface="ＭＳ Ｐゴシック" charset="0"/>
              </a:rPr>
              <a:t> &amp; </a:t>
            </a:r>
            <a:r>
              <a:rPr lang="en-US" sz="1800" b="1" dirty="0" smtClean="0">
                <a:ea typeface="ＭＳ Ｐゴシック" charset="0"/>
              </a:rPr>
              <a:t>commit</a:t>
            </a:r>
            <a:endParaRPr lang="en-US" sz="1800" b="1" dirty="0">
              <a:ea typeface="ＭＳ Ｐゴシック" charset="0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rebase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squash 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>
                <a:ea typeface="ＭＳ Ｐゴシック" charset="0"/>
              </a:rPr>
              <a:t> merge</a:t>
            </a:r>
            <a:r>
              <a:rPr lang="en-US" sz="1800" dirty="0">
                <a:ea typeface="ＭＳ Ｐゴシック" charset="0"/>
              </a:rPr>
              <a:t> 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 smtClean="0">
                <a:ea typeface="ＭＳ Ｐゴシック" charset="0"/>
              </a:rPr>
              <a:t> (</a:t>
            </a:r>
            <a:r>
              <a:rPr lang="en-US" sz="1800" dirty="0">
                <a:ea typeface="ＭＳ Ｐゴシック" charset="0"/>
              </a:rPr>
              <a:t>automated) </a:t>
            </a:r>
            <a:r>
              <a:rPr lang="en-US" sz="1800" b="1" dirty="0">
                <a:ea typeface="ＭＳ Ｐゴシック" charset="0"/>
              </a:rPr>
              <a:t>end-to-end test 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b="1" dirty="0" smtClean="0">
                <a:ea typeface="ＭＳ Ｐゴシック" charset="0"/>
              </a:rPr>
              <a:t> push</a:t>
            </a:r>
            <a:r>
              <a:rPr lang="en-US" sz="1800" dirty="0" smtClean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feature </a:t>
            </a:r>
            <a:r>
              <a:rPr lang="en-US" sz="1800" dirty="0" smtClean="0">
                <a:ea typeface="ＭＳ Ｐゴシック" charset="0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1800" dirty="0">
                <a:ea typeface="ＭＳ Ｐゴシック" charset="0"/>
              </a:rPr>
              <a:t> </a:t>
            </a:r>
            <a:r>
              <a:rPr lang="en-US" sz="1800" dirty="0" smtClean="0">
                <a:ea typeface="ＭＳ Ｐゴシック" charset="0"/>
                <a:hlinkClick r:id="rId3"/>
              </a:rPr>
              <a:t>hooks</a:t>
            </a:r>
            <a:r>
              <a:rPr lang="en-US" sz="1800" dirty="0" smtClean="0">
                <a:ea typeface="ＭＳ Ｐゴシック" charset="0"/>
              </a:rPr>
              <a:t> initiate integration tests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58875" y="2195513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1158875" y="817563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1158875" y="1606550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cxnSp>
        <p:nvCxnSpPr>
          <p:cNvPr id="6" name="Elbow Connector 5"/>
          <p:cNvCxnSpPr>
            <a:cxnSpLocks noChangeShapeType="1"/>
          </p:cNvCxnSpPr>
          <p:nvPr/>
        </p:nvCxnSpPr>
        <p:spPr bwMode="auto">
          <a:xfrm rot="16200000" flipV="1">
            <a:off x="6612732" y="2439194"/>
            <a:ext cx="836612" cy="349250"/>
          </a:xfrm>
          <a:prstGeom prst="bentConnector3">
            <a:avLst>
              <a:gd name="adj1" fmla="val 100000"/>
            </a:avLst>
          </a:prstGeom>
          <a:noFill/>
          <a:ln w="25400">
            <a:solidFill>
              <a:srgbClr val="4F81BD"/>
            </a:solidFill>
            <a:miter lim="800000"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List Markup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485900" y="1028700"/>
            <a:ext cx="2784475" cy="35083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1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text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```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0. List 2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1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   * Item 2</a:t>
            </a:r>
          </a:p>
        </p:txBody>
      </p:sp>
      <p:sp>
        <p:nvSpPr>
          <p:cNvPr id="23555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``` denote coding (HTML)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3 spaces before ``` to indent</a:t>
            </a: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endParaRPr lang="en-US" sz="1800" dirty="0">
              <a:latin typeface="Open Sans" charset="0"/>
              <a:cs typeface="Open Sans" charset="0"/>
            </a:endParaRPr>
          </a:p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 dirty="0">
                <a:latin typeface="Open Sans" charset="0"/>
                <a:cs typeface="Open San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Flavored Table Markup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62050" y="1028700"/>
            <a:ext cx="76136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</p:txBody>
      </p:sp>
      <p:sp>
        <p:nvSpPr>
          <p:cNvPr id="24579" name="Content Placeholder 2"/>
          <p:cNvSpPr txBox="1">
            <a:spLocks/>
          </p:cNvSpPr>
          <p:nvPr/>
        </p:nvSpPr>
        <p:spPr bwMode="auto">
          <a:xfrm>
            <a:off x="4681538" y="1119188"/>
            <a:ext cx="27844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defTabSz="912813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9F5FCF"/>
              </a:buClr>
              <a:buFont typeface="Arial" charset="0"/>
              <a:buChar char="•"/>
            </a:pPr>
            <a:r>
              <a:rPr lang="en-US" sz="1800">
                <a:latin typeface="Open Sans" charset="0"/>
                <a:cs typeface="Open Sans" charset="0"/>
              </a:rPr>
              <a:t>Colon right-aligns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0843" y="3042196"/>
            <a:ext cx="3159313" cy="544584"/>
          </a:xfrm>
        </p:spPr>
        <p:txBody>
          <a:bodyPr/>
          <a:lstStyle/>
          <a:p>
            <a:pPr algn="r"/>
            <a:r>
              <a:rPr lang="en-US" dirty="0" smtClean="0"/>
              <a:t>at StarWest/StarEast</a:t>
            </a:r>
            <a:endParaRPr lang="en-US" dirty="0"/>
          </a:p>
          <a:p>
            <a:pPr algn="r"/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Introductory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activities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in GitHub.com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your repo 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20650</TotalTime>
  <Words>2708</Words>
  <Application>Microsoft Macintosh PowerPoint</Application>
  <PresentationFormat>On-screen Show (16:9)</PresentationFormat>
  <Paragraphs>573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Introductory activities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Commit individual hunk</vt:lpstr>
      <vt:lpstr>Basic action verbs</vt:lpstr>
      <vt:lpstr>Git command map</vt:lpstr>
      <vt:lpstr>Lifecycle</vt:lpstr>
      <vt:lpstr>Git Flow workflow (2010)</vt:lpstr>
      <vt:lpstr>Agile Story Branch Pattern</vt:lpstr>
      <vt:lpstr>Feature branch</vt:lpstr>
      <vt:lpstr>Actions internals</vt:lpstr>
      <vt:lpstr>Personal workflow</vt:lpstr>
      <vt:lpstr>Github Flavored Markdown</vt:lpstr>
      <vt:lpstr>Github Flavored List Markup</vt:lpstr>
      <vt:lpstr>Github Flavored Table Markup</vt:lpstr>
      <vt:lpstr>PowerPoint Presentation</vt:lpstr>
      <vt:lpstr>How Testers Master Git and GitHub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653</cp:revision>
  <cp:lastPrinted>2015-11-18T16:47:39Z</cp:lastPrinted>
  <dcterms:created xsi:type="dcterms:W3CDTF">2016-03-09T21:14:16Z</dcterms:created>
  <dcterms:modified xsi:type="dcterms:W3CDTF">2016-09-09T01:39:08Z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