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23" r:id="rId2"/>
    <p:sldId id="332" r:id="rId3"/>
    <p:sldId id="333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36" r:id="rId14"/>
    <p:sldId id="335" r:id="rId15"/>
    <p:sldId id="328" r:id="rId16"/>
    <p:sldId id="325" r:id="rId17"/>
    <p:sldId id="314" r:id="rId18"/>
    <p:sldId id="312" r:id="rId19"/>
    <p:sldId id="329" r:id="rId20"/>
    <p:sldId id="327" r:id="rId21"/>
    <p:sldId id="307" r:id="rId22"/>
    <p:sldId id="334" r:id="rId23"/>
    <p:sldId id="305" r:id="rId24"/>
    <p:sldId id="306" r:id="rId25"/>
    <p:sldId id="300" r:id="rId26"/>
    <p:sldId id="301" r:id="rId27"/>
    <p:sldId id="302" r:id="rId28"/>
    <p:sldId id="324" r:id="rId29"/>
    <p:sldId id="330" r:id="rId30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888" y="-5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Tracked</a:t>
            </a:r>
            <a:r>
              <a:rPr lang="en-US" dirty="0">
                <a:latin typeface="Calibri" charset="0"/>
              </a:rPr>
              <a:t>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8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0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OTE: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 local copy of a repository from 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tlassian.com/git/tutorials/git-hook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843" y="3042196"/>
            <a:ext cx="3159313" cy="544584"/>
          </a:xfrm>
        </p:spPr>
        <p:txBody>
          <a:bodyPr/>
          <a:lstStyle/>
          <a:p>
            <a:pPr algn="r"/>
            <a:r>
              <a:rPr lang="en-US" dirty="0" smtClean="0"/>
              <a:t>at StarWest/StarEast</a:t>
            </a:r>
            <a:endParaRPr lang="en-US" dirty="0"/>
          </a:p>
          <a:p>
            <a:pPr algn="r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2297568" y="558081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379902" y="718418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43411" y="1408514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59039" y="2813919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3018905" y="1280394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745152" y="999406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5083958" y="999406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0764" y="689844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4080658" y="2914488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475152" y="1189906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6752" y="1572494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695814" y="184078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623534" y="1171601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4081452" y="1002581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6197589" y="1189906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201419" y="1192239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35614" y="1883644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280139" y="1572494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88089" y="184078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51239" y="1908689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8683" y="1696319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52676" y="1662981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8285152" y="2513881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8294677" y="2612306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5335577" y="3108163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5335577" y="2347751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3147208" y="2255119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3147208" y="1002581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96264" y="2450381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7221528" y="1007344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5159364" y="677144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3305164" y="839069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716827" y="2863131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3152764" y="2053597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214871" y="3174838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777152" y="718419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867639" y="2866869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506" y="2582416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9766" y="693019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500552" y="839069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43177" y="1572494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0177" y="1907456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510327" y="889869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470264" y="3108162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5264" y="2956884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0327" y="2637033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7221528" y="1011313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500552" y="3577658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770413" y="72136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31588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76288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2698463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3"/>
            <a:endCxn id="42" idx="1"/>
          </p:cNvCxnSpPr>
          <p:nvPr/>
        </p:nvCxnSpPr>
        <p:spPr>
          <a:xfrm>
            <a:off x="6676321" y="650419"/>
            <a:ext cx="1094092" cy="10689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93584" y="221000"/>
            <a:ext cx="158273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63163" y="546085"/>
            <a:ext cx="825500" cy="301625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5509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770413" y="82720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216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</a:t>
            </a:r>
            <a:r>
              <a:rPr lang="en-US" sz="1200" dirty="0" err="1">
                <a:latin typeface="Courier New"/>
                <a:cs typeface="Courier New"/>
              </a:rPr>
              <a:t>wilsonmar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2E23C648</a:t>
            </a: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 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[alias]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pu</a:t>
            </a:r>
            <a:r>
              <a:rPr lang="en-US" sz="1200" dirty="0">
                <a:latin typeface="Courier New"/>
                <a:cs typeface="Courier New"/>
              </a:rPr>
              <a:t> = !"git fetch origin -v; git fetch upstream -v; git merge upstream/master"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lg</a:t>
            </a:r>
            <a:r>
              <a:rPr lang="en-US" sz="1200" dirty="0">
                <a:latin typeface="Courier New"/>
                <a:cs typeface="Courier New"/>
              </a:rPr>
              <a:t>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|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%</a:t>
            </a:r>
            <a:r>
              <a:rPr lang="en-US" sz="1200" dirty="0" err="1">
                <a:latin typeface="Courier New"/>
                <a:cs typeface="Courier New"/>
              </a:rPr>
              <a:t>Ccyan</a:t>
            </a:r>
            <a:r>
              <a:rPr lang="en-US" sz="1200" dirty="0">
                <a:latin typeface="Courier New"/>
                <a:cs typeface="Courier New"/>
              </a:rPr>
              <a:t>[%an]%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' --graph</a:t>
            </a: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Agile Story Branch Pattern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044461" y="417874"/>
            <a:ext cx="7680325" cy="402738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Pull</a:t>
            </a:r>
            <a:r>
              <a:rPr lang="en-US" dirty="0">
                <a:ea typeface="ＭＳ Ｐゴシック" charset="0"/>
              </a:rPr>
              <a:t> to update your local master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Checkout</a:t>
            </a:r>
            <a:r>
              <a:rPr lang="en-US" dirty="0">
                <a:ea typeface="ＭＳ Ｐゴシック" charset="0"/>
              </a:rPr>
              <a:t> a </a:t>
            </a:r>
            <a:r>
              <a:rPr lang="en-US" dirty="0" smtClean="0">
                <a:ea typeface="ＭＳ Ｐゴシック" charset="0"/>
              </a:rPr>
              <a:t>“feature” branch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Modify</a:t>
            </a:r>
            <a:r>
              <a:rPr lang="en-US" dirty="0" smtClean="0">
                <a:ea typeface="ＭＳ Ｐゴシック" charset="0"/>
              </a:rPr>
              <a:t> files and test locally in working directory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Add</a:t>
            </a:r>
            <a:r>
              <a:rPr lang="en-US" dirty="0" smtClean="0">
                <a:ea typeface="ＭＳ Ｐゴシック" charset="0"/>
              </a:rPr>
              <a:t> files to stage hunks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Commit</a:t>
            </a:r>
            <a:r>
              <a:rPr lang="en-US" dirty="0" smtClean="0">
                <a:ea typeface="ＭＳ Ｐゴシック" charset="0"/>
              </a:rPr>
              <a:t> locally early </a:t>
            </a:r>
            <a:r>
              <a:rPr lang="en-US" dirty="0">
                <a:ea typeface="ＭＳ Ｐゴシック" charset="0"/>
              </a:rPr>
              <a:t>and often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Fetch</a:t>
            </a:r>
            <a:r>
              <a:rPr lang="en-US" dirty="0" smtClean="0">
                <a:ea typeface="ＭＳ Ｐゴシック" charset="0"/>
              </a:rPr>
              <a:t> frequently </a:t>
            </a:r>
            <a:r>
              <a:rPr lang="en-US" dirty="0">
                <a:ea typeface="ＭＳ Ｐゴシック" charset="0"/>
              </a:rPr>
              <a:t>to incorporate upstream </a:t>
            </a:r>
            <a:r>
              <a:rPr lang="en-US" dirty="0" smtClean="0">
                <a:ea typeface="ＭＳ Ｐゴシック" charset="0"/>
              </a:rPr>
              <a:t>changes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Diff</a:t>
            </a:r>
            <a:r>
              <a:rPr lang="en-US" dirty="0" smtClean="0">
                <a:ea typeface="ＭＳ Ｐゴシック" charset="0"/>
              </a:rPr>
              <a:t> to compare changes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Rebase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(squash) local commits </a:t>
            </a:r>
            <a:r>
              <a:rPr lang="en-US" dirty="0" smtClean="0">
                <a:ea typeface="ＭＳ Ｐゴシック" charset="0"/>
              </a:rPr>
              <a:t>interactively 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Merge</a:t>
            </a:r>
            <a:r>
              <a:rPr lang="en-US" dirty="0">
                <a:ea typeface="ＭＳ Ｐゴシック" charset="0"/>
              </a:rPr>
              <a:t> your changes </a:t>
            </a:r>
            <a:r>
              <a:rPr lang="en-US" dirty="0" smtClean="0">
                <a:ea typeface="ＭＳ Ｐゴシック" charset="0"/>
              </a:rPr>
              <a:t>with team branch locally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Push</a:t>
            </a:r>
            <a:r>
              <a:rPr lang="en-US" dirty="0">
                <a:ea typeface="ＭＳ Ｐゴシック" charset="0"/>
              </a:rPr>
              <a:t> your changes upstream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</a:t>
            </a:r>
            <a:r>
              <a:rPr lang="en-US" b="1" dirty="0" err="1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nvie.com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61182" y="1778297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28781" y="1957085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438946" y="2493972"/>
            <a:ext cx="504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add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611200" y="2793791"/>
            <a:ext cx="453577" cy="94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58818" y="2794184"/>
            <a:ext cx="466595" cy="86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71037" y="2662084"/>
            <a:ext cx="9372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modified</a:t>
            </a:r>
            <a:endParaRPr lang="en-US" i="1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28781" y="2330285"/>
            <a:ext cx="8349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commit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560405" y="1539391"/>
            <a:ext cx="609612" cy="102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73582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64777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25413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316133" y="2369089"/>
            <a:ext cx="336634" cy="36677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050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84075" y="177829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2298346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5" grpId="0"/>
      <p:bldP spid="97" grpId="0" animBg="1"/>
      <p:bldP spid="100" grpId="0"/>
      <p:bldP spid="102" grpId="0"/>
      <p:bldP spid="103" grpId="0" animBg="1"/>
      <p:bldP spid="104" grpId="0"/>
      <p:bldP spid="105" grpId="0" animBg="1"/>
      <p:bldP spid="76" grpId="0" animBg="1"/>
      <p:bldP spid="107" grpId="0"/>
      <p:bldP spid="74" grpId="0" animBg="1"/>
      <p:bldP spid="90" grpId="0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08" grpId="0" animBg="1"/>
      <p:bldP spid="111" grpId="0"/>
      <p:bldP spid="112" grpId="0"/>
      <p:bldP spid="115" grpId="0"/>
      <p:bldP spid="1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673960" y="1307501"/>
            <a:ext cx="833438" cy="1787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79627" y="130750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Actions internals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23989" y="1380526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2e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23989" y="1661514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4b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23989" y="1940914"/>
            <a:ext cx="584200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a7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23989" y="22219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82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23989" y="25013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45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23989" y="27807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c1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45874" y="2700979"/>
            <a:ext cx="80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HEAD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60986" y="2667470"/>
            <a:ext cx="1141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commit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88458" y="917259"/>
            <a:ext cx="766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u="sng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</a:rPr>
              <a:t>tree</a:t>
            </a:r>
            <a:endParaRPr lang="en-US" sz="1800" u="sng" dirty="0">
              <a:solidFill>
                <a:schemeClr val="bg1">
                  <a:lumMod val="50000"/>
                </a:schemeClr>
              </a:solidFill>
              <a:latin typeface="Open Sans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05836" y="2099094"/>
            <a:ext cx="12965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checkout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34588" y="2326124"/>
            <a:ext cx="3640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68480" y="2923443"/>
            <a:ext cx="41235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34588" y="2886517"/>
            <a:ext cx="364066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690639" y="3078479"/>
            <a:ext cx="900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ahead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90751" y="22727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38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6"/>
            <a:endCxn id="21" idx="4"/>
          </p:cNvCxnSpPr>
          <p:nvPr/>
        </p:nvCxnSpPr>
        <p:spPr>
          <a:xfrm flipV="1">
            <a:off x="4408189" y="2501301"/>
            <a:ext cx="474662" cy="1150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026002" y="986061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054576" y="2163046"/>
            <a:ext cx="998538" cy="9493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2762549" y="1137552"/>
            <a:ext cx="838200" cy="4762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commands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and states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50976" y="1398726"/>
            <a:ext cx="944268" cy="643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5589" y="1166951"/>
            <a:ext cx="671512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71546" y="1271541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7364" y="907236"/>
            <a:ext cx="10382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commit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5964" y="1447793"/>
            <a:ext cx="8382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2740466" y="2749773"/>
            <a:ext cx="2520360" cy="265113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405164" y="2521430"/>
            <a:ext cx="8699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sz="1000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026001" y="1939732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311606" y="1706786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5849789" y="1677981"/>
            <a:ext cx="1220787" cy="11112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927616"/>
            <a:ext cx="793750" cy="186502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git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repo.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683555" y="2846411"/>
            <a:ext cx="20562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checkout </a:t>
            </a:r>
            <a:r>
              <a:rPr lang="en-US" sz="1000" i="1" dirty="0" smtClean="0">
                <a:solidFill>
                  <a:srgbClr val="008000"/>
                </a:solidFill>
                <a:latin typeface="Open Sans" charset="0"/>
              </a:rPr>
              <a:t>branch                       </a:t>
            </a:r>
            <a:endParaRPr lang="en-US" sz="10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765276" y="1465202"/>
            <a:ext cx="874713" cy="4763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62314" y="1472952"/>
            <a:ext cx="8128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2765276" y="752698"/>
            <a:ext cx="4416425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343846" y="739532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0601" y="986771"/>
            <a:ext cx="7858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90876" y="1025276"/>
            <a:ext cx="8842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-- amend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92201" y="271686"/>
            <a:ext cx="10001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status </a:t>
            </a:r>
            <a:r>
              <a:rPr lang="en-US" sz="1050" b="1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4316493" y="-2075434"/>
            <a:ext cx="223838" cy="5156201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60826" y="1535106"/>
            <a:ext cx="877888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200" dirty="0">
                <a:latin typeface="Open Sans"/>
              </a:rPr>
              <a:t>.</a:t>
            </a:r>
            <a:r>
              <a:rPr lang="en-US" sz="1050" dirty="0">
                <a:latin typeface="Open Sans"/>
              </a:rPr>
              <a:t>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21036" y="482823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log (lol)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32389" y="1924689"/>
            <a:ext cx="8747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73514" y="2749773"/>
            <a:ext cx="10525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sz="105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310164" y="1841723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882842" y="1701793"/>
            <a:ext cx="0" cy="887413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2725588" y="1933561"/>
            <a:ext cx="157797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sz="105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--keep-index</a:t>
            </a:r>
            <a:endParaRPr lang="en-US" sz="105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985957" y="1677982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2725589" y="2069200"/>
            <a:ext cx="134778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52464" y="673323"/>
            <a:ext cx="892175" cy="256381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531209" y="2589206"/>
            <a:ext cx="657225" cy="20819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sz="1200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0135" y="1803908"/>
            <a:ext cx="103848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25589" y="2210487"/>
            <a:ext cx="12303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76276" y="986061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mkdir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76276" y="1890936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608364" y="2376968"/>
            <a:ext cx="6667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endParaRPr lang="en-US" sz="10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00376" y="1606663"/>
            <a:ext cx="1074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37930" name="Rectangle 12"/>
          <p:cNvSpPr>
            <a:spLocks noChangeArrowheads="1"/>
          </p:cNvSpPr>
          <p:nvPr/>
        </p:nvSpPr>
        <p:spPr bwMode="auto">
          <a:xfrm>
            <a:off x="5427171" y="923411"/>
            <a:ext cx="6591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Open Sans" charset="0"/>
              </a:rPr>
              <a:t>.</a:t>
            </a:r>
            <a:r>
              <a:rPr lang="en-US" sz="1200" dirty="0" smtClean="0">
                <a:solidFill>
                  <a:srgbClr val="FFFFFF"/>
                </a:solidFill>
                <a:latin typeface="Open Sans" charset="0"/>
              </a:rPr>
              <a:t>folder</a:t>
            </a:r>
            <a:endParaRPr lang="en-US" sz="1200" dirty="0">
              <a:solidFill>
                <a:srgbClr val="FFFFFF"/>
              </a:solidFill>
              <a:latin typeface="Open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80070" y="271480"/>
            <a:ext cx="10652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95651" y="1745192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395621" y="2163077"/>
            <a:ext cx="8794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7141" y="3205093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</a:t>
            </a:r>
            <a:r>
              <a:rPr lang="en-US" sz="525" dirty="0" smtClean="0">
                <a:latin typeface="Open Sans"/>
                <a:ea typeface="+mn-ea"/>
                <a:cs typeface="+mn-cs"/>
              </a:rPr>
              <a:t>2016.</a:t>
            </a:r>
            <a:endParaRPr lang="en-US" sz="525" dirty="0"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595244" y="752343"/>
            <a:ext cx="763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2708715" y="799383"/>
            <a:ext cx="8620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917551" y="3208561"/>
            <a:ext cx="9858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08439" y="1149411"/>
            <a:ext cx="5429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HEAD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71514" y="1546448"/>
            <a:ext cx="7477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25853" y="1575471"/>
            <a:ext cx="8921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clean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66751" y="1301973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232528" y="371699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987277" y="1256871"/>
            <a:ext cx="9128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sz="10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053114" y="62728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164239" y="1933798"/>
            <a:ext cx="7794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i="1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sz="1000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382056" y="729506"/>
            <a:ext cx="675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chemeClr val="accent4"/>
                </a:solidFill>
                <a:latin typeface="Open Sans" charset="0"/>
              </a:rPr>
              <a:t>.gitconfig</a:t>
            </a:r>
            <a:endParaRPr lang="en-US" sz="900" dirty="0">
              <a:solidFill>
                <a:schemeClr val="accent4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68476" y="927616"/>
            <a:ext cx="4048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sz="1000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68339" y="1703611"/>
            <a:ext cx="7493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7561114" y="2422748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7570639" y="2521173"/>
            <a:ext cx="48736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72226" y="2359248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443639" y="2422748"/>
            <a:ext cx="9525" cy="304800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745139" y="2519586"/>
            <a:ext cx="704850" cy="252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07076" y="2378298"/>
            <a:ext cx="4413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725589" y="2351775"/>
            <a:ext cx="134778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067401" y="1781322"/>
            <a:ext cx="7794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i="1" dirty="0">
                <a:latin typeface="Open Sans" charset="0"/>
              </a:rPr>
              <a:t>origin</a:t>
            </a:r>
            <a:endParaRPr lang="en-US" sz="1000" b="1" i="1" dirty="0">
              <a:latin typeface="Open Sans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66751" y="1151161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19007" y="1403356"/>
            <a:ext cx="813114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169001" y="2067148"/>
            <a:ext cx="7794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sz="1000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43251" y="482823"/>
            <a:ext cx="936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40516" y="272285"/>
            <a:ext cx="936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40334" y="2263936"/>
            <a:ext cx="11620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sz="105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79764" y="1889654"/>
            <a:ext cx="895350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1885640" y="458085"/>
            <a:ext cx="9472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 flipV="1">
            <a:off x="2744639" y="3181574"/>
            <a:ext cx="4357745" cy="24107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053114" y="2750421"/>
            <a:ext cx="895350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095611" y="2797398"/>
            <a:ext cx="727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3731" y="2983136"/>
            <a:ext cx="10525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391512" y="2025236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2720135" y="2693302"/>
            <a:ext cx="811074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26705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600748" y="998761"/>
            <a:ext cx="702815" cy="68897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sz="1050" i="1" dirty="0">
                <a:solidFill>
                  <a:schemeClr val="bg1"/>
                </a:solidFill>
                <a:latin typeface="Open San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02258" y="410240"/>
            <a:ext cx="58309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sz="1050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7842686" y="1940227"/>
            <a:ext cx="6066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 smtClean="0">
                <a:latin typeface="Open Sans "/>
                <a:cs typeface="Open Sans "/>
              </a:rPr>
              <a:t>branch</a:t>
            </a:r>
            <a:endParaRPr lang="en-US" sz="1000" i="1" dirty="0">
              <a:latin typeface="Open Sans "/>
              <a:cs typeface="Open Sans 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80323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88744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78156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885246" y="139472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25783" y="1131671"/>
            <a:ext cx="671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71546" y="1212741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7364" y="907236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2349" y="1353713"/>
            <a:ext cx="76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0" y="2969323"/>
            <a:ext cx="3464587" cy="366488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616826" y="2980070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163280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87134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662899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998760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154401" y="3116891"/>
            <a:ext cx="17754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                       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95166" y="1494088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62314" y="1355352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775863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92040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146" y="998760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90876" y="1178156"/>
            <a:ext cx="8842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-amend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224646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status </a:t>
            </a:r>
            <a:r>
              <a:rPr lang="en-US" b="1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629968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642139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84144" y="2090397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135279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28" y="2981087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055753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635897" y="1754002"/>
            <a:ext cx="0" cy="887413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2082753"/>
            <a:ext cx="2072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--keep-index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788628" y="1800236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90700" y="2292640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729506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131403" y="264141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85246" y="1874468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90700" y="2480967"/>
            <a:ext cx="12303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92464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1117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98839" y="2658596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695713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84144" y="1871153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36856" y="1909832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410037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41415" y="3531880"/>
            <a:ext cx="1711601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@Copyright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54232" y="717063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752343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017277" y="3605782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636913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64142" y="1577698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clean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99490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6062808" y="774006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874998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197600" y="705986"/>
            <a:ext cx="9541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.gitconfig</a:t>
            </a:r>
            <a:endParaRPr lang="en-US" dirty="0"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68670" y="927616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74336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422749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007956" y="2661546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30827" y="2359248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343490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992078" y="2672466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58506" y="2507658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90700" y="2716335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675482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62067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19201" y="1415116"/>
            <a:ext cx="813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2067148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84144" y="2528886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84144" y="2309641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show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56977" y="2440336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61132" y="2087230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467228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534374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73861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36719" y="2985558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103288" y="3253616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248676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85640" y="277562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20825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998761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386720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963747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958126" y="474066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Personal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0" y="923925"/>
            <a:ext cx="4938713" cy="3781425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clone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fetch</a:t>
            </a:r>
            <a:r>
              <a:rPr lang="en-US" sz="1800" dirty="0" smtClean="0">
                <a:ea typeface="ＭＳ Ｐゴシック" charset="0"/>
              </a:rPr>
              <a:t> (pull) </a:t>
            </a:r>
            <a:r>
              <a:rPr lang="en-US" sz="1800" dirty="0">
                <a:ea typeface="ＭＳ Ｐゴシック" charset="0"/>
              </a:rPr>
              <a:t>to update </a:t>
            </a:r>
            <a:r>
              <a:rPr lang="en-US" sz="1800" dirty="0" smtClean="0">
                <a:ea typeface="ＭＳ Ｐゴシック" charset="0"/>
              </a:rPr>
              <a:t>master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checkout (feature) branch, story, 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diff</a:t>
            </a:r>
            <a:r>
              <a:rPr lang="en-US" sz="1800" dirty="0" smtClean="0">
                <a:ea typeface="ＭＳ Ｐゴシック" charset="0"/>
              </a:rPr>
              <a:t> and edit </a:t>
            </a:r>
            <a:r>
              <a:rPr lang="en-US" sz="1800" dirty="0">
                <a:ea typeface="ＭＳ Ｐゴシック" charset="0"/>
              </a:rPr>
              <a:t>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edit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unit </a:t>
            </a:r>
            <a:r>
              <a:rPr lang="en-US" sz="1800" b="1" dirty="0">
                <a:ea typeface="ＭＳ Ｐゴシック" charset="0"/>
              </a:rPr>
              <a:t>test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commit</a:t>
            </a:r>
            <a:endParaRPr lang="en-US" sz="1800" b="1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rebase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squash 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merge</a:t>
            </a:r>
            <a:r>
              <a:rPr lang="en-US" sz="1800" dirty="0">
                <a:ea typeface="ＭＳ Ｐゴシック" charset="0"/>
              </a:rPr>
              <a:t> 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 (</a:t>
            </a:r>
            <a:r>
              <a:rPr lang="en-US" sz="1800" dirty="0">
                <a:ea typeface="ＭＳ Ｐゴシック" charset="0"/>
              </a:rPr>
              <a:t>automated) </a:t>
            </a:r>
            <a:r>
              <a:rPr lang="en-US" sz="1800" b="1" dirty="0">
                <a:ea typeface="ＭＳ Ｐゴシック" charset="0"/>
              </a:rPr>
              <a:t>end-to-end test 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push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feature </a:t>
            </a:r>
            <a:r>
              <a:rPr lang="en-US" sz="1800" dirty="0" smtClean="0">
                <a:ea typeface="ＭＳ Ｐゴシック" charset="0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smtClean="0">
                <a:ea typeface="ＭＳ Ｐゴシック" charset="0"/>
                <a:hlinkClick r:id="rId3"/>
              </a:rPr>
              <a:t>hooks</a:t>
            </a:r>
            <a:r>
              <a:rPr lang="en-US" sz="1800" dirty="0" smtClean="0">
                <a:ea typeface="ＭＳ Ｐゴシック" charset="0"/>
              </a:rPr>
              <a:t> initiate integration tests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58875" y="2195513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1158875" y="817563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1158875" y="1606550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modify</a:t>
            </a:r>
          </a:p>
        </p:txBody>
      </p:sp>
      <p:cxnSp>
        <p:nvCxnSpPr>
          <p:cNvPr id="6" name="Elbow Connector 5"/>
          <p:cNvCxnSpPr>
            <a:cxnSpLocks noChangeShapeType="1"/>
          </p:cNvCxnSpPr>
          <p:nvPr/>
        </p:nvCxnSpPr>
        <p:spPr bwMode="auto">
          <a:xfrm rot="16200000" flipV="1">
            <a:off x="6612732" y="2439194"/>
            <a:ext cx="836612" cy="349250"/>
          </a:xfrm>
          <a:prstGeom prst="bentConnector3">
            <a:avLst>
              <a:gd name="adj1" fmla="val 100000"/>
            </a:avLst>
          </a:prstGeom>
          <a:noFill/>
          <a:ln w="25400">
            <a:solidFill>
              <a:srgbClr val="4F81BD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List Markup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485900" y="1028700"/>
            <a:ext cx="2784475" cy="35083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1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text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2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1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2</a:t>
            </a:r>
          </a:p>
        </p:txBody>
      </p:sp>
      <p:sp>
        <p:nvSpPr>
          <p:cNvPr id="23555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``` denote coding (HTML)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3 spaces before ``` to indent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Table Markup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162050" y="1028700"/>
            <a:ext cx="76136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</p:txBody>
      </p:sp>
      <p:sp>
        <p:nvSpPr>
          <p:cNvPr id="24579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>
                <a:latin typeface="Open Sans" charset="0"/>
                <a:cs typeface="Open Sans" charset="0"/>
              </a:rPr>
              <a:t>Colon right-aligns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662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49"/>
            <a:ext cx="6400800" cy="1707003"/>
          </a:xfrm>
        </p:spPr>
        <p:txBody>
          <a:bodyPr/>
          <a:lstStyle/>
          <a:p>
            <a:r>
              <a:rPr lang="en-US" dirty="0" smtClean="0"/>
              <a:t>by @WilsonMar</a:t>
            </a:r>
          </a:p>
          <a:p>
            <a:r>
              <a:rPr lang="en-US" dirty="0"/>
              <a:t>at </a:t>
            </a:r>
            <a:r>
              <a:rPr lang="en-US" dirty="0" smtClean="0"/>
              <a:t>StarWest/StarEast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759072"/>
            <a:ext cx="6400800" cy="98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2370" y="646796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23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/>
              <a:t>wilsonmar.github.io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Introductory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in GitHub.com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your repo 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20360</TotalTime>
  <Words>2775</Words>
  <Application>Microsoft Macintosh PowerPoint</Application>
  <PresentationFormat>On-screen Show (16:9)</PresentationFormat>
  <Paragraphs>645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ConcurCorporateTemplate2013_Helvetica_16x9</vt:lpstr>
      <vt:lpstr>How Testers Master Git and GitHub</vt:lpstr>
      <vt:lpstr>PowerPoint Presentation</vt:lpstr>
      <vt:lpstr>PowerPoint Presentation</vt:lpstr>
      <vt:lpstr>Java tools popularity</vt:lpstr>
      <vt:lpstr>GitHub user statistics</vt:lpstr>
      <vt:lpstr>GitHub Enterprise</vt:lpstr>
      <vt:lpstr>GitLab Enterprise vs.  GitHub Enterprise</vt:lpstr>
      <vt:lpstr>Introductory activities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Commit individual hunk</vt:lpstr>
      <vt:lpstr>Basic action verbs</vt:lpstr>
      <vt:lpstr>Agile Story Branch Pattern</vt:lpstr>
      <vt:lpstr>Git Flow workflow (2010)</vt:lpstr>
      <vt:lpstr>Feature branch</vt:lpstr>
      <vt:lpstr>Actions internals</vt:lpstr>
      <vt:lpstr>commands and states</vt:lpstr>
      <vt:lpstr>Git command map</vt:lpstr>
      <vt:lpstr>Lifecycle</vt:lpstr>
      <vt:lpstr>Personal workflow</vt:lpstr>
      <vt:lpstr>Github Flavored Markdown</vt:lpstr>
      <vt:lpstr>Github Flavored List Markup</vt:lpstr>
      <vt:lpstr>Github Flavored Table Markup</vt:lpstr>
      <vt:lpstr>PowerPoint Presentation</vt:lpstr>
      <vt:lpstr>How Testers Master and GitHub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584</cp:revision>
  <cp:lastPrinted>2015-11-18T16:47:39Z</cp:lastPrinted>
  <dcterms:created xsi:type="dcterms:W3CDTF">2016-03-09T21:14:16Z</dcterms:created>
  <dcterms:modified xsi:type="dcterms:W3CDTF">2016-09-08T19:08:05Z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