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42" r:id="rId2"/>
    <p:sldId id="341" r:id="rId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39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60165" y="1681435"/>
            <a:ext cx="6089346" cy="577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Pipeline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21" name="Can 20"/>
          <p:cNvSpPr/>
          <p:nvPr/>
        </p:nvSpPr>
        <p:spPr>
          <a:xfrm>
            <a:off x="939103" y="301205"/>
            <a:ext cx="1296387" cy="896132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app source</a:t>
            </a:r>
            <a:endParaRPr lang="en-US" sz="1600" dirty="0">
              <a:latin typeface="Open Sans Light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49041" y="1197337"/>
            <a:ext cx="36" cy="468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4224354" y="301205"/>
            <a:ext cx="1249776" cy="82296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DockerHub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4293" y="236156"/>
            <a:ext cx="60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SCM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327" y="837789"/>
            <a:ext cx="1105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Dockerfile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29" name="Straight Arrow Connector 28"/>
          <p:cNvCxnSpPr>
            <a:stCxn id="42" idx="0"/>
            <a:endCxn id="23" idx="3"/>
          </p:cNvCxnSpPr>
          <p:nvPr/>
        </p:nvCxnSpPr>
        <p:spPr>
          <a:xfrm flipV="1">
            <a:off x="4848796" y="1124165"/>
            <a:ext cx="446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49598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CI (Jenkins)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collect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2313" y="2285719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latin typeface="Open Sans Light"/>
                <a:cs typeface="Open Sans Light"/>
              </a:rPr>
              <a:t>Instantiate CI </a:t>
            </a:r>
            <a:r>
              <a:rPr lang="en-US" sz="1600" dirty="0" smtClean="0">
                <a:latin typeface="Open Sans Light"/>
                <a:cs typeface="Open Sans Light"/>
              </a:rPr>
              <a:t>server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11133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5839" y="2285719"/>
            <a:ext cx="1610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Build Docker image with tag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Push Docker image to DockerHub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9735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deploy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image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6342" y="2285719"/>
            <a:ext cx="153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latin typeface="Open Sans Light"/>
                <a:cs typeface="Open Sans Light"/>
              </a:rPr>
              <a:t>Pull Docker image</a:t>
            </a:r>
          </a:p>
        </p:txBody>
      </p:sp>
      <p:cxnSp>
        <p:nvCxnSpPr>
          <p:cNvPr id="51" name="Straight Arrow Connector 50"/>
          <p:cNvCxnSpPr>
            <a:stCxn id="23" idx="3"/>
          </p:cNvCxnSpPr>
          <p:nvPr/>
        </p:nvCxnSpPr>
        <p:spPr>
          <a:xfrm>
            <a:off x="4849242" y="1124165"/>
            <a:ext cx="950493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356852" y="1666307"/>
            <a:ext cx="1275325" cy="57733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smoke test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on app svr.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83380" y="2285719"/>
            <a:ext cx="17099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sz="1600" dirty="0" smtClean="0">
                <a:latin typeface="Open Sans Light"/>
                <a:cs typeface="Open Sans Light"/>
              </a:rPr>
              <a:t>Provision VPC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01541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build &amp; compile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1045" y="2331886"/>
            <a:ext cx="154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Run Gulp,</a:t>
            </a:r>
            <a:b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Maven, etc.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Code scan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  <p:cxnSp>
        <p:nvCxnSpPr>
          <p:cNvPr id="61" name="Straight Arrow Connector 60"/>
          <p:cNvCxnSpPr>
            <a:stCxn id="34" idx="3"/>
            <a:endCxn id="42" idx="1"/>
          </p:cNvCxnSpPr>
          <p:nvPr/>
        </p:nvCxnSpPr>
        <p:spPr>
          <a:xfrm>
            <a:off x="2224923" y="1954973"/>
            <a:ext cx="1986210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7" idx="1"/>
          </p:cNvCxnSpPr>
          <p:nvPr/>
        </p:nvCxnSpPr>
        <p:spPr>
          <a:xfrm>
            <a:off x="5486458" y="1963186"/>
            <a:ext cx="313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52" idx="1"/>
          </p:cNvCxnSpPr>
          <p:nvPr/>
        </p:nvCxnSpPr>
        <p:spPr>
          <a:xfrm flipV="1">
            <a:off x="7075060" y="1954973"/>
            <a:ext cx="281792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2606100" y="301205"/>
            <a:ext cx="1249776" cy="822960"/>
          </a:xfrm>
          <a:prstGeom prst="can">
            <a:avLst/>
          </a:prstGeom>
          <a:solidFill>
            <a:schemeClr val="tx2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Artifactory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1" name="Straight Arrow Connector 70"/>
          <p:cNvCxnSpPr>
            <a:stCxn id="56" idx="0"/>
            <a:endCxn id="70" idx="3"/>
          </p:cNvCxnSpPr>
          <p:nvPr/>
        </p:nvCxnSpPr>
        <p:spPr>
          <a:xfrm flipH="1" flipV="1">
            <a:off x="3230988" y="1124165"/>
            <a:ext cx="8216" cy="542142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3230988" y="1124165"/>
            <a:ext cx="993366" cy="55035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1095" y="865683"/>
            <a:ext cx="147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commit, tag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649401" y="1144852"/>
            <a:ext cx="0" cy="521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83380" y="3306050"/>
            <a:ext cx="1691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Logging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Monitoring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Scaling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Notification to Slack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0" name="Can 99"/>
          <p:cNvSpPr/>
          <p:nvPr/>
        </p:nvSpPr>
        <p:spPr>
          <a:xfrm>
            <a:off x="7364781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on-server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databases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01" name="Straight Arrow Connector 100"/>
          <p:cNvCxnSpPr>
            <a:stCxn id="52" idx="0"/>
            <a:endCxn id="100" idx="3"/>
          </p:cNvCxnSpPr>
          <p:nvPr/>
        </p:nvCxnSpPr>
        <p:spPr>
          <a:xfrm flipH="1" flipV="1">
            <a:off x="7989669" y="1124165"/>
            <a:ext cx="4846" cy="54214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83380" y="2778161"/>
            <a:ext cx="17099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sz="1600" dirty="0" smtClean="0">
                <a:latin typeface="Open Sans Light"/>
                <a:cs typeface="Open Sans Light"/>
              </a:rPr>
              <a:t>Smoke test functionality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56506" y="4044713"/>
            <a:ext cx="14534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sz="1600" dirty="0" smtClean="0">
                <a:latin typeface="Open Sans Light"/>
                <a:cs typeface="Open Sans Light"/>
              </a:rPr>
              <a:t>Run Docker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2313" y="3614865"/>
            <a:ext cx="2041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Define Docker credentials in CI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2313" y="4290935"/>
            <a:ext cx="18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Invoke Docker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cxnSp>
        <p:nvCxnSpPr>
          <p:cNvPr id="38" name="Straight Arrow Connector 37"/>
          <p:cNvCxnSpPr>
            <a:stCxn id="52" idx="0"/>
            <a:endCxn id="37" idx="0"/>
          </p:cNvCxnSpPr>
          <p:nvPr/>
        </p:nvCxnSpPr>
        <p:spPr>
          <a:xfrm flipH="1" flipV="1">
            <a:off x="6424623" y="506945"/>
            <a:ext cx="1569892" cy="115936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2313" y="2788658"/>
            <a:ext cx="189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latin typeface="Open Sans Light"/>
                <a:cs typeface="Open Sans Light"/>
              </a:rPr>
              <a:t>Setup hook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38546" y="137043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dirty="0" smtClean="0">
                <a:latin typeface="Open Sans Light"/>
                <a:cs typeface="Open Sans Light"/>
              </a:rPr>
              <a:t>push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50393" y="1081870"/>
            <a:ext cx="145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2313" y="3086491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>
                <a:latin typeface="Open Sans Light"/>
                <a:cs typeface="Open Sans Light"/>
              </a:rPr>
              <a:t>Checkout </a:t>
            </a:r>
            <a:r>
              <a:rPr lang="en-US" sz="1600" dirty="0" smtClean="0">
                <a:latin typeface="Open Sans Light"/>
                <a:cs typeface="Open Sans Light"/>
              </a:rPr>
              <a:t>from GitHub</a:t>
            </a:r>
          </a:p>
        </p:txBody>
      </p:sp>
      <p:sp>
        <p:nvSpPr>
          <p:cNvPr id="37" name="Can 36"/>
          <p:cNvSpPr/>
          <p:nvPr/>
        </p:nvSpPr>
        <p:spPr>
          <a:xfrm>
            <a:off x="5799735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external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APIs &amp; DBs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8268" y="1131257"/>
            <a:ext cx="1109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Java </a:t>
            </a:r>
          </a:p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only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48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8" grpId="0"/>
      <p:bldP spid="34" grpId="0"/>
      <p:bldP spid="41" grpId="0"/>
      <p:bldP spid="42" grpId="0"/>
      <p:bldP spid="44" grpId="0"/>
      <p:bldP spid="47" grpId="0"/>
      <p:bldP spid="50" grpId="0" build="p"/>
      <p:bldP spid="52" grpId="0" animBg="1"/>
      <p:bldP spid="54" grpId="0"/>
      <p:bldP spid="56" grpId="0"/>
      <p:bldP spid="57" grpId="0"/>
      <p:bldP spid="70" grpId="0" animBg="1"/>
      <p:bldP spid="82" grpId="0"/>
      <p:bldP spid="99" grpId="0"/>
      <p:bldP spid="100" grpId="0" animBg="1"/>
      <p:bldP spid="106" grpId="0"/>
      <p:bldP spid="107" grpId="0"/>
      <p:bldP spid="33" grpId="0"/>
      <p:bldP spid="36" grpId="0"/>
      <p:bldP spid="39" grpId="0" build="p"/>
      <p:bldP spid="40" grpId="0" build="p"/>
      <p:bldP spid="43" grpId="0"/>
      <p:bldP spid="45" grpId="0"/>
      <p:bldP spid="3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options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3" name="Picture 2" descr="Screen Shot 2016-07-28 at 5.3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89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7702" y="4642070"/>
            <a:ext cx="576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Open Sans Light"/>
                <a:cs typeface="Open Sans Light"/>
              </a:rPr>
              <a:t>graphic source: </a:t>
            </a:r>
            <a:r>
              <a:rPr lang="en-US" sz="800" dirty="0" smtClean="0">
                <a:latin typeface="Open Sans Light"/>
                <a:cs typeface="Open Sans Light"/>
              </a:rPr>
              <a:t>0:21 into https</a:t>
            </a:r>
            <a:r>
              <a:rPr lang="en-US" sz="800" dirty="0">
                <a:latin typeface="Open Sans Light"/>
                <a:cs typeface="Open Sans Light"/>
              </a:rPr>
              <a:t>://</a:t>
            </a:r>
            <a:r>
              <a:rPr lang="en-US" sz="800" dirty="0" err="1">
                <a:latin typeface="Open Sans Light"/>
                <a:cs typeface="Open Sans Light"/>
              </a:rPr>
              <a:t>app.pluralsight.com</a:t>
            </a:r>
            <a:r>
              <a:rPr lang="en-US" sz="800" dirty="0">
                <a:latin typeface="Open Sans Light"/>
                <a:cs typeface="Open Sans Light"/>
              </a:rPr>
              <a:t>/</a:t>
            </a:r>
            <a:r>
              <a:rPr lang="en-US" sz="800" dirty="0" err="1">
                <a:latin typeface="Open Sans Light"/>
                <a:cs typeface="Open Sans Light"/>
              </a:rPr>
              <a:t>player?course</a:t>
            </a:r>
            <a:r>
              <a:rPr lang="en-US" sz="800" dirty="0">
                <a:latin typeface="Open Sans Light"/>
                <a:cs typeface="Open Sans Light"/>
              </a:rPr>
              <a:t>=integrating-</a:t>
            </a:r>
            <a:r>
              <a:rPr lang="en-US" sz="800" dirty="0" err="1">
                <a:latin typeface="Open Sans Light"/>
                <a:cs typeface="Open Sans Light"/>
              </a:rPr>
              <a:t>docker</a:t>
            </a:r>
            <a:r>
              <a:rPr lang="en-US" sz="800" dirty="0">
                <a:latin typeface="Open Sans Light"/>
                <a:cs typeface="Open Sans Light"/>
              </a:rPr>
              <a:t>-with-</a:t>
            </a:r>
            <a:r>
              <a:rPr lang="en-US" sz="800" dirty="0" err="1">
                <a:latin typeface="Open Sans Light"/>
                <a:cs typeface="Open Sans Light"/>
              </a:rPr>
              <a:t>devops</a:t>
            </a:r>
            <a:r>
              <a:rPr lang="en-US" sz="800" dirty="0">
                <a:latin typeface="Open Sans Light"/>
                <a:cs typeface="Open Sans Light"/>
              </a:rPr>
              <a:t>-automated-</a:t>
            </a:r>
            <a:r>
              <a:rPr lang="en-US" sz="800" dirty="0" smtClean="0">
                <a:latin typeface="Open Sans Light"/>
                <a:cs typeface="Open Sans Light"/>
              </a:rPr>
              <a:t>workflows</a:t>
            </a:r>
            <a:br>
              <a:rPr lang="en-US" sz="800" dirty="0" smtClean="0">
                <a:latin typeface="Open Sans Light"/>
                <a:cs typeface="Open Sans Light"/>
              </a:rPr>
            </a:br>
            <a:r>
              <a:rPr lang="en-US" sz="800" dirty="0" smtClean="0">
                <a:latin typeface="Open Sans Light"/>
                <a:cs typeface="Open Sans Light"/>
              </a:rPr>
              <a:t>&amp;</a:t>
            </a:r>
            <a:r>
              <a:rPr lang="en-US" sz="800" dirty="0">
                <a:latin typeface="Open Sans Light"/>
                <a:cs typeface="Open Sans Light"/>
              </a:rPr>
              <a:t>author=</a:t>
            </a:r>
            <a:r>
              <a:rPr lang="en-US" sz="800" dirty="0" err="1">
                <a:latin typeface="Open Sans Light"/>
                <a:cs typeface="Open Sans Light"/>
              </a:rPr>
              <a:t>nigel-poulton&amp;name</a:t>
            </a:r>
            <a:r>
              <a:rPr lang="en-US" sz="800" dirty="0">
                <a:latin typeface="Open Sans Light"/>
                <a:cs typeface="Open Sans Light"/>
              </a:rPr>
              <a:t>=integrating-docker-with-devops-automated-workflows-m3&amp;clip=0&amp;mode=live</a:t>
            </a:r>
          </a:p>
        </p:txBody>
      </p:sp>
      <p:pic>
        <p:nvPicPr>
          <p:cNvPr id="4" name="Picture 3" descr="Screen Shot 2016-07-28 at 5.36.0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15" y="2010594"/>
            <a:ext cx="824179" cy="832028"/>
          </a:xfrm>
          <a:prstGeom prst="rect">
            <a:avLst/>
          </a:prstGeom>
        </p:spPr>
      </p:pic>
      <p:pic>
        <p:nvPicPr>
          <p:cNvPr id="5" name="Picture 4" descr="Screen Shot 2016-07-28 at 5.37.1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37" y="2879995"/>
            <a:ext cx="959734" cy="1109692"/>
          </a:xfrm>
          <a:prstGeom prst="rect">
            <a:avLst/>
          </a:prstGeom>
        </p:spPr>
      </p:pic>
      <p:pic>
        <p:nvPicPr>
          <p:cNvPr id="6" name="Picture 5" descr="Screen Shot 2016-07-28 at 5.38.0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49" y="991524"/>
            <a:ext cx="750710" cy="981697"/>
          </a:xfrm>
          <a:prstGeom prst="rect">
            <a:avLst/>
          </a:prstGeom>
        </p:spPr>
      </p:pic>
      <p:pic>
        <p:nvPicPr>
          <p:cNvPr id="7" name="Picture 6" descr="Screen Shot 2016-07-28 at 5.39.0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91" y="3775443"/>
            <a:ext cx="1117427" cy="4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32354</TotalTime>
  <Words>112</Words>
  <Application>Microsoft Macintosh PowerPoint</Application>
  <PresentationFormat>On-screen Show (16:9)</PresentationFormat>
  <Paragraphs>42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ConcurCorporateTemplate2013_Helvetica_16x9</vt:lpstr>
      <vt:lpstr>CI Pipeline</vt:lpstr>
      <vt:lpstr>CI options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673</cp:revision>
  <cp:lastPrinted>2015-11-18T16:47:39Z</cp:lastPrinted>
  <dcterms:created xsi:type="dcterms:W3CDTF">2016-03-09T21:14:16Z</dcterms:created>
  <dcterms:modified xsi:type="dcterms:W3CDTF">2016-07-31T18:23:42Z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