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3"/>
  </p:notesMasterIdLst>
  <p:sldIdLst>
    <p:sldId id="315" r:id="rId5"/>
    <p:sldId id="327" r:id="rId6"/>
    <p:sldId id="287" r:id="rId7"/>
    <p:sldId id="288" r:id="rId8"/>
    <p:sldId id="299" r:id="rId9"/>
    <p:sldId id="300" r:id="rId10"/>
    <p:sldId id="305" r:id="rId11"/>
    <p:sldId id="306" r:id="rId12"/>
    <p:sldId id="316" r:id="rId13"/>
    <p:sldId id="289" r:id="rId14"/>
    <p:sldId id="290" r:id="rId15"/>
    <p:sldId id="293" r:id="rId16"/>
    <p:sldId id="294" r:id="rId17"/>
    <p:sldId id="295" r:id="rId18"/>
    <p:sldId id="296" r:id="rId19"/>
    <p:sldId id="297" r:id="rId20"/>
    <p:sldId id="298" r:id="rId21"/>
    <p:sldId id="331" r:id="rId22"/>
    <p:sldId id="291" r:id="rId23"/>
    <p:sldId id="292" r:id="rId24"/>
    <p:sldId id="317" r:id="rId25"/>
    <p:sldId id="326" r:id="rId26"/>
    <p:sldId id="329" r:id="rId27"/>
    <p:sldId id="332" r:id="rId28"/>
    <p:sldId id="333" r:id="rId29"/>
    <p:sldId id="303" r:id="rId30"/>
    <p:sldId id="304" r:id="rId31"/>
    <p:sldId id="301" r:id="rId32"/>
    <p:sldId id="302" r:id="rId33"/>
    <p:sldId id="307" r:id="rId34"/>
    <p:sldId id="308" r:id="rId35"/>
    <p:sldId id="309" r:id="rId36"/>
    <p:sldId id="310" r:id="rId37"/>
    <p:sldId id="311" r:id="rId38"/>
    <p:sldId id="312" r:id="rId39"/>
    <p:sldId id="313" r:id="rId40"/>
    <p:sldId id="314" r:id="rId41"/>
    <p:sldId id="334" r:id="rId42"/>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27"/>
          </p14:sldIdLst>
        </p14:section>
        <p14:section name="Compute" id="{A6ADF34F-A91E-4E6D-89B0-287F660BC116}">
          <p14:sldIdLst>
            <p14:sldId id="287"/>
            <p14:sldId id="288"/>
          </p14:sldIdLst>
        </p14:section>
        <p14:section name="Storage &amp; Content Delivery" id="{80D2130B-709D-44AE-9B74-F35645BB14F3}">
          <p14:sldIdLst>
            <p14:sldId id="299"/>
            <p14:sldId id="300"/>
          </p14:sldIdLst>
        </p14:section>
        <p14:section name="Database" id="{2D75F611-5390-4740-89BB-DF846DD6FD2F}">
          <p14:sldIdLst>
            <p14:sldId id="305"/>
            <p14:sldId id="306"/>
            <p14:sldId id="316"/>
          </p14:sldIdLst>
        </p14:section>
        <p14:section name="Networking" id="{E8B780DF-48AB-45D1-A032-B49B3B12619D}">
          <p14:sldIdLst>
            <p14:sldId id="289"/>
            <p14:sldId id="290"/>
          </p14:sldIdLst>
        </p14:section>
        <p14:section name="Developer Tools" id="{110A1199-175E-42AA-9A66-E6A03CEA0691}">
          <p14:sldIdLst>
            <p14:sldId id="293"/>
            <p14:sldId id="294"/>
          </p14:sldIdLst>
        </p14:section>
        <p14:section name="Management Tools" id="{2EEC2EC3-AC51-4D15-BCB2-0D68E5430DD0}">
          <p14:sldIdLst>
            <p14:sldId id="295"/>
            <p14:sldId id="296"/>
          </p14:sldIdLst>
        </p14:section>
        <p14:section name="Security &amp; Identity" id="{8E5A1069-3DDB-4261-BBC9-39C0D31A6932}">
          <p14:sldIdLst>
            <p14:sldId id="297"/>
            <p14:sldId id="298"/>
            <p14:sldId id="331"/>
          </p14:sldIdLst>
        </p14:section>
        <p14:section name="Analytics" id="{0FAE4EA2-1B06-4DA6-AD77-148B341CC283}">
          <p14:sldIdLst>
            <p14:sldId id="291"/>
            <p14:sldId id="29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Mobile Services" id="{0E0C85B2-240F-4BA5-B992-B2669479AA20}">
          <p14:sldIdLst>
            <p14:sldId id="303"/>
            <p14:sldId id="304"/>
          </p14:sldIdLst>
        </p14:section>
        <p14:section name="Application Services" id="{EE60347D-6881-429E-B026-F4B508FE965B}">
          <p14:sldIdLst>
            <p14:sldId id="301"/>
            <p14:sldId id="302"/>
          </p14:sldIdLst>
        </p14:section>
        <p14:section name="Enterprise Applications" id="{7E81D09A-DFC7-4259-8565-76AEF71BD800}">
          <p14:sldIdLst>
            <p14:sldId id="307"/>
            <p14:sldId id="308"/>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 id="334"/>
          </p14:sldIdLst>
        </p14:section>
      </p14:sectionLst>
    </p:ext>
    <p:ext uri="{EFAFB233-063F-42B5-8137-9DF3F51BA10A}">
      <p15:sldGuideLst xmlns=""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4" autoAdjust="0"/>
    <p:restoredTop sz="87234" autoAdjust="0"/>
  </p:normalViewPr>
  <p:slideViewPr>
    <p:cSldViewPr snapToGrid="0" showGuides="1">
      <p:cViewPr varScale="1">
        <p:scale>
          <a:sx n="132" d="100"/>
          <a:sy n="132" d="100"/>
        </p:scale>
        <p:origin x="-960" y="-112"/>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7/3/16</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50921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3272366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91646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127931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accent6">
                    <a:lumMod val="60000"/>
                    <a:lumOff val="40000"/>
                  </a:schemeClr>
                </a:solidFill>
              </a:rPr>
              <a:t>© 2015, Amazon Web Services, Inc. or its Affiliates. All rights reserved.</a:t>
            </a:r>
            <a:endParaRPr lang="en-US" sz="700" dirty="0">
              <a:solidFill>
                <a:schemeClr val="accent6">
                  <a:lumMod val="60000"/>
                  <a:lumOff val="40000"/>
                </a:schemeClr>
              </a:solidFill>
            </a:endParaRP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val="212483756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ws.amazon.com/architecture/icons/"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em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1.emf"/><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1" Type="http://schemas.openxmlformats.org/officeDocument/2006/relationships/image" Target="../media/image82.png"/><Relationship Id="rId12" Type="http://schemas.openxmlformats.org/officeDocument/2006/relationships/image" Target="../media/image83.png"/><Relationship Id="rId13" Type="http://schemas.openxmlformats.org/officeDocument/2006/relationships/image" Target="../media/image84.png"/><Relationship Id="rId14" Type="http://schemas.openxmlformats.org/officeDocument/2006/relationships/image" Target="../media/image85.png"/><Relationship Id="rId15" Type="http://schemas.openxmlformats.org/officeDocument/2006/relationships/image" Target="../media/image86.png"/><Relationship Id="rId16" Type="http://schemas.openxmlformats.org/officeDocument/2006/relationships/image" Target="../media/image87.png"/><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7.png"/><Relationship Id="rId7" Type="http://schemas.openxmlformats.org/officeDocument/2006/relationships/image" Target="../media/image78.png"/><Relationship Id="rId8" Type="http://schemas.openxmlformats.org/officeDocument/2006/relationships/image" Target="../media/image79.png"/><Relationship Id="rId9" Type="http://schemas.openxmlformats.org/officeDocument/2006/relationships/image" Target="../media/image80.png"/><Relationship Id="rId10" Type="http://schemas.openxmlformats.org/officeDocument/2006/relationships/image" Target="../media/image8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9.png"/><Relationship Id="rId4" Type="http://schemas.openxmlformats.org/officeDocument/2006/relationships/image" Target="../media/image90.png"/><Relationship Id="rId1" Type="http://schemas.openxmlformats.org/officeDocument/2006/relationships/slideLayout" Target="../slideLayouts/slideLayout10.xml"/><Relationship Id="rId2" Type="http://schemas.openxmlformats.org/officeDocument/2006/relationships/image" Target="../media/image8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1" Type="http://schemas.openxmlformats.org/officeDocument/2006/relationships/image" Target="../media/image100.png"/><Relationship Id="rId12" Type="http://schemas.openxmlformats.org/officeDocument/2006/relationships/image" Target="../media/image101.png"/><Relationship Id="rId13" Type="http://schemas.openxmlformats.org/officeDocument/2006/relationships/image" Target="../media/image102.png"/><Relationship Id="rId14" Type="http://schemas.openxmlformats.org/officeDocument/2006/relationships/image" Target="../media/image103.png"/><Relationship Id="rId15" Type="http://schemas.openxmlformats.org/officeDocument/2006/relationships/image" Target="../media/image104.png"/><Relationship Id="rId16" Type="http://schemas.openxmlformats.org/officeDocument/2006/relationships/image" Target="../media/image105.png"/><Relationship Id="rId17" Type="http://schemas.openxmlformats.org/officeDocument/2006/relationships/image" Target="../media/image106.png"/><Relationship Id="rId18" Type="http://schemas.openxmlformats.org/officeDocument/2006/relationships/image" Target="../media/image107.png"/><Relationship Id="rId19" Type="http://schemas.openxmlformats.org/officeDocument/2006/relationships/image" Target="../media/image108.png"/><Relationship Id="rId1" Type="http://schemas.openxmlformats.org/officeDocument/2006/relationships/slideLayout" Target="../slideLayouts/slideLayout10.xml"/><Relationship Id="rId2"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95.png"/><Relationship Id="rId7" Type="http://schemas.openxmlformats.org/officeDocument/2006/relationships/image" Target="../media/image96.png"/><Relationship Id="rId8" Type="http://schemas.openxmlformats.org/officeDocument/2006/relationships/image" Target="../media/image97.png"/><Relationship Id="rId9" Type="http://schemas.openxmlformats.org/officeDocument/2006/relationships/image" Target="../media/image98.png"/><Relationship Id="rId10" Type="http://schemas.openxmlformats.org/officeDocument/2006/relationships/image" Target="../media/image9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1" Type="http://schemas.openxmlformats.org/officeDocument/2006/relationships/image" Target="../media/image118.png"/><Relationship Id="rId12" Type="http://schemas.openxmlformats.org/officeDocument/2006/relationships/image" Target="../media/image119.png"/><Relationship Id="rId13" Type="http://schemas.openxmlformats.org/officeDocument/2006/relationships/image" Target="../media/image120.png"/><Relationship Id="rId14" Type="http://schemas.openxmlformats.org/officeDocument/2006/relationships/image" Target="../media/image121.png"/><Relationship Id="rId15" Type="http://schemas.openxmlformats.org/officeDocument/2006/relationships/image" Target="../media/image122.png"/><Relationship Id="rId16" Type="http://schemas.openxmlformats.org/officeDocument/2006/relationships/image" Target="../media/image123.png"/><Relationship Id="rId17" Type="http://schemas.openxmlformats.org/officeDocument/2006/relationships/image" Target="../media/image124.png"/><Relationship Id="rId18" Type="http://schemas.openxmlformats.org/officeDocument/2006/relationships/image" Target="../media/image125.png"/><Relationship Id="rId1" Type="http://schemas.openxmlformats.org/officeDocument/2006/relationships/slideLayout" Target="../slideLayouts/slideLayout10.xml"/><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image" Target="../media/image112.png"/><Relationship Id="rId6" Type="http://schemas.openxmlformats.org/officeDocument/2006/relationships/image" Target="../media/image113.png"/><Relationship Id="rId7" Type="http://schemas.openxmlformats.org/officeDocument/2006/relationships/image" Target="../media/image114.png"/><Relationship Id="rId8" Type="http://schemas.openxmlformats.org/officeDocument/2006/relationships/image" Target="../media/image115.png"/><Relationship Id="rId9" Type="http://schemas.openxmlformats.org/officeDocument/2006/relationships/image" Target="../media/image116.png"/><Relationship Id="rId10" Type="http://schemas.openxmlformats.org/officeDocument/2006/relationships/image" Target="../media/image1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1" Type="http://schemas.openxmlformats.org/officeDocument/2006/relationships/slide" Target="slide25.xml"/><Relationship Id="rId12" Type="http://schemas.openxmlformats.org/officeDocument/2006/relationships/slide" Target="slide8.xml"/><Relationship Id="rId13" Type="http://schemas.openxmlformats.org/officeDocument/2006/relationships/slide" Target="slide22.xml"/><Relationship Id="rId14" Type="http://schemas.openxmlformats.org/officeDocument/2006/relationships/slide" Target="slide33.xml"/><Relationship Id="rId15" Type="http://schemas.openxmlformats.org/officeDocument/2006/relationships/slide" Target="slide32.xml"/><Relationship Id="rId16" Type="http://schemas.openxmlformats.org/officeDocument/2006/relationships/slide" Target="slide35.xml"/><Relationship Id="rId17" Type="http://schemas.openxmlformats.org/officeDocument/2006/relationships/slide" Target="slide34.xml"/><Relationship Id="rId18" Type="http://schemas.openxmlformats.org/officeDocument/2006/relationships/slide" Target="slide37.xml"/><Relationship Id="rId19" Type="http://schemas.openxmlformats.org/officeDocument/2006/relationships/slide" Target="slide29.xml"/><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slide" Target="slide15.xml"/><Relationship Id="rId4" Type="http://schemas.openxmlformats.org/officeDocument/2006/relationships/slide" Target="slide31.xml"/><Relationship Id="rId5" Type="http://schemas.openxmlformats.org/officeDocument/2006/relationships/slide" Target="slide11.xml"/><Relationship Id="rId6" Type="http://schemas.openxmlformats.org/officeDocument/2006/relationships/slide" Target="slide20.xml"/><Relationship Id="rId7" Type="http://schemas.openxmlformats.org/officeDocument/2006/relationships/slide" Target="slide4.xml"/><Relationship Id="rId8" Type="http://schemas.openxmlformats.org/officeDocument/2006/relationships/slide" Target="slide6.xml"/><Relationship Id="rId9" Type="http://schemas.openxmlformats.org/officeDocument/2006/relationships/slide" Target="slide13.xml"/><Relationship Id="rId10" Type="http://schemas.openxmlformats.org/officeDocument/2006/relationships/slide" Target="slide27.xml"/></Relationships>
</file>

<file path=ppt/slides/_rels/slide20.xml.rels><?xml version="1.0" encoding="UTF-8" standalone="yes"?>
<Relationships xmlns="http://schemas.openxmlformats.org/package/2006/relationships"><Relationship Id="rId11" Type="http://schemas.openxmlformats.org/officeDocument/2006/relationships/image" Target="../media/image134.png"/><Relationship Id="rId12" Type="http://schemas.openxmlformats.org/officeDocument/2006/relationships/image" Target="../media/image135.png"/><Relationship Id="rId13" Type="http://schemas.openxmlformats.org/officeDocument/2006/relationships/image" Target="../media/image136.png"/><Relationship Id="rId14" Type="http://schemas.openxmlformats.org/officeDocument/2006/relationships/image" Target="../media/image137.png"/><Relationship Id="rId15" Type="http://schemas.openxmlformats.org/officeDocument/2006/relationships/image" Target="../media/image138.png"/><Relationship Id="rId16" Type="http://schemas.openxmlformats.org/officeDocument/2006/relationships/image" Target="../media/image139.png"/><Relationship Id="rId17" Type="http://schemas.openxmlformats.org/officeDocument/2006/relationships/image" Target="../media/image140.png"/><Relationship Id="rId18" Type="http://schemas.openxmlformats.org/officeDocument/2006/relationships/image" Target="../media/image141.png"/><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27.png"/><Relationship Id="rId4" Type="http://schemas.openxmlformats.org/officeDocument/2006/relationships/image" Target="../media/image128.png"/><Relationship Id="rId5" Type="http://schemas.openxmlformats.org/officeDocument/2006/relationships/image" Target="../media/image3.png"/><Relationship Id="rId6" Type="http://schemas.openxmlformats.org/officeDocument/2006/relationships/image" Target="../media/image129.png"/><Relationship Id="rId7" Type="http://schemas.openxmlformats.org/officeDocument/2006/relationships/image" Target="../media/image130.png"/><Relationship Id="rId8" Type="http://schemas.openxmlformats.org/officeDocument/2006/relationships/image" Target="../media/image131.png"/><Relationship Id="rId9" Type="http://schemas.openxmlformats.org/officeDocument/2006/relationships/image" Target="../media/image132.png"/><Relationship Id="rId10" Type="http://schemas.openxmlformats.org/officeDocument/2006/relationships/image" Target="../media/image1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9" Type="http://schemas.openxmlformats.org/officeDocument/2006/relationships/image" Target="../media/image148.png"/><Relationship Id="rId20" Type="http://schemas.openxmlformats.org/officeDocument/2006/relationships/image" Target="../media/image159.png"/><Relationship Id="rId10" Type="http://schemas.openxmlformats.org/officeDocument/2006/relationships/image" Target="../media/image149.png"/><Relationship Id="rId11" Type="http://schemas.openxmlformats.org/officeDocument/2006/relationships/image" Target="../media/image150.png"/><Relationship Id="rId12" Type="http://schemas.openxmlformats.org/officeDocument/2006/relationships/image" Target="../media/image151.png"/><Relationship Id="rId13" Type="http://schemas.openxmlformats.org/officeDocument/2006/relationships/image" Target="../media/image152.png"/><Relationship Id="rId14" Type="http://schemas.openxmlformats.org/officeDocument/2006/relationships/image" Target="../media/image153.png"/><Relationship Id="rId15" Type="http://schemas.openxmlformats.org/officeDocument/2006/relationships/image" Target="../media/image154.png"/><Relationship Id="rId16" Type="http://schemas.openxmlformats.org/officeDocument/2006/relationships/image" Target="../media/image155.png"/><Relationship Id="rId17" Type="http://schemas.openxmlformats.org/officeDocument/2006/relationships/image" Target="../media/image156.png"/><Relationship Id="rId18" Type="http://schemas.openxmlformats.org/officeDocument/2006/relationships/image" Target="../media/image157.png"/><Relationship Id="rId19" Type="http://schemas.openxmlformats.org/officeDocument/2006/relationships/image" Target="../media/image158.png"/><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42.png"/><Relationship Id="rId4" Type="http://schemas.openxmlformats.org/officeDocument/2006/relationships/image" Target="../media/image143.png"/><Relationship Id="rId5" Type="http://schemas.openxmlformats.org/officeDocument/2006/relationships/image" Target="../media/image144.png"/><Relationship Id="rId6" Type="http://schemas.openxmlformats.org/officeDocument/2006/relationships/image" Target="../media/image145.png"/><Relationship Id="rId7" Type="http://schemas.openxmlformats.org/officeDocument/2006/relationships/image" Target="../media/image146.png"/><Relationship Id="rId8" Type="http://schemas.openxmlformats.org/officeDocument/2006/relationships/image" Target="../media/image147.png"/></Relationships>
</file>

<file path=ppt/slides/_rels/slide23.xml.rels><?xml version="1.0" encoding="UTF-8" standalone="yes"?>
<Relationships xmlns="http://schemas.openxmlformats.org/package/2006/relationships"><Relationship Id="rId11" Type="http://schemas.openxmlformats.org/officeDocument/2006/relationships/image" Target="../media/image168.png"/><Relationship Id="rId12" Type="http://schemas.openxmlformats.org/officeDocument/2006/relationships/image" Target="../media/image169.png"/><Relationship Id="rId13" Type="http://schemas.openxmlformats.org/officeDocument/2006/relationships/image" Target="../media/image170.png"/><Relationship Id="rId14" Type="http://schemas.openxmlformats.org/officeDocument/2006/relationships/image" Target="../media/image171.png"/><Relationship Id="rId15" Type="http://schemas.openxmlformats.org/officeDocument/2006/relationships/image" Target="../media/image172.png"/><Relationship Id="rId16" Type="http://schemas.openxmlformats.org/officeDocument/2006/relationships/image" Target="../media/image173.png"/><Relationship Id="rId17" Type="http://schemas.openxmlformats.org/officeDocument/2006/relationships/image" Target="../media/image174.png"/><Relationship Id="rId18" Type="http://schemas.openxmlformats.org/officeDocument/2006/relationships/image" Target="../media/image175.png"/><Relationship Id="rId1" Type="http://schemas.openxmlformats.org/officeDocument/2006/relationships/slideLayout" Target="../slideLayouts/slideLayout10.xml"/><Relationship Id="rId2" Type="http://schemas.openxmlformats.org/officeDocument/2006/relationships/image" Target="../media/image142.png"/><Relationship Id="rId3" Type="http://schemas.openxmlformats.org/officeDocument/2006/relationships/image" Target="../media/image160.png"/><Relationship Id="rId4" Type="http://schemas.openxmlformats.org/officeDocument/2006/relationships/image" Target="../media/image161.png"/><Relationship Id="rId5" Type="http://schemas.openxmlformats.org/officeDocument/2006/relationships/image" Target="../media/image162.png"/><Relationship Id="rId6" Type="http://schemas.openxmlformats.org/officeDocument/2006/relationships/image" Target="../media/image163.png"/><Relationship Id="rId7" Type="http://schemas.openxmlformats.org/officeDocument/2006/relationships/image" Target="../media/image164.png"/><Relationship Id="rId8" Type="http://schemas.openxmlformats.org/officeDocument/2006/relationships/image" Target="../media/image165.png"/><Relationship Id="rId9" Type="http://schemas.openxmlformats.org/officeDocument/2006/relationships/image" Target="../media/image166.png"/><Relationship Id="rId10" Type="http://schemas.openxmlformats.org/officeDocument/2006/relationships/image" Target="../media/image16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7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7.png"/><Relationship Id="rId4" Type="http://schemas.openxmlformats.org/officeDocument/2006/relationships/image" Target="../media/image178.png"/><Relationship Id="rId5" Type="http://schemas.openxmlformats.org/officeDocument/2006/relationships/image" Target="../media/image179.png"/><Relationship Id="rId6" Type="http://schemas.openxmlformats.org/officeDocument/2006/relationships/image" Target="../media/image180.png"/><Relationship Id="rId7" Type="http://schemas.openxmlformats.org/officeDocument/2006/relationships/image" Target="../media/image181.png"/><Relationship Id="rId8" Type="http://schemas.openxmlformats.org/officeDocument/2006/relationships/image" Target="../media/image182.png"/><Relationship Id="rId9" Type="http://schemas.openxmlformats.org/officeDocument/2006/relationships/image" Target="../media/image183.png"/><Relationship Id="rId10" Type="http://schemas.openxmlformats.org/officeDocument/2006/relationships/image" Target="../media/image184.png"/><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1" Type="http://schemas.openxmlformats.org/officeDocument/2006/relationships/image" Target="../media/image193.png"/><Relationship Id="rId12" Type="http://schemas.openxmlformats.org/officeDocument/2006/relationships/image" Target="../media/image194.png"/><Relationship Id="rId13" Type="http://schemas.openxmlformats.org/officeDocument/2006/relationships/image" Target="../media/image195.png"/><Relationship Id="rId14" Type="http://schemas.openxmlformats.org/officeDocument/2006/relationships/image" Target="../media/image196.png"/><Relationship Id="rId15" Type="http://schemas.openxmlformats.org/officeDocument/2006/relationships/image" Target="../media/image197.png"/><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85.png"/><Relationship Id="rId4" Type="http://schemas.openxmlformats.org/officeDocument/2006/relationships/image" Target="../media/image186.png"/><Relationship Id="rId5" Type="http://schemas.openxmlformats.org/officeDocument/2006/relationships/image" Target="../media/image187.png"/><Relationship Id="rId6" Type="http://schemas.openxmlformats.org/officeDocument/2006/relationships/image" Target="../media/image188.png"/><Relationship Id="rId7" Type="http://schemas.openxmlformats.org/officeDocument/2006/relationships/image" Target="../media/image189.png"/><Relationship Id="rId8" Type="http://schemas.openxmlformats.org/officeDocument/2006/relationships/image" Target="../media/image190.png"/><Relationship Id="rId9" Type="http://schemas.openxmlformats.org/officeDocument/2006/relationships/image" Target="../media/image191.png"/><Relationship Id="rId10" Type="http://schemas.openxmlformats.org/officeDocument/2006/relationships/image" Target="../media/image19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9.png"/><Relationship Id="rId4" Type="http://schemas.openxmlformats.org/officeDocument/2006/relationships/image" Target="../media/image200.png"/><Relationship Id="rId1" Type="http://schemas.openxmlformats.org/officeDocument/2006/relationships/slideLayout" Target="../slideLayouts/slideLayout10.xml"/><Relationship Id="rId2" Type="http://schemas.openxmlformats.org/officeDocument/2006/relationships/image" Target="../media/image198.png"/></Relationships>
</file>

<file path=ppt/slides/_rels/slide32.xml.rels><?xml version="1.0" encoding="UTF-8" standalone="yes"?>
<Relationships xmlns="http://schemas.openxmlformats.org/package/2006/relationships"><Relationship Id="rId11" Type="http://schemas.openxmlformats.org/officeDocument/2006/relationships/image" Target="../media/image209.png"/><Relationship Id="rId12" Type="http://schemas.openxmlformats.org/officeDocument/2006/relationships/image" Target="../media/image210.png"/><Relationship Id="rId13" Type="http://schemas.openxmlformats.org/officeDocument/2006/relationships/image" Target="../media/image211.png"/><Relationship Id="rId14" Type="http://schemas.openxmlformats.org/officeDocument/2006/relationships/image" Target="../media/image212.png"/><Relationship Id="rId15" Type="http://schemas.openxmlformats.org/officeDocument/2006/relationships/image" Target="../media/image213.png"/><Relationship Id="rId16" Type="http://schemas.openxmlformats.org/officeDocument/2006/relationships/image" Target="../media/image214.png"/><Relationship Id="rId17" Type="http://schemas.openxmlformats.org/officeDocument/2006/relationships/image" Target="../media/image215.png"/><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01.png"/><Relationship Id="rId4" Type="http://schemas.openxmlformats.org/officeDocument/2006/relationships/image" Target="../media/image202.png"/><Relationship Id="rId5" Type="http://schemas.openxmlformats.org/officeDocument/2006/relationships/image" Target="../media/image203.png"/><Relationship Id="rId6" Type="http://schemas.openxmlformats.org/officeDocument/2006/relationships/image" Target="../media/image204.png"/><Relationship Id="rId7" Type="http://schemas.openxmlformats.org/officeDocument/2006/relationships/image" Target="../media/image205.png"/><Relationship Id="rId8" Type="http://schemas.openxmlformats.org/officeDocument/2006/relationships/image" Target="../media/image206.png"/><Relationship Id="rId9" Type="http://schemas.openxmlformats.org/officeDocument/2006/relationships/image" Target="../media/image207.png"/><Relationship Id="rId10" Type="http://schemas.openxmlformats.org/officeDocument/2006/relationships/image" Target="../media/image208.png"/></Relationships>
</file>

<file path=ppt/slides/_rels/slide33.xml.rels><?xml version="1.0" encoding="UTF-8" standalone="yes"?>
<Relationships xmlns="http://schemas.openxmlformats.org/package/2006/relationships"><Relationship Id="rId3" Type="http://schemas.openxmlformats.org/officeDocument/2006/relationships/image" Target="../media/image217.png"/><Relationship Id="rId4" Type="http://schemas.openxmlformats.org/officeDocument/2006/relationships/image" Target="../media/image218.png"/><Relationship Id="rId5" Type="http://schemas.openxmlformats.org/officeDocument/2006/relationships/image" Target="../media/image219.png"/><Relationship Id="rId6" Type="http://schemas.openxmlformats.org/officeDocument/2006/relationships/image" Target="../media/image220.png"/><Relationship Id="rId1" Type="http://schemas.openxmlformats.org/officeDocument/2006/relationships/slideLayout" Target="../slideLayouts/slideLayout10.xml"/><Relationship Id="rId2" Type="http://schemas.openxmlformats.org/officeDocument/2006/relationships/image" Target="../media/image216.png"/></Relationships>
</file>

<file path=ppt/slides/_rels/slide34.xml.rels><?xml version="1.0" encoding="UTF-8" standalone="yes"?>
<Relationships xmlns="http://schemas.openxmlformats.org/package/2006/relationships"><Relationship Id="rId11" Type="http://schemas.openxmlformats.org/officeDocument/2006/relationships/image" Target="../media/image230.png"/><Relationship Id="rId12" Type="http://schemas.openxmlformats.org/officeDocument/2006/relationships/image" Target="../media/image231.png"/><Relationship Id="rId13" Type="http://schemas.openxmlformats.org/officeDocument/2006/relationships/image" Target="../media/image232.png"/><Relationship Id="rId14" Type="http://schemas.openxmlformats.org/officeDocument/2006/relationships/image" Target="../media/image233.png"/><Relationship Id="rId15" Type="http://schemas.openxmlformats.org/officeDocument/2006/relationships/image" Target="../media/image234.png"/><Relationship Id="rId1" Type="http://schemas.openxmlformats.org/officeDocument/2006/relationships/slideLayout" Target="../slideLayouts/slideLayout10.xml"/><Relationship Id="rId2" Type="http://schemas.openxmlformats.org/officeDocument/2006/relationships/image" Target="../media/image221.png"/><Relationship Id="rId3" Type="http://schemas.openxmlformats.org/officeDocument/2006/relationships/image" Target="../media/image222.png"/><Relationship Id="rId4" Type="http://schemas.openxmlformats.org/officeDocument/2006/relationships/image" Target="../media/image223.png"/><Relationship Id="rId5" Type="http://schemas.openxmlformats.org/officeDocument/2006/relationships/image" Target="../media/image224.png"/><Relationship Id="rId6" Type="http://schemas.openxmlformats.org/officeDocument/2006/relationships/image" Target="../media/image225.png"/><Relationship Id="rId7" Type="http://schemas.openxmlformats.org/officeDocument/2006/relationships/image" Target="../media/image226.png"/><Relationship Id="rId8" Type="http://schemas.openxmlformats.org/officeDocument/2006/relationships/image" Target="../media/image227.png"/><Relationship Id="rId9" Type="http://schemas.openxmlformats.org/officeDocument/2006/relationships/image" Target="../media/image228.png"/><Relationship Id="rId10" Type="http://schemas.openxmlformats.org/officeDocument/2006/relationships/image" Target="../media/image229.png"/></Relationships>
</file>

<file path=ppt/slides/_rels/slide35.xml.rels><?xml version="1.0" encoding="UTF-8" standalone="yes"?>
<Relationships xmlns="http://schemas.openxmlformats.org/package/2006/relationships"><Relationship Id="rId3" Type="http://schemas.openxmlformats.org/officeDocument/2006/relationships/image" Target="../media/image235.emf"/><Relationship Id="rId4" Type="http://schemas.openxmlformats.org/officeDocument/2006/relationships/image" Target="../media/image18.png"/><Relationship Id="rId5" Type="http://schemas.openxmlformats.org/officeDocument/2006/relationships/image" Target="../media/image7.png"/><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36.xml.rels><?xml version="1.0" encoding="UTF-8" standalone="yes"?>
<Relationships xmlns="http://schemas.openxmlformats.org/package/2006/relationships"><Relationship Id="rId3" Type="http://schemas.openxmlformats.org/officeDocument/2006/relationships/image" Target="../media/image236.png"/><Relationship Id="rId4" Type="http://schemas.openxmlformats.org/officeDocument/2006/relationships/image" Target="../media/image237.png"/><Relationship Id="rId1" Type="http://schemas.openxmlformats.org/officeDocument/2006/relationships/slideLayout" Target="../slideLayouts/slideLayout10.xml"/><Relationship Id="rId2" Type="http://schemas.openxmlformats.org/officeDocument/2006/relationships/image" Target="../media/image214.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36.png"/><Relationship Id="rId7" Type="http://schemas.openxmlformats.org/officeDocument/2006/relationships/image" Target="../media/image238.png"/><Relationship Id="rId8" Type="http://schemas.openxmlformats.org/officeDocument/2006/relationships/image" Target="../media/image25.png"/><Relationship Id="rId9" Type="http://schemas.openxmlformats.org/officeDocument/2006/relationships/image" Target="../media/image30.png"/><Relationship Id="rId10" Type="http://schemas.openxmlformats.org/officeDocument/2006/relationships/image" Target="../media/image31.png"/><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36.png"/></Relationships>
</file>

<file path=ppt/slides/_rels/slide4.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9" Type="http://schemas.openxmlformats.org/officeDocument/2006/relationships/image" Target="../media/image30.png"/><Relationship Id="rId20" Type="http://schemas.openxmlformats.org/officeDocument/2006/relationships/image" Target="../media/image41.png"/><Relationship Id="rId21" Type="http://schemas.openxmlformats.org/officeDocument/2006/relationships/image" Target="../media/image42.png"/><Relationship Id="rId22" Type="http://schemas.openxmlformats.org/officeDocument/2006/relationships/image" Target="../media/image43.png"/><Relationship Id="rId23" Type="http://schemas.openxmlformats.org/officeDocument/2006/relationships/image" Target="../media/image44.png"/><Relationship Id="rId10" Type="http://schemas.openxmlformats.org/officeDocument/2006/relationships/image" Target="../media/image31.png"/><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7.png"/><Relationship Id="rId17" Type="http://schemas.openxmlformats.org/officeDocument/2006/relationships/image" Target="../media/image38.png"/><Relationship Id="rId18" Type="http://schemas.openxmlformats.org/officeDocument/2006/relationships/image" Target="../media/image39.png"/><Relationship Id="rId19" Type="http://schemas.openxmlformats.org/officeDocument/2006/relationships/image" Target="../media/image40.png"/><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9" Type="http://schemas.openxmlformats.org/officeDocument/2006/relationships/image" Target="../media/image51.png"/><Relationship Id="rId20" Type="http://schemas.openxmlformats.org/officeDocument/2006/relationships/image" Target="../media/image62.png"/><Relationship Id="rId21" Type="http://schemas.openxmlformats.org/officeDocument/2006/relationships/image" Target="../media/image63.png"/><Relationship Id="rId22" Type="http://schemas.openxmlformats.org/officeDocument/2006/relationships/image" Target="../media/image64.png"/><Relationship Id="rId23" Type="http://schemas.openxmlformats.org/officeDocument/2006/relationships/image" Target="../media/image65.png"/><Relationship Id="rId24" Type="http://schemas.openxmlformats.org/officeDocument/2006/relationships/image" Target="../media/image66.png"/><Relationship Id="rId25" Type="http://schemas.openxmlformats.org/officeDocument/2006/relationships/image" Target="../media/image67.png"/><Relationship Id="rId26" Type="http://schemas.openxmlformats.org/officeDocument/2006/relationships/image" Target="../media/image68.png"/><Relationship Id="rId27" Type="http://schemas.openxmlformats.org/officeDocument/2006/relationships/image" Target="../media/image69.png"/><Relationship Id="rId28" Type="http://schemas.openxmlformats.org/officeDocument/2006/relationships/image" Target="../media/image70.png"/><Relationship Id="rId29" Type="http://schemas.openxmlformats.org/officeDocument/2006/relationships/image" Target="../media/image71.png"/><Relationship Id="rId30" Type="http://schemas.openxmlformats.org/officeDocument/2006/relationships/image" Target="../media/image72.png"/><Relationship Id="rId10" Type="http://schemas.openxmlformats.org/officeDocument/2006/relationships/image" Target="../media/image52.png"/><Relationship Id="rId11" Type="http://schemas.openxmlformats.org/officeDocument/2006/relationships/image" Target="../media/image53.png"/><Relationship Id="rId12" Type="http://schemas.openxmlformats.org/officeDocument/2006/relationships/image" Target="../media/image54.png"/><Relationship Id="rId13" Type="http://schemas.openxmlformats.org/officeDocument/2006/relationships/image" Target="../media/image55.png"/><Relationship Id="rId14" Type="http://schemas.openxmlformats.org/officeDocument/2006/relationships/image" Target="../media/image56.png"/><Relationship Id="rId15" Type="http://schemas.openxmlformats.org/officeDocument/2006/relationships/image" Target="../media/image57.png"/><Relationship Id="rId16" Type="http://schemas.openxmlformats.org/officeDocument/2006/relationships/image" Target="../media/image58.png"/><Relationship Id="rId17" Type="http://schemas.openxmlformats.org/officeDocument/2006/relationships/image" Target="../media/image59.png"/><Relationship Id="rId18" Type="http://schemas.openxmlformats.org/officeDocument/2006/relationships/image" Target="../media/image60.png"/><Relationship Id="rId19" Type="http://schemas.openxmlformats.org/officeDocument/2006/relationships/image" Target="../media/image61.png"/><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smtClean="0">
                <a:latin typeface="Helvetica Neue"/>
                <a:cs typeface="Helvetica Neue"/>
              </a:rPr>
              <a:t>AWS Simple </a:t>
            </a:r>
            <a:r>
              <a:rPr lang="en-US" sz="3200" b="0" dirty="0">
                <a:latin typeface="Helvetica Neue"/>
                <a:cs typeface="Helvetica Neue"/>
              </a:rPr>
              <a:t>Icons</a:t>
            </a:r>
            <a:r>
              <a:rPr lang="en-US" sz="4000" b="0" dirty="0">
                <a:latin typeface="Helvetica Neue"/>
                <a:cs typeface="Helvetica Neue"/>
              </a:rPr>
              <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smtClean="0">
                <a:solidFill>
                  <a:schemeClr val="bg1">
                    <a:lumMod val="65000"/>
                  </a:schemeClr>
                </a:solidFill>
              </a:rPr>
              <a:t>AWS Simple Icons: Usage Guidelines</a:t>
            </a:r>
            <a:endParaRPr lang="en-US" sz="1400" dirty="0">
              <a:solidFill>
                <a:schemeClr val="bg1">
                  <a:lumMod val="65000"/>
                </a:schemeClr>
              </a:solidFill>
            </a:endParaRP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smtClean="0">
                <a:latin typeface="Helvetica Neue"/>
                <a:ea typeface="Verdana" pitchFamily="34" charset="0"/>
                <a:cs typeface="Helvetica Neue"/>
              </a:rPr>
              <a:t>Check to make sure you have the most recent set of AWS Simple Icons</a:t>
            </a:r>
          </a:p>
          <a:p>
            <a:r>
              <a:rPr lang="en-US" sz="1000" dirty="0" smtClean="0">
                <a:solidFill>
                  <a:srgbClr val="595959"/>
                </a:solidFill>
                <a:latin typeface="Helvetica Neue"/>
                <a:ea typeface="Verdana" pitchFamily="34" charset="0"/>
                <a:cs typeface="Helvetica Neue"/>
              </a:rPr>
              <a:t>Find the most recent set at: </a:t>
            </a:r>
            <a:r>
              <a:rPr lang="en-US" sz="1000" dirty="0" smtClean="0">
                <a:latin typeface="Helvetica Neue"/>
                <a:ea typeface="Verdana" pitchFamily="34" charset="0"/>
                <a:cs typeface="Helvetica Neue"/>
                <a:hlinkClick r:id="rId3"/>
              </a:rPr>
              <a:t>aws.amazon.com/architecture/icons/</a:t>
            </a:r>
            <a:r>
              <a:rPr lang="en-US" sz="1000" dirty="0" smtClean="0">
                <a:latin typeface="Helvetica Neue"/>
                <a:ea typeface="Verdana" pitchFamily="34" charset="0"/>
                <a:cs typeface="Helvetica Neue"/>
              </a:rPr>
              <a:t/>
            </a:r>
            <a:br>
              <a:rPr lang="en-US" sz="1000" dirty="0" smtClean="0">
                <a:latin typeface="Helvetica Neue"/>
                <a:ea typeface="Verdana" pitchFamily="34" charset="0"/>
                <a:cs typeface="Helvetica Neue"/>
              </a:rPr>
            </a:b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smtClean="0">
                <a:latin typeface="Helvetica Neue"/>
                <a:ea typeface="Verdana" pitchFamily="34" charset="0"/>
                <a:cs typeface="Helvetica Neue"/>
              </a:rPr>
              <a:t>Always </a:t>
            </a:r>
            <a:r>
              <a:rPr lang="en-US" sz="1100" b="1" dirty="0">
                <a:latin typeface="Helvetica Neue"/>
                <a:ea typeface="Verdana" pitchFamily="34" charset="0"/>
                <a:cs typeface="Helvetica Neue"/>
              </a:rPr>
              <a:t>use </a:t>
            </a:r>
            <a:r>
              <a:rPr lang="en-US" sz="1100" b="1" dirty="0" smtClean="0">
                <a:latin typeface="Helvetica Neue"/>
                <a:ea typeface="Verdana" pitchFamily="34" charset="0"/>
                <a:cs typeface="Helvetica Neue"/>
              </a:rPr>
              <a:t>icon </a:t>
            </a:r>
            <a:r>
              <a:rPr lang="en-US" sz="1100" b="1" dirty="0">
                <a:latin typeface="Helvetica Neue"/>
                <a:ea typeface="Verdana" pitchFamily="34" charset="0"/>
                <a:cs typeface="Helvetica Neue"/>
              </a:rPr>
              <a:t>labels</a:t>
            </a:r>
            <a:r>
              <a:rPr lang="en-US" sz="1100" dirty="0">
                <a:latin typeface="Helvetica Neue"/>
                <a:ea typeface="Verdana" pitchFamily="34" charset="0"/>
                <a:cs typeface="Helvetica Neue"/>
              </a:rPr>
              <a:t> </a:t>
            </a:r>
            <a:endParaRPr lang="en-US" sz="1100" dirty="0" smtClean="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Be </a:t>
            </a:r>
            <a:r>
              <a:rPr lang="en-US" sz="1000" dirty="0">
                <a:solidFill>
                  <a:schemeClr val="tx1">
                    <a:lumMod val="65000"/>
                    <a:lumOff val="35000"/>
                  </a:schemeClr>
                </a:solidFill>
                <a:latin typeface="Helvetica Neue"/>
                <a:ea typeface="Verdana" pitchFamily="34" charset="0"/>
                <a:cs typeface="Helvetica Neue"/>
              </a:rPr>
              <a:t>sure to always include a label below the icon or on the group in </a:t>
            </a:r>
            <a:r>
              <a:rPr lang="en-US" sz="1000" dirty="0" smtClean="0">
                <a:solidFill>
                  <a:schemeClr val="tx1">
                    <a:lumMod val="65000"/>
                    <a:lumOff val="35000"/>
                  </a:schemeClr>
                </a:solidFill>
                <a:latin typeface="Helvetica Neue"/>
                <a:ea typeface="Verdana" pitchFamily="34" charset="0"/>
                <a:cs typeface="Helvetica Neue"/>
              </a:rPr>
              <a:t>Arial. </a:t>
            </a:r>
            <a:r>
              <a:rPr lang="en-US" sz="1000" dirty="0">
                <a:solidFill>
                  <a:schemeClr val="tx1">
                    <a:lumMod val="65000"/>
                    <a:lumOff val="35000"/>
                  </a:schemeClr>
                </a:solidFill>
                <a:latin typeface="Helvetica Neue"/>
                <a:ea typeface="Verdana" pitchFamily="34" charset="0"/>
                <a:cs typeface="Helvetica Neue"/>
              </a:rPr>
              <a:t>The only exception is in complex </a:t>
            </a:r>
            <a:r>
              <a:rPr lang="en-US" sz="1000" dirty="0" smtClean="0">
                <a:solidFill>
                  <a:schemeClr val="tx1">
                    <a:lumMod val="65000"/>
                    <a:lumOff val="35000"/>
                  </a:schemeClr>
                </a:solidFill>
                <a:latin typeface="Helvetica Neue"/>
                <a:ea typeface="Verdana" pitchFamily="34" charset="0"/>
                <a:cs typeface="Helvetica Neue"/>
              </a:rPr>
              <a:t>diagrams; </a:t>
            </a:r>
            <a:r>
              <a:rPr lang="en-US" sz="1000" dirty="0">
                <a:solidFill>
                  <a:schemeClr val="tx1">
                    <a:lumMod val="65000"/>
                    <a:lumOff val="35000"/>
                  </a:schemeClr>
                </a:solidFill>
                <a:latin typeface="Helvetica Neue"/>
                <a:ea typeface="Verdana" pitchFamily="34" charset="0"/>
                <a:cs typeface="Helvetica Neue"/>
              </a:rPr>
              <a:t>you have the option to create a key.</a:t>
            </a:r>
          </a:p>
          <a:p>
            <a:r>
              <a:rPr lang="en-US" sz="1000" dirty="0">
                <a:latin typeface="Helvetica Neue"/>
                <a:ea typeface="Verdana" pitchFamily="34" charset="0"/>
                <a:cs typeface="Helvetica Neue"/>
              </a:rPr>
              <a:t> </a:t>
            </a: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a:t>
            </a:r>
            <a:r>
              <a:rPr lang="en-US" sz="1100" b="1" dirty="0" smtClean="0">
                <a:latin typeface="Helvetica Neue"/>
                <a:ea typeface="Verdana" pitchFamily="34" charset="0"/>
                <a:cs typeface="Helvetica Neue"/>
              </a:rPr>
              <a:t>technology</a:t>
            </a:r>
            <a:r>
              <a:rPr lang="en-US" sz="1100" dirty="0" smtClean="0">
                <a:latin typeface="Helvetica Neue"/>
                <a:ea typeface="Verdana" pitchFamily="34" charset="0"/>
                <a:cs typeface="Helvetica Neue"/>
              </a:rPr>
              <a:t> </a:t>
            </a:r>
            <a:r>
              <a:rPr lang="en-US" sz="1000" dirty="0" smtClean="0">
                <a:latin typeface="Helvetica Neue"/>
                <a:ea typeface="Verdana" pitchFamily="34" charset="0"/>
                <a:cs typeface="Helvetica Neue"/>
              </a:rPr>
              <a:t> </a:t>
            </a:r>
          </a:p>
          <a:p>
            <a:r>
              <a:rPr lang="en-US" sz="1000" dirty="0" smtClean="0">
                <a:solidFill>
                  <a:schemeClr val="tx1">
                    <a:lumMod val="65000"/>
                    <a:lumOff val="35000"/>
                  </a:schemeClr>
                </a:solidFill>
                <a:latin typeface="Helvetica Neue"/>
                <a:ea typeface="Verdana" pitchFamily="34" charset="0"/>
                <a:cs typeface="Helvetica Neue"/>
              </a:rPr>
              <a:t>Any </a:t>
            </a:r>
            <a:r>
              <a:rPr lang="en-US" sz="1000" dirty="0">
                <a:solidFill>
                  <a:schemeClr val="tx1">
                    <a:lumMod val="65000"/>
                    <a:lumOff val="35000"/>
                  </a:schemeClr>
                </a:solidFill>
                <a:latin typeface="Helvetica Neue"/>
                <a:ea typeface="Verdana" pitchFamily="34" charset="0"/>
                <a:cs typeface="Helvetica Neue"/>
              </a:rPr>
              <a:t>server or other non-AWS technology in an architecture diagram should be represented with </a:t>
            </a:r>
            <a:r>
              <a:rPr lang="en-US" sz="1000" dirty="0" smtClean="0">
                <a:solidFill>
                  <a:schemeClr val="tx1">
                    <a:lumMod val="65000"/>
                    <a:lumOff val="35000"/>
                  </a:schemeClr>
                </a:solidFill>
                <a:latin typeface="Helvetica Neue"/>
                <a:ea typeface="Verdana" pitchFamily="34" charset="0"/>
                <a:cs typeface="Helvetica Neue"/>
              </a:rPr>
              <a:t>the </a:t>
            </a:r>
            <a:r>
              <a:rPr lang="en-US" sz="1000" dirty="0">
                <a:solidFill>
                  <a:schemeClr val="tx1">
                    <a:lumMod val="65000"/>
                    <a:lumOff val="35000"/>
                  </a:schemeClr>
                </a:solidFill>
                <a:latin typeface="Helvetica Neue"/>
                <a:ea typeface="Verdana" pitchFamily="34" charset="0"/>
                <a:cs typeface="Helvetica Neue"/>
              </a:rPr>
              <a:t>grey server (see Slide </a:t>
            </a:r>
            <a:r>
              <a:rPr lang="en-US" sz="1000" dirty="0" smtClean="0">
                <a:solidFill>
                  <a:schemeClr val="tx1">
                    <a:lumMod val="65000"/>
                    <a:lumOff val="35000"/>
                  </a:schemeClr>
                </a:solidFill>
                <a:latin typeface="Helvetica Neue"/>
                <a:ea typeface="Verdana" pitchFamily="34" charset="0"/>
                <a:cs typeface="Helvetica Neue"/>
              </a:rPr>
              <a:t>29).</a:t>
            </a:r>
            <a:r>
              <a:rPr lang="en-US" sz="1000" dirty="0">
                <a:solidFill>
                  <a:schemeClr val="tx1">
                    <a:lumMod val="65000"/>
                    <a:lumOff val="35000"/>
                  </a:schemeClr>
                </a:solidFill>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smtClean="0">
                <a:latin typeface="Helvetica Neue"/>
                <a:ea typeface="Verdana" pitchFamily="34" charset="0"/>
                <a:cs typeface="Helvetica Neue"/>
              </a:rPr>
              <a:t>Creating diagrams</a:t>
            </a:r>
          </a:p>
          <a:p>
            <a:r>
              <a:rPr lang="en-US" sz="1000" dirty="0" smtClean="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100" b="1" dirty="0" smtClean="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smtClean="0">
                <a:solidFill>
                  <a:schemeClr val="tx1">
                    <a:lumMod val="65000"/>
                    <a:lumOff val="35000"/>
                  </a:schemeClr>
                </a:solidFill>
                <a:latin typeface="Helvetica Neue"/>
                <a:ea typeface="Verdana" pitchFamily="34" charset="0"/>
                <a:cs typeface="Helvetica Neue"/>
              </a:rPr>
            </a:br>
            <a:r>
              <a:rPr lang="en-US" sz="1000" dirty="0" smtClean="0">
                <a:solidFill>
                  <a:schemeClr val="tx1">
                    <a:lumMod val="65000"/>
                    <a:lumOff val="35000"/>
                  </a:schemeClr>
                </a:solidFill>
                <a:latin typeface="Helvetica Neue"/>
                <a:ea typeface="Verdana" pitchFamily="34" charset="0"/>
                <a:cs typeface="Helvetica Neue"/>
              </a:rPr>
              <a:t>not be going into as much depth.</a:t>
            </a:r>
            <a:endParaRPr lang="en-US" sz="1000" b="1" dirty="0" smtClean="0">
              <a:solidFill>
                <a:schemeClr val="tx1">
                  <a:lumMod val="65000"/>
                  <a:lumOff val="35000"/>
                </a:schemeClr>
              </a:solidFill>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000" dirty="0" smtClean="0">
                <a:latin typeface="Helvetica Neue"/>
                <a:ea typeface="Verdana" pitchFamily="34" charset="0"/>
                <a:cs typeface="Helvetica Neue"/>
              </a:rPr>
              <a:t> </a:t>
            </a:r>
          </a:p>
          <a:p>
            <a:endParaRPr lang="en-US" sz="1000" dirty="0" smtClean="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37" y="2396505"/>
            <a:ext cx="491222" cy="559992"/>
          </a:xfrm>
          <a:prstGeom prst="rect">
            <a:avLst/>
          </a:prstGeom>
        </p:spPr>
      </p:pic>
      <p:pic>
        <p:nvPicPr>
          <p:cNvPr id="31" name="Picture 30"/>
          <p:cNvPicPr>
            <a:picLocks noChangeAspect="1"/>
          </p:cNvPicPr>
          <p:nvPr/>
        </p:nvPicPr>
        <p:blipFill>
          <a:blip r:embed="rId6"/>
          <a:stretch>
            <a:fillRect/>
          </a:stretch>
        </p:blipFill>
        <p:spPr>
          <a:xfrm>
            <a:off x="534244" y="3671463"/>
            <a:ext cx="397614"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smtClean="0">
                <a:latin typeface="Arial"/>
                <a:cs typeface="Arial"/>
              </a:rPr>
              <a:t>traditional server</a:t>
            </a:r>
            <a:endParaRPr lang="en-US" sz="1000" dirty="0">
              <a:latin typeface="Arial"/>
              <a:cs typeface="Arial"/>
            </a:endParaRP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smtClean="0">
                <a:latin typeface="Arial"/>
                <a:cs typeface="Arial"/>
              </a:rPr>
              <a:t>Amazon EC2</a:t>
            </a:r>
            <a:endParaRPr lang="en-US" sz="1000" dirty="0">
              <a:latin typeface="Arial"/>
              <a:cs typeface="Arial"/>
            </a:endParaRPr>
          </a:p>
        </p:txBody>
      </p:sp>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smtClean="0"/>
              <a:t>cluster</a:t>
            </a:r>
            <a:endParaRPr lang="en-US" sz="1000"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pic>
        <p:nvPicPr>
          <p:cNvPr id="14" name="Picture 1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33047417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Tree>
    <p:extLst>
      <p:ext uri="{BB962C8B-B14F-4D97-AF65-F5344CB8AC3E}">
        <p14:creationId xmlns:p14="http://schemas.microsoft.com/office/powerpoint/2010/main" val="50115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Networking</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64" y="679660"/>
            <a:ext cx="530057" cy="644902"/>
          </a:xfrm>
          <a:prstGeom prst="rect">
            <a:avLst/>
          </a:prstGeom>
        </p:spPr>
      </p:pic>
      <p:sp>
        <p:nvSpPr>
          <p:cNvPr id="68" name="TextBox 67"/>
          <p:cNvSpPr txBox="1"/>
          <p:nvPr/>
        </p:nvSpPr>
        <p:spPr>
          <a:xfrm>
            <a:off x="1198558"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191" y="2904838"/>
            <a:ext cx="538196" cy="564238"/>
          </a:xfrm>
          <a:prstGeom prst="rect">
            <a:avLst/>
          </a:prstGeom>
        </p:spPr>
      </p:pic>
      <p:sp>
        <p:nvSpPr>
          <p:cNvPr id="70" name="TextBox 69"/>
          <p:cNvSpPr txBox="1"/>
          <p:nvPr/>
        </p:nvSpPr>
        <p:spPr>
          <a:xfrm>
            <a:off x="410849"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243" y="2904838"/>
            <a:ext cx="538196" cy="564238"/>
          </a:xfrm>
          <a:prstGeom prst="rect">
            <a:avLst/>
          </a:prstGeom>
        </p:spPr>
      </p:pic>
      <p:sp>
        <p:nvSpPr>
          <p:cNvPr id="72" name="TextBox 71"/>
          <p:cNvSpPr txBox="1"/>
          <p:nvPr/>
        </p:nvSpPr>
        <p:spPr>
          <a:xfrm>
            <a:off x="415005"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243" y="1845846"/>
            <a:ext cx="538196" cy="564238"/>
          </a:xfrm>
          <a:prstGeom prst="rect">
            <a:avLst/>
          </a:prstGeom>
        </p:spPr>
      </p:pic>
      <p:sp>
        <p:nvSpPr>
          <p:cNvPr id="74" name="TextBox 73"/>
          <p:cNvSpPr txBox="1"/>
          <p:nvPr/>
        </p:nvSpPr>
        <p:spPr>
          <a:xfrm>
            <a:off x="1201141"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6180" y="3977309"/>
            <a:ext cx="538196" cy="564238"/>
          </a:xfrm>
          <a:prstGeom prst="rect">
            <a:avLst/>
          </a:prstGeom>
        </p:spPr>
      </p:pic>
      <p:sp>
        <p:nvSpPr>
          <p:cNvPr id="76" name="TextBox 75"/>
          <p:cNvSpPr txBox="1"/>
          <p:nvPr/>
        </p:nvSpPr>
        <p:spPr>
          <a:xfrm>
            <a:off x="412418"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327" y="4042817"/>
            <a:ext cx="532112" cy="423719"/>
          </a:xfrm>
          <a:prstGeom prst="rect">
            <a:avLst/>
          </a:prstGeom>
        </p:spPr>
      </p:pic>
      <p:sp>
        <p:nvSpPr>
          <p:cNvPr id="78" name="TextBox 77"/>
          <p:cNvSpPr txBox="1"/>
          <p:nvPr/>
        </p:nvSpPr>
        <p:spPr>
          <a:xfrm>
            <a:off x="198282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15427" y="683139"/>
            <a:ext cx="537318" cy="638065"/>
          </a:xfrm>
          <a:prstGeom prst="rect">
            <a:avLst/>
          </a:prstGeom>
        </p:spPr>
      </p:pic>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9462" y="3977309"/>
            <a:ext cx="538196" cy="564238"/>
          </a:xfrm>
          <a:prstGeom prst="rect">
            <a:avLst/>
          </a:prstGeom>
        </p:spPr>
      </p:pic>
      <p:sp>
        <p:nvSpPr>
          <p:cNvPr id="86" name="TextBox 85"/>
          <p:cNvSpPr txBox="1"/>
          <p:nvPr/>
        </p:nvSpPr>
        <p:spPr>
          <a:xfrm>
            <a:off x="2965523" y="2531068"/>
            <a:ext cx="643781" cy="274320"/>
          </a:xfrm>
          <a:prstGeom prst="rect">
            <a:avLst/>
          </a:prstGeom>
          <a:noFill/>
        </p:spPr>
        <p:txBody>
          <a:bodyPr wrap="square" lIns="0" tIns="0" rIns="0" bIns="0" rtlCol="0" anchor="t">
            <a:noAutofit/>
          </a:bodyPr>
          <a:lstStyle/>
          <a:p>
            <a:pPr algn="ctr"/>
            <a:r>
              <a:rPr lang="en-US" sz="800" b="1" dirty="0" smtClean="0"/>
              <a:t>hosted zone</a:t>
            </a:r>
            <a:endParaRPr lang="en-US" sz="1400" b="1" dirty="0"/>
          </a:p>
        </p:txBody>
      </p:sp>
      <p:pic>
        <p:nvPicPr>
          <p:cNvPr id="87" name="Picture 8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5022" y="1852664"/>
            <a:ext cx="544782" cy="544782"/>
          </a:xfrm>
          <a:prstGeom prst="rect">
            <a:avLst/>
          </a:prstGeom>
        </p:spPr>
      </p:pic>
      <p:sp>
        <p:nvSpPr>
          <p:cNvPr id="88" name="TextBox 87"/>
          <p:cNvSpPr txBox="1"/>
          <p:nvPr/>
        </p:nvSpPr>
        <p:spPr>
          <a:xfrm>
            <a:off x="2965523" y="3585135"/>
            <a:ext cx="643781" cy="274320"/>
          </a:xfrm>
          <a:prstGeom prst="rect">
            <a:avLst/>
          </a:prstGeom>
          <a:noFill/>
        </p:spPr>
        <p:txBody>
          <a:bodyPr wrap="square" lIns="0" tIns="0" rIns="0" bIns="0" rtlCol="0" anchor="t">
            <a:noAutofit/>
          </a:bodyPr>
          <a:lstStyle/>
          <a:p>
            <a:pPr algn="ctr"/>
            <a:r>
              <a:rPr lang="en-US" sz="800" b="1" dirty="0" smtClean="0"/>
              <a:t>route table</a:t>
            </a:r>
            <a:endParaRPr lang="en-US" sz="1400" b="1" dirty="0"/>
          </a:p>
        </p:txBody>
      </p:sp>
      <p:pic>
        <p:nvPicPr>
          <p:cNvPr id="89" name="Picture 8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15022" y="2904838"/>
            <a:ext cx="544782" cy="496713"/>
          </a:xfrm>
          <a:prstGeom prst="rect">
            <a:avLst/>
          </a:prstGeom>
        </p:spPr>
      </p:pic>
      <p:cxnSp>
        <p:nvCxnSpPr>
          <p:cNvPr id="98" name="Straight Connector 97"/>
          <p:cNvCxnSpPr/>
          <p:nvPr/>
        </p:nvCxnSpPr>
        <p:spPr>
          <a:xfrm>
            <a:off x="275611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8277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98558" y="2538982"/>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pic>
        <p:nvPicPr>
          <p:cNvPr id="31" name="Picture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45191" y="1845846"/>
            <a:ext cx="538196" cy="564237"/>
          </a:xfrm>
          <a:prstGeom prst="rect">
            <a:avLst/>
          </a:prstGeom>
        </p:spPr>
      </p:pic>
      <p:sp>
        <p:nvSpPr>
          <p:cNvPr id="32" name="TextBox 31"/>
          <p:cNvSpPr txBox="1"/>
          <p:nvPr/>
        </p:nvSpPr>
        <p:spPr>
          <a:xfrm>
            <a:off x="1977375" y="2531068"/>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24139" y="1845846"/>
            <a:ext cx="538196" cy="555557"/>
          </a:xfrm>
          <a:prstGeom prst="rect">
            <a:avLst/>
          </a:prstGeom>
        </p:spPr>
      </p:pic>
      <p:cxnSp>
        <p:nvCxnSpPr>
          <p:cNvPr id="190" name="Straight Connector 189"/>
          <p:cNvCxnSpPr/>
          <p:nvPr/>
        </p:nvCxnSpPr>
        <p:spPr>
          <a:xfrm>
            <a:off x="364494"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91" name="TextBox 190"/>
          <p:cNvSpPr txBox="1"/>
          <p:nvPr/>
        </p:nvSpPr>
        <p:spPr>
          <a:xfrm>
            <a:off x="419315"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cxnSp>
        <p:nvCxnSpPr>
          <p:cNvPr id="217" name="Straight Connector 216"/>
          <p:cNvCxnSpPr/>
          <p:nvPr/>
        </p:nvCxnSpPr>
        <p:spPr>
          <a:xfrm>
            <a:off x="2805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8" name="TextBox 217"/>
          <p:cNvSpPr txBox="1"/>
          <p:nvPr/>
        </p:nvSpPr>
        <p:spPr>
          <a:xfrm>
            <a:off x="2918326"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sp>
        <p:nvSpPr>
          <p:cNvPr id="244" name="TextBox 243"/>
          <p:cNvSpPr txBox="1"/>
          <p:nvPr/>
        </p:nvSpPr>
        <p:spPr>
          <a:xfrm>
            <a:off x="3992725" y="1360220"/>
            <a:ext cx="731520" cy="155632"/>
          </a:xfrm>
          <a:prstGeom prst="rect">
            <a:avLst/>
          </a:prstGeom>
          <a:noFill/>
        </p:spPr>
        <p:txBody>
          <a:bodyPr wrap="square" lIns="0" tIns="0" rIns="0" bIns="0" rtlCol="0" anchor="t">
            <a:noAutofit/>
          </a:bodyPr>
          <a:lstStyle/>
          <a:p>
            <a:pPr algn="ctr"/>
            <a:r>
              <a:rPr lang="en-US" sz="1000" b="1" dirty="0" smtClean="0"/>
              <a:t>AWS Direct Connect</a:t>
            </a:r>
            <a:endParaRPr lang="en-US" sz="1000" b="1" dirty="0"/>
          </a:p>
        </p:txBody>
      </p:sp>
      <p:cxnSp>
        <p:nvCxnSpPr>
          <p:cNvPr id="245" name="Straight Connector 244"/>
          <p:cNvCxnSpPr/>
          <p:nvPr/>
        </p:nvCxnSpPr>
        <p:spPr>
          <a:xfrm>
            <a:off x="389051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64494"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08664" y="670825"/>
            <a:ext cx="544781" cy="653737"/>
          </a:xfrm>
          <a:prstGeom prst="rect">
            <a:avLst/>
          </a:prstGeom>
        </p:spPr>
      </p:pic>
      <p:sp>
        <p:nvSpPr>
          <p:cNvPr id="37" name="TextBox 36"/>
          <p:cNvSpPr txBox="1"/>
          <p:nvPr/>
        </p:nvSpPr>
        <p:spPr>
          <a:xfrm>
            <a:off x="1971444"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38" name="Picture 3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21533" y="2909178"/>
            <a:ext cx="538196" cy="555557"/>
          </a:xfrm>
          <a:prstGeom prst="rect">
            <a:avLst/>
          </a:prstGeom>
        </p:spPr>
      </p:pic>
    </p:spTree>
    <p:extLst>
      <p:ext uri="{BB962C8B-B14F-4D97-AF65-F5344CB8AC3E}">
        <p14:creationId xmlns:p14="http://schemas.microsoft.com/office/powerpoint/2010/main" val="277297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a:t>
            </a:r>
            <a:endParaRPr lang="en-US" dirty="0"/>
          </a:p>
        </p:txBody>
      </p:sp>
    </p:spTree>
    <p:extLst>
      <p:ext uri="{BB962C8B-B14F-4D97-AF65-F5344CB8AC3E}">
        <p14:creationId xmlns:p14="http://schemas.microsoft.com/office/powerpoint/2010/main" val="3131998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Tools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30" y="688821"/>
            <a:ext cx="528779" cy="6345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775" y="688821"/>
            <a:ext cx="544780" cy="653736"/>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381" y="688821"/>
            <a:ext cx="537317" cy="643019"/>
          </a:xfrm>
          <a:prstGeom prst="rect">
            <a:avLst/>
          </a:prstGeom>
        </p:spPr>
      </p:pic>
      <p:cxnSp>
        <p:nvCxnSpPr>
          <p:cNvPr id="98" name="Straight Connector 97"/>
          <p:cNvCxnSpPr/>
          <p:nvPr/>
        </p:nvCxnSpPr>
        <p:spPr>
          <a:xfrm>
            <a:off x="13500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34634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sp>
        <p:nvSpPr>
          <p:cNvPr id="233" name="TextBox 232"/>
          <p:cNvSpPr txBox="1"/>
          <p:nvPr/>
        </p:nvSpPr>
        <p:spPr>
          <a:xfrm>
            <a:off x="1414390"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CodeDeploy</a:t>
            </a:r>
            <a:endParaRPr lang="en-US" sz="1000" b="1" dirty="0"/>
          </a:p>
        </p:txBody>
      </p:sp>
      <p:sp>
        <p:nvSpPr>
          <p:cNvPr id="236" name="TextBox 235"/>
          <p:cNvSpPr txBox="1"/>
          <p:nvPr/>
        </p:nvSpPr>
        <p:spPr>
          <a:xfrm>
            <a:off x="247326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CodePipeline</a:t>
            </a:r>
            <a:endParaRPr lang="en-US" sz="1000" b="1" dirty="0"/>
          </a:p>
        </p:txBody>
      </p:sp>
      <p:cxnSp>
        <p:nvCxnSpPr>
          <p:cNvPr id="292" name="Straight Connector 29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14085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2486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7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Tree>
    <p:extLst>
      <p:ext uri="{BB962C8B-B14F-4D97-AF65-F5344CB8AC3E}">
        <p14:creationId xmlns:p14="http://schemas.microsoft.com/office/powerpoint/2010/main" val="424820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Management Tools</a:t>
            </a:r>
            <a:endParaRPr lang="en-US" dirty="0"/>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smtClean="0"/>
              <a:t>alarm</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11" y="1840548"/>
            <a:ext cx="470198" cy="554833"/>
          </a:xfrm>
          <a:prstGeom prst="rect">
            <a:avLst/>
          </a:prstGeom>
        </p:spPr>
      </p:pic>
      <p:cxnSp>
        <p:nvCxnSpPr>
          <p:cNvPr id="98" name="Straight Connector 97"/>
          <p:cNvCxnSpPr/>
          <p:nvPr/>
        </p:nvCxnSpPr>
        <p:spPr>
          <a:xfrm>
            <a:off x="13534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2838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491031"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567952"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553798" y="3587509"/>
            <a:ext cx="643781" cy="274320"/>
          </a:xfrm>
          <a:prstGeom prst="rect">
            <a:avLst/>
          </a:prstGeom>
          <a:noFill/>
        </p:spPr>
        <p:txBody>
          <a:bodyPr wrap="square" lIns="0" tIns="0" rIns="0" bIns="0" rtlCol="0" anchor="t">
            <a:noAutofit/>
          </a:bodyPr>
          <a:lstStyle/>
          <a:p>
            <a:pPr algn="ctr"/>
            <a:r>
              <a:rPr lang="en-US" sz="800" b="1" dirty="0" smtClean="0"/>
              <a:t>template</a:t>
            </a:r>
            <a:endParaRPr lang="en-US" sz="1400" b="1" dirty="0"/>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287" y="2912930"/>
            <a:ext cx="469639" cy="535388"/>
          </a:xfrm>
          <a:prstGeom prst="rect">
            <a:avLst/>
          </a:prstGeom>
        </p:spPr>
      </p:pic>
      <p:sp>
        <p:nvSpPr>
          <p:cNvPr id="47" name="TextBox 46"/>
          <p:cNvSpPr txBox="1"/>
          <p:nvPr/>
        </p:nvSpPr>
        <p:spPr>
          <a:xfrm>
            <a:off x="1553225" y="2535851"/>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572" y="1964290"/>
            <a:ext cx="434850" cy="35578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6961" y="691978"/>
            <a:ext cx="514094" cy="635058"/>
          </a:xfrm>
          <a:prstGeom prst="rect">
            <a:avLst/>
          </a:prstGeom>
        </p:spPr>
      </p:pic>
      <p:pic>
        <p:nvPicPr>
          <p:cNvPr id="84" name="Picture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3037" y="656618"/>
            <a:ext cx="537316" cy="644780"/>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9515" y="655971"/>
            <a:ext cx="543291" cy="651950"/>
          </a:xfrm>
          <a:prstGeom prst="rect">
            <a:avLst/>
          </a:prstGeom>
        </p:spPr>
      </p:pic>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49436" y="653033"/>
            <a:ext cx="543291" cy="651950"/>
          </a:xfrm>
          <a:prstGeom prst="rect">
            <a:avLst/>
          </a:prstGeom>
        </p:spPr>
      </p:pic>
      <p:sp>
        <p:nvSpPr>
          <p:cNvPr id="38" name="TextBox 37"/>
          <p:cNvSpPr txBox="1"/>
          <p:nvPr/>
        </p:nvSpPr>
        <p:spPr>
          <a:xfrm>
            <a:off x="5479024" y="4659844"/>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42956" y="3984274"/>
            <a:ext cx="533738" cy="541362"/>
          </a:xfrm>
          <a:prstGeom prst="rect">
            <a:avLst/>
          </a:prstGeom>
        </p:spPr>
      </p:pic>
      <p:sp>
        <p:nvSpPr>
          <p:cNvPr id="40" name="TextBox 39"/>
          <p:cNvSpPr txBox="1"/>
          <p:nvPr/>
        </p:nvSpPr>
        <p:spPr>
          <a:xfrm>
            <a:off x="4697937" y="3584093"/>
            <a:ext cx="643781" cy="274320"/>
          </a:xfrm>
          <a:prstGeom prst="rect">
            <a:avLst/>
          </a:prstGeom>
          <a:noFill/>
        </p:spPr>
        <p:txBody>
          <a:bodyPr wrap="square" lIns="0" tIns="0" rIns="0" bIns="0" rtlCol="0" anchor="t">
            <a:noAutofit/>
          </a:bodyPr>
          <a:lstStyle/>
          <a:p>
            <a:pPr algn="ctr"/>
            <a:r>
              <a:rPr lang="en-US" sz="800" b="1" dirty="0" smtClean="0"/>
              <a:t>layers</a:t>
            </a:r>
            <a:endParaRPr lang="en-US" sz="1400" b="1" dirty="0"/>
          </a:p>
        </p:txBody>
      </p:sp>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55985" y="2918466"/>
            <a:ext cx="536981" cy="536981"/>
          </a:xfrm>
          <a:prstGeom prst="rect">
            <a:avLst/>
          </a:prstGeom>
        </p:spPr>
      </p:pic>
      <p:sp>
        <p:nvSpPr>
          <p:cNvPr id="44" name="TextBox 43"/>
          <p:cNvSpPr txBox="1"/>
          <p:nvPr/>
        </p:nvSpPr>
        <p:spPr>
          <a:xfrm>
            <a:off x="6260110" y="2525614"/>
            <a:ext cx="643781"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45" name="Picture 4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17168" y="1864951"/>
            <a:ext cx="536981" cy="544440"/>
          </a:xfrm>
          <a:prstGeom prst="rect">
            <a:avLst/>
          </a:prstGeom>
        </p:spPr>
      </p:pic>
      <p:sp>
        <p:nvSpPr>
          <p:cNvPr id="46" name="TextBox 45"/>
          <p:cNvSpPr txBox="1"/>
          <p:nvPr/>
        </p:nvSpPr>
        <p:spPr>
          <a:xfrm>
            <a:off x="4697937" y="2525614"/>
            <a:ext cx="643781" cy="274320"/>
          </a:xfrm>
          <a:prstGeom prst="rect">
            <a:avLst/>
          </a:prstGeom>
          <a:noFill/>
        </p:spPr>
        <p:txBody>
          <a:bodyPr wrap="square" lIns="0" tIns="0" rIns="0" bIns="0" rtlCol="0" anchor="t">
            <a:noAutofit/>
          </a:bodyPr>
          <a:lstStyle/>
          <a:p>
            <a:pPr algn="ctr"/>
            <a:r>
              <a:rPr lang="en-US" sz="800" b="1" dirty="0" smtClean="0"/>
              <a:t>apps</a:t>
            </a:r>
            <a:endParaRPr lang="en-US" sz="1400" b="1" dirty="0"/>
          </a:p>
        </p:txBody>
      </p:sp>
      <p:pic>
        <p:nvPicPr>
          <p:cNvPr id="53" name="Picture 5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45757" y="1873497"/>
            <a:ext cx="544440" cy="544440"/>
          </a:xfrm>
          <a:prstGeom prst="rect">
            <a:avLst/>
          </a:prstGeom>
        </p:spPr>
      </p:pic>
      <p:sp>
        <p:nvSpPr>
          <p:cNvPr id="54" name="TextBox 53"/>
          <p:cNvSpPr txBox="1"/>
          <p:nvPr/>
        </p:nvSpPr>
        <p:spPr>
          <a:xfrm>
            <a:off x="5479024" y="2525614"/>
            <a:ext cx="643781" cy="274320"/>
          </a:xfrm>
          <a:prstGeom prst="rect">
            <a:avLst/>
          </a:prstGeom>
          <a:noFill/>
        </p:spPr>
        <p:txBody>
          <a:bodyPr wrap="square" lIns="0" tIns="0" rIns="0" bIns="0" rtlCol="0" anchor="t">
            <a:noAutofit/>
          </a:bodyPr>
          <a:lstStyle/>
          <a:p>
            <a:pPr algn="ctr"/>
            <a:r>
              <a:rPr lang="en-US" sz="800" b="1" dirty="0" smtClean="0"/>
              <a:t>deployments</a:t>
            </a:r>
            <a:endParaRPr lang="en-US" sz="1400" b="1" dirty="0"/>
          </a:p>
        </p:txBody>
      </p:sp>
      <p:pic>
        <p:nvPicPr>
          <p:cNvPr id="55" name="Picture 5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28694" y="1871685"/>
            <a:ext cx="536981" cy="514607"/>
          </a:xfrm>
          <a:prstGeom prst="rect">
            <a:avLst/>
          </a:prstGeom>
        </p:spPr>
      </p:pic>
      <p:sp>
        <p:nvSpPr>
          <p:cNvPr id="56" name="TextBox 55"/>
          <p:cNvSpPr txBox="1"/>
          <p:nvPr/>
        </p:nvSpPr>
        <p:spPr>
          <a:xfrm>
            <a:off x="5479024" y="3584093"/>
            <a:ext cx="643781" cy="274320"/>
          </a:xfrm>
          <a:prstGeom prst="rect">
            <a:avLst/>
          </a:prstGeom>
          <a:noFill/>
        </p:spPr>
        <p:txBody>
          <a:bodyPr wrap="square" lIns="0" tIns="0" rIns="0" bIns="0" rtlCol="0" anchor="t">
            <a:noAutofit/>
          </a:bodyPr>
          <a:lstStyle/>
          <a:p>
            <a:pPr algn="ctr"/>
            <a:r>
              <a:rPr lang="en-US" sz="800" b="1" dirty="0" smtClean="0"/>
              <a:t>monitoring</a:t>
            </a:r>
            <a:endParaRPr lang="en-US" sz="1400" b="1" dirty="0"/>
          </a:p>
        </p:txBody>
      </p:sp>
      <p:pic>
        <p:nvPicPr>
          <p:cNvPr id="57" name="Picture 5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28694" y="2942910"/>
            <a:ext cx="544440" cy="461261"/>
          </a:xfrm>
          <a:prstGeom prst="rect">
            <a:avLst/>
          </a:prstGeom>
        </p:spPr>
      </p:pic>
      <p:sp>
        <p:nvSpPr>
          <p:cNvPr id="58" name="TextBox 57"/>
          <p:cNvSpPr txBox="1"/>
          <p:nvPr/>
        </p:nvSpPr>
        <p:spPr>
          <a:xfrm>
            <a:off x="4697937" y="4659844"/>
            <a:ext cx="643781" cy="274320"/>
          </a:xfrm>
          <a:prstGeom prst="rect">
            <a:avLst/>
          </a:prstGeom>
          <a:noFill/>
        </p:spPr>
        <p:txBody>
          <a:bodyPr wrap="square" lIns="0" tIns="0" rIns="0" bIns="0" rtlCol="0" anchor="t">
            <a:noAutofit/>
          </a:bodyPr>
          <a:lstStyle/>
          <a:p>
            <a:pPr algn="ctr"/>
            <a:r>
              <a:rPr lang="en-US" sz="800" b="1" dirty="0" smtClean="0"/>
              <a:t>resources</a:t>
            </a:r>
            <a:endParaRPr lang="en-US" sz="1400" b="1" dirty="0"/>
          </a:p>
        </p:txBody>
      </p:sp>
      <p:pic>
        <p:nvPicPr>
          <p:cNvPr id="59" name="Picture 5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82345" y="3977906"/>
            <a:ext cx="479122" cy="556400"/>
          </a:xfrm>
          <a:prstGeom prst="rect">
            <a:avLst/>
          </a:prstGeom>
        </p:spPr>
      </p:pic>
      <p:sp>
        <p:nvSpPr>
          <p:cNvPr id="60" name="TextBox 59"/>
          <p:cNvSpPr txBox="1"/>
          <p:nvPr/>
        </p:nvSpPr>
        <p:spPr>
          <a:xfrm>
            <a:off x="6260110" y="3584093"/>
            <a:ext cx="643781" cy="274320"/>
          </a:xfrm>
          <a:prstGeom prst="rect">
            <a:avLst/>
          </a:prstGeom>
          <a:noFill/>
        </p:spPr>
        <p:txBody>
          <a:bodyPr wrap="square" lIns="0" tIns="0" rIns="0" bIns="0" rtlCol="0" anchor="t">
            <a:noAutofit/>
          </a:bodyPr>
          <a:lstStyle/>
          <a:p>
            <a:pPr algn="ctr"/>
            <a:r>
              <a:rPr lang="en-US" sz="800" b="1" dirty="0" smtClean="0"/>
              <a:t>permissions</a:t>
            </a:r>
            <a:endParaRPr lang="en-US" sz="1400" b="1" dirty="0"/>
          </a:p>
        </p:txBody>
      </p:sp>
      <p:pic>
        <p:nvPicPr>
          <p:cNvPr id="61" name="Picture 6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47402" y="2897847"/>
            <a:ext cx="468912" cy="562695"/>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cxnSp>
        <p:nvCxnSpPr>
          <p:cNvPr id="122" name="Straight Connector 12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57" name="TextBox 256"/>
          <p:cNvSpPr txBox="1"/>
          <p:nvPr/>
        </p:nvSpPr>
        <p:spPr>
          <a:xfrm>
            <a:off x="1381088"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CloudFormation</a:t>
            </a:r>
            <a:endParaRPr lang="en-US" sz="1000" b="1" dirty="0"/>
          </a:p>
        </p:txBody>
      </p:sp>
      <p:cxnSp>
        <p:nvCxnSpPr>
          <p:cNvPr id="258" name="Straight Connector 257"/>
          <p:cNvCxnSpPr/>
          <p:nvPr/>
        </p:nvCxnSpPr>
        <p:spPr>
          <a:xfrm>
            <a:off x="14071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0" name="TextBox 259"/>
          <p:cNvSpPr txBox="1"/>
          <p:nvPr/>
        </p:nvSpPr>
        <p:spPr>
          <a:xfrm>
            <a:off x="2483868"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CloudTrail</a:t>
            </a:r>
            <a:endParaRPr lang="en-US" sz="1000" b="1" dirty="0"/>
          </a:p>
        </p:txBody>
      </p:sp>
      <p:cxnSp>
        <p:nvCxnSpPr>
          <p:cNvPr id="261" name="Straight Connector 260"/>
          <p:cNvCxnSpPr/>
          <p:nvPr/>
        </p:nvCxnSpPr>
        <p:spPr>
          <a:xfrm>
            <a:off x="24935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3" name="TextBox 262"/>
          <p:cNvSpPr txBox="1"/>
          <p:nvPr/>
        </p:nvSpPr>
        <p:spPr>
          <a:xfrm>
            <a:off x="3559385"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Config</a:t>
            </a:r>
            <a:endParaRPr lang="en-US" sz="1000" b="1" dirty="0"/>
          </a:p>
        </p:txBody>
      </p:sp>
      <p:cxnSp>
        <p:nvCxnSpPr>
          <p:cNvPr id="264" name="Straight Connector 263"/>
          <p:cNvCxnSpPr/>
          <p:nvPr/>
        </p:nvCxnSpPr>
        <p:spPr>
          <a:xfrm>
            <a:off x="35521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6" name="TextBox 265"/>
          <p:cNvSpPr txBox="1"/>
          <p:nvPr/>
        </p:nvSpPr>
        <p:spPr>
          <a:xfrm>
            <a:off x="4549306"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OpsWorks</a:t>
            </a:r>
            <a:endParaRPr lang="en-US" sz="1000" b="1" dirty="0"/>
          </a:p>
        </p:txBody>
      </p:sp>
      <p:cxnSp>
        <p:nvCxnSpPr>
          <p:cNvPr id="267" name="Straight Connector 266"/>
          <p:cNvCxnSpPr/>
          <p:nvPr/>
        </p:nvCxnSpPr>
        <p:spPr>
          <a:xfrm>
            <a:off x="4643296"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p:nvCxnSpPr>
        <p:spPr>
          <a:xfrm>
            <a:off x="703740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8106629"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7" name="TextBox 456"/>
          <p:cNvSpPr txBox="1"/>
          <p:nvPr/>
        </p:nvSpPr>
        <p:spPr>
          <a:xfrm>
            <a:off x="8166518" y="1360404"/>
            <a:ext cx="943550" cy="155448"/>
          </a:xfrm>
          <a:prstGeom prst="rect">
            <a:avLst/>
          </a:prstGeom>
          <a:noFill/>
        </p:spPr>
        <p:txBody>
          <a:bodyPr wrap="square" lIns="0" tIns="0" rIns="0" bIns="0" rtlCol="0" anchor="t">
            <a:noAutofit/>
          </a:bodyPr>
          <a:lstStyle/>
          <a:p>
            <a:pPr algn="ctr"/>
            <a:r>
              <a:rPr lang="en-US" sz="1000" b="1" dirty="0" smtClean="0"/>
              <a:t>AWS Trusted Advisor</a:t>
            </a:r>
            <a:endParaRPr lang="en-US" sz="1000" b="1" dirty="0"/>
          </a:p>
        </p:txBody>
      </p:sp>
      <p:cxnSp>
        <p:nvCxnSpPr>
          <p:cNvPr id="458" name="Straight Connector 457"/>
          <p:cNvCxnSpPr/>
          <p:nvPr/>
        </p:nvCxnSpPr>
        <p:spPr>
          <a:xfrm>
            <a:off x="81593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9" name="TextBox 458"/>
          <p:cNvSpPr txBox="1"/>
          <p:nvPr/>
        </p:nvSpPr>
        <p:spPr>
          <a:xfrm>
            <a:off x="7074439"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Service Catalog</a:t>
            </a:r>
            <a:endParaRPr lang="en-US" sz="1000" b="1" dirty="0"/>
          </a:p>
        </p:txBody>
      </p:sp>
      <p:cxnSp>
        <p:nvCxnSpPr>
          <p:cNvPr id="460" name="Straight Connector 459"/>
          <p:cNvCxnSpPr/>
          <p:nvPr/>
        </p:nvCxnSpPr>
        <p:spPr>
          <a:xfrm>
            <a:off x="7100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1" name="Picture 46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309434" y="684016"/>
            <a:ext cx="535850" cy="643020"/>
          </a:xfrm>
          <a:prstGeom prst="rect">
            <a:avLst/>
          </a:prstGeom>
        </p:spPr>
      </p:pic>
      <p:pic>
        <p:nvPicPr>
          <p:cNvPr id="462" name="Picture 46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370369" y="684017"/>
            <a:ext cx="535849" cy="643018"/>
          </a:xfrm>
          <a:prstGeom prst="rect">
            <a:avLst/>
          </a:prstGeom>
        </p:spPr>
      </p:pic>
    </p:spTree>
    <p:extLst>
      <p:ext uri="{BB962C8B-B14F-4D97-AF65-F5344CB8AC3E}">
        <p14:creationId xmlns:p14="http://schemas.microsoft.com/office/powerpoint/2010/main" val="351840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&amp; Identity</a:t>
            </a:r>
            <a:endParaRPr lang="en-US" dirty="0"/>
          </a:p>
        </p:txBody>
      </p:sp>
    </p:spTree>
    <p:extLst>
      <p:ext uri="{BB962C8B-B14F-4D97-AF65-F5344CB8AC3E}">
        <p14:creationId xmlns:p14="http://schemas.microsoft.com/office/powerpoint/2010/main" val="63380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&amp; Identity</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275" y="654185"/>
            <a:ext cx="544780" cy="653736"/>
          </a:xfrm>
          <a:prstGeom prst="rect">
            <a:avLst/>
          </a:prstGeom>
        </p:spPr>
      </p:pic>
      <p:cxnSp>
        <p:nvCxnSpPr>
          <p:cNvPr id="98" name="Straight Connector 97"/>
          <p:cNvCxnSpPr/>
          <p:nvPr/>
        </p:nvCxnSpPr>
        <p:spPr>
          <a:xfrm>
            <a:off x="46054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54036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141" y="659544"/>
            <a:ext cx="530056" cy="643018"/>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8614" y="654185"/>
            <a:ext cx="544780" cy="653736"/>
          </a:xfrm>
          <a:prstGeom prst="rect">
            <a:avLst/>
          </a:prstGeom>
        </p:spPr>
      </p:pic>
      <p:pic>
        <p:nvPicPr>
          <p:cNvPr id="57" name="Pictur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305" y="663020"/>
            <a:ext cx="335702" cy="636066"/>
          </a:xfrm>
          <a:prstGeom prst="rect">
            <a:avLst/>
          </a:prstGeom>
        </p:spPr>
      </p:pic>
      <p:pic>
        <p:nvPicPr>
          <p:cNvPr id="59" name="Picture 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4471" y="1971380"/>
            <a:ext cx="544780" cy="321916"/>
          </a:xfrm>
          <a:prstGeom prst="rect">
            <a:avLst/>
          </a:prstGeom>
        </p:spPr>
      </p:pic>
      <p:sp>
        <p:nvSpPr>
          <p:cNvPr id="60" name="TextBox 59"/>
          <p:cNvSpPr txBox="1"/>
          <p:nvPr/>
        </p:nvSpPr>
        <p:spPr>
          <a:xfrm>
            <a:off x="5408631" y="2527292"/>
            <a:ext cx="843172" cy="274320"/>
          </a:xfrm>
          <a:prstGeom prst="rect">
            <a:avLst/>
          </a:prstGeom>
          <a:noFill/>
        </p:spPr>
        <p:txBody>
          <a:bodyPr wrap="square" lIns="0" tIns="0" rIns="0" bIns="0" rtlCol="0" anchor="t">
            <a:noAutofit/>
          </a:bodyPr>
          <a:lstStyle/>
          <a:p>
            <a:pPr algn="ctr"/>
            <a:r>
              <a:rPr lang="en-US" sz="800" b="1" dirty="0" smtClean="0"/>
              <a:t>AWS STS</a:t>
            </a:r>
            <a:endParaRPr lang="en-US" sz="1400" b="1"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5922" y="1997063"/>
            <a:ext cx="544781" cy="312745"/>
          </a:xfrm>
          <a:prstGeom prst="rect">
            <a:avLst/>
          </a:prstGeom>
        </p:spPr>
      </p:pic>
      <p:sp>
        <p:nvSpPr>
          <p:cNvPr id="62" name="TextBox 61"/>
          <p:cNvSpPr txBox="1"/>
          <p:nvPr/>
        </p:nvSpPr>
        <p:spPr>
          <a:xfrm>
            <a:off x="7044047" y="2527292"/>
            <a:ext cx="717360" cy="274320"/>
          </a:xfrm>
          <a:prstGeom prst="rect">
            <a:avLst/>
          </a:prstGeom>
          <a:noFill/>
        </p:spPr>
        <p:txBody>
          <a:bodyPr wrap="square" lIns="0" tIns="0" rIns="0" bIns="0" rtlCol="0" anchor="t">
            <a:noAutofit/>
          </a:bodyPr>
          <a:lstStyle/>
          <a:p>
            <a:pPr algn="ctr"/>
            <a:r>
              <a:rPr lang="en-US" sz="800" b="1" spc="-50" dirty="0" smtClean="0"/>
              <a:t>data </a:t>
            </a:r>
            <a:br>
              <a:rPr lang="en-US" sz="800" b="1" spc="-50" dirty="0" smtClean="0"/>
            </a:br>
            <a:r>
              <a:rPr lang="en-US" sz="800" b="1" spc="-50" dirty="0" smtClean="0"/>
              <a:t>encryption key</a:t>
            </a:r>
            <a:endParaRPr lang="en-US" sz="1400" b="1" spc="-50" dirty="0"/>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9662" y="1840685"/>
            <a:ext cx="455105" cy="585135"/>
          </a:xfrm>
          <a:prstGeom prst="rect">
            <a:avLst/>
          </a:prstGeom>
        </p:spPr>
      </p:pic>
      <p:pic>
        <p:nvPicPr>
          <p:cNvPr id="64" name="Picture 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8268" y="2894389"/>
            <a:ext cx="444703" cy="585135"/>
          </a:xfrm>
          <a:prstGeom prst="rect">
            <a:avLst/>
          </a:prstGeom>
        </p:spPr>
      </p:pic>
      <p:sp>
        <p:nvSpPr>
          <p:cNvPr id="65" name="TextBox 64"/>
          <p:cNvSpPr txBox="1"/>
          <p:nvPr/>
        </p:nvSpPr>
        <p:spPr>
          <a:xfrm>
            <a:off x="4728116" y="4649814"/>
            <a:ext cx="640080" cy="274320"/>
          </a:xfrm>
          <a:prstGeom prst="rect">
            <a:avLst/>
          </a:prstGeom>
          <a:noFill/>
        </p:spPr>
        <p:txBody>
          <a:bodyPr wrap="square" lIns="0" tIns="0" rIns="0" bIns="0" rtlCol="0" anchor="t">
            <a:noAutofit/>
          </a:bodyPr>
          <a:lstStyle/>
          <a:p>
            <a:pPr algn="ctr"/>
            <a:r>
              <a:rPr lang="en-US" sz="800" b="1" dirty="0"/>
              <a:t>p</a:t>
            </a:r>
            <a:r>
              <a:rPr lang="en-US" sz="800" b="1" dirty="0" smtClean="0"/>
              <a:t>ermissions</a:t>
            </a:r>
            <a:endParaRPr lang="en-US" sz="1400" b="1" dirty="0"/>
          </a:p>
        </p:txBody>
      </p:sp>
      <p:pic>
        <p:nvPicPr>
          <p:cNvPr id="66" name="Picture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39204" y="3969933"/>
            <a:ext cx="423719" cy="564958"/>
          </a:xfrm>
          <a:prstGeom prst="rect">
            <a:avLst/>
          </a:prstGeom>
        </p:spPr>
      </p:pic>
      <p:sp>
        <p:nvSpPr>
          <p:cNvPr id="67" name="TextBox 66"/>
          <p:cNvSpPr txBox="1"/>
          <p:nvPr/>
        </p:nvSpPr>
        <p:spPr>
          <a:xfrm>
            <a:off x="5507464" y="4649814"/>
            <a:ext cx="640080" cy="274320"/>
          </a:xfrm>
          <a:prstGeom prst="rect">
            <a:avLst/>
          </a:prstGeom>
          <a:noFill/>
        </p:spPr>
        <p:txBody>
          <a:bodyPr wrap="square" lIns="0" tIns="0" rIns="0" bIns="0" rtlCol="0" anchor="t">
            <a:noAutofit/>
          </a:bodyPr>
          <a:lstStyle/>
          <a:p>
            <a:pPr algn="ctr"/>
            <a:r>
              <a:rPr lang="en-US" sz="800" b="1" dirty="0"/>
              <a:t>r</a:t>
            </a:r>
            <a:r>
              <a:rPr lang="en-US" sz="800" b="1" dirty="0" smtClean="0"/>
              <a:t>ole</a:t>
            </a:r>
            <a:endParaRPr lang="en-US" sz="1400" b="1"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88464" y="2985185"/>
            <a:ext cx="495256" cy="403542"/>
          </a:xfrm>
          <a:prstGeom prst="rect">
            <a:avLst/>
          </a:prstGeom>
        </p:spPr>
      </p:pic>
      <p:sp>
        <p:nvSpPr>
          <p:cNvPr id="69" name="TextBox 68"/>
          <p:cNvSpPr txBox="1"/>
          <p:nvPr/>
        </p:nvSpPr>
        <p:spPr>
          <a:xfrm>
            <a:off x="4728116" y="2527292"/>
            <a:ext cx="640080" cy="274320"/>
          </a:xfrm>
          <a:prstGeom prst="rect">
            <a:avLst/>
          </a:prstGeom>
          <a:noFill/>
        </p:spPr>
        <p:txBody>
          <a:bodyPr wrap="square" lIns="0" tIns="0" rIns="0" bIns="0" rtlCol="0" anchor="t">
            <a:noAutofit/>
          </a:bodyPr>
          <a:lstStyle/>
          <a:p>
            <a:pPr algn="ctr"/>
            <a:r>
              <a:rPr lang="en-US" sz="800" b="1" dirty="0" smtClean="0"/>
              <a:t>add-on</a:t>
            </a:r>
            <a:endParaRPr lang="en-US" sz="1400" b="1" dirty="0"/>
          </a:p>
        </p:txBody>
      </p:sp>
      <p:sp>
        <p:nvSpPr>
          <p:cNvPr id="70" name="TextBox 69"/>
          <p:cNvSpPr txBox="1"/>
          <p:nvPr/>
        </p:nvSpPr>
        <p:spPr>
          <a:xfrm>
            <a:off x="4728116" y="3594107"/>
            <a:ext cx="640080" cy="274320"/>
          </a:xfrm>
          <a:prstGeom prst="rect">
            <a:avLst/>
          </a:prstGeom>
          <a:noFill/>
        </p:spPr>
        <p:txBody>
          <a:bodyPr wrap="square" lIns="0" tIns="0" rIns="0" bIns="0" rtlCol="0" anchor="t">
            <a:noAutofit/>
          </a:bodyPr>
          <a:lstStyle/>
          <a:p>
            <a:pPr algn="ctr"/>
            <a:r>
              <a:rPr lang="en-US" sz="800" b="1" dirty="0" smtClean="0"/>
              <a:t>encrypted data</a:t>
            </a:r>
            <a:endParaRPr lang="en-US" sz="1400" b="1" dirty="0"/>
          </a:p>
        </p:txBody>
      </p:sp>
      <p:sp>
        <p:nvSpPr>
          <p:cNvPr id="71" name="TextBox 70"/>
          <p:cNvSpPr txBox="1"/>
          <p:nvPr/>
        </p:nvSpPr>
        <p:spPr>
          <a:xfrm>
            <a:off x="5507464" y="3594107"/>
            <a:ext cx="640080" cy="274320"/>
          </a:xfrm>
          <a:prstGeom prst="rect">
            <a:avLst/>
          </a:prstGeom>
          <a:noFill/>
        </p:spPr>
        <p:txBody>
          <a:bodyPr wrap="square" lIns="0" tIns="0" rIns="0" bIns="0" rtlCol="0" anchor="t">
            <a:noAutofit/>
          </a:bodyPr>
          <a:lstStyle/>
          <a:p>
            <a:pPr algn="ctr"/>
            <a:r>
              <a:rPr lang="en-US" sz="800" b="1" dirty="0" smtClean="0"/>
              <a:t>long-term security credential</a:t>
            </a:r>
            <a:endParaRPr lang="en-US" sz="1400" b="1" dirty="0"/>
          </a:p>
        </p:txBody>
      </p:sp>
      <p:sp>
        <p:nvSpPr>
          <p:cNvPr id="72" name="TextBox 71"/>
          <p:cNvSpPr txBox="1"/>
          <p:nvPr/>
        </p:nvSpPr>
        <p:spPr>
          <a:xfrm>
            <a:off x="6286812" y="4649814"/>
            <a:ext cx="640080" cy="274320"/>
          </a:xfrm>
          <a:prstGeom prst="rect">
            <a:avLst/>
          </a:prstGeom>
          <a:noFill/>
        </p:spPr>
        <p:txBody>
          <a:bodyPr wrap="square" lIns="0" tIns="0" rIns="0" bIns="0" rtlCol="0" anchor="t">
            <a:noAutofit/>
          </a:bodyPr>
          <a:lstStyle/>
          <a:p>
            <a:pPr algn="ctr"/>
            <a:r>
              <a:rPr lang="en-US" sz="800" b="1" dirty="0"/>
              <a:t>t</a:t>
            </a:r>
            <a:r>
              <a:rPr lang="en-US" sz="800" b="1" dirty="0" smtClean="0"/>
              <a:t>emporary security credential</a:t>
            </a:r>
            <a:endParaRPr lang="en-US" sz="1400" b="1" dirty="0"/>
          </a:p>
        </p:txBody>
      </p:sp>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74591" y="4047728"/>
            <a:ext cx="491816" cy="442635"/>
          </a:xfrm>
          <a:prstGeom prst="rect">
            <a:avLst/>
          </a:prstGeom>
        </p:spPr>
      </p:pic>
      <p:sp>
        <p:nvSpPr>
          <p:cNvPr id="74" name="TextBox 73"/>
          <p:cNvSpPr txBox="1"/>
          <p:nvPr/>
        </p:nvSpPr>
        <p:spPr>
          <a:xfrm>
            <a:off x="6286812" y="3594107"/>
            <a:ext cx="640080" cy="274320"/>
          </a:xfrm>
          <a:prstGeom prst="rect">
            <a:avLst/>
          </a:prstGeom>
          <a:noFill/>
        </p:spPr>
        <p:txBody>
          <a:bodyPr wrap="square" lIns="0" tIns="0" rIns="0" bIns="0" rtlCol="0" anchor="t">
            <a:noAutofit/>
          </a:bodyPr>
          <a:lstStyle/>
          <a:p>
            <a:pPr algn="ctr"/>
            <a:r>
              <a:rPr lang="en-US" sz="800" b="1" dirty="0" smtClean="0"/>
              <a:t>MFA token</a:t>
            </a:r>
            <a:endParaRPr lang="en-US" sz="1400" b="1" dirty="0"/>
          </a:p>
        </p:txBody>
      </p:sp>
      <p:pic>
        <p:nvPicPr>
          <p:cNvPr id="75" name="Picture 7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87426" y="1856568"/>
            <a:ext cx="438852" cy="564238"/>
          </a:xfrm>
          <a:prstGeom prst="rect">
            <a:avLst/>
          </a:prstGeom>
        </p:spPr>
      </p:pic>
      <p:sp>
        <p:nvSpPr>
          <p:cNvPr id="76" name="TextBox 75"/>
          <p:cNvSpPr txBox="1"/>
          <p:nvPr/>
        </p:nvSpPr>
        <p:spPr>
          <a:xfrm>
            <a:off x="6186540" y="2527292"/>
            <a:ext cx="851476" cy="274320"/>
          </a:xfrm>
          <a:prstGeom prst="rect">
            <a:avLst/>
          </a:prstGeom>
          <a:noFill/>
        </p:spPr>
        <p:txBody>
          <a:bodyPr wrap="square" lIns="0" tIns="0" rIns="0" bIns="0" rtlCol="0" anchor="t">
            <a:noAutofit/>
          </a:bodyPr>
          <a:lstStyle/>
          <a:p>
            <a:pPr algn="ctr"/>
            <a:r>
              <a:rPr lang="en-US" sz="800" b="1" dirty="0"/>
              <a:t>AWS </a:t>
            </a:r>
            <a:r>
              <a:rPr lang="en-US" sz="800" b="1" dirty="0" smtClean="0"/>
              <a:t>STS</a:t>
            </a:r>
            <a:br>
              <a:rPr lang="en-US" sz="800" b="1" dirty="0" smtClean="0"/>
            </a:br>
            <a:r>
              <a:rPr lang="en-US" sz="800" b="1" dirty="0" smtClean="0"/>
              <a:t>(alternate)</a:t>
            </a:r>
            <a:endParaRPr lang="en-US" sz="1400" b="1" dirty="0"/>
          </a:p>
        </p:txBody>
      </p:sp>
      <p:pic>
        <p:nvPicPr>
          <p:cNvPr id="77" name="Picture 7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0621" y="4024297"/>
            <a:ext cx="548640" cy="470262"/>
          </a:xfrm>
          <a:prstGeom prst="rect">
            <a:avLst/>
          </a:prstGeom>
        </p:spPr>
      </p:pic>
      <p:pic>
        <p:nvPicPr>
          <p:cNvPr id="78" name="Picture 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69798" y="2951824"/>
            <a:ext cx="470263" cy="470263"/>
          </a:xfrm>
          <a:prstGeom prst="rect">
            <a:avLst/>
          </a:prstGeom>
        </p:spPr>
      </p:pic>
      <p:cxnSp>
        <p:nvCxnSpPr>
          <p:cNvPr id="79" name="Straight Connector 78"/>
          <p:cNvCxnSpPr/>
          <p:nvPr/>
        </p:nvCxnSpPr>
        <p:spPr>
          <a:xfrm>
            <a:off x="2470398"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1479505"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smtClean="0"/>
              <a:t>Inspector</a:t>
            </a:r>
            <a:endParaRPr lang="en-US" sz="1000" b="1" dirty="0"/>
          </a:p>
        </p:txBody>
      </p:sp>
      <p:cxnSp>
        <p:nvCxnSpPr>
          <p:cNvPr id="236" name="Straight Connector 235"/>
          <p:cNvCxnSpPr/>
          <p:nvPr/>
        </p:nvCxnSpPr>
        <p:spPr>
          <a:xfrm>
            <a:off x="14341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2535847"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92" name="Straight Connector 291"/>
          <p:cNvCxnSpPr/>
          <p:nvPr/>
        </p:nvCxnSpPr>
        <p:spPr>
          <a:xfrm>
            <a:off x="2519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3" name="TextBox 292"/>
          <p:cNvSpPr txBox="1"/>
          <p:nvPr/>
        </p:nvSpPr>
        <p:spPr>
          <a:xfrm>
            <a:off x="3605732"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294" name="Straight Connector 293"/>
          <p:cNvCxnSpPr/>
          <p:nvPr/>
        </p:nvCxnSpPr>
        <p:spPr>
          <a:xfrm>
            <a:off x="36062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5" name="TextBox 294"/>
          <p:cNvSpPr txBox="1"/>
          <p:nvPr/>
        </p:nvSpPr>
        <p:spPr>
          <a:xfrm>
            <a:off x="4728116" y="1360404"/>
            <a:ext cx="640080" cy="155448"/>
          </a:xfrm>
          <a:prstGeom prst="rect">
            <a:avLst/>
          </a:prstGeom>
          <a:noFill/>
        </p:spPr>
        <p:txBody>
          <a:bodyPr wrap="square" lIns="0" tIns="0" rIns="0" bIns="0" rtlCol="0" anchor="t">
            <a:noAutofit/>
          </a:bodyPr>
          <a:lstStyle/>
          <a:p>
            <a:pPr algn="ctr"/>
            <a:r>
              <a:rPr lang="en-US" sz="1000" b="1" dirty="0"/>
              <a:t>AWS </a:t>
            </a:r>
            <a:r>
              <a:rPr lang="en-US" sz="1000" b="1" dirty="0" smtClean="0"/>
              <a:t>IAM</a:t>
            </a:r>
            <a:endParaRPr lang="en-US" sz="1000" b="1" dirty="0"/>
          </a:p>
        </p:txBody>
      </p:sp>
      <p:cxnSp>
        <p:nvCxnSpPr>
          <p:cNvPr id="296" name="Straight Connector 295"/>
          <p:cNvCxnSpPr/>
          <p:nvPr/>
        </p:nvCxnSpPr>
        <p:spPr>
          <a:xfrm>
            <a:off x="4691679"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483"/>
          <p:cNvCxnSpPr/>
          <p:nvPr/>
        </p:nvCxnSpPr>
        <p:spPr>
          <a:xfrm>
            <a:off x="78464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8059593" y="1360404"/>
            <a:ext cx="640080" cy="155448"/>
          </a:xfrm>
          <a:prstGeom prst="rect">
            <a:avLst/>
          </a:prstGeom>
          <a:noFill/>
        </p:spPr>
        <p:txBody>
          <a:bodyPr wrap="square" lIns="0" tIns="0" rIns="0" bIns="0" rtlCol="0" anchor="t">
            <a:noAutofit/>
          </a:bodyPr>
          <a:lstStyle/>
          <a:p>
            <a:pPr algn="ctr"/>
            <a:r>
              <a:rPr lang="en-US" sz="1000" b="1" spc="-50" dirty="0"/>
              <a:t>AWS </a:t>
            </a:r>
            <a:r>
              <a:rPr lang="en-US" sz="1000" b="1" spc="-50" dirty="0" smtClean="0"/>
              <a:t>KMS</a:t>
            </a:r>
            <a:endParaRPr lang="en-US" sz="1000" b="1" spc="-50" dirty="0"/>
          </a:p>
        </p:txBody>
      </p:sp>
      <p:pic>
        <p:nvPicPr>
          <p:cNvPr id="519" name="Picture 5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07243" y="654185"/>
            <a:ext cx="544780" cy="653736"/>
          </a:xfrm>
          <a:prstGeom prst="rect">
            <a:avLst/>
          </a:prstGeom>
        </p:spPr>
      </p:pic>
      <p:cxnSp>
        <p:nvCxnSpPr>
          <p:cNvPr id="50" name="Straight Connector 49"/>
          <p:cNvCxnSpPr/>
          <p:nvPr/>
        </p:nvCxnSpPr>
        <p:spPr>
          <a:xfrm>
            <a:off x="79123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74282" y="756732"/>
            <a:ext cx="544780" cy="448642"/>
          </a:xfrm>
          <a:prstGeom prst="rect">
            <a:avLst/>
          </a:prstGeom>
        </p:spPr>
      </p:pic>
      <p:cxnSp>
        <p:nvCxnSpPr>
          <p:cNvPr id="53" name="Straight Connector 52"/>
          <p:cNvCxnSpPr/>
          <p:nvPr/>
        </p:nvCxnSpPr>
        <p:spPr>
          <a:xfrm>
            <a:off x="1366066"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ACM</a:t>
            </a:r>
            <a:endParaRPr lang="en-US" sz="1000" b="1" dirty="0"/>
          </a:p>
        </p:txBody>
      </p:sp>
      <p:cxnSp>
        <p:nvCxnSpPr>
          <p:cNvPr id="56" name="Straight Connector 5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0655" y="1971380"/>
            <a:ext cx="379401" cy="321916"/>
          </a:xfrm>
          <a:prstGeom prst="rect">
            <a:avLst/>
          </a:prstGeom>
        </p:spPr>
      </p:pic>
      <p:sp>
        <p:nvSpPr>
          <p:cNvPr id="80" name="TextBox 79"/>
          <p:cNvSpPr txBox="1"/>
          <p:nvPr/>
        </p:nvSpPr>
        <p:spPr>
          <a:xfrm>
            <a:off x="501611" y="2527292"/>
            <a:ext cx="640080" cy="274320"/>
          </a:xfrm>
          <a:prstGeom prst="rect">
            <a:avLst/>
          </a:prstGeom>
          <a:noFill/>
        </p:spPr>
        <p:txBody>
          <a:bodyPr wrap="square" lIns="0" tIns="0" rIns="0" bIns="0" rtlCol="0" anchor="t">
            <a:noAutofit/>
          </a:bodyPr>
          <a:lstStyle/>
          <a:p>
            <a:pPr algn="ctr"/>
            <a:r>
              <a:rPr lang="en-US" sz="800" b="1" dirty="0" smtClean="0"/>
              <a:t>certificate manager</a:t>
            </a:r>
            <a:endParaRPr lang="en-US" sz="1400" b="1" dirty="0"/>
          </a:p>
        </p:txBody>
      </p:sp>
    </p:spTree>
    <p:extLst>
      <p:ext uri="{BB962C8B-B14F-4D97-AF65-F5344CB8AC3E}">
        <p14:creationId xmlns:p14="http://schemas.microsoft.com/office/powerpoint/2010/main" val="69439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&amp; Identity</a:t>
            </a:r>
            <a:endParaRPr lang="en-US" dirty="0"/>
          </a:p>
        </p:txBody>
      </p:sp>
      <p:cxnSp>
        <p:nvCxnSpPr>
          <p:cNvPr id="44" name="Straight Connector 43"/>
          <p:cNvCxnSpPr/>
          <p:nvPr/>
        </p:nvCxnSpPr>
        <p:spPr>
          <a:xfrm>
            <a:off x="11922765" y="822171"/>
            <a:ext cx="0" cy="111568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1923513" y="2099900"/>
            <a:ext cx="0" cy="137160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AWS WAF</a:t>
            </a:r>
            <a:endParaRPr lang="en-US" sz="1000" b="1" dirty="0"/>
          </a:p>
        </p:txBody>
      </p:sp>
      <p:cxnSp>
        <p:nvCxnSpPr>
          <p:cNvPr id="236" name="Straight Connector 23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0" name="Picture 5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82" y="659544"/>
            <a:ext cx="528193" cy="643018"/>
          </a:xfrm>
          <a:prstGeom prst="rect">
            <a:avLst/>
          </a:prstGeom>
        </p:spPr>
      </p:pic>
    </p:spTree>
    <p:extLst>
      <p:ext uri="{BB962C8B-B14F-4D97-AF65-F5344CB8AC3E}">
        <p14:creationId xmlns:p14="http://schemas.microsoft.com/office/powerpoint/2010/main" val="1961115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Tree>
    <p:extLst>
      <p:ext uri="{BB962C8B-B14F-4D97-AF65-F5344CB8AC3E}">
        <p14:creationId xmlns:p14="http://schemas.microsoft.com/office/powerpoint/2010/main" val="14620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smtClean="0"/>
              <a:t>Table of Contents</a:t>
            </a:r>
            <a:endParaRPr lang="en-US" dirty="0"/>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36789" y="18150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36789" y="251134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36789" y="31969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254391" y="18150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254391"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36789" y="38916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36789" y="4582420"/>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184267" y="11274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36790" y="4303450"/>
            <a:ext cx="1554620" cy="276999"/>
          </a:xfrm>
          <a:prstGeom prst="rect">
            <a:avLst/>
          </a:prstGeom>
          <a:noFill/>
          <a:ln>
            <a:noFill/>
          </a:ln>
        </p:spPr>
        <p:txBody>
          <a:bodyPr wrap="square" rtlCol="0">
            <a:spAutoFit/>
          </a:bodyPr>
          <a:lstStyle/>
          <a:p>
            <a:r>
              <a:rPr lang="en-US" sz="1200" b="1" dirty="0" smtClean="0"/>
              <a:t>Management Tools</a:t>
            </a:r>
            <a:endParaRPr lang="en-US" sz="1200" b="1" dirty="0"/>
          </a:p>
        </p:txBody>
      </p:sp>
      <p:sp>
        <p:nvSpPr>
          <p:cNvPr id="92" name="TextBox 91"/>
          <p:cNvSpPr txBox="1"/>
          <p:nvPr/>
        </p:nvSpPr>
        <p:spPr>
          <a:xfrm>
            <a:off x="2629912" y="4305421"/>
            <a:ext cx="352857" cy="276999"/>
          </a:xfrm>
          <a:prstGeom prst="rect">
            <a:avLst/>
          </a:prstGeom>
          <a:noFill/>
          <a:ln>
            <a:noFill/>
          </a:ln>
        </p:spPr>
        <p:txBody>
          <a:bodyPr wrap="square" rtlCol="0">
            <a:spAutoFit/>
          </a:bodyPr>
          <a:lstStyle/>
          <a:p>
            <a:pPr algn="r"/>
            <a:r>
              <a:rPr lang="en-US" sz="1200" b="1" dirty="0" smtClean="0">
                <a:hlinkClick r:id="rId3" action="ppaction://hlinksldjump"/>
              </a:rPr>
              <a:t>15</a:t>
            </a:r>
            <a:endParaRPr lang="en-US" sz="1200" b="1" dirty="0"/>
          </a:p>
        </p:txBody>
      </p:sp>
      <p:sp>
        <p:nvSpPr>
          <p:cNvPr id="68" name="TextBox 67"/>
          <p:cNvSpPr txBox="1"/>
          <p:nvPr/>
        </p:nvSpPr>
        <p:spPr>
          <a:xfrm>
            <a:off x="6184268" y="848529"/>
            <a:ext cx="1892143" cy="276999"/>
          </a:xfrm>
          <a:prstGeom prst="rect">
            <a:avLst/>
          </a:prstGeom>
          <a:noFill/>
          <a:ln>
            <a:noFill/>
          </a:ln>
        </p:spPr>
        <p:txBody>
          <a:bodyPr wrap="square" rtlCol="0">
            <a:spAutoFit/>
          </a:bodyPr>
          <a:lstStyle/>
          <a:p>
            <a:r>
              <a:rPr lang="en-US" sz="1200" b="1" dirty="0" smtClean="0"/>
              <a:t>Enterprise Applications</a:t>
            </a:r>
            <a:endParaRPr lang="en-US" sz="1200" b="1" dirty="0"/>
          </a:p>
        </p:txBody>
      </p:sp>
      <p:sp>
        <p:nvSpPr>
          <p:cNvPr id="98" name="TextBox 97"/>
          <p:cNvSpPr txBox="1"/>
          <p:nvPr/>
        </p:nvSpPr>
        <p:spPr>
          <a:xfrm>
            <a:off x="8472920" y="856366"/>
            <a:ext cx="357329" cy="276999"/>
          </a:xfrm>
          <a:prstGeom prst="rect">
            <a:avLst/>
          </a:prstGeom>
          <a:noFill/>
          <a:ln>
            <a:noFill/>
          </a:ln>
        </p:spPr>
        <p:txBody>
          <a:bodyPr wrap="square" rtlCol="0">
            <a:spAutoFit/>
          </a:bodyPr>
          <a:lstStyle/>
          <a:p>
            <a:pPr algn="r"/>
            <a:r>
              <a:rPr lang="en-US" sz="1200" b="1" dirty="0" smtClean="0">
                <a:hlinkClick r:id="rId4" action="ppaction://hlinksldjump"/>
              </a:rPr>
              <a:t>31</a:t>
            </a:r>
            <a:endParaRPr lang="en-US" sz="1200" b="1" dirty="0"/>
          </a:p>
        </p:txBody>
      </p:sp>
      <p:cxnSp>
        <p:nvCxnSpPr>
          <p:cNvPr id="84" name="Straight Connector 83"/>
          <p:cNvCxnSpPr/>
          <p:nvPr/>
        </p:nvCxnSpPr>
        <p:spPr>
          <a:xfrm>
            <a:off x="3254391" y="38916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254391" y="31969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254391" y="251134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6789" y="1543554"/>
            <a:ext cx="2156375" cy="276999"/>
          </a:xfrm>
          <a:prstGeom prst="rect">
            <a:avLst/>
          </a:prstGeom>
          <a:noFill/>
          <a:ln>
            <a:noFill/>
          </a:ln>
        </p:spPr>
        <p:txBody>
          <a:bodyPr wrap="square" rtlCol="0">
            <a:spAutoFit/>
          </a:bodyPr>
          <a:lstStyle/>
          <a:p>
            <a:r>
              <a:rPr lang="en-US" sz="1200" b="1" dirty="0"/>
              <a:t>Storage &amp; Content Delivery</a:t>
            </a:r>
          </a:p>
        </p:txBody>
      </p:sp>
      <p:sp>
        <p:nvSpPr>
          <p:cNvPr id="88" name="TextBox 87"/>
          <p:cNvSpPr txBox="1"/>
          <p:nvPr/>
        </p:nvSpPr>
        <p:spPr>
          <a:xfrm>
            <a:off x="2629913" y="1543554"/>
            <a:ext cx="352857" cy="276999"/>
          </a:xfrm>
          <a:prstGeom prst="rect">
            <a:avLst/>
          </a:prstGeom>
          <a:noFill/>
          <a:ln>
            <a:noFill/>
          </a:ln>
        </p:spPr>
        <p:txBody>
          <a:bodyPr wrap="square" rtlCol="0">
            <a:spAutoFit/>
          </a:bodyPr>
          <a:lstStyle/>
          <a:p>
            <a:pPr algn="r"/>
            <a:r>
              <a:rPr lang="en-US" sz="1200" b="1" dirty="0" smtClean="0">
                <a:hlinkClick r:id="rId5" action="ppaction://hlinksldjump"/>
              </a:rPr>
              <a:t>6</a:t>
            </a:r>
            <a:endParaRPr lang="en-US" sz="1200" b="1" dirty="0"/>
          </a:p>
        </p:txBody>
      </p:sp>
      <p:sp>
        <p:nvSpPr>
          <p:cNvPr id="77" name="TextBox 76"/>
          <p:cNvSpPr txBox="1"/>
          <p:nvPr/>
        </p:nvSpPr>
        <p:spPr>
          <a:xfrm>
            <a:off x="3254391" y="1543554"/>
            <a:ext cx="1689843" cy="276999"/>
          </a:xfrm>
          <a:prstGeom prst="rect">
            <a:avLst/>
          </a:prstGeom>
          <a:noFill/>
          <a:ln>
            <a:noFill/>
          </a:ln>
        </p:spPr>
        <p:txBody>
          <a:bodyPr wrap="square" rtlCol="0">
            <a:spAutoFit/>
          </a:bodyPr>
          <a:lstStyle/>
          <a:p>
            <a:r>
              <a:rPr lang="en-US" sz="1200" b="1" dirty="0" smtClean="0"/>
              <a:t>Analytics</a:t>
            </a:r>
            <a:endParaRPr lang="en-US" sz="1200" b="1" dirty="0"/>
          </a:p>
        </p:txBody>
      </p:sp>
      <p:sp>
        <p:nvSpPr>
          <p:cNvPr id="94" name="TextBox 93"/>
          <p:cNvSpPr txBox="1"/>
          <p:nvPr/>
        </p:nvSpPr>
        <p:spPr>
          <a:xfrm>
            <a:off x="5543044" y="1543554"/>
            <a:ext cx="357329" cy="276999"/>
          </a:xfrm>
          <a:prstGeom prst="rect">
            <a:avLst/>
          </a:prstGeom>
          <a:noFill/>
          <a:ln>
            <a:noFill/>
          </a:ln>
        </p:spPr>
        <p:txBody>
          <a:bodyPr wrap="square" rtlCol="0">
            <a:spAutoFit/>
          </a:bodyPr>
          <a:lstStyle/>
          <a:p>
            <a:pPr algn="r"/>
            <a:r>
              <a:rPr lang="en-US" sz="1200" b="1" dirty="0" smtClean="0">
                <a:hlinkClick r:id="rId6" action="ppaction://hlinksldjump"/>
              </a:rPr>
              <a:t>20</a:t>
            </a:r>
            <a:endParaRPr lang="en-US" sz="1200" b="1" dirty="0"/>
          </a:p>
        </p:txBody>
      </p:sp>
      <p:sp>
        <p:nvSpPr>
          <p:cNvPr id="110" name="TextBox 109"/>
          <p:cNvSpPr txBox="1"/>
          <p:nvPr/>
        </p:nvSpPr>
        <p:spPr>
          <a:xfrm>
            <a:off x="6171996" y="2233528"/>
            <a:ext cx="1847212" cy="276999"/>
          </a:xfrm>
          <a:prstGeom prst="rect">
            <a:avLst/>
          </a:prstGeom>
          <a:noFill/>
          <a:ln>
            <a:noFill/>
          </a:ln>
        </p:spPr>
        <p:txBody>
          <a:bodyPr wrap="square" rtlCol="0">
            <a:spAutoFit/>
          </a:bodyPr>
          <a:lstStyle/>
          <a:p>
            <a:r>
              <a:rPr lang="en-US" sz="1200" b="1" dirty="0" smtClean="0"/>
              <a:t>On-Demand Workforce</a:t>
            </a:r>
            <a:endParaRPr lang="en-US" sz="1200" b="1" dirty="0"/>
          </a:p>
        </p:txBody>
      </p:sp>
      <p:cxnSp>
        <p:nvCxnSpPr>
          <p:cNvPr id="111" name="Straight Connector 110"/>
          <p:cNvCxnSpPr/>
          <p:nvPr/>
        </p:nvCxnSpPr>
        <p:spPr>
          <a:xfrm>
            <a:off x="6171995" y="250504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smtClean="0"/>
              <a:t>Compute</a:t>
            </a:r>
            <a:endParaRPr lang="en-US" sz="1200" b="1" dirty="0"/>
          </a:p>
        </p:txBody>
      </p: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smtClean="0">
                <a:hlinkClick r:id="rId7" action="ppaction://hlinksldjump"/>
              </a:rPr>
              <a:t>4</a:t>
            </a:r>
            <a:endParaRPr lang="en-US" sz="1200" b="1" dirty="0"/>
          </a:p>
        </p:txBody>
      </p:sp>
      <p:sp>
        <p:nvSpPr>
          <p:cNvPr id="74" name="TextBox 73"/>
          <p:cNvSpPr txBox="1"/>
          <p:nvPr/>
        </p:nvSpPr>
        <p:spPr>
          <a:xfrm>
            <a:off x="3255067" y="853580"/>
            <a:ext cx="2158506" cy="276999"/>
          </a:xfrm>
          <a:prstGeom prst="rect">
            <a:avLst/>
          </a:prstGeom>
          <a:noFill/>
          <a:ln>
            <a:noFill/>
          </a:ln>
        </p:spPr>
        <p:txBody>
          <a:bodyPr wrap="square" rtlCol="0">
            <a:spAutoFit/>
          </a:bodyPr>
          <a:lstStyle/>
          <a:p>
            <a:r>
              <a:rPr lang="en-US" sz="1200" b="1" dirty="0" smtClean="0"/>
              <a:t>Security &amp; Identity</a:t>
            </a:r>
            <a:endParaRPr lang="en-US" sz="1200" b="1" dirty="0"/>
          </a:p>
        </p:txBody>
      </p:sp>
      <p:sp>
        <p:nvSpPr>
          <p:cNvPr id="93" name="TextBox 92"/>
          <p:cNvSpPr txBox="1"/>
          <p:nvPr/>
        </p:nvSpPr>
        <p:spPr>
          <a:xfrm>
            <a:off x="5543044" y="853580"/>
            <a:ext cx="357329" cy="276999"/>
          </a:xfrm>
          <a:prstGeom prst="rect">
            <a:avLst/>
          </a:prstGeom>
          <a:noFill/>
          <a:ln>
            <a:noFill/>
          </a:ln>
        </p:spPr>
        <p:txBody>
          <a:bodyPr wrap="square" rtlCol="0">
            <a:spAutoFit/>
          </a:bodyPr>
          <a:lstStyle/>
          <a:p>
            <a:pPr algn="r"/>
            <a:r>
              <a:rPr lang="en-US" sz="1200" b="1" dirty="0" smtClean="0">
                <a:hlinkClick r:id="rId8" action="ppaction://hlinksldjump"/>
              </a:rPr>
              <a:t>17</a:t>
            </a:r>
            <a:endParaRPr lang="en-US" sz="1200" b="1" dirty="0"/>
          </a:p>
        </p:txBody>
      </p:sp>
      <p:sp>
        <p:nvSpPr>
          <p:cNvPr id="113" name="TextBox 112"/>
          <p:cNvSpPr txBox="1"/>
          <p:nvPr/>
        </p:nvSpPr>
        <p:spPr>
          <a:xfrm>
            <a:off x="6172671" y="1543554"/>
            <a:ext cx="762204" cy="276999"/>
          </a:xfrm>
          <a:prstGeom prst="rect">
            <a:avLst/>
          </a:prstGeom>
          <a:noFill/>
          <a:ln>
            <a:noFill/>
          </a:ln>
        </p:spPr>
        <p:txBody>
          <a:bodyPr wrap="square" rtlCol="0">
            <a:spAutoFit/>
          </a:bodyPr>
          <a:lstStyle/>
          <a:p>
            <a:r>
              <a:rPr lang="en-US" sz="1200" b="1" dirty="0" smtClean="0"/>
              <a:t>General</a:t>
            </a:r>
            <a:endParaRPr lang="en-US" sz="1200" b="1" dirty="0"/>
          </a:p>
        </p:txBody>
      </p:sp>
      <p:cxnSp>
        <p:nvCxnSpPr>
          <p:cNvPr id="114" name="Straight Connector 113"/>
          <p:cNvCxnSpPr/>
          <p:nvPr/>
        </p:nvCxnSpPr>
        <p:spPr>
          <a:xfrm>
            <a:off x="6171995" y="181468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36789" y="3613476"/>
            <a:ext cx="1554621" cy="276999"/>
          </a:xfrm>
          <a:prstGeom prst="rect">
            <a:avLst/>
          </a:prstGeom>
          <a:noFill/>
          <a:ln>
            <a:noFill/>
          </a:ln>
        </p:spPr>
        <p:txBody>
          <a:bodyPr wrap="square" rtlCol="0">
            <a:spAutoFit/>
          </a:bodyPr>
          <a:lstStyle/>
          <a:p>
            <a:r>
              <a:rPr lang="en-US" sz="1200" b="1" dirty="0" smtClean="0"/>
              <a:t>Developer Tools</a:t>
            </a:r>
            <a:endParaRPr lang="en-US" sz="1200" b="1" dirty="0"/>
          </a:p>
        </p:txBody>
      </p:sp>
      <p:sp>
        <p:nvSpPr>
          <p:cNvPr id="91" name="TextBox 90"/>
          <p:cNvSpPr txBox="1"/>
          <p:nvPr/>
        </p:nvSpPr>
        <p:spPr>
          <a:xfrm>
            <a:off x="2629912" y="3613476"/>
            <a:ext cx="352857" cy="276999"/>
          </a:xfrm>
          <a:prstGeom prst="rect">
            <a:avLst/>
          </a:prstGeom>
          <a:noFill/>
          <a:ln>
            <a:noFill/>
          </a:ln>
        </p:spPr>
        <p:txBody>
          <a:bodyPr wrap="square" rtlCol="0">
            <a:spAutoFit/>
          </a:bodyPr>
          <a:lstStyle/>
          <a:p>
            <a:pPr algn="r"/>
            <a:r>
              <a:rPr lang="en-US" sz="1200" b="1" dirty="0" smtClean="0">
                <a:hlinkClick r:id="rId9" action="ppaction://hlinksldjump"/>
              </a:rPr>
              <a:t>11</a:t>
            </a:r>
            <a:endParaRPr lang="en-US" sz="1200" b="1" dirty="0"/>
          </a:p>
        </p:txBody>
      </p:sp>
      <p:sp>
        <p:nvSpPr>
          <p:cNvPr id="83" name="TextBox 82"/>
          <p:cNvSpPr txBox="1"/>
          <p:nvPr/>
        </p:nvSpPr>
        <p:spPr>
          <a:xfrm>
            <a:off x="3254391" y="3613476"/>
            <a:ext cx="1689843" cy="276999"/>
          </a:xfrm>
          <a:prstGeom prst="rect">
            <a:avLst/>
          </a:prstGeom>
          <a:noFill/>
          <a:ln>
            <a:noFill/>
          </a:ln>
        </p:spPr>
        <p:txBody>
          <a:bodyPr wrap="square" rtlCol="0">
            <a:spAutoFit/>
          </a:bodyPr>
          <a:lstStyle/>
          <a:p>
            <a:r>
              <a:rPr lang="en-US" sz="1200" b="1" dirty="0" smtClean="0"/>
              <a:t>Mobile Services</a:t>
            </a:r>
            <a:endParaRPr lang="en-US" sz="1200" b="1" dirty="0"/>
          </a:p>
        </p:txBody>
      </p:sp>
      <p:sp>
        <p:nvSpPr>
          <p:cNvPr id="97" name="TextBox 96"/>
          <p:cNvSpPr txBox="1"/>
          <p:nvPr/>
        </p:nvSpPr>
        <p:spPr>
          <a:xfrm>
            <a:off x="5543044" y="3613476"/>
            <a:ext cx="357329" cy="276999"/>
          </a:xfrm>
          <a:prstGeom prst="rect">
            <a:avLst/>
          </a:prstGeom>
          <a:noFill/>
          <a:ln>
            <a:noFill/>
          </a:ln>
        </p:spPr>
        <p:txBody>
          <a:bodyPr wrap="square" rtlCol="0">
            <a:spAutoFit/>
          </a:bodyPr>
          <a:lstStyle/>
          <a:p>
            <a:pPr algn="r"/>
            <a:r>
              <a:rPr lang="en-US" sz="1200" b="1" dirty="0" smtClean="0">
                <a:hlinkClick r:id="rId10" action="ppaction://hlinksldjump"/>
              </a:rPr>
              <a:t>27</a:t>
            </a:r>
            <a:endParaRPr lang="en-US" sz="1200" b="1" dirty="0"/>
          </a:p>
        </p:txBody>
      </p:sp>
      <p:sp>
        <p:nvSpPr>
          <p:cNvPr id="71" name="TextBox 70"/>
          <p:cNvSpPr txBox="1"/>
          <p:nvPr/>
        </p:nvSpPr>
        <p:spPr>
          <a:xfrm>
            <a:off x="336789" y="2923502"/>
            <a:ext cx="1373241" cy="276999"/>
          </a:xfrm>
          <a:prstGeom prst="rect">
            <a:avLst/>
          </a:prstGeom>
          <a:noFill/>
          <a:ln>
            <a:noFill/>
          </a:ln>
        </p:spPr>
        <p:txBody>
          <a:bodyPr wrap="square" rtlCol="0">
            <a:spAutoFit/>
          </a:bodyPr>
          <a:lstStyle/>
          <a:p>
            <a:r>
              <a:rPr lang="en-US" sz="1200" b="1" dirty="0" smtClean="0"/>
              <a:t>Networking</a:t>
            </a:r>
            <a:endParaRPr lang="en-US" sz="1200" b="1" dirty="0"/>
          </a:p>
        </p:txBody>
      </p:sp>
      <p:sp>
        <p:nvSpPr>
          <p:cNvPr id="90" name="TextBox 89"/>
          <p:cNvSpPr txBox="1"/>
          <p:nvPr/>
        </p:nvSpPr>
        <p:spPr>
          <a:xfrm>
            <a:off x="2629913" y="2923502"/>
            <a:ext cx="352857" cy="276999"/>
          </a:xfrm>
          <a:prstGeom prst="rect">
            <a:avLst/>
          </a:prstGeom>
          <a:noFill/>
          <a:ln>
            <a:noFill/>
          </a:ln>
        </p:spPr>
        <p:txBody>
          <a:bodyPr wrap="square" rtlCol="0">
            <a:spAutoFit/>
          </a:bodyPr>
          <a:lstStyle/>
          <a:p>
            <a:pPr algn="r"/>
            <a:r>
              <a:rPr lang="en-US" sz="1200" b="1" dirty="0" smtClean="0">
                <a:hlinkClick r:id="rId5" action="ppaction://hlinksldjump"/>
              </a:rPr>
              <a:t>11</a:t>
            </a:r>
            <a:endParaRPr lang="en-US" sz="1200" b="1" dirty="0"/>
          </a:p>
        </p:txBody>
      </p:sp>
      <p:sp>
        <p:nvSpPr>
          <p:cNvPr id="80" name="TextBox 79"/>
          <p:cNvSpPr txBox="1"/>
          <p:nvPr/>
        </p:nvSpPr>
        <p:spPr>
          <a:xfrm>
            <a:off x="3254391" y="2923502"/>
            <a:ext cx="1937843" cy="276999"/>
          </a:xfrm>
          <a:prstGeom prst="rect">
            <a:avLst/>
          </a:prstGeom>
          <a:noFill/>
          <a:ln>
            <a:noFill/>
          </a:ln>
        </p:spPr>
        <p:txBody>
          <a:bodyPr wrap="square" rtlCol="0">
            <a:spAutoFit/>
          </a:bodyPr>
          <a:lstStyle/>
          <a:p>
            <a:r>
              <a:rPr lang="en-US" sz="1200" b="1" dirty="0" smtClean="0"/>
              <a:t>Game Development</a:t>
            </a:r>
            <a:endParaRPr lang="en-US" sz="1200" b="1" dirty="0"/>
          </a:p>
        </p:txBody>
      </p:sp>
      <p:sp>
        <p:nvSpPr>
          <p:cNvPr id="96" name="TextBox 95"/>
          <p:cNvSpPr txBox="1"/>
          <p:nvPr/>
        </p:nvSpPr>
        <p:spPr>
          <a:xfrm>
            <a:off x="5543044" y="2923502"/>
            <a:ext cx="357329" cy="276999"/>
          </a:xfrm>
          <a:prstGeom prst="rect">
            <a:avLst/>
          </a:prstGeom>
          <a:noFill/>
          <a:ln>
            <a:noFill/>
          </a:ln>
        </p:spPr>
        <p:txBody>
          <a:bodyPr wrap="square" rtlCol="0">
            <a:spAutoFit/>
          </a:bodyPr>
          <a:lstStyle/>
          <a:p>
            <a:pPr algn="r"/>
            <a:r>
              <a:rPr lang="en-US" sz="1200" b="1" dirty="0" smtClean="0">
                <a:hlinkClick r:id="rId11" action="ppaction://hlinksldjump"/>
              </a:rPr>
              <a:t>25</a:t>
            </a:r>
            <a:endParaRPr lang="en-US" sz="1200" b="1" dirty="0"/>
          </a:p>
        </p:txBody>
      </p:sp>
      <p:sp>
        <p:nvSpPr>
          <p:cNvPr id="123" name="TextBox 122"/>
          <p:cNvSpPr txBox="1"/>
          <p:nvPr/>
        </p:nvSpPr>
        <p:spPr>
          <a:xfrm>
            <a:off x="6171995" y="3613476"/>
            <a:ext cx="738603" cy="276999"/>
          </a:xfrm>
          <a:prstGeom prst="rect">
            <a:avLst/>
          </a:prstGeom>
          <a:noFill/>
          <a:ln>
            <a:noFill/>
          </a:ln>
        </p:spPr>
        <p:txBody>
          <a:bodyPr wrap="square" rtlCol="0">
            <a:spAutoFit/>
          </a:bodyPr>
          <a:lstStyle/>
          <a:p>
            <a:r>
              <a:rPr lang="en-US" sz="1200" b="1" dirty="0" smtClean="0"/>
              <a:t>Groups</a:t>
            </a:r>
            <a:endParaRPr lang="en-US" sz="1200" b="1" dirty="0"/>
          </a:p>
        </p:txBody>
      </p:sp>
      <p:cxnSp>
        <p:nvCxnSpPr>
          <p:cNvPr id="124" name="Straight Connector 123"/>
          <p:cNvCxnSpPr/>
          <p:nvPr/>
        </p:nvCxnSpPr>
        <p:spPr>
          <a:xfrm>
            <a:off x="6171995" y="388697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36790" y="2233528"/>
            <a:ext cx="2217189" cy="276999"/>
          </a:xfrm>
          <a:prstGeom prst="rect">
            <a:avLst/>
          </a:prstGeom>
          <a:noFill/>
          <a:ln>
            <a:noFill/>
          </a:ln>
        </p:spPr>
        <p:txBody>
          <a:bodyPr wrap="square" rtlCol="0">
            <a:spAutoFit/>
          </a:bodyPr>
          <a:lstStyle/>
          <a:p>
            <a:r>
              <a:rPr lang="en-US" sz="1200" b="1" dirty="0" smtClean="0"/>
              <a:t>Database</a:t>
            </a:r>
            <a:endParaRPr lang="en-US" sz="1200" b="1" dirty="0"/>
          </a:p>
        </p:txBody>
      </p:sp>
      <p:sp>
        <p:nvSpPr>
          <p:cNvPr id="89" name="TextBox 88"/>
          <p:cNvSpPr txBox="1"/>
          <p:nvPr/>
        </p:nvSpPr>
        <p:spPr>
          <a:xfrm>
            <a:off x="2629913" y="2233528"/>
            <a:ext cx="352857" cy="276999"/>
          </a:xfrm>
          <a:prstGeom prst="rect">
            <a:avLst/>
          </a:prstGeom>
          <a:noFill/>
          <a:ln>
            <a:noFill/>
          </a:ln>
        </p:spPr>
        <p:txBody>
          <a:bodyPr wrap="square" rtlCol="0">
            <a:spAutoFit/>
          </a:bodyPr>
          <a:lstStyle/>
          <a:p>
            <a:pPr algn="r"/>
            <a:r>
              <a:rPr lang="en-US" sz="1200" b="1" dirty="0" smtClean="0">
                <a:hlinkClick r:id="rId12" action="ppaction://hlinksldjump"/>
              </a:rPr>
              <a:t>8</a:t>
            </a:r>
            <a:endParaRPr lang="en-US" sz="1200" b="1" dirty="0"/>
          </a:p>
        </p:txBody>
      </p:sp>
      <p:sp>
        <p:nvSpPr>
          <p:cNvPr id="58" name="TextBox 57"/>
          <p:cNvSpPr txBox="1"/>
          <p:nvPr/>
        </p:nvSpPr>
        <p:spPr>
          <a:xfrm>
            <a:off x="3254391" y="2233528"/>
            <a:ext cx="1666859" cy="276999"/>
          </a:xfrm>
          <a:prstGeom prst="rect">
            <a:avLst/>
          </a:prstGeom>
          <a:noFill/>
          <a:ln>
            <a:noFill/>
          </a:ln>
        </p:spPr>
        <p:txBody>
          <a:bodyPr wrap="square" rtlCol="0">
            <a:spAutoFit/>
          </a:bodyPr>
          <a:lstStyle/>
          <a:p>
            <a:r>
              <a:rPr lang="en-US" sz="1200" b="1" dirty="0" smtClean="0"/>
              <a:t>Internet of Things</a:t>
            </a:r>
            <a:endParaRPr lang="en-US" sz="1200" b="1" dirty="0"/>
          </a:p>
        </p:txBody>
      </p:sp>
      <p:sp>
        <p:nvSpPr>
          <p:cNvPr id="95" name="TextBox 94"/>
          <p:cNvSpPr txBox="1"/>
          <p:nvPr/>
        </p:nvSpPr>
        <p:spPr>
          <a:xfrm>
            <a:off x="5543044" y="2233528"/>
            <a:ext cx="357329" cy="276999"/>
          </a:xfrm>
          <a:prstGeom prst="rect">
            <a:avLst/>
          </a:prstGeom>
          <a:noFill/>
          <a:ln>
            <a:noFill/>
          </a:ln>
        </p:spPr>
        <p:txBody>
          <a:bodyPr wrap="square" rtlCol="0">
            <a:spAutoFit/>
          </a:bodyPr>
          <a:lstStyle/>
          <a:p>
            <a:pPr algn="r"/>
            <a:r>
              <a:rPr lang="en-US" sz="1200" b="1" dirty="0" smtClean="0">
                <a:hlinkClick r:id="rId13" action="ppaction://hlinksldjump"/>
              </a:rPr>
              <a:t>22</a:t>
            </a:r>
            <a:endParaRPr lang="en-US" sz="1200" b="1" dirty="0"/>
          </a:p>
        </p:txBody>
      </p:sp>
      <p:sp>
        <p:nvSpPr>
          <p:cNvPr id="126" name="TextBox 125"/>
          <p:cNvSpPr txBox="1"/>
          <p:nvPr/>
        </p:nvSpPr>
        <p:spPr>
          <a:xfrm>
            <a:off x="6171995" y="2923502"/>
            <a:ext cx="617223" cy="276999"/>
          </a:xfrm>
          <a:prstGeom prst="rect">
            <a:avLst/>
          </a:prstGeom>
          <a:noFill/>
          <a:ln>
            <a:noFill/>
          </a:ln>
        </p:spPr>
        <p:txBody>
          <a:bodyPr wrap="square" rtlCol="0">
            <a:spAutoFit/>
          </a:bodyPr>
          <a:lstStyle/>
          <a:p>
            <a:r>
              <a:rPr lang="en-US" sz="1200" b="1" dirty="0" smtClean="0"/>
              <a:t>SDKs</a:t>
            </a:r>
            <a:endParaRPr lang="en-US" sz="1200" b="1" dirty="0"/>
          </a:p>
        </p:txBody>
      </p:sp>
      <p:cxnSp>
        <p:nvCxnSpPr>
          <p:cNvPr id="127" name="Straight Connector 126"/>
          <p:cNvCxnSpPr/>
          <p:nvPr/>
        </p:nvCxnSpPr>
        <p:spPr>
          <a:xfrm>
            <a:off x="6171995" y="320131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2233528"/>
            <a:ext cx="353708" cy="276999"/>
          </a:xfrm>
          <a:prstGeom prst="rect">
            <a:avLst/>
          </a:prstGeom>
          <a:noFill/>
          <a:ln>
            <a:noFill/>
          </a:ln>
        </p:spPr>
        <p:txBody>
          <a:bodyPr wrap="square" rtlCol="0">
            <a:spAutoFit/>
          </a:bodyPr>
          <a:lstStyle/>
          <a:p>
            <a:pPr algn="r"/>
            <a:r>
              <a:rPr lang="en-US" sz="1200" b="1" dirty="0" smtClean="0">
                <a:hlinkClick r:id="rId14" action="ppaction://hlinksldjump"/>
              </a:rPr>
              <a:t>33</a:t>
            </a:r>
            <a:endParaRPr lang="en-US" sz="1200" b="1" dirty="0"/>
          </a:p>
        </p:txBody>
      </p:sp>
      <p:sp>
        <p:nvSpPr>
          <p:cNvPr id="130" name="TextBox 129"/>
          <p:cNvSpPr txBox="1"/>
          <p:nvPr/>
        </p:nvSpPr>
        <p:spPr>
          <a:xfrm>
            <a:off x="8464269" y="1543554"/>
            <a:ext cx="353708" cy="276999"/>
          </a:xfrm>
          <a:prstGeom prst="rect">
            <a:avLst/>
          </a:prstGeom>
          <a:noFill/>
          <a:ln>
            <a:noFill/>
          </a:ln>
        </p:spPr>
        <p:txBody>
          <a:bodyPr wrap="square" rtlCol="0">
            <a:spAutoFit/>
          </a:bodyPr>
          <a:lstStyle/>
          <a:p>
            <a:pPr algn="r"/>
            <a:r>
              <a:rPr lang="en-US" sz="1200" b="1" dirty="0" smtClean="0">
                <a:hlinkClick r:id="rId15" action="ppaction://hlinksldjump"/>
              </a:rPr>
              <a:t>32</a:t>
            </a:r>
            <a:endParaRPr lang="en-US" sz="1200" b="1" dirty="0"/>
          </a:p>
        </p:txBody>
      </p:sp>
      <p:sp>
        <p:nvSpPr>
          <p:cNvPr id="132" name="TextBox 131"/>
          <p:cNvSpPr txBox="1"/>
          <p:nvPr/>
        </p:nvSpPr>
        <p:spPr>
          <a:xfrm>
            <a:off x="8464269" y="3613476"/>
            <a:ext cx="353708" cy="276999"/>
          </a:xfrm>
          <a:prstGeom prst="rect">
            <a:avLst/>
          </a:prstGeom>
          <a:noFill/>
          <a:ln>
            <a:noFill/>
          </a:ln>
        </p:spPr>
        <p:txBody>
          <a:bodyPr wrap="square" rtlCol="0">
            <a:spAutoFit/>
          </a:bodyPr>
          <a:lstStyle/>
          <a:p>
            <a:pPr algn="r"/>
            <a:r>
              <a:rPr lang="en-US" sz="1200" b="1" dirty="0" smtClean="0">
                <a:hlinkClick r:id="rId16" action="ppaction://hlinksldjump"/>
              </a:rPr>
              <a:t>35</a:t>
            </a:r>
            <a:endParaRPr lang="en-US" sz="1200" b="1" dirty="0"/>
          </a:p>
        </p:txBody>
      </p:sp>
      <p:sp>
        <p:nvSpPr>
          <p:cNvPr id="133" name="TextBox 132"/>
          <p:cNvSpPr txBox="1"/>
          <p:nvPr/>
        </p:nvSpPr>
        <p:spPr>
          <a:xfrm>
            <a:off x="8464269" y="2923502"/>
            <a:ext cx="353708" cy="276999"/>
          </a:xfrm>
          <a:prstGeom prst="rect">
            <a:avLst/>
          </a:prstGeom>
          <a:noFill/>
          <a:ln>
            <a:noFill/>
          </a:ln>
        </p:spPr>
        <p:txBody>
          <a:bodyPr wrap="square" rtlCol="0">
            <a:spAutoFit/>
          </a:bodyPr>
          <a:lstStyle/>
          <a:p>
            <a:pPr algn="r"/>
            <a:r>
              <a:rPr lang="en-US" sz="1200" b="1" dirty="0" smtClean="0">
                <a:hlinkClick r:id="rId17" action="ppaction://hlinksldjump"/>
              </a:rPr>
              <a:t>34</a:t>
            </a:r>
            <a:endParaRPr lang="en-US" sz="1200" b="1" dirty="0"/>
          </a:p>
        </p:txBody>
      </p:sp>
      <p:cxnSp>
        <p:nvCxnSpPr>
          <p:cNvPr id="125" name="Straight Connector 124"/>
          <p:cNvCxnSpPr/>
          <p:nvPr/>
        </p:nvCxnSpPr>
        <p:spPr>
          <a:xfrm>
            <a:off x="6902506" y="3771256"/>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044042" y="1006537"/>
            <a:ext cx="4353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1173345" y="2390540"/>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775450" y="3086533"/>
            <a:ext cx="170790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7975600" y="2389329"/>
            <a:ext cx="50775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921500" y="1699902"/>
            <a:ext cx="156185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55701" y="1009928"/>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71996" y="4302269"/>
            <a:ext cx="827616" cy="276999"/>
          </a:xfrm>
          <a:prstGeom prst="rect">
            <a:avLst/>
          </a:prstGeom>
          <a:noFill/>
          <a:ln>
            <a:noFill/>
          </a:ln>
        </p:spPr>
        <p:txBody>
          <a:bodyPr wrap="square" rtlCol="0">
            <a:spAutoFit/>
          </a:bodyPr>
          <a:lstStyle/>
          <a:p>
            <a:r>
              <a:rPr lang="en-US" sz="1200" b="1" dirty="0" smtClean="0"/>
              <a:t>Example</a:t>
            </a:r>
            <a:endParaRPr lang="en-US" sz="1200" b="1" dirty="0"/>
          </a:p>
        </p:txBody>
      </p:sp>
      <p:cxnSp>
        <p:nvCxnSpPr>
          <p:cNvPr id="79" name="Straight Connector 78"/>
          <p:cNvCxnSpPr/>
          <p:nvPr/>
        </p:nvCxnSpPr>
        <p:spPr>
          <a:xfrm>
            <a:off x="6171995" y="458044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4302269"/>
            <a:ext cx="353708" cy="276999"/>
          </a:xfrm>
          <a:prstGeom prst="rect">
            <a:avLst/>
          </a:prstGeom>
          <a:noFill/>
          <a:ln>
            <a:noFill/>
          </a:ln>
        </p:spPr>
        <p:txBody>
          <a:bodyPr wrap="square" rtlCol="0">
            <a:spAutoFit/>
          </a:bodyPr>
          <a:lstStyle/>
          <a:p>
            <a:pPr algn="r"/>
            <a:r>
              <a:rPr lang="en-US" sz="1200" b="1" dirty="0" smtClean="0">
                <a:hlinkClick r:id="rId18" action="ppaction://hlinksldjump"/>
              </a:rPr>
              <a:t>37</a:t>
            </a:r>
            <a:endParaRPr lang="en-US" sz="1200" b="1" dirty="0"/>
          </a:p>
        </p:txBody>
      </p:sp>
      <p:cxnSp>
        <p:nvCxnSpPr>
          <p:cNvPr id="102" name="Straight Connector 101"/>
          <p:cNvCxnSpPr/>
          <p:nvPr/>
        </p:nvCxnSpPr>
        <p:spPr>
          <a:xfrm>
            <a:off x="6967721" y="4467419"/>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254391" y="457926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3254391" y="4301088"/>
            <a:ext cx="1937843" cy="276999"/>
          </a:xfrm>
          <a:prstGeom prst="rect">
            <a:avLst/>
          </a:prstGeom>
          <a:noFill/>
          <a:ln>
            <a:noFill/>
          </a:ln>
        </p:spPr>
        <p:txBody>
          <a:bodyPr wrap="square" rtlCol="0">
            <a:spAutoFit/>
          </a:bodyPr>
          <a:lstStyle/>
          <a:p>
            <a:r>
              <a:rPr lang="en-US" sz="1200" b="1" dirty="0" smtClean="0"/>
              <a:t>Application Services</a:t>
            </a:r>
            <a:endParaRPr lang="en-US" sz="1200" b="1" dirty="0"/>
          </a:p>
        </p:txBody>
      </p:sp>
      <p:sp>
        <p:nvSpPr>
          <p:cNvPr id="109" name="TextBox 108"/>
          <p:cNvSpPr txBox="1"/>
          <p:nvPr/>
        </p:nvSpPr>
        <p:spPr>
          <a:xfrm>
            <a:off x="5543044" y="4301088"/>
            <a:ext cx="357329" cy="276999"/>
          </a:xfrm>
          <a:prstGeom prst="rect">
            <a:avLst/>
          </a:prstGeom>
          <a:noFill/>
          <a:ln>
            <a:noFill/>
          </a:ln>
        </p:spPr>
        <p:txBody>
          <a:bodyPr wrap="square" rtlCol="0">
            <a:spAutoFit/>
          </a:bodyPr>
          <a:lstStyle/>
          <a:p>
            <a:pPr algn="r"/>
            <a:r>
              <a:rPr lang="en-US" sz="1200" b="1" dirty="0" smtClean="0">
                <a:hlinkClick r:id="rId19" action="ppaction://hlinksldjump"/>
              </a:rPr>
              <a:t>29</a:t>
            </a:r>
            <a:endParaRPr lang="en-US" sz="1200" b="1" dirty="0"/>
          </a:p>
        </p:txBody>
      </p:sp>
      <p:cxnSp>
        <p:nvCxnSpPr>
          <p:cNvPr id="99" name="Straight Connector 98"/>
          <p:cNvCxnSpPr/>
          <p:nvPr/>
        </p:nvCxnSpPr>
        <p:spPr>
          <a:xfrm>
            <a:off x="2454965" y="1700234"/>
            <a:ext cx="280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1341783" y="3080846"/>
            <a:ext cx="130697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669774" y="3771152"/>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1858616" y="4461458"/>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4731026" y="1009928"/>
            <a:ext cx="8185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4097704" y="1699355"/>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4681330" y="2396559"/>
            <a:ext cx="86823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4840357" y="3081282"/>
            <a:ext cx="7092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572000" y="3778626"/>
            <a:ext cx="97756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4899991" y="44662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359661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Analytics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450" y="709203"/>
            <a:ext cx="530056" cy="63606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1106" y="700368"/>
            <a:ext cx="544780" cy="653737"/>
          </a:xfrm>
          <a:prstGeom prst="rect">
            <a:avLst/>
          </a:prstGeom>
        </p:spPr>
      </p:pic>
      <p:sp>
        <p:nvSpPr>
          <p:cNvPr id="68" name="TextBox 67"/>
          <p:cNvSpPr txBox="1"/>
          <p:nvPr/>
        </p:nvSpPr>
        <p:spPr>
          <a:xfrm>
            <a:off x="1830451" y="2531098"/>
            <a:ext cx="640080" cy="274320"/>
          </a:xfrm>
          <a:prstGeom prst="rect">
            <a:avLst/>
          </a:prstGeom>
          <a:noFill/>
        </p:spPr>
        <p:txBody>
          <a:bodyPr wrap="square" lIns="0" tIns="0" rIns="0" bIns="0" rtlCol="0" anchor="t">
            <a:noAutofit/>
          </a:bodyPr>
          <a:lstStyle/>
          <a:p>
            <a:pPr algn="ctr"/>
            <a:r>
              <a:rPr lang="en-US" sz="800" b="1" dirty="0" smtClean="0"/>
              <a:t>cluster</a:t>
            </a:r>
            <a:endParaRPr lang="en-US" sz="1400" b="1" dirty="0"/>
          </a:p>
        </p:txBody>
      </p:sp>
      <p:pic>
        <p:nvPicPr>
          <p:cNvPr id="69" name="Picture 6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8416" y="1866370"/>
            <a:ext cx="494945" cy="564238"/>
          </a:xfrm>
          <a:prstGeom prst="rect">
            <a:avLst/>
          </a:prstGeom>
        </p:spPr>
      </p:pic>
      <p:sp>
        <p:nvSpPr>
          <p:cNvPr id="72" name="TextBox 71"/>
          <p:cNvSpPr txBox="1"/>
          <p:nvPr/>
        </p:nvSpPr>
        <p:spPr>
          <a:xfrm>
            <a:off x="2619444" y="2531098"/>
            <a:ext cx="640080" cy="274320"/>
          </a:xfrm>
          <a:prstGeom prst="rect">
            <a:avLst/>
          </a:prstGeom>
          <a:noFill/>
        </p:spPr>
        <p:txBody>
          <a:bodyPr wrap="square" lIns="0" tIns="0" rIns="0" bIns="0" rtlCol="0" anchor="t">
            <a:noAutofit/>
          </a:bodyPr>
          <a:lstStyle/>
          <a:p>
            <a:pPr algn="ctr"/>
            <a:r>
              <a:rPr lang="en-US" sz="800" b="1" dirty="0" smtClean="0"/>
              <a:t>EMR engine</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6085" y="1935431"/>
            <a:ext cx="544781" cy="397543"/>
          </a:xfrm>
          <a:prstGeom prst="rect">
            <a:avLst/>
          </a:prstGeom>
        </p:spPr>
      </p:pic>
      <p:sp>
        <p:nvSpPr>
          <p:cNvPr id="74" name="TextBox 73"/>
          <p:cNvSpPr txBox="1"/>
          <p:nvPr/>
        </p:nvSpPr>
        <p:spPr>
          <a:xfrm>
            <a:off x="1831559" y="3586672"/>
            <a:ext cx="640080" cy="274320"/>
          </a:xfrm>
          <a:prstGeom prst="rect">
            <a:avLst/>
          </a:prstGeom>
          <a:noFill/>
        </p:spPr>
        <p:txBody>
          <a:bodyPr wrap="square" lIns="0" tIns="0" rIns="0" bIns="0" rtlCol="0" anchor="t">
            <a:noAutofit/>
          </a:bodyPr>
          <a:lstStyle/>
          <a:p>
            <a:pPr algn="ctr"/>
            <a:r>
              <a:rPr lang="en-US" sz="800" b="1" dirty="0" smtClean="0"/>
              <a:t>EMR engine MapR M3</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2374" y="2976801"/>
            <a:ext cx="544782" cy="392243"/>
          </a:xfrm>
          <a:prstGeom prst="rect">
            <a:avLst/>
          </a:prstGeom>
        </p:spPr>
      </p:pic>
      <p:sp>
        <p:nvSpPr>
          <p:cNvPr id="76" name="TextBox 75"/>
          <p:cNvSpPr txBox="1"/>
          <p:nvPr/>
        </p:nvSpPr>
        <p:spPr>
          <a:xfrm>
            <a:off x="2619407" y="3586672"/>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a:t>MapR </a:t>
            </a:r>
            <a:r>
              <a:rPr lang="en-US" sz="800" b="1" dirty="0" smtClean="0"/>
              <a:t>M5</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8956" y="2982720"/>
            <a:ext cx="537518" cy="392243"/>
          </a:xfrm>
          <a:prstGeom prst="rect">
            <a:avLst/>
          </a:prstGeom>
        </p:spPr>
      </p:pic>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7822" y="704846"/>
            <a:ext cx="537317" cy="644781"/>
          </a:xfrm>
          <a:prstGeom prst="rect">
            <a:avLst/>
          </a:prstGeom>
        </p:spPr>
      </p:pic>
      <p:sp>
        <p:nvSpPr>
          <p:cNvPr id="78" name="TextBox 77"/>
          <p:cNvSpPr txBox="1"/>
          <p:nvPr/>
        </p:nvSpPr>
        <p:spPr>
          <a:xfrm>
            <a:off x="1835669" y="4654811"/>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err="1"/>
              <a:t>MapR</a:t>
            </a:r>
            <a:r>
              <a:rPr lang="en-US" sz="800" b="1" dirty="0"/>
              <a:t> </a:t>
            </a:r>
            <a:r>
              <a:rPr lang="en-US" sz="800" b="1" dirty="0" smtClean="0"/>
              <a:t>M7</a:t>
            </a:r>
            <a:endParaRPr lang="en-US" sz="1400" b="1" dirty="0"/>
          </a:p>
        </p:txBody>
      </p:sp>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77536" y="4060657"/>
            <a:ext cx="544779" cy="397542"/>
          </a:xfrm>
          <a:prstGeom prst="rect">
            <a:avLst/>
          </a:prstGeom>
        </p:spPr>
      </p:pic>
      <p:cxnSp>
        <p:nvCxnSpPr>
          <p:cNvPr id="98" name="Straight Connector 97"/>
          <p:cNvCxnSpPr/>
          <p:nvPr/>
        </p:nvCxnSpPr>
        <p:spPr>
          <a:xfrm>
            <a:off x="16953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39354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1424" y="701261"/>
            <a:ext cx="543292" cy="651951"/>
          </a:xfrm>
          <a:prstGeom prst="rect">
            <a:avLst/>
          </a:prstGeom>
        </p:spPr>
      </p:pic>
      <p:pic>
        <p:nvPicPr>
          <p:cNvPr id="35" name="Picture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30178" y="723588"/>
            <a:ext cx="544781" cy="607296"/>
          </a:xfrm>
          <a:prstGeom prst="rect">
            <a:avLst/>
          </a:prstGeom>
        </p:spPr>
      </p:pic>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2879" y="684190"/>
            <a:ext cx="543292" cy="651950"/>
          </a:xfrm>
          <a:prstGeom prst="rect">
            <a:avLst/>
          </a:prstGeom>
        </p:spPr>
      </p:pic>
      <p:cxnSp>
        <p:nvCxnSpPr>
          <p:cNvPr id="33" name="Straight Connector 32"/>
          <p:cNvCxnSpPr/>
          <p:nvPr/>
        </p:nvCxnSpPr>
        <p:spPr>
          <a:xfrm>
            <a:off x="509094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1631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723026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43430" y="1831906"/>
            <a:ext cx="589477" cy="598276"/>
          </a:xfrm>
          <a:prstGeom prst="rect">
            <a:avLst/>
          </a:prstGeom>
        </p:spPr>
      </p:pic>
      <p:pic>
        <p:nvPicPr>
          <p:cNvPr id="43" name="Picture 4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1238" y="4005662"/>
            <a:ext cx="462525" cy="488220"/>
          </a:xfrm>
          <a:prstGeom prst="rect">
            <a:avLst/>
          </a:prstGeom>
        </p:spPr>
      </p:pic>
      <p:pic>
        <p:nvPicPr>
          <p:cNvPr id="44" name="Picture 4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11326" y="2925822"/>
            <a:ext cx="467069" cy="493017"/>
          </a:xfrm>
          <a:prstGeom prst="rect">
            <a:avLst/>
          </a:prstGeom>
        </p:spPr>
      </p:pic>
      <p:sp>
        <p:nvSpPr>
          <p:cNvPr id="45" name="TextBox 44"/>
          <p:cNvSpPr txBox="1"/>
          <p:nvPr/>
        </p:nvSpPr>
        <p:spPr>
          <a:xfrm>
            <a:off x="3477394" y="4654811"/>
            <a:ext cx="749248" cy="274320"/>
          </a:xfrm>
          <a:prstGeom prst="rect">
            <a:avLst/>
          </a:prstGeom>
          <a:noFill/>
        </p:spPr>
        <p:txBody>
          <a:bodyPr wrap="square" lIns="0" tIns="0" rIns="0" bIns="0" rtlCol="0" anchor="t">
            <a:noAutofit/>
          </a:bodyPr>
          <a:lstStyle/>
          <a:p>
            <a:pPr algn="ctr"/>
            <a:r>
              <a:rPr lang="en-US" sz="800" b="1" spc="-50" dirty="0" smtClean="0"/>
              <a:t>Amazon Kinesis Streams</a:t>
            </a:r>
            <a:endParaRPr lang="en-US" sz="1400" b="1" spc="-50" dirty="0"/>
          </a:p>
        </p:txBody>
      </p:sp>
      <p:sp>
        <p:nvSpPr>
          <p:cNvPr id="46" name="TextBox 45"/>
          <p:cNvSpPr txBox="1"/>
          <p:nvPr/>
        </p:nvSpPr>
        <p:spPr>
          <a:xfrm>
            <a:off x="3478427" y="3586138"/>
            <a:ext cx="749248" cy="274320"/>
          </a:xfrm>
          <a:prstGeom prst="rect">
            <a:avLst/>
          </a:prstGeom>
          <a:noFill/>
        </p:spPr>
        <p:txBody>
          <a:bodyPr wrap="square" lIns="0" tIns="0" rIns="0" bIns="0" rtlCol="0" anchor="t">
            <a:noAutofit/>
          </a:bodyPr>
          <a:lstStyle/>
          <a:p>
            <a:pPr algn="ctr"/>
            <a:r>
              <a:rPr lang="en-US" sz="800" b="1" spc="-50" dirty="0" smtClean="0"/>
              <a:t>Amazon Kinesis Firehose</a:t>
            </a:r>
            <a:endParaRPr lang="en-US" sz="1400" b="1" spc="-50" dirty="0"/>
          </a:p>
        </p:txBody>
      </p:sp>
      <p:sp>
        <p:nvSpPr>
          <p:cNvPr id="47" name="TextBox 46"/>
          <p:cNvSpPr txBox="1"/>
          <p:nvPr/>
        </p:nvSpPr>
        <p:spPr>
          <a:xfrm>
            <a:off x="3478427" y="2534428"/>
            <a:ext cx="749248" cy="274320"/>
          </a:xfrm>
          <a:prstGeom prst="rect">
            <a:avLst/>
          </a:prstGeom>
          <a:noFill/>
        </p:spPr>
        <p:txBody>
          <a:bodyPr wrap="square" lIns="0" tIns="0" rIns="0" bIns="0" rtlCol="0" anchor="t">
            <a:noAutofit/>
          </a:bodyPr>
          <a:lstStyle/>
          <a:p>
            <a:pPr algn="ctr"/>
            <a:r>
              <a:rPr lang="en-US" sz="800" b="1" spc="-50" dirty="0" smtClean="0"/>
              <a:t>Amazon Kinesis Analytics</a:t>
            </a:r>
            <a:endParaRPr lang="en-US" sz="1400" b="1" spc="-50" dirty="0"/>
          </a:p>
        </p:txBody>
      </p:sp>
      <p:sp>
        <p:nvSpPr>
          <p:cNvPr id="54" name="TextBox 53"/>
          <p:cNvSpPr txBox="1"/>
          <p:nvPr/>
        </p:nvSpPr>
        <p:spPr>
          <a:xfrm>
            <a:off x="4251362" y="2531098"/>
            <a:ext cx="779084" cy="274320"/>
          </a:xfrm>
          <a:prstGeom prst="rect">
            <a:avLst/>
          </a:prstGeom>
          <a:noFill/>
        </p:spPr>
        <p:txBody>
          <a:bodyPr wrap="square" lIns="0" tIns="0" rIns="0" bIns="0" rtlCol="0" anchor="t">
            <a:noAutofit/>
          </a:bodyPr>
          <a:lstStyle/>
          <a:p>
            <a:pPr algn="ctr"/>
            <a:r>
              <a:rPr lang="en-US" sz="800" b="1" spc="-50" dirty="0" smtClean="0"/>
              <a:t>Amazon Kinesis</a:t>
            </a:r>
            <a:r>
              <a:rPr lang="en-US" sz="800" b="1" dirty="0" smtClean="0"/>
              <a:t>–</a:t>
            </a:r>
            <a:br>
              <a:rPr lang="en-US" sz="800" b="1" dirty="0" smtClean="0"/>
            </a:br>
            <a:r>
              <a:rPr lang="en-US" sz="800" b="1" spc="-50" dirty="0" smtClean="0"/>
              <a:t>enabled app</a:t>
            </a:r>
            <a:endParaRPr lang="en-US" sz="1400" b="1" spc="-50" dirty="0"/>
          </a:p>
        </p:txBody>
      </p:sp>
      <p:pic>
        <p:nvPicPr>
          <p:cNvPr id="55" name="Picture 5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02715" y="1858653"/>
            <a:ext cx="509634" cy="544781"/>
          </a:xfrm>
          <a:prstGeom prst="rect">
            <a:avLst/>
          </a:prstGeom>
        </p:spPr>
      </p:pic>
      <p:sp>
        <p:nvSpPr>
          <p:cNvPr id="50" name="TextBox 49"/>
          <p:cNvSpPr txBox="1"/>
          <p:nvPr/>
        </p:nvSpPr>
        <p:spPr>
          <a:xfrm>
            <a:off x="336549" y="1360220"/>
            <a:ext cx="1295953" cy="155632"/>
          </a:xfrm>
          <a:prstGeom prst="rect">
            <a:avLst/>
          </a:prstGeom>
          <a:noFill/>
        </p:spPr>
        <p:txBody>
          <a:bodyPr wrap="square" lIns="0" tIns="0" rIns="0" bIns="0" rtlCol="0" anchor="t">
            <a:noAutofit/>
          </a:bodyPr>
          <a:lstStyle/>
          <a:p>
            <a:pPr algn="ctr"/>
            <a:r>
              <a:rPr lang="en-US" sz="1000" b="1" dirty="0"/>
              <a:t>Amazon </a:t>
            </a:r>
            <a:r>
              <a:rPr lang="en-US" sz="1000" b="1" dirty="0" err="1"/>
              <a:t>Elasticsearch</a:t>
            </a:r>
            <a:r>
              <a:rPr lang="en-US" sz="1000" b="1" dirty="0"/>
              <a:t> Service</a:t>
            </a:r>
          </a:p>
        </p:txBody>
      </p:sp>
      <p:sp>
        <p:nvSpPr>
          <p:cNvPr id="230" name="TextBox 229"/>
          <p:cNvSpPr txBox="1"/>
          <p:nvPr/>
        </p:nvSpPr>
        <p:spPr>
          <a:xfrm>
            <a:off x="1789329" y="1360220"/>
            <a:ext cx="731520" cy="155632"/>
          </a:xfrm>
          <a:prstGeom prst="rect">
            <a:avLst/>
          </a:prstGeom>
          <a:noFill/>
        </p:spPr>
        <p:txBody>
          <a:bodyPr wrap="square" lIns="0" tIns="0" rIns="0" bIns="0" rtlCol="0" anchor="t">
            <a:noAutofit/>
          </a:bodyPr>
          <a:lstStyle/>
          <a:p>
            <a:pPr algn="ctr"/>
            <a:r>
              <a:rPr lang="en-US" sz="1000" b="1" dirty="0" smtClean="0"/>
              <a:t>Amazon EMR</a:t>
            </a:r>
            <a:endParaRPr lang="en-US" sz="1000" b="1" dirty="0"/>
          </a:p>
        </p:txBody>
      </p:sp>
      <p:cxnSp>
        <p:nvCxnSpPr>
          <p:cNvPr id="231" name="Straight Connector 230"/>
          <p:cNvCxnSpPr/>
          <p:nvPr/>
        </p:nvCxnSpPr>
        <p:spPr>
          <a:xfrm>
            <a:off x="1770226"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3450574"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3493942" y="1360220"/>
            <a:ext cx="731520" cy="155632"/>
          </a:xfrm>
          <a:prstGeom prst="rect">
            <a:avLst/>
          </a:prstGeom>
          <a:noFill/>
        </p:spPr>
        <p:txBody>
          <a:bodyPr wrap="square" lIns="0" tIns="0" rIns="0" bIns="0" rtlCol="0" anchor="t">
            <a:noAutofit/>
          </a:bodyPr>
          <a:lstStyle/>
          <a:p>
            <a:pPr algn="ctr"/>
            <a:r>
              <a:rPr lang="en-US" sz="1000" b="1" dirty="0"/>
              <a:t>Amazon Kinesis</a:t>
            </a:r>
          </a:p>
        </p:txBody>
      </p:sp>
      <p:sp>
        <p:nvSpPr>
          <p:cNvPr id="234" name="TextBox 233"/>
          <p:cNvSpPr txBox="1"/>
          <p:nvPr/>
        </p:nvSpPr>
        <p:spPr>
          <a:xfrm>
            <a:off x="5065413" y="1360220"/>
            <a:ext cx="1097280" cy="155632"/>
          </a:xfrm>
          <a:prstGeom prst="rect">
            <a:avLst/>
          </a:prstGeom>
          <a:noFill/>
        </p:spPr>
        <p:txBody>
          <a:bodyPr wrap="square" lIns="0" tIns="0" rIns="0" bIns="0" rtlCol="0" anchor="t">
            <a:noAutofit/>
          </a:bodyPr>
          <a:lstStyle/>
          <a:p>
            <a:pPr algn="ctr"/>
            <a:r>
              <a:rPr lang="en-US" sz="1000" b="1" spc="-50" dirty="0"/>
              <a:t> Amazon </a:t>
            </a:r>
            <a:r>
              <a:rPr lang="en-US" sz="1000" b="1" spc="-50" dirty="0" smtClean="0"/>
              <a:t>Machine </a:t>
            </a:r>
            <a:r>
              <a:rPr lang="en-US" sz="1000" b="1" spc="-50" dirty="0"/>
              <a:t>Learning</a:t>
            </a:r>
          </a:p>
        </p:txBody>
      </p:sp>
      <p:sp>
        <p:nvSpPr>
          <p:cNvPr id="261" name="TextBox 260"/>
          <p:cNvSpPr txBox="1"/>
          <p:nvPr/>
        </p:nvSpPr>
        <p:spPr>
          <a:xfrm>
            <a:off x="6336808"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sp>
        <p:nvSpPr>
          <p:cNvPr id="263" name="TextBox 262"/>
          <p:cNvSpPr txBox="1"/>
          <p:nvPr/>
        </p:nvSpPr>
        <p:spPr>
          <a:xfrm>
            <a:off x="7388345"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319" name="Straight Connector 318"/>
          <p:cNvCxnSpPr/>
          <p:nvPr/>
        </p:nvCxnSpPr>
        <p:spPr>
          <a:xfrm>
            <a:off x="51449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p:nvCxnSpPr>
        <p:spPr>
          <a:xfrm>
            <a:off x="62236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73015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64494" y="1739909"/>
            <a:ext cx="12801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612771" y="4654811"/>
            <a:ext cx="640080" cy="274320"/>
          </a:xfrm>
          <a:prstGeom prst="rect">
            <a:avLst/>
          </a:prstGeom>
          <a:noFill/>
        </p:spPr>
        <p:txBody>
          <a:bodyPr wrap="square" lIns="0" tIns="0" rIns="0" bIns="0" rtlCol="0" anchor="t">
            <a:noAutofit/>
          </a:bodyPr>
          <a:lstStyle/>
          <a:p>
            <a:pPr algn="ctr"/>
            <a:r>
              <a:rPr lang="en-US" sz="800" b="1" dirty="0" smtClean="0"/>
              <a:t>HDFS cluster</a:t>
            </a:r>
            <a:endParaRPr lang="en-US" sz="1400" b="1" dirty="0"/>
          </a:p>
        </p:txBody>
      </p:sp>
      <p:pic>
        <p:nvPicPr>
          <p:cNvPr id="49" name="Picture 4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690736" y="4024729"/>
            <a:ext cx="494945" cy="494945"/>
          </a:xfrm>
          <a:prstGeom prst="rect">
            <a:avLst/>
          </a:prstGeom>
        </p:spPr>
      </p:pic>
    </p:spTree>
    <p:extLst>
      <p:ext uri="{BB962C8B-B14F-4D97-AF65-F5344CB8AC3E}">
        <p14:creationId xmlns:p14="http://schemas.microsoft.com/office/powerpoint/2010/main" val="112013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spTree>
    <p:extLst>
      <p:ext uri="{BB962C8B-B14F-4D97-AF65-F5344CB8AC3E}">
        <p14:creationId xmlns:p14="http://schemas.microsoft.com/office/powerpoint/2010/main" val="3054858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29" y="693306"/>
            <a:ext cx="548640" cy="658368"/>
          </a:xfrm>
          <a:prstGeom prst="rect">
            <a:avLst/>
          </a:prstGeom>
        </p:spPr>
      </p:pic>
      <p:sp>
        <p:nvSpPr>
          <p:cNvPr id="36" name="TextBox 35"/>
          <p:cNvSpPr txBox="1"/>
          <p:nvPr/>
        </p:nvSpPr>
        <p:spPr>
          <a:xfrm>
            <a:off x="6704795"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5566" y="1862692"/>
            <a:ext cx="514068" cy="521207"/>
          </a:xfrm>
          <a:prstGeom prst="rect">
            <a:avLst/>
          </a:prstGeom>
        </p:spPr>
      </p:pic>
      <p:sp>
        <p:nvSpPr>
          <p:cNvPr id="37" name="TextBox 36"/>
          <p:cNvSpPr txBox="1"/>
          <p:nvPr/>
        </p:nvSpPr>
        <p:spPr>
          <a:xfrm>
            <a:off x="4362591"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w</a:t>
            </a:r>
            <a:r>
              <a:rPr lang="en-US" sz="800" b="1" dirty="0" smtClean="0"/>
              <a:t>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7216" y="2917000"/>
            <a:ext cx="521367" cy="521367"/>
          </a:xfrm>
          <a:prstGeom prst="rect">
            <a:avLst/>
          </a:prstGeom>
        </p:spPr>
      </p:pic>
      <p:sp>
        <p:nvSpPr>
          <p:cNvPr id="11" name="TextBox 10"/>
          <p:cNvSpPr txBox="1"/>
          <p:nvPr/>
        </p:nvSpPr>
        <p:spPr>
          <a:xfrm>
            <a:off x="1161280" y="3590750"/>
            <a:ext cx="752302" cy="274320"/>
          </a:xfrm>
          <a:prstGeom prst="rect">
            <a:avLst/>
          </a:prstGeom>
          <a:noFill/>
        </p:spPr>
        <p:txBody>
          <a:bodyPr wrap="square" lIns="0" tIns="0" rIns="0" bIns="0" rtlCol="0" anchor="t">
            <a:noAutofit/>
          </a:bodyPr>
          <a:lstStyle/>
          <a:p>
            <a:pPr algn="ctr"/>
            <a:r>
              <a:rPr lang="en-US" sz="800" b="1" spc="-20" dirty="0" err="1" smtClean="0"/>
              <a:t>IoT</a:t>
            </a:r>
            <a:r>
              <a:rPr lang="en-US" sz="800" b="1" spc="-20" dirty="0" smtClean="0"/>
              <a:t> thing police </a:t>
            </a:r>
            <a:br>
              <a:rPr lang="en-US" sz="800" b="1" spc="-20" dirty="0" smtClean="0"/>
            </a:br>
            <a:r>
              <a:rPr lang="en-US" sz="800" b="1" spc="-20" dirty="0" smtClean="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8162" y="2917000"/>
            <a:ext cx="521367" cy="521367"/>
          </a:xfrm>
          <a:prstGeom prst="rect">
            <a:avLst/>
          </a:prstGeom>
        </p:spPr>
      </p:pic>
      <p:sp>
        <p:nvSpPr>
          <p:cNvPr id="9" name="TextBox 8"/>
          <p:cNvSpPr txBox="1"/>
          <p:nvPr/>
        </p:nvSpPr>
        <p:spPr>
          <a:xfrm>
            <a:off x="2780564"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1335" y="1869752"/>
            <a:ext cx="521367" cy="521367"/>
          </a:xfrm>
          <a:prstGeom prst="rect">
            <a:avLst/>
          </a:prstGeom>
        </p:spPr>
      </p:pic>
      <p:sp>
        <p:nvSpPr>
          <p:cNvPr id="5" name="TextBox 4"/>
          <p:cNvSpPr txBox="1"/>
          <p:nvPr/>
        </p:nvSpPr>
        <p:spPr>
          <a:xfrm>
            <a:off x="8267045"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l</a:t>
            </a:r>
            <a:r>
              <a:rPr lang="en-US" sz="800" b="1" dirty="0" smtClean="0"/>
              <a:t>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27065" y="1867539"/>
            <a:ext cx="514068" cy="521207"/>
          </a:xfrm>
          <a:prstGeom prst="rect">
            <a:avLst/>
          </a:prstGeom>
        </p:spPr>
      </p:pic>
      <p:sp>
        <p:nvSpPr>
          <p:cNvPr id="8" name="TextBox 7"/>
          <p:cNvSpPr txBox="1"/>
          <p:nvPr/>
        </p:nvSpPr>
        <p:spPr>
          <a:xfrm>
            <a:off x="121838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5969" y="1869752"/>
            <a:ext cx="521367" cy="521367"/>
          </a:xfrm>
          <a:prstGeom prst="rect">
            <a:avLst/>
          </a:prstGeom>
        </p:spPr>
      </p:pic>
      <p:sp>
        <p:nvSpPr>
          <p:cNvPr id="12" name="TextBox 11"/>
          <p:cNvSpPr txBox="1"/>
          <p:nvPr/>
        </p:nvSpPr>
        <p:spPr>
          <a:xfrm>
            <a:off x="5146887"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a:t>d</a:t>
            </a:r>
            <a:r>
              <a:rPr lang="en-US" sz="800" b="1" dirty="0" smtClean="0"/>
              <a:t>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00451" y="1862692"/>
            <a:ext cx="521367" cy="521367"/>
          </a:xfrm>
          <a:prstGeom prst="rect">
            <a:avLst/>
          </a:prstGeom>
        </p:spPr>
      </p:pic>
      <p:sp>
        <p:nvSpPr>
          <p:cNvPr id="24" name="TextBox 23"/>
          <p:cNvSpPr txBox="1"/>
          <p:nvPr/>
        </p:nvSpPr>
        <p:spPr>
          <a:xfrm>
            <a:off x="2783317"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57996" y="2917000"/>
            <a:ext cx="521367" cy="521367"/>
          </a:xfrm>
          <a:prstGeom prst="rect">
            <a:avLst/>
          </a:prstGeom>
        </p:spPr>
      </p:pic>
      <p:sp>
        <p:nvSpPr>
          <p:cNvPr id="38" name="TextBox 37"/>
          <p:cNvSpPr txBox="1"/>
          <p:nvPr/>
        </p:nvSpPr>
        <p:spPr>
          <a:xfrm>
            <a:off x="3564408"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40679" y="2917000"/>
            <a:ext cx="521367" cy="521367"/>
          </a:xfrm>
          <a:prstGeom prst="rect">
            <a:avLst/>
          </a:prstGeom>
        </p:spPr>
      </p:pic>
      <p:sp>
        <p:nvSpPr>
          <p:cNvPr id="42" name="TextBox 41"/>
          <p:cNvSpPr txBox="1"/>
          <p:nvPr/>
        </p:nvSpPr>
        <p:spPr>
          <a:xfrm>
            <a:off x="199092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652" y="1869752"/>
            <a:ext cx="521367" cy="521367"/>
          </a:xfrm>
          <a:prstGeom prst="rect">
            <a:avLst/>
          </a:prstGeom>
        </p:spPr>
      </p:pic>
      <p:sp>
        <p:nvSpPr>
          <p:cNvPr id="44" name="TextBox 43"/>
          <p:cNvSpPr txBox="1"/>
          <p:nvPr/>
        </p:nvSpPr>
        <p:spPr>
          <a:xfrm>
            <a:off x="371422" y="3590750"/>
            <a:ext cx="745454" cy="274320"/>
          </a:xfrm>
          <a:prstGeom prst="rect">
            <a:avLst/>
          </a:prstGeom>
          <a:noFill/>
        </p:spPr>
        <p:txBody>
          <a:bodyPr wrap="square" lIns="0" tIns="0" rIns="0" bIns="0" rtlCol="0" anchor="t">
            <a:noAutofit/>
          </a:bodyPr>
          <a:lstStyle/>
          <a:p>
            <a:pPr algn="ctr"/>
            <a:r>
              <a:rPr lang="en-US" sz="800" b="1" spc="-50" dirty="0" err="1" smtClean="0"/>
              <a:t>IoT</a:t>
            </a:r>
            <a:r>
              <a:rPr lang="en-US" sz="800" b="1" spc="-50" dirty="0" smtClean="0"/>
              <a:t> thing medical </a:t>
            </a:r>
            <a:r>
              <a:rPr lang="en-US" sz="800" b="1" spc="-50" dirty="0"/>
              <a:t>e</a:t>
            </a:r>
            <a:r>
              <a:rPr lang="en-US" sz="800" b="1" spc="-50" dirty="0" smtClean="0"/>
              <a:t>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6194" y="2917000"/>
            <a:ext cx="521367" cy="521367"/>
          </a:xfrm>
          <a:prstGeom prst="rect">
            <a:avLst/>
          </a:prstGeom>
        </p:spPr>
      </p:pic>
      <p:sp>
        <p:nvSpPr>
          <p:cNvPr id="7" name="TextBox 6"/>
          <p:cNvSpPr txBox="1"/>
          <p:nvPr/>
        </p:nvSpPr>
        <p:spPr>
          <a:xfrm>
            <a:off x="5915158"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87749" y="1862692"/>
            <a:ext cx="514068" cy="521207"/>
          </a:xfrm>
          <a:prstGeom prst="rect">
            <a:avLst/>
          </a:prstGeom>
        </p:spPr>
      </p:pic>
      <p:sp>
        <p:nvSpPr>
          <p:cNvPr id="13" name="TextBox 12"/>
          <p:cNvSpPr txBox="1"/>
          <p:nvPr/>
        </p:nvSpPr>
        <p:spPr>
          <a:xfrm>
            <a:off x="356165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24020" y="1869752"/>
            <a:ext cx="521367" cy="521367"/>
          </a:xfrm>
          <a:prstGeom prst="rect">
            <a:avLst/>
          </a:prstGeom>
        </p:spPr>
      </p:pic>
      <p:sp>
        <p:nvSpPr>
          <p:cNvPr id="23" name="TextBox 22"/>
          <p:cNvSpPr txBox="1"/>
          <p:nvPr/>
        </p:nvSpPr>
        <p:spPr>
          <a:xfrm>
            <a:off x="433656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07216" y="1862692"/>
            <a:ext cx="521367" cy="521367"/>
          </a:xfrm>
          <a:prstGeom prst="rect">
            <a:avLst/>
          </a:prstGeom>
        </p:spPr>
      </p:pic>
      <p:sp>
        <p:nvSpPr>
          <p:cNvPr id="6" name="TextBox 5"/>
          <p:cNvSpPr txBox="1"/>
          <p:nvPr/>
        </p:nvSpPr>
        <p:spPr>
          <a:xfrm>
            <a:off x="7484679"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538402" y="1862692"/>
            <a:ext cx="521208" cy="521208"/>
          </a:xfrm>
          <a:prstGeom prst="rect">
            <a:avLst/>
          </a:prstGeom>
        </p:spPr>
      </p:pic>
      <p:sp>
        <p:nvSpPr>
          <p:cNvPr id="10" name="TextBox 9"/>
          <p:cNvSpPr txBox="1"/>
          <p:nvPr/>
        </p:nvSpPr>
        <p:spPr>
          <a:xfrm>
            <a:off x="42263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76194" y="1869752"/>
            <a:ext cx="521367" cy="521367"/>
          </a:xfrm>
          <a:prstGeom prst="rect">
            <a:avLst/>
          </a:prstGeom>
        </p:spPr>
      </p:pic>
      <p:sp>
        <p:nvSpPr>
          <p:cNvPr id="25" name="TextBox 24"/>
          <p:cNvSpPr txBox="1"/>
          <p:nvPr/>
        </p:nvSpPr>
        <p:spPr>
          <a:xfrm>
            <a:off x="2004657"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t</a:t>
            </a:r>
            <a:r>
              <a:rPr lang="en-US" sz="800" b="1" dirty="0" smtClean="0"/>
              <a: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075313" y="2917000"/>
            <a:ext cx="521367" cy="521367"/>
          </a:xfrm>
          <a:prstGeom prst="rect">
            <a:avLst/>
          </a:prstGeom>
        </p:spPr>
      </p:pic>
      <p:cxnSp>
        <p:nvCxnSpPr>
          <p:cNvPr id="84" name="Straight Connector 83"/>
          <p:cNvCxnSpPr/>
          <p:nvPr/>
        </p:nvCxnSpPr>
        <p:spPr>
          <a:xfrm>
            <a:off x="364494"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21199" y="1360220"/>
            <a:ext cx="643781"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endParaRPr lang="en-US" b="1" dirty="0"/>
          </a:p>
        </p:txBody>
      </p:sp>
      <p:sp>
        <p:nvSpPr>
          <p:cNvPr id="86" name="TextBox 85"/>
          <p:cNvSpPr txBox="1"/>
          <p:nvPr/>
        </p:nvSpPr>
        <p:spPr>
          <a:xfrm>
            <a:off x="5201174" y="296583"/>
            <a:ext cx="3716323"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Internet of Things (</a:t>
            </a:r>
            <a:r>
              <a:rPr lang="en-US" sz="1200" i="1" dirty="0" err="1" smtClean="0">
                <a:solidFill>
                  <a:schemeClr val="accent6">
                    <a:lumMod val="60000"/>
                    <a:lumOff val="40000"/>
                  </a:schemeClr>
                </a:solidFill>
              </a:rPr>
              <a:t>IoT</a:t>
            </a:r>
            <a:r>
              <a:rPr lang="en-US" sz="1200" i="1" dirty="0" smtClean="0">
                <a:solidFill>
                  <a:schemeClr val="accent6">
                    <a:lumMod val="60000"/>
                    <a:lumOff val="40000"/>
                  </a:schemeClr>
                </a:solidFill>
              </a:rPr>
              <a:t>)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921715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 (</a:t>
            </a:r>
            <a:r>
              <a:rPr lang="en-US" dirty="0" err="1" smtClean="0"/>
              <a:t>IoT</a:t>
            </a:r>
            <a:r>
              <a:rPr lang="en-US" dirty="0" smtClean="0"/>
              <a:t>) (Continued)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29" y="693306"/>
            <a:ext cx="548640" cy="658368"/>
          </a:xfrm>
          <a:prstGeom prst="rect">
            <a:avLst/>
          </a:prstGeom>
        </p:spPr>
      </p:pic>
      <p:sp>
        <p:nvSpPr>
          <p:cNvPr id="38" name="TextBox 37"/>
          <p:cNvSpPr txBox="1"/>
          <p:nvPr/>
        </p:nvSpPr>
        <p:spPr>
          <a:xfrm>
            <a:off x="408910"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60" y="2893302"/>
            <a:ext cx="468800" cy="542468"/>
          </a:xfrm>
          <a:prstGeom prst="rect">
            <a:avLst/>
          </a:prstGeom>
        </p:spPr>
      </p:pic>
      <p:sp>
        <p:nvSpPr>
          <p:cNvPr id="40" name="TextBox 39"/>
          <p:cNvSpPr txBox="1"/>
          <p:nvPr/>
        </p:nvSpPr>
        <p:spPr>
          <a:xfrm>
            <a:off x="2761611"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desired </a:t>
            </a:r>
            <a:r>
              <a:rPr lang="en-US" sz="800" b="1" dirty="0"/>
              <a:t>s</a:t>
            </a:r>
            <a:r>
              <a:rPr lang="en-US" sz="800" b="1" dirty="0" smtClean="0"/>
              <a:t>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442" y="1867769"/>
            <a:ext cx="512377" cy="531353"/>
          </a:xfrm>
          <a:prstGeom prst="rect">
            <a:avLst/>
          </a:prstGeom>
        </p:spPr>
      </p:pic>
      <p:sp>
        <p:nvSpPr>
          <p:cNvPr id="42" name="TextBox 41"/>
          <p:cNvSpPr txBox="1"/>
          <p:nvPr/>
        </p:nvSpPr>
        <p:spPr>
          <a:xfrm>
            <a:off x="3545874"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0151" y="2917954"/>
            <a:ext cx="389415" cy="531020"/>
          </a:xfrm>
          <a:prstGeom prst="rect">
            <a:avLst/>
          </a:prstGeom>
        </p:spPr>
      </p:pic>
      <p:sp>
        <p:nvSpPr>
          <p:cNvPr id="44" name="TextBox 43"/>
          <p:cNvSpPr txBox="1"/>
          <p:nvPr/>
        </p:nvSpPr>
        <p:spPr>
          <a:xfrm>
            <a:off x="5910458"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MQTT</a:t>
            </a:r>
            <a:br>
              <a:rPr lang="en-US" sz="800" b="1" dirty="0" smtClean="0"/>
            </a:br>
            <a:r>
              <a:rPr lang="en-US" sz="800" b="1" dirty="0" smtClean="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3667" y="1859462"/>
            <a:ext cx="495619" cy="522170"/>
          </a:xfrm>
          <a:prstGeom prst="rect">
            <a:avLst/>
          </a:prstGeom>
        </p:spPr>
      </p:pic>
      <p:sp>
        <p:nvSpPr>
          <p:cNvPr id="46" name="TextBox 45"/>
          <p:cNvSpPr txBox="1"/>
          <p:nvPr/>
        </p:nvSpPr>
        <p:spPr>
          <a:xfrm>
            <a:off x="119088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5806" y="1851460"/>
            <a:ext cx="468800" cy="542468"/>
          </a:xfrm>
          <a:prstGeom prst="rect">
            <a:avLst/>
          </a:prstGeom>
        </p:spPr>
      </p:pic>
      <p:sp>
        <p:nvSpPr>
          <p:cNvPr id="48" name="TextBox 47"/>
          <p:cNvSpPr txBox="1"/>
          <p:nvPr/>
        </p:nvSpPr>
        <p:spPr>
          <a:xfrm>
            <a:off x="7470732"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reported </a:t>
            </a:r>
            <a:r>
              <a:rPr lang="en-US" sz="800" b="1" dirty="0"/>
              <a:t>s</a:t>
            </a:r>
            <a:r>
              <a:rPr lang="en-US" sz="800" b="1" dirty="0" smtClean="0"/>
              <a:t>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48561" y="1851460"/>
            <a:ext cx="512377" cy="531353"/>
          </a:xfrm>
          <a:prstGeom prst="rect">
            <a:avLst/>
          </a:prstGeom>
        </p:spPr>
      </p:pic>
      <p:sp>
        <p:nvSpPr>
          <p:cNvPr id="50" name="TextBox 49"/>
          <p:cNvSpPr txBox="1"/>
          <p:nvPr/>
        </p:nvSpPr>
        <p:spPr>
          <a:xfrm>
            <a:off x="1975148" y="3585790"/>
            <a:ext cx="640080" cy="274320"/>
          </a:xfrm>
          <a:prstGeom prst="rect">
            <a:avLst/>
          </a:prstGeom>
          <a:noFill/>
        </p:spPr>
        <p:txBody>
          <a:bodyPr wrap="square" lIns="0" tIns="0" rIns="0" bIns="0" rtlCol="0" anchor="t">
            <a:noAutofit/>
          </a:bodyPr>
          <a:lstStyle/>
          <a:p>
            <a:pPr algn="ctr"/>
            <a:r>
              <a:rPr lang="en-US" sz="800" b="1" dirty="0" err="1" smtClean="0"/>
              <a:t>IoT</a:t>
            </a:r>
            <a:endParaRPr lang="en-US" sz="800" b="1" dirty="0"/>
          </a:p>
          <a:p>
            <a:pPr algn="ctr"/>
            <a:r>
              <a:rPr lang="en-US" sz="800" b="1" dirty="0"/>
              <a:t>s</a:t>
            </a:r>
            <a:r>
              <a:rPr lang="en-US" sz="800" b="1" dirty="0" smtClean="0"/>
              <a:t>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2234" y="2898990"/>
            <a:ext cx="504469" cy="531020"/>
          </a:xfrm>
          <a:prstGeom prst="rect">
            <a:avLst/>
          </a:prstGeom>
        </p:spPr>
      </p:pic>
      <p:sp>
        <p:nvSpPr>
          <p:cNvPr id="52" name="TextBox 51"/>
          <p:cNvSpPr txBox="1"/>
          <p:nvPr/>
        </p:nvSpPr>
        <p:spPr>
          <a:xfrm>
            <a:off x="4336056"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a:t>
            </a:r>
            <a:r>
              <a:rPr lang="en-US" sz="800" b="1" dirty="0"/>
              <a:t/>
            </a:r>
            <a:br>
              <a:rPr lang="en-US" sz="800" b="1" dirty="0"/>
            </a:br>
            <a:r>
              <a:rPr lang="en-US" sz="800" b="1" dirty="0" smtClean="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08286" y="1868964"/>
            <a:ext cx="495619" cy="522170"/>
          </a:xfrm>
          <a:prstGeom prst="rect">
            <a:avLst/>
          </a:prstGeom>
        </p:spPr>
      </p:pic>
      <p:sp>
        <p:nvSpPr>
          <p:cNvPr id="54" name="TextBox 53"/>
          <p:cNvSpPr txBox="1"/>
          <p:nvPr/>
        </p:nvSpPr>
        <p:spPr>
          <a:xfrm>
            <a:off x="276478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32487" y="2909408"/>
            <a:ext cx="521366" cy="544368"/>
          </a:xfrm>
          <a:prstGeom prst="rect">
            <a:avLst/>
          </a:prstGeom>
        </p:spPr>
      </p:pic>
      <p:sp>
        <p:nvSpPr>
          <p:cNvPr id="56" name="TextBox 55"/>
          <p:cNvSpPr txBox="1"/>
          <p:nvPr/>
        </p:nvSpPr>
        <p:spPr>
          <a:xfrm>
            <a:off x="198052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6737" y="1866051"/>
            <a:ext cx="409220" cy="550330"/>
          </a:xfrm>
          <a:prstGeom prst="rect">
            <a:avLst/>
          </a:prstGeom>
        </p:spPr>
      </p:pic>
      <p:sp>
        <p:nvSpPr>
          <p:cNvPr id="58" name="TextBox 57"/>
          <p:cNvSpPr txBox="1"/>
          <p:nvPr/>
        </p:nvSpPr>
        <p:spPr>
          <a:xfrm>
            <a:off x="8258842" y="2520166"/>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54472" y="1851460"/>
            <a:ext cx="265510" cy="519476"/>
          </a:xfrm>
          <a:prstGeom prst="rect">
            <a:avLst/>
          </a:prstGeom>
        </p:spPr>
      </p:pic>
      <p:sp>
        <p:nvSpPr>
          <p:cNvPr id="60" name="TextBox 59"/>
          <p:cNvSpPr txBox="1"/>
          <p:nvPr/>
        </p:nvSpPr>
        <p:spPr>
          <a:xfrm>
            <a:off x="5129369"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HTTP/2</a:t>
            </a:r>
            <a:r>
              <a:rPr lang="en-US" sz="800" b="1" dirty="0"/>
              <a:t/>
            </a:r>
            <a:br>
              <a:rPr lang="en-US" sz="800" b="1" dirty="0"/>
            </a:br>
            <a:r>
              <a:rPr lang="en-US" sz="800" b="1" dirty="0" smtClean="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02815" y="1859462"/>
            <a:ext cx="495619" cy="522170"/>
          </a:xfrm>
          <a:prstGeom prst="rect">
            <a:avLst/>
          </a:prstGeom>
        </p:spPr>
      </p:pic>
      <p:sp>
        <p:nvSpPr>
          <p:cNvPr id="62" name="TextBox 61"/>
          <p:cNvSpPr txBox="1"/>
          <p:nvPr/>
        </p:nvSpPr>
        <p:spPr>
          <a:xfrm>
            <a:off x="1202603"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72137" y="3000303"/>
            <a:ext cx="521365" cy="370444"/>
          </a:xfrm>
          <a:prstGeom prst="rect">
            <a:avLst/>
          </a:prstGeom>
        </p:spPr>
      </p:pic>
      <p:sp>
        <p:nvSpPr>
          <p:cNvPr id="64" name="TextBox 63"/>
          <p:cNvSpPr txBox="1"/>
          <p:nvPr/>
        </p:nvSpPr>
        <p:spPr>
          <a:xfrm>
            <a:off x="40891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1118" y="1878367"/>
            <a:ext cx="512709" cy="531020"/>
          </a:xfrm>
          <a:prstGeom prst="rect">
            <a:avLst/>
          </a:prstGeom>
        </p:spPr>
      </p:pic>
      <p:sp>
        <p:nvSpPr>
          <p:cNvPr id="66" name="TextBox 65"/>
          <p:cNvSpPr txBox="1"/>
          <p:nvPr/>
        </p:nvSpPr>
        <p:spPr>
          <a:xfrm>
            <a:off x="6698187"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44979" y="1868315"/>
            <a:ext cx="331888" cy="531020"/>
          </a:xfrm>
          <a:prstGeom prst="rect">
            <a:avLst/>
          </a:prstGeom>
        </p:spPr>
      </p:pic>
      <p:sp>
        <p:nvSpPr>
          <p:cNvPr id="68" name="TextBox 67"/>
          <p:cNvSpPr txBox="1"/>
          <p:nvPr/>
        </p:nvSpPr>
        <p:spPr>
          <a:xfrm>
            <a:off x="3548744"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hardware</a:t>
            </a:r>
            <a:br>
              <a:rPr lang="en-US" sz="800" b="1" dirty="0" smtClean="0"/>
            </a:br>
            <a:r>
              <a:rPr lang="en-US" sz="800" b="1" dirty="0" smtClean="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41762" y="1874520"/>
            <a:ext cx="448417" cy="531021"/>
          </a:xfrm>
          <a:prstGeom prst="rect">
            <a:avLst/>
          </a:prstGeom>
        </p:spPr>
      </p:pic>
      <p:cxnSp>
        <p:nvCxnSpPr>
          <p:cNvPr id="70" name="Straight Connector 69"/>
          <p:cNvCxnSpPr/>
          <p:nvPr/>
        </p:nvCxnSpPr>
        <p:spPr>
          <a:xfrm>
            <a:off x="364494"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94030" y="1360220"/>
            <a:ext cx="1097280"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r>
              <a:rPr lang="en-US" sz="1000" b="1" dirty="0" smtClean="0"/>
              <a:t> (Continued)</a:t>
            </a:r>
            <a:endParaRPr lang="en-US" b="1" dirty="0"/>
          </a:p>
        </p:txBody>
      </p:sp>
    </p:spTree>
    <p:extLst>
      <p:ext uri="{BB962C8B-B14F-4D97-AF65-F5344CB8AC3E}">
        <p14:creationId xmlns:p14="http://schemas.microsoft.com/office/powerpoint/2010/main" val="3582007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Game Development</a:t>
            </a:r>
            <a:endParaRPr lang="en-US" dirty="0"/>
          </a:p>
        </p:txBody>
      </p:sp>
    </p:spTree>
    <p:extLst>
      <p:ext uri="{BB962C8B-B14F-4D97-AF65-F5344CB8AC3E}">
        <p14:creationId xmlns:p14="http://schemas.microsoft.com/office/powerpoint/2010/main" val="2286136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Development</a:t>
            </a:r>
            <a:endParaRPr lang="en-US" dirty="0"/>
          </a:p>
        </p:txBody>
      </p:sp>
      <p:sp>
        <p:nvSpPr>
          <p:cNvPr id="3" name="TextBox 2"/>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GameLift</a:t>
            </a:r>
            <a:endParaRPr lang="en-US" sz="1000" b="1" dirty="0"/>
          </a:p>
        </p:txBody>
      </p:sp>
      <p:cxnSp>
        <p:nvCxnSpPr>
          <p:cNvPr id="4" name="Straight Connector 3"/>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95" y="659544"/>
            <a:ext cx="524567" cy="643018"/>
          </a:xfrm>
          <a:prstGeom prst="rect">
            <a:avLst/>
          </a:prstGeom>
        </p:spPr>
      </p:pic>
    </p:spTree>
    <p:extLst>
      <p:ext uri="{BB962C8B-B14F-4D97-AF65-F5344CB8AC3E}">
        <p14:creationId xmlns:p14="http://schemas.microsoft.com/office/powerpoint/2010/main" val="382329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spTree>
    <p:extLst>
      <p:ext uri="{BB962C8B-B14F-4D97-AF65-F5344CB8AC3E}">
        <p14:creationId xmlns:p14="http://schemas.microsoft.com/office/powerpoint/2010/main" val="677737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74" y="698208"/>
            <a:ext cx="519942" cy="623931"/>
          </a:xfrm>
          <a:prstGeom prst="rect">
            <a:avLst/>
          </a:prstGeom>
        </p:spPr>
      </p:pic>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6218" y="681967"/>
            <a:ext cx="536997" cy="653736"/>
          </a:xfrm>
          <a:prstGeom prst="rect">
            <a:avLst/>
          </a:prstGeom>
        </p:spPr>
      </p:pic>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097" y="774178"/>
            <a:ext cx="531809" cy="544780"/>
          </a:xfrm>
          <a:prstGeom prst="rect">
            <a:avLst/>
          </a:prstGeom>
        </p:spPr>
      </p:pic>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2847" y="768592"/>
            <a:ext cx="521367" cy="521367"/>
          </a:xfrm>
          <a:prstGeom prst="rect">
            <a:avLst/>
          </a:prstGeom>
        </p:spPr>
      </p:pic>
      <p:sp>
        <p:nvSpPr>
          <p:cNvPr id="123" name="TextBox 122"/>
          <p:cNvSpPr txBox="1"/>
          <p:nvPr/>
        </p:nvSpPr>
        <p:spPr>
          <a:xfrm>
            <a:off x="2630494" y="2535854"/>
            <a:ext cx="643781" cy="274320"/>
          </a:xfrm>
          <a:prstGeom prst="rect">
            <a:avLst/>
          </a:prstGeom>
          <a:noFill/>
        </p:spPr>
        <p:txBody>
          <a:bodyPr wrap="square" lIns="0" tIns="0" rIns="0" bIns="0" rtlCol="0" anchor="t">
            <a:noAutofit/>
          </a:bodyPr>
          <a:lstStyle/>
          <a:p>
            <a:pPr algn="ctr"/>
            <a:r>
              <a:rPr lang="en-US" sz="800" b="1" dirty="0" smtClean="0"/>
              <a:t>email notification</a:t>
            </a:r>
            <a:endParaRPr lang="en-US" sz="1400" b="1" dirty="0"/>
          </a:p>
        </p:txBody>
      </p:sp>
      <p:pic>
        <p:nvPicPr>
          <p:cNvPr id="124" name="Picture 1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878" y="1956619"/>
            <a:ext cx="539013" cy="341375"/>
          </a:xfrm>
          <a:prstGeom prst="rect">
            <a:avLst/>
          </a:prstGeom>
        </p:spPr>
      </p:pic>
      <p:sp>
        <p:nvSpPr>
          <p:cNvPr id="125" name="TextBox 124"/>
          <p:cNvSpPr txBox="1"/>
          <p:nvPr/>
        </p:nvSpPr>
        <p:spPr>
          <a:xfrm>
            <a:off x="2630494" y="3582340"/>
            <a:ext cx="643781" cy="274320"/>
          </a:xfrm>
          <a:prstGeom prst="rect">
            <a:avLst/>
          </a:prstGeom>
          <a:noFill/>
        </p:spPr>
        <p:txBody>
          <a:bodyPr wrap="square" lIns="0" tIns="0" rIns="0" bIns="0" rtlCol="0" anchor="t">
            <a:noAutofit/>
          </a:bodyPr>
          <a:lstStyle/>
          <a:p>
            <a:pPr algn="ctr"/>
            <a:r>
              <a:rPr lang="en-US" sz="800" b="1" dirty="0" smtClean="0"/>
              <a:t>HTTP notification</a:t>
            </a:r>
            <a:endParaRPr lang="en-US" sz="1400" b="1" dirty="0"/>
          </a:p>
        </p:txBody>
      </p:sp>
      <p:sp>
        <p:nvSpPr>
          <p:cNvPr id="42" name="TextBox 41"/>
          <p:cNvSpPr txBox="1"/>
          <p:nvPr/>
        </p:nvSpPr>
        <p:spPr>
          <a:xfrm>
            <a:off x="2630494" y="4654811"/>
            <a:ext cx="643781" cy="274320"/>
          </a:xfrm>
          <a:prstGeom prst="rect">
            <a:avLst/>
          </a:prstGeom>
          <a:noFill/>
        </p:spPr>
        <p:txBody>
          <a:bodyPr wrap="square" lIns="0" tIns="0" rIns="0" bIns="0" rtlCol="0" anchor="t">
            <a:noAutofit/>
          </a:bodyPr>
          <a:lstStyle/>
          <a:p>
            <a:pPr algn="ctr"/>
            <a:r>
              <a:rPr lang="en-US" sz="800" b="1" dirty="0"/>
              <a:t>t</a:t>
            </a:r>
            <a:r>
              <a:rPr lang="en-US" sz="800" b="1" dirty="0" smtClean="0"/>
              <a:t>opic</a:t>
            </a:r>
            <a:endParaRPr lang="en-US" sz="1400" b="1" dirty="0"/>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878" y="3004589"/>
            <a:ext cx="539013" cy="341375"/>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8302" y="4102029"/>
            <a:ext cx="528165" cy="341375"/>
          </a:xfrm>
          <a:prstGeom prst="rect">
            <a:avLst/>
          </a:prstGeom>
        </p:spPr>
      </p:pic>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06070" y="681967"/>
            <a:ext cx="614836" cy="670728"/>
          </a:xfrm>
          <a:prstGeom prst="rect">
            <a:avLst/>
          </a:prstGeom>
        </p:spPr>
      </p:pic>
      <p:sp>
        <p:nvSpPr>
          <p:cNvPr id="114" name="TextBox 11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cxnSp>
        <p:nvCxnSpPr>
          <p:cNvPr id="115" name="Straight Connector 114"/>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1386781"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118" name="Straight Connector 117"/>
          <p:cNvCxnSpPr/>
          <p:nvPr/>
        </p:nvCxnSpPr>
        <p:spPr>
          <a:xfrm>
            <a:off x="140634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2518371"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121" name="Straight Connector 120"/>
          <p:cNvCxnSpPr/>
          <p:nvPr/>
        </p:nvCxnSpPr>
        <p:spPr>
          <a:xfrm>
            <a:off x="248568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spTree>
    <p:extLst>
      <p:ext uri="{BB962C8B-B14F-4D97-AF65-F5344CB8AC3E}">
        <p14:creationId xmlns:p14="http://schemas.microsoft.com/office/powerpoint/2010/main" val="3292120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49" y="689421"/>
            <a:ext cx="521367" cy="625640"/>
          </a:xfrm>
          <a:prstGeom prst="rect">
            <a:avLst/>
          </a:prstGeom>
        </p:spPr>
      </p:pic>
      <p:cxnSp>
        <p:nvCxnSpPr>
          <p:cNvPr id="16" name="Straight Connector 15"/>
          <p:cNvCxnSpPr/>
          <p:nvPr/>
        </p:nvCxnSpPr>
        <p:spPr>
          <a:xfrm>
            <a:off x="13468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195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973" y="699164"/>
            <a:ext cx="544780" cy="653736"/>
          </a:xfrm>
          <a:prstGeom prst="rect">
            <a:avLst/>
          </a:prstGeom>
        </p:spPr>
      </p:pic>
      <p:cxnSp>
        <p:nvCxnSpPr>
          <p:cNvPr id="65" name="Straight Connector 64"/>
          <p:cNvCxnSpPr/>
          <p:nvPr/>
        </p:nvCxnSpPr>
        <p:spPr>
          <a:xfrm>
            <a:off x="34923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8251" y="699164"/>
            <a:ext cx="544780" cy="653736"/>
          </a:xfrm>
          <a:prstGeom prst="rect">
            <a:avLst/>
          </a:prstGeom>
        </p:spPr>
      </p:pic>
      <p:sp>
        <p:nvSpPr>
          <p:cNvPr id="66" name="TextBox 65"/>
          <p:cNvSpPr txBox="1"/>
          <p:nvPr/>
        </p:nvSpPr>
        <p:spPr>
          <a:xfrm>
            <a:off x="2632598" y="2536369"/>
            <a:ext cx="640080" cy="274320"/>
          </a:xfrm>
          <a:prstGeom prst="rect">
            <a:avLst/>
          </a:prstGeom>
          <a:noFill/>
        </p:spPr>
        <p:txBody>
          <a:bodyPr wrap="square" lIns="0" tIns="0" rIns="0" bIns="0" rtlCol="0" anchor="t">
            <a:noAutofit/>
          </a:bodyPr>
          <a:lstStyle/>
          <a:p>
            <a:pPr algn="ctr"/>
            <a:r>
              <a:rPr lang="en-US" sz="800" b="1" dirty="0" smtClean="0"/>
              <a:t>SDF metadata</a:t>
            </a:r>
            <a:endParaRPr lang="en-US" sz="1400" b="1" dirty="0"/>
          </a:p>
        </p:txBody>
      </p:sp>
      <p:pic>
        <p:nvPicPr>
          <p:cNvPr id="67" name="Picture 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8605" y="1907208"/>
            <a:ext cx="437235" cy="461526"/>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8287" y="713212"/>
            <a:ext cx="521367" cy="625640"/>
          </a:xfrm>
          <a:prstGeom prst="rect">
            <a:avLst/>
          </a:prstGeom>
        </p:spPr>
      </p:pic>
      <p:cxnSp>
        <p:nvCxnSpPr>
          <p:cNvPr id="106" name="Straight Connector 105"/>
          <p:cNvCxnSpPr/>
          <p:nvPr/>
        </p:nvCxnSpPr>
        <p:spPr>
          <a:xfrm>
            <a:off x="456513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6379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44554" y="709709"/>
            <a:ext cx="542268" cy="632647"/>
          </a:xfrm>
          <a:prstGeom prst="rect">
            <a:avLst/>
          </a:prstGeom>
        </p:spPr>
      </p:pic>
      <p:sp>
        <p:nvSpPr>
          <p:cNvPr id="108" name="TextBox 107"/>
          <p:cNvSpPr txBox="1"/>
          <p:nvPr/>
        </p:nvSpPr>
        <p:spPr>
          <a:xfrm>
            <a:off x="4779299" y="2535534"/>
            <a:ext cx="640080" cy="274320"/>
          </a:xfrm>
          <a:prstGeom prst="rect">
            <a:avLst/>
          </a:prstGeom>
          <a:noFill/>
        </p:spPr>
        <p:txBody>
          <a:bodyPr wrap="square" lIns="0" tIns="0" rIns="0" bIns="0" rtlCol="0" anchor="t">
            <a:noAutofit/>
          </a:bodyPr>
          <a:lstStyle/>
          <a:p>
            <a:pPr algn="ctr"/>
            <a:r>
              <a:rPr lang="en-US" sz="800" b="1" dirty="0" smtClean="0"/>
              <a:t>email</a:t>
            </a:r>
            <a:endParaRPr lang="en-US" sz="1400" b="1" dirty="0"/>
          </a:p>
        </p:txBody>
      </p:sp>
      <p:pic>
        <p:nvPicPr>
          <p:cNvPr id="109" name="Picture 10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86082" y="1883509"/>
            <a:ext cx="591244" cy="459857"/>
          </a:xfrm>
          <a:prstGeom prst="rect">
            <a:avLst/>
          </a:prstGeom>
        </p:spPr>
      </p:pic>
      <p:cxnSp>
        <p:nvCxnSpPr>
          <p:cNvPr id="115" name="Straight Connector 114"/>
          <p:cNvCxnSpPr/>
          <p:nvPr/>
        </p:nvCxnSpPr>
        <p:spPr>
          <a:xfrm>
            <a:off x="671067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4" name="Picture 1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7576" y="699164"/>
            <a:ext cx="544780" cy="653736"/>
          </a:xfrm>
          <a:prstGeom prst="rect">
            <a:avLst/>
          </a:prstGeom>
        </p:spPr>
      </p:pic>
      <p:sp>
        <p:nvSpPr>
          <p:cNvPr id="116" name="TextBox 115"/>
          <p:cNvSpPr txBox="1"/>
          <p:nvPr/>
        </p:nvSpPr>
        <p:spPr>
          <a:xfrm>
            <a:off x="5849095" y="3587727"/>
            <a:ext cx="640080" cy="274320"/>
          </a:xfrm>
          <a:prstGeom prst="rect">
            <a:avLst/>
          </a:prstGeom>
          <a:noFill/>
        </p:spPr>
        <p:txBody>
          <a:bodyPr wrap="square" lIns="0" tIns="0" rIns="0" bIns="0" rtlCol="0" anchor="t">
            <a:noAutofit/>
          </a:bodyPr>
          <a:lstStyle/>
          <a:p>
            <a:pPr algn="ctr"/>
            <a:r>
              <a:rPr lang="en-US" sz="800" b="1" dirty="0" smtClean="0"/>
              <a:t>queue</a:t>
            </a:r>
            <a:endParaRPr lang="en-US" sz="1400" b="1" dirty="0"/>
          </a:p>
        </p:txBody>
      </p:sp>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46024" y="3035780"/>
            <a:ext cx="445042" cy="296695"/>
          </a:xfrm>
          <a:prstGeom prst="rect">
            <a:avLst/>
          </a:prstGeom>
        </p:spPr>
      </p:pic>
      <p:sp>
        <p:nvSpPr>
          <p:cNvPr id="118" name="TextBox 117"/>
          <p:cNvSpPr txBox="1"/>
          <p:nvPr/>
        </p:nvSpPr>
        <p:spPr>
          <a:xfrm>
            <a:off x="5848505" y="2535534"/>
            <a:ext cx="640080" cy="274320"/>
          </a:xfrm>
          <a:prstGeom prst="rect">
            <a:avLst/>
          </a:prstGeom>
          <a:noFill/>
        </p:spPr>
        <p:txBody>
          <a:bodyPr wrap="square" lIns="0" tIns="0" rIns="0" bIns="0" rtlCol="0" anchor="t">
            <a:noAutofit/>
          </a:bodyPr>
          <a:lstStyle/>
          <a:p>
            <a:pPr algn="ctr"/>
            <a:r>
              <a:rPr lang="en-US" sz="800" b="1" dirty="0" smtClean="0"/>
              <a:t>message</a:t>
            </a:r>
            <a:endParaRPr lang="en-US" sz="1400" b="1" dirty="0"/>
          </a:p>
        </p:txBody>
      </p:sp>
      <p:pic>
        <p:nvPicPr>
          <p:cNvPr id="119" name="Picture 1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9692" y="1886743"/>
            <a:ext cx="389189" cy="460882"/>
          </a:xfrm>
          <a:prstGeom prst="rect">
            <a:avLst/>
          </a:prstGeom>
        </p:spPr>
      </p:pic>
      <p:pic>
        <p:nvPicPr>
          <p:cNvPr id="122" name="Picture 1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95073" y="699164"/>
            <a:ext cx="544780" cy="653736"/>
          </a:xfrm>
          <a:prstGeom prst="rect">
            <a:avLst/>
          </a:prstGeom>
        </p:spPr>
      </p:pic>
      <p:sp>
        <p:nvSpPr>
          <p:cNvPr id="123" name="TextBox 122"/>
          <p:cNvSpPr txBox="1"/>
          <p:nvPr/>
        </p:nvSpPr>
        <p:spPr>
          <a:xfrm>
            <a:off x="6921026" y="3587727"/>
            <a:ext cx="640080" cy="274320"/>
          </a:xfrm>
          <a:prstGeom prst="rect">
            <a:avLst/>
          </a:prstGeom>
          <a:noFill/>
        </p:spPr>
        <p:txBody>
          <a:bodyPr wrap="square" lIns="0" tIns="0" rIns="0" bIns="0" rtlCol="0" anchor="t">
            <a:noAutofit/>
          </a:bodyPr>
          <a:lstStyle/>
          <a:p>
            <a:pPr algn="ctr"/>
            <a:r>
              <a:rPr lang="en-US" sz="800" b="1" dirty="0" smtClean="0"/>
              <a:t>worker</a:t>
            </a:r>
            <a:endParaRPr lang="en-US" sz="1400" b="1" dirty="0"/>
          </a:p>
        </p:txBody>
      </p:sp>
      <p:pic>
        <p:nvPicPr>
          <p:cNvPr id="124" name="Picture 12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23474" y="2949245"/>
            <a:ext cx="445043" cy="469767"/>
          </a:xfrm>
          <a:prstGeom prst="rect">
            <a:avLst/>
          </a:prstGeom>
        </p:spPr>
      </p:pic>
      <p:sp>
        <p:nvSpPr>
          <p:cNvPr id="125" name="TextBox 124"/>
          <p:cNvSpPr txBox="1"/>
          <p:nvPr/>
        </p:nvSpPr>
        <p:spPr>
          <a:xfrm>
            <a:off x="6921026" y="2535534"/>
            <a:ext cx="640080" cy="274320"/>
          </a:xfrm>
          <a:prstGeom prst="rect">
            <a:avLst/>
          </a:prstGeom>
          <a:noFill/>
        </p:spPr>
        <p:txBody>
          <a:bodyPr wrap="square" lIns="0" tIns="0" rIns="0" bIns="0" rtlCol="0" anchor="t">
            <a:noAutofit/>
          </a:bodyPr>
          <a:lstStyle/>
          <a:p>
            <a:pPr algn="ctr"/>
            <a:r>
              <a:rPr lang="en-US" sz="800" b="1" dirty="0" smtClean="0"/>
              <a:t>decider</a:t>
            </a:r>
            <a:endParaRPr lang="en-US" sz="1400" b="1" dirty="0"/>
          </a:p>
        </p:txBody>
      </p:sp>
      <p:pic>
        <p:nvPicPr>
          <p:cNvPr id="126" name="Picture 1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45038" y="1931116"/>
            <a:ext cx="391288" cy="412250"/>
          </a:xfrm>
          <a:prstGeom prst="rect">
            <a:avLst/>
          </a:prstGeom>
        </p:spPr>
      </p:pic>
      <p:sp>
        <p:nvSpPr>
          <p:cNvPr id="584" name="TextBox 58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sp>
        <p:nvSpPr>
          <p:cNvPr id="587" name="TextBox 586"/>
          <p:cNvSpPr txBox="1"/>
          <p:nvPr/>
        </p:nvSpPr>
        <p:spPr>
          <a:xfrm>
            <a:off x="143981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endParaRPr lang="en-US" b="1" dirty="0"/>
          </a:p>
        </p:txBody>
      </p:sp>
      <p:cxnSp>
        <p:nvCxnSpPr>
          <p:cNvPr id="588" name="Straight Connector 587"/>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9" name="Straight Connector 588"/>
          <p:cNvCxnSpPr/>
          <p:nvPr/>
        </p:nvCxnSpPr>
        <p:spPr>
          <a:xfrm>
            <a:off x="13970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0" name="TextBox 589"/>
          <p:cNvSpPr txBox="1"/>
          <p:nvPr/>
        </p:nvSpPr>
        <p:spPr>
          <a:xfrm>
            <a:off x="2505683" y="1360220"/>
            <a:ext cx="894752"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CloudSearch</a:t>
            </a:r>
            <a:endParaRPr lang="en-US" b="1" dirty="0"/>
          </a:p>
        </p:txBody>
      </p:sp>
      <p:sp>
        <p:nvSpPr>
          <p:cNvPr id="591" name="TextBox 590"/>
          <p:cNvSpPr txBox="1"/>
          <p:nvPr/>
        </p:nvSpPr>
        <p:spPr>
          <a:xfrm>
            <a:off x="3500011" y="1360220"/>
            <a:ext cx="1060626" cy="155632"/>
          </a:xfrm>
          <a:prstGeom prst="rect">
            <a:avLst/>
          </a:prstGeom>
          <a:noFill/>
        </p:spPr>
        <p:txBody>
          <a:bodyPr wrap="square" lIns="0" tIns="0" rIns="0" bIns="0" rtlCol="0" anchor="t">
            <a:noAutofit/>
          </a:bodyPr>
          <a:lstStyle/>
          <a:p>
            <a:pPr algn="ctr"/>
            <a:r>
              <a:rPr lang="en-US" sz="1000" b="1" dirty="0" smtClean="0"/>
              <a:t>Amazon Elastic </a:t>
            </a:r>
            <a:br>
              <a:rPr lang="en-US" sz="1000" b="1" dirty="0" smtClean="0"/>
            </a:br>
            <a:r>
              <a:rPr lang="en-US" sz="1000" b="1" dirty="0" smtClean="0"/>
              <a:t>Transcoder</a:t>
            </a:r>
            <a:endParaRPr lang="en-US" b="1" dirty="0"/>
          </a:p>
        </p:txBody>
      </p:sp>
      <p:cxnSp>
        <p:nvCxnSpPr>
          <p:cNvPr id="592" name="Straight Connector 591"/>
          <p:cNvCxnSpPr/>
          <p:nvPr/>
        </p:nvCxnSpPr>
        <p:spPr>
          <a:xfrm>
            <a:off x="247299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5401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4" name="TextBox 593"/>
          <p:cNvSpPr txBox="1"/>
          <p:nvPr/>
        </p:nvSpPr>
        <p:spPr>
          <a:xfrm>
            <a:off x="4657048"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SES</a:t>
            </a:r>
            <a:endParaRPr lang="en-US" b="1" dirty="0"/>
          </a:p>
        </p:txBody>
      </p:sp>
      <p:sp>
        <p:nvSpPr>
          <p:cNvPr id="595" name="TextBox 594"/>
          <p:cNvSpPr txBox="1"/>
          <p:nvPr/>
        </p:nvSpPr>
        <p:spPr>
          <a:xfrm>
            <a:off x="573431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SQS</a:t>
            </a:r>
            <a:endParaRPr lang="en-US" b="1" dirty="0"/>
          </a:p>
        </p:txBody>
      </p:sp>
      <p:cxnSp>
        <p:nvCxnSpPr>
          <p:cNvPr id="596" name="Straight Connector 595"/>
          <p:cNvCxnSpPr/>
          <p:nvPr/>
        </p:nvCxnSpPr>
        <p:spPr>
          <a:xfrm>
            <a:off x="46243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56915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8" name="TextBox 597"/>
          <p:cNvSpPr txBox="1"/>
          <p:nvPr/>
        </p:nvSpPr>
        <p:spPr>
          <a:xfrm>
            <a:off x="6800183"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SWF</a:t>
            </a:r>
            <a:endParaRPr lang="en-US" b="1" dirty="0"/>
          </a:p>
        </p:txBody>
      </p:sp>
      <p:cxnSp>
        <p:nvCxnSpPr>
          <p:cNvPr id="600" name="Straight Connector 599"/>
          <p:cNvCxnSpPr/>
          <p:nvPr/>
        </p:nvCxnSpPr>
        <p:spPr>
          <a:xfrm>
            <a:off x="676749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53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a:t>
            </a:r>
            <a:endParaRPr lang="en-US" dirty="0"/>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Enterprise Applications</a:t>
            </a:r>
            <a:endParaRPr lang="en-US" dirty="0"/>
          </a:p>
        </p:txBody>
      </p:sp>
    </p:spTree>
    <p:extLst>
      <p:ext uri="{BB962C8B-B14F-4D97-AF65-F5344CB8AC3E}">
        <p14:creationId xmlns:p14="http://schemas.microsoft.com/office/powerpoint/2010/main" val="1534948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Enterprise Applications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74" y="707552"/>
            <a:ext cx="508669" cy="591156"/>
          </a:xfrm>
          <a:prstGeom prst="rect">
            <a:avLst/>
          </a:prstGeom>
        </p:spPr>
      </p:pic>
      <p:cxnSp>
        <p:nvCxnSpPr>
          <p:cNvPr id="16" name="Straight Connector 15"/>
          <p:cNvCxnSpPr/>
          <p:nvPr/>
        </p:nvCxnSpPr>
        <p:spPr>
          <a:xfrm>
            <a:off x="135379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247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62" y="691004"/>
            <a:ext cx="537147" cy="624252"/>
          </a:xfrm>
          <a:prstGeom prst="rect">
            <a:avLst/>
          </a:prstGeom>
        </p:spPr>
      </p:pic>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9768" y="676916"/>
            <a:ext cx="535030" cy="621792"/>
          </a:xfrm>
          <a:prstGeom prst="rect">
            <a:avLst/>
          </a:prstGeom>
        </p:spPr>
      </p:pic>
      <p:sp>
        <p:nvSpPr>
          <p:cNvPr id="45" name="TextBox 44"/>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WorkDocs</a:t>
            </a:r>
            <a:endParaRPr lang="en-US" b="1" dirty="0"/>
          </a:p>
        </p:txBody>
      </p:sp>
      <p:cxnSp>
        <p:nvCxnSpPr>
          <p:cNvPr id="46" name="Straight Connector 4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2" name="TextBox 151"/>
          <p:cNvSpPr txBox="1"/>
          <p:nvPr/>
        </p:nvSpPr>
        <p:spPr>
          <a:xfrm>
            <a:off x="1446934"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WorkMail</a:t>
            </a:r>
            <a:endParaRPr lang="en-US" b="1" dirty="0"/>
          </a:p>
        </p:txBody>
      </p:sp>
      <p:cxnSp>
        <p:nvCxnSpPr>
          <p:cNvPr id="153" name="Straight Connector 152"/>
          <p:cNvCxnSpPr/>
          <p:nvPr/>
        </p:nvCxnSpPr>
        <p:spPr>
          <a:xfrm>
            <a:off x="14142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2503346"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WorkSpaces</a:t>
            </a:r>
            <a:endParaRPr lang="en-US" b="1" dirty="0"/>
          </a:p>
        </p:txBody>
      </p:sp>
      <p:cxnSp>
        <p:nvCxnSpPr>
          <p:cNvPr id="155" name="Straight Connector 154"/>
          <p:cNvCxnSpPr/>
          <p:nvPr/>
        </p:nvCxnSpPr>
        <p:spPr>
          <a:xfrm>
            <a:off x="24706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smtClean="0">
                <a:latin typeface="Helvetica Neue"/>
                <a:cs typeface="Helvetica Neue"/>
              </a:rPr>
              <a:t>General</a:t>
            </a:r>
            <a:endParaRPr lang="en-US" b="0" dirty="0">
              <a:latin typeface="Helvetica Neue"/>
              <a:cs typeface="Helvetica Neue"/>
            </a:endParaRPr>
          </a:p>
        </p:txBody>
      </p:sp>
      <p:pic>
        <p:nvPicPr>
          <p:cNvPr id="5" name="Picture 4" descr="Cli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pic>
        <p:nvPicPr>
          <p:cNvPr id="10" name="Picture 9" descr="Interne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890" y="2042981"/>
            <a:ext cx="731520" cy="731520"/>
          </a:xfrm>
          <a:prstGeom prst="rect">
            <a:avLst/>
          </a:prstGeom>
        </p:spPr>
      </p:pic>
      <p:pic>
        <p:nvPicPr>
          <p:cNvPr id="11" name="Picture 10" descr="Mobile-Clie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9265" y="2032110"/>
            <a:ext cx="731520" cy="731520"/>
          </a:xfrm>
          <a:prstGeom prst="rect">
            <a:avLst/>
          </a:prstGeom>
        </p:spPr>
      </p:pic>
      <p:pic>
        <p:nvPicPr>
          <p:cNvPr id="12" name="Picture 11" descr="Multimed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1050" y="2045188"/>
            <a:ext cx="731520" cy="731520"/>
          </a:xfrm>
          <a:prstGeom prst="rect">
            <a:avLst/>
          </a:prstGeom>
        </p:spPr>
      </p:pic>
      <p:pic>
        <p:nvPicPr>
          <p:cNvPr id="15" name="Picture 14" descr="Use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0073" y="2042981"/>
            <a:ext cx="731520" cy="731520"/>
          </a:xfrm>
          <a:prstGeom prst="rect">
            <a:avLst/>
          </a:prstGeom>
        </p:spPr>
      </p:pic>
      <p:pic>
        <p:nvPicPr>
          <p:cNvPr id="16" name="Picture 15" descr="User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9408" y="2061487"/>
            <a:ext cx="731520" cy="731520"/>
          </a:xfrm>
          <a:prstGeom prst="rect">
            <a:avLst/>
          </a:prstGeom>
        </p:spPr>
      </p:pic>
      <p:sp>
        <p:nvSpPr>
          <p:cNvPr id="20" name="TextBox 19"/>
          <p:cNvSpPr txBox="1"/>
          <p:nvPr/>
        </p:nvSpPr>
        <p:spPr>
          <a:xfrm>
            <a:off x="5486337"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a:t>
            </a:r>
            <a:endParaRPr lang="en-US" sz="1000" dirty="0">
              <a:latin typeface="Helvetica Neue"/>
              <a:cs typeface="Helvetica Neue"/>
            </a:endParaRPr>
          </a:p>
        </p:txBody>
      </p:sp>
      <p:sp>
        <p:nvSpPr>
          <p:cNvPr id="21" name="TextBox 20"/>
          <p:cNvSpPr txBox="1"/>
          <p:nvPr/>
        </p:nvSpPr>
        <p:spPr>
          <a:xfrm>
            <a:off x="6811742"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users</a:t>
            </a:r>
            <a:endParaRPr lang="en-US" sz="1000" dirty="0">
              <a:latin typeface="Helvetica Neue"/>
              <a:cs typeface="Helvetica Neue"/>
            </a:endParaRPr>
          </a:p>
        </p:txBody>
      </p:sp>
      <p:sp>
        <p:nvSpPr>
          <p:cNvPr id="22" name="TextBox 21"/>
          <p:cNvSpPr txBox="1"/>
          <p:nvPr/>
        </p:nvSpPr>
        <p:spPr>
          <a:xfrm>
            <a:off x="1510125"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a:t>
            </a:r>
            <a:endParaRPr lang="en-US" sz="1000" dirty="0">
              <a:latin typeface="Helvetica Neue"/>
              <a:cs typeface="Helvetica Neue"/>
            </a:endParaRPr>
          </a:p>
        </p:txBody>
      </p:sp>
      <p:sp>
        <p:nvSpPr>
          <p:cNvPr id="23" name="TextBox 22"/>
          <p:cNvSpPr txBox="1"/>
          <p:nvPr/>
        </p:nvSpPr>
        <p:spPr>
          <a:xfrm>
            <a:off x="184721"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client</a:t>
            </a:r>
            <a:endParaRPr lang="en-US" sz="1000" dirty="0">
              <a:latin typeface="Helvetica Neue"/>
              <a:cs typeface="Helvetica Neue"/>
            </a:endParaRPr>
          </a:p>
        </p:txBody>
      </p:sp>
      <p:sp>
        <p:nvSpPr>
          <p:cNvPr id="24" name="TextBox 23"/>
          <p:cNvSpPr txBox="1"/>
          <p:nvPr/>
        </p:nvSpPr>
        <p:spPr>
          <a:xfrm>
            <a:off x="2835529"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mobile client</a:t>
            </a:r>
            <a:endParaRPr lang="en-US" sz="1000" dirty="0">
              <a:latin typeface="Helvetica Neue"/>
              <a:cs typeface="Helvetica Neue"/>
            </a:endParaRPr>
          </a:p>
        </p:txBody>
      </p:sp>
      <p:sp>
        <p:nvSpPr>
          <p:cNvPr id="25" name="TextBox 24"/>
          <p:cNvSpPr txBox="1"/>
          <p:nvPr/>
        </p:nvSpPr>
        <p:spPr>
          <a:xfrm>
            <a:off x="4160933"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multimedia</a:t>
            </a:r>
            <a:endParaRPr lang="en-US" sz="1000" dirty="0">
              <a:latin typeface="Helvetica Neue"/>
              <a:cs typeface="Helvetica Neue"/>
            </a:endParaRPr>
          </a:p>
        </p:txBody>
      </p:sp>
      <p:sp>
        <p:nvSpPr>
          <p:cNvPr id="27" name="TextBox 26"/>
          <p:cNvSpPr txBox="1"/>
          <p:nvPr/>
        </p:nvSpPr>
        <p:spPr>
          <a:xfrm>
            <a:off x="173628"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corporate data center</a:t>
            </a:r>
            <a:endParaRPr lang="en-US" sz="1000" dirty="0">
              <a:latin typeface="Helvetica Neue"/>
              <a:cs typeface="Helvetica Neue"/>
            </a:endParaRPr>
          </a:p>
        </p:txBody>
      </p:sp>
      <p:pic>
        <p:nvPicPr>
          <p:cNvPr id="6" name="Picture 5" descr="Corporate-Data-Cen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430" y="3304562"/>
            <a:ext cx="731520" cy="731520"/>
          </a:xfrm>
          <a:prstGeom prst="rect">
            <a:avLst/>
          </a:prstGeom>
        </p:spPr>
      </p:pic>
      <p:pic>
        <p:nvPicPr>
          <p:cNvPr id="7" name="Picture 6" descr="Disk.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9237" y="3324399"/>
            <a:ext cx="731520" cy="731520"/>
          </a:xfrm>
          <a:prstGeom prst="rect">
            <a:avLst/>
          </a:prstGeom>
        </p:spPr>
      </p:pic>
      <p:pic>
        <p:nvPicPr>
          <p:cNvPr id="9" name="Picture 8" descr="Generic-Database.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0986" y="3325846"/>
            <a:ext cx="731520" cy="731520"/>
          </a:xfrm>
          <a:prstGeom prst="rect">
            <a:avLst/>
          </a:prstGeom>
        </p:spPr>
      </p:pic>
      <p:pic>
        <p:nvPicPr>
          <p:cNvPr id="13" name="Picture 12" descr="Tap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50076" y="3352766"/>
            <a:ext cx="731520" cy="731520"/>
          </a:xfrm>
          <a:prstGeom prst="rect">
            <a:avLst/>
          </a:prstGeom>
        </p:spPr>
      </p:pic>
      <p:pic>
        <p:nvPicPr>
          <p:cNvPr id="14" name="Picture 13" descr="Traditional-Server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42513" y="3313638"/>
            <a:ext cx="731520" cy="731520"/>
          </a:xfrm>
          <a:prstGeom prst="rect">
            <a:avLst/>
          </a:prstGeom>
        </p:spPr>
      </p:pic>
      <p:sp>
        <p:nvSpPr>
          <p:cNvPr id="26" name="TextBox 25"/>
          <p:cNvSpPr txBox="1"/>
          <p:nvPr/>
        </p:nvSpPr>
        <p:spPr>
          <a:xfrm>
            <a:off x="5486575"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traditional server</a:t>
            </a:r>
            <a:endParaRPr lang="en-US" sz="1000" dirty="0">
              <a:latin typeface="Helvetica Neue"/>
              <a:cs typeface="Helvetica Neue"/>
            </a:endParaRPr>
          </a:p>
        </p:txBody>
      </p:sp>
      <p:sp>
        <p:nvSpPr>
          <p:cNvPr id="28" name="TextBox 27"/>
          <p:cNvSpPr txBox="1"/>
          <p:nvPr/>
        </p:nvSpPr>
        <p:spPr>
          <a:xfrm>
            <a:off x="1501865"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disk</a:t>
            </a:r>
            <a:endParaRPr lang="en-US" sz="1000" dirty="0">
              <a:latin typeface="Helvetica Neue"/>
              <a:cs typeface="Helvetica Neue"/>
            </a:endParaRPr>
          </a:p>
        </p:txBody>
      </p:sp>
      <p:sp>
        <p:nvSpPr>
          <p:cNvPr id="29" name="TextBox 28"/>
          <p:cNvSpPr txBox="1"/>
          <p:nvPr/>
        </p:nvSpPr>
        <p:spPr>
          <a:xfrm>
            <a:off x="2830102"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generic database</a:t>
            </a:r>
            <a:endParaRPr lang="en-US" sz="1000" dirty="0">
              <a:latin typeface="Helvetica Neue"/>
              <a:cs typeface="Helvetica Neue"/>
            </a:endParaRPr>
          </a:p>
        </p:txBody>
      </p:sp>
      <p:sp>
        <p:nvSpPr>
          <p:cNvPr id="30" name="TextBox 29"/>
          <p:cNvSpPr txBox="1"/>
          <p:nvPr/>
        </p:nvSpPr>
        <p:spPr>
          <a:xfrm>
            <a:off x="4158339"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tape storage</a:t>
            </a:r>
            <a:endParaRPr lang="en-US" sz="1000" dirty="0">
              <a:latin typeface="Helvetica Neue"/>
              <a:cs typeface="Helvetica Neue"/>
            </a:endParaRPr>
          </a:p>
        </p:txBody>
      </p:sp>
      <p:pic>
        <p:nvPicPr>
          <p:cNvPr id="3" name="Picture 2" descr="AWS-Cloud.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8858" y="768344"/>
            <a:ext cx="731520" cy="731520"/>
          </a:xfrm>
          <a:prstGeom prst="rect">
            <a:avLst/>
          </a:prstGeom>
        </p:spPr>
      </p:pic>
      <p:pic>
        <p:nvPicPr>
          <p:cNvPr id="4" name="Picture 3" descr="AWS-Management-Consol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65356" y="791846"/>
            <a:ext cx="731520" cy="731520"/>
          </a:xfrm>
          <a:prstGeom prst="rect">
            <a:avLst/>
          </a:prstGeom>
        </p:spPr>
      </p:pic>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324438"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smtClean="0">
                <a:latin typeface="Helvetica Neue"/>
                <a:cs typeface="Helvetica Neue"/>
              </a:rPr>
              <a:t>AWS cloud</a:t>
            </a:r>
            <a:endParaRPr lang="en-US" sz="1000" dirty="0">
              <a:latin typeface="Helvetica Neue"/>
              <a:cs typeface="Helvetica Neue"/>
            </a:endParaRPr>
          </a:p>
        </p:txBody>
      </p:sp>
      <p:sp>
        <p:nvSpPr>
          <p:cNvPr id="19" name="TextBox 18"/>
          <p:cNvSpPr txBox="1"/>
          <p:nvPr/>
        </p:nvSpPr>
        <p:spPr>
          <a:xfrm>
            <a:off x="1508364"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AWS Management Console</a:t>
            </a:r>
            <a:endParaRPr lang="en-US" sz="1000" dirty="0">
              <a:latin typeface="Helvetica Neue"/>
              <a:cs typeface="Helvetica Neue"/>
            </a:endParaRPr>
          </a:p>
        </p:txBody>
      </p:sp>
      <p:sp>
        <p:nvSpPr>
          <p:cNvPr id="31" name="TextBox 30"/>
          <p:cNvSpPr txBox="1"/>
          <p:nvPr/>
        </p:nvSpPr>
        <p:spPr>
          <a:xfrm>
            <a:off x="4152568"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virtual private cloud</a:t>
            </a:r>
            <a:endParaRPr lang="en-US" sz="1000" dirty="0">
              <a:latin typeface="Helvetica Neue"/>
              <a:cs typeface="Helvetica Neue"/>
            </a:endParaRPr>
          </a:p>
        </p:txBody>
      </p:sp>
      <p:sp>
        <p:nvSpPr>
          <p:cNvPr id="32" name="TextBox 31"/>
          <p:cNvSpPr txBox="1"/>
          <p:nvPr/>
        </p:nvSpPr>
        <p:spPr>
          <a:xfrm>
            <a:off x="2830466"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forums</a:t>
            </a:r>
            <a:endParaRPr lang="en-US" sz="1000" dirty="0">
              <a:latin typeface="Helvetica Neue"/>
              <a:cs typeface="Helvetica Neue"/>
            </a:endParaRPr>
          </a:p>
        </p:txBody>
      </p:sp>
      <p:pic>
        <p:nvPicPr>
          <p:cNvPr id="33" name="Picture 32" descr="Forum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09265" y="768344"/>
            <a:ext cx="731520" cy="731520"/>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Non-Service Specific</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42416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smtClean="0">
                <a:latin typeface="Helvetica Neue"/>
                <a:cs typeface="Helvetica Neue"/>
              </a:rPr>
              <a:t>On</a:t>
            </a:r>
            <a:r>
              <a:rPr lang="en-US" dirty="0" smtClean="0"/>
              <a:t>-</a:t>
            </a:r>
            <a:r>
              <a:rPr lang="en-US" b="0" dirty="0" smtClean="0">
                <a:latin typeface="Helvetica Neue"/>
                <a:cs typeface="Helvetica Neue"/>
              </a:rPr>
              <a:t>Demand </a:t>
            </a:r>
            <a:r>
              <a:rPr lang="en-US" b="0" dirty="0">
                <a:latin typeface="Helvetica Neue"/>
                <a:cs typeface="Helvetica Neue"/>
              </a:rPr>
              <a:t>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2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human intelligence tasks </a:t>
            </a:r>
            <a:r>
              <a:rPr lang="en-US" sz="900" dirty="0">
                <a:latin typeface="Helvetica Neue"/>
                <a:ea typeface="Verdana" pitchFamily="34" charset="0"/>
                <a:cs typeface="Helvetica Neue"/>
              </a:rPr>
              <a:t>(HIT)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assignment/</a:t>
            </a:r>
          </a:p>
          <a:p>
            <a:pPr algn="ctr"/>
            <a:r>
              <a:rPr lang="en-US" sz="900" dirty="0" smtClean="0">
                <a:latin typeface="Helvetica Neue"/>
                <a:ea typeface="Verdana" pitchFamily="34" charset="0"/>
                <a:cs typeface="Helvetica Neue"/>
              </a:rPr>
              <a:t>task</a:t>
            </a:r>
            <a:endParaRPr lang="en-US" sz="900" dirty="0">
              <a:latin typeface="Helvetica Neue"/>
              <a:ea typeface="Verdana" pitchFamily="34" charset="0"/>
              <a:cs typeface="Helvetica Neue"/>
            </a:endParaRP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requester</a:t>
            </a:r>
            <a:endParaRPr lang="en-US" sz="900" dirty="0">
              <a:latin typeface="Helvetica Neue"/>
              <a:ea typeface="Verdana" pitchFamily="34" charset="0"/>
              <a:cs typeface="Helvetica Neue"/>
            </a:endParaRP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a:t>
            </a:r>
            <a:r>
              <a:rPr lang="en-US" sz="900" dirty="0" smtClean="0">
                <a:latin typeface="Helvetica Neue"/>
                <a:ea typeface="Verdana" pitchFamily="34" charset="0"/>
                <a:cs typeface="Helvetica Neue"/>
              </a:rPr>
              <a:t>orkers</a:t>
            </a:r>
            <a:endParaRPr lang="en-US" sz="900" dirty="0">
              <a:latin typeface="Helvetica Neue"/>
              <a:ea typeface="Verdana" pitchFamily="34" charset="0"/>
              <a:cs typeface="Helvetica Neue"/>
            </a:endParaRP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smtClean="0">
                <a:latin typeface="Helvetica Neue"/>
                <a:ea typeface="Verdana" pitchFamily="34" charset="0"/>
                <a:cs typeface="Helvetica Neue"/>
              </a:rPr>
              <a:t>Amazon </a:t>
            </a:r>
          </a:p>
          <a:p>
            <a:pPr algn="ctr"/>
            <a:r>
              <a:rPr lang="en-US" sz="900" dirty="0" smtClean="0">
                <a:latin typeface="Helvetica Neue"/>
                <a:ea typeface="Verdana" pitchFamily="34" charset="0"/>
                <a:cs typeface="Helvetica Neue"/>
              </a:rPr>
              <a:t>Mechanical Turk</a:t>
            </a:r>
            <a:endParaRPr lang="en-US" sz="900" dirty="0">
              <a:latin typeface="Helvetica Neue"/>
              <a:ea typeface="Verdana" pitchFamily="34" charset="0"/>
              <a:cs typeface="Helvetica Neue"/>
            </a:endParaRP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On-Demand Workforce</a:t>
            </a:r>
            <a:endParaRPr lang="en-US" sz="1400" dirty="0">
              <a:solidFill>
                <a:schemeClr val="bg1">
                  <a:lumMod val="65000"/>
                </a:schemeClr>
              </a:solidFill>
              <a:latin typeface="Helvetica Neue"/>
              <a:cs typeface="Helvetica Neue"/>
            </a:endParaRP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smtClean="0">
                <a:latin typeface="Helvetica Neue"/>
                <a:cs typeface="Helvetica Neue"/>
              </a:rPr>
              <a:t>SDKs</a:t>
            </a:r>
            <a:endParaRPr lang="en-US" b="0" dirty="0">
              <a:latin typeface="Helvetica Neue"/>
              <a:cs typeface="Helvetica Neue"/>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20"/>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20"/>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20"/>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Python (boto)</a:t>
            </a:r>
            <a:endParaRPr lang="en-US" sz="1100" dirty="0">
              <a:latin typeface="Helvetica Neue"/>
              <a:cs typeface="Helvetica Neue"/>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20"/>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20"/>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Node.js</a:t>
            </a:r>
            <a:endParaRPr lang="en-US" sz="1100" dirty="0">
              <a:latin typeface="Helvetica Neue"/>
              <a:cs typeface="Helvetica Neue"/>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20"/>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20"/>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20"/>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20"/>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20"/>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Tools </a:t>
            </a:r>
            <a:r>
              <a:rPr lang="en-US" sz="1100" dirty="0">
                <a:latin typeface="Helvetica Neue"/>
                <a:cs typeface="Helvetica Neue"/>
              </a:rPr>
              <a:t>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SDKs</a:t>
            </a:r>
            <a:endParaRPr lang="en-US" sz="1400" dirty="0">
              <a:solidFill>
                <a:schemeClr val="bg1">
                  <a:lumMod val="65000"/>
                </a:schemeClr>
              </a:solidFill>
              <a:latin typeface="Helvetica Neue"/>
              <a:cs typeface="Helvetica Neue"/>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20"/>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AWS CLI</a:t>
            </a:r>
            <a:endParaRPr lang="en-US" sz="1100" dirty="0">
              <a:latin typeface="Helvetica Neue"/>
              <a:cs typeface="Helvetica Neue"/>
            </a:endParaRP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JavaScript</a:t>
            </a:r>
            <a:endParaRPr lang="en-US" sz="1100" dirty="0">
              <a:latin typeface="Helvetica Neue"/>
              <a:cs typeface="Helvetica Neue"/>
            </a:endParaRP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6"/>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20"/>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7"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smtClean="0">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smtClean="0">
                <a:latin typeface="Helvetica Neue"/>
                <a:cs typeface="Helvetica Neue"/>
              </a:rPr>
              <a:t>Groups</a:t>
            </a:r>
            <a:endParaRPr lang="en-US" b="0" dirty="0">
              <a:latin typeface="Helvetica Neue"/>
              <a:cs typeface="Helvetica Neue"/>
            </a:endParaRP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Auto Scaling group</a:t>
            </a:r>
            <a:endParaRPr lang="en-US" sz="900" b="1" dirty="0">
              <a:latin typeface="+mj-lt"/>
              <a:ea typeface="Verdana" pitchFamily="34" charset="0"/>
              <a:cs typeface="Helvetica Neue"/>
            </a:endParaRP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region</a:t>
            </a:r>
            <a:endParaRPr lang="en-US" sz="900" b="1" dirty="0">
              <a:latin typeface="+mj-lt"/>
              <a:ea typeface="Verdana" pitchFamily="34" charset="0"/>
              <a:cs typeface="Helvetica Neue"/>
            </a:endParaRP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smtClean="0">
                <a:solidFill>
                  <a:srgbClr val="6F2927"/>
                </a:solidFill>
                <a:latin typeface="+mj-lt"/>
                <a:ea typeface="Verdana" pitchFamily="34" charset="0"/>
                <a:cs typeface="Helvetica Neue"/>
              </a:rPr>
              <a:t>security group</a:t>
            </a:r>
            <a:endParaRPr lang="en-US" sz="900" b="1" dirty="0">
              <a:solidFill>
                <a:srgbClr val="6F2927"/>
              </a:solidFill>
              <a:latin typeface="+mj-lt"/>
              <a:ea typeface="Verdana" pitchFamily="34" charset="0"/>
              <a:cs typeface="Helvetica Neue"/>
            </a:endParaRP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a:t>
            </a:r>
            <a:r>
              <a:rPr lang="en-US" sz="900" b="1" dirty="0" smtClean="0">
                <a:latin typeface="+mj-lt"/>
                <a:ea typeface="Verdana" pitchFamily="34" charset="0"/>
                <a:cs typeface="Helvetica Neue"/>
              </a:rPr>
              <a:t>container</a:t>
            </a:r>
            <a:endParaRPr lang="en-US" sz="900" b="1" dirty="0">
              <a:latin typeface="+mj-lt"/>
              <a:ea typeface="Verdana" pitchFamily="34" charset="0"/>
              <a:cs typeface="Helvetica Neue"/>
            </a:endParaRP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a:t>
            </a:r>
            <a:r>
              <a:rPr lang="en-US" sz="900" b="1" dirty="0" smtClean="0">
                <a:latin typeface="+mj-lt"/>
                <a:ea typeface="Verdana" pitchFamily="34" charset="0"/>
                <a:cs typeface="Helvetica Neue"/>
              </a:rPr>
              <a:t>instance contents</a:t>
            </a:r>
            <a:endParaRPr lang="en-US" sz="900" b="1" dirty="0">
              <a:latin typeface="+mj-lt"/>
              <a:ea typeface="Verdana" pitchFamily="34" charset="0"/>
              <a:cs typeface="Helvetica Neue"/>
            </a:endParaRP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smtClean="0">
                <a:solidFill>
                  <a:schemeClr val="bg1">
                    <a:lumMod val="50000"/>
                  </a:schemeClr>
                </a:solidFill>
                <a:latin typeface="+mj-lt"/>
                <a:cs typeface="Helvetica Neue"/>
              </a:rPr>
              <a:t>server contents</a:t>
            </a:r>
            <a:endParaRPr lang="en-US" sz="900" b="1" dirty="0">
              <a:solidFill>
                <a:schemeClr val="bg1">
                  <a:lumMod val="50000"/>
                </a:schemeClr>
              </a:solidFill>
              <a:latin typeface="+mj-lt"/>
              <a:cs typeface="Helvetica Neue"/>
            </a:endParaRP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a:t>
            </a:r>
            <a:r>
              <a:rPr lang="en-US" sz="900" b="1" dirty="0" smtClean="0">
                <a:latin typeface="+mj-lt"/>
                <a:ea typeface="Verdana" pitchFamily="34" charset="0"/>
                <a:cs typeface="Helvetica Neue"/>
              </a:rPr>
              <a:t>subnet</a:t>
            </a:r>
            <a:endParaRPr lang="en-US" sz="900" b="1" dirty="0">
              <a:latin typeface="+mj-lt"/>
              <a:ea typeface="Verdana" pitchFamily="34" charset="0"/>
              <a:cs typeface="Helvetica Neue"/>
            </a:endParaRP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5"/>
            <a:ext cx="360192" cy="504270"/>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60"/>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36904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smtClean="0">
                <a:latin typeface="Helvetica Neue"/>
                <a:cs typeface="Helvetica Neue"/>
              </a:rPr>
              <a:t>Groups (Continued)</a:t>
            </a:r>
            <a:endParaRPr lang="en-US" b="0" dirty="0">
              <a:latin typeface="Helvetica Neue"/>
              <a:cs typeface="Helvetica Neue"/>
            </a:endParaRPr>
          </a:p>
        </p:txBody>
      </p:sp>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76999"/>
          </a:xfrm>
          <a:prstGeom prst="rect">
            <a:avLst/>
          </a:prstGeom>
          <a:noFill/>
          <a:ln w="9525">
            <a:noFill/>
            <a:miter lim="800000"/>
            <a:headEnd/>
            <a:tailEnd/>
          </a:ln>
        </p:spPr>
        <p:txBody>
          <a:bodyPr>
            <a:spAutoFit/>
          </a:bodyPr>
          <a:lstStyle/>
          <a:p>
            <a:pPr algn="ctr"/>
            <a:r>
              <a:rPr lang="en-US" sz="1200" b="1" dirty="0" smtClean="0">
                <a:latin typeface="Open Sans Light"/>
                <a:ea typeface="Verdana" pitchFamily="34" charset="0"/>
                <a:cs typeface="Open Sans Light"/>
              </a:rPr>
              <a:t>virtual private cloud</a:t>
            </a:r>
            <a:endParaRPr lang="en-US" sz="1200" b="1" dirty="0">
              <a:latin typeface="Open Sans Light"/>
              <a:ea typeface="Verdana" pitchFamily="34" charset="0"/>
              <a:cs typeface="Open Sans Light"/>
            </a:endParaRPr>
          </a:p>
        </p:txBody>
      </p:sp>
      <p:sp>
        <p:nvSpPr>
          <p:cNvPr id="6" name="TextBox 5"/>
          <p:cNvSpPr txBox="1">
            <a:spLocks noChangeArrowheads="1"/>
          </p:cNvSpPr>
          <p:nvPr/>
        </p:nvSpPr>
        <p:spPr bwMode="auto">
          <a:xfrm>
            <a:off x="2681288" y="2739324"/>
            <a:ext cx="1557337" cy="276999"/>
          </a:xfrm>
          <a:prstGeom prst="rect">
            <a:avLst/>
          </a:prstGeom>
          <a:noFill/>
          <a:ln w="9525">
            <a:noFill/>
            <a:miter lim="800000"/>
            <a:headEnd/>
            <a:tailEnd/>
          </a:ln>
        </p:spPr>
        <p:txBody>
          <a:bodyPr>
            <a:spAutoFit/>
          </a:bodyPr>
          <a:lstStyle/>
          <a:p>
            <a:pPr algn="ctr"/>
            <a:r>
              <a:rPr lang="en-US" sz="1200" b="1" dirty="0" smtClean="0">
                <a:latin typeface="Open Sans Light"/>
                <a:ea typeface="Verdana" pitchFamily="34" charset="0"/>
                <a:cs typeface="Open Sans Light"/>
              </a:rPr>
              <a:t>AWS cloud</a:t>
            </a:r>
            <a:endParaRPr lang="en-US" sz="1200" b="1" dirty="0">
              <a:latin typeface="Open Sans Light"/>
              <a:ea typeface="Verdana" pitchFamily="34" charset="0"/>
              <a:cs typeface="Open Sans Light"/>
            </a:endParaRPr>
          </a:p>
        </p:txBody>
      </p:sp>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461665"/>
          </a:xfrm>
          <a:prstGeom prst="rect">
            <a:avLst/>
          </a:prstGeom>
          <a:noFill/>
          <a:ln w="9525">
            <a:noFill/>
            <a:miter lim="800000"/>
            <a:headEnd/>
            <a:tailEnd/>
          </a:ln>
        </p:spPr>
        <p:txBody>
          <a:bodyPr>
            <a:spAutoFit/>
          </a:bodyPr>
          <a:lstStyle/>
          <a:p>
            <a:pPr algn="ctr"/>
            <a:r>
              <a:rPr lang="en-US" sz="1200" b="1" dirty="0" smtClean="0">
                <a:latin typeface="Open Sans Light"/>
                <a:ea typeface="Verdana" pitchFamily="34" charset="0"/>
                <a:cs typeface="Open Sans Light"/>
              </a:rPr>
              <a:t>corporate data center</a:t>
            </a:r>
            <a:endParaRPr lang="en-US" sz="1200" b="1" dirty="0">
              <a:latin typeface="Open Sans Light"/>
              <a:ea typeface="Verdana" pitchFamily="34" charset="0"/>
              <a:cs typeface="Open Sans Ligh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1" cy="3911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54" y="987017"/>
            <a:ext cx="603504" cy="39395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70" y="982605"/>
            <a:ext cx="323114" cy="446204"/>
          </a:xfrm>
          <a:prstGeom prst="rect">
            <a:avLst/>
          </a:prstGeom>
        </p:spPr>
      </p:pic>
      <p:sp>
        <p:nvSpPr>
          <p:cNvPr id="14" name="Rectangle 13"/>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285801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smtClean="0">
                <a:latin typeface="Helvetica Neue"/>
                <a:ea typeface="Verdana" pitchFamily="34" charset="0"/>
                <a:cs typeface="Helvetica Neue"/>
              </a:rPr>
              <a:t>Example</a:t>
            </a:r>
            <a:r>
              <a:rPr lang="en-US" sz="1200" dirty="0" smtClean="0">
                <a:latin typeface="Helvetica Neue"/>
                <a:ea typeface="Verdana" pitchFamily="34" charset="0"/>
                <a:cs typeface="Helvetica Neue"/>
              </a:rPr>
              <a:t>: </a:t>
            </a:r>
            <a:r>
              <a:rPr lang="en-US" sz="1200" dirty="0">
                <a:latin typeface="Helvetica Neue"/>
                <a:ea typeface="Verdana" pitchFamily="34" charset="0"/>
                <a:cs typeface="Helvetica Neue"/>
              </a:rPr>
              <a:t>2-Tier </a:t>
            </a:r>
            <a:r>
              <a:rPr lang="en-US" sz="1200" dirty="0" smtClean="0">
                <a:latin typeface="Helvetica Neue"/>
                <a:ea typeface="Verdana" pitchFamily="34" charset="0"/>
                <a:cs typeface="Helvetica Neue"/>
              </a:rPr>
              <a:t>Scalable </a:t>
            </a:r>
            <a:r>
              <a:rPr lang="en-US" sz="1200" dirty="0">
                <a:latin typeface="Helvetica Neue"/>
                <a:ea typeface="Verdana" pitchFamily="34" charset="0"/>
                <a:cs typeface="Helvetica Neue"/>
              </a:rPr>
              <a:t>Web Application Architecture in 1 </a:t>
            </a:r>
            <a:r>
              <a:rPr lang="en-US" sz="1200" dirty="0" smtClean="0">
                <a:latin typeface="Helvetica Neue"/>
                <a:ea typeface="Verdana" pitchFamily="34" charset="0"/>
                <a:cs typeface="Helvetica Neue"/>
              </a:rPr>
              <a:t>Zone</a:t>
            </a:r>
            <a:endParaRPr lang="en-US" sz="1200" dirty="0">
              <a:latin typeface="Helvetica Neue"/>
              <a:ea typeface="Verdana" pitchFamily="34" charset="0"/>
              <a:cs typeface="Helvetica Neue"/>
            </a:endParaRP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smtClean="0">
                  <a:solidFill>
                    <a:srgbClr val="414042"/>
                  </a:solidFill>
                  <a:latin typeface="Helvetica Neue"/>
                  <a:ea typeface="Verdana" pitchFamily="34" charset="0"/>
                  <a:cs typeface="Helvetica Neue"/>
                </a:rPr>
                <a:t>Auto Scaling group</a:t>
              </a:r>
              <a:endParaRPr lang="en-US" sz="700" b="1" dirty="0">
                <a:solidFill>
                  <a:srgbClr val="414042"/>
                </a:solidFill>
                <a:latin typeface="Helvetica Neue"/>
                <a:ea typeface="Verdana" pitchFamily="34" charset="0"/>
                <a:cs typeface="Helvetica Neue"/>
              </a:endParaRP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a:t>
              </a:r>
              <a:r>
                <a:rPr lang="en-US" sz="700" b="1" dirty="0" smtClean="0">
                  <a:solidFill>
                    <a:srgbClr val="F7981F"/>
                  </a:solidFill>
                  <a:latin typeface="Helvetica Neue"/>
                  <a:ea typeface="Verdana" pitchFamily="34" charset="0"/>
                  <a:cs typeface="Helvetica Neue"/>
                </a:rPr>
                <a:t>Zone #1</a:t>
              </a:r>
              <a:endParaRPr lang="en-US" sz="700" b="1" dirty="0">
                <a:solidFill>
                  <a:srgbClr val="F7981F"/>
                </a:solidFill>
                <a:latin typeface="Helvetica Neue"/>
                <a:ea typeface="Verdana" pitchFamily="34" charset="0"/>
                <a:cs typeface="Helvetica Neue"/>
              </a:endParaRP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smtClean="0">
                <a:latin typeface="Helvetica Neue"/>
                <a:cs typeface="Helvetica Neue"/>
              </a:rPr>
              <a:t>www.example.com</a:t>
            </a:r>
            <a:endParaRPr lang="en-US" sz="1400" dirty="0">
              <a:latin typeface="Helvetica Neue"/>
              <a:cs typeface="Helvetica Neue"/>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7"/>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smtClean="0">
                  <a:solidFill>
                    <a:srgbClr val="6F2927"/>
                  </a:solidFill>
                  <a:latin typeface="Helvetica Neue"/>
                  <a:ea typeface="Verdana" pitchFamily="34" charset="0"/>
                  <a:cs typeface="Helvetica Neue"/>
                </a:rPr>
                <a:t>security group</a:t>
              </a:r>
              <a:endParaRPr lang="en-US" sz="700" b="1" dirty="0">
                <a:solidFill>
                  <a:srgbClr val="6F2927"/>
                </a:solidFill>
                <a:latin typeface="Helvetica Neue"/>
                <a:ea typeface="Verdana" pitchFamily="34" charset="0"/>
                <a:cs typeface="Helvetica Neue"/>
              </a:endParaRP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smtClean="0">
                  <a:solidFill>
                    <a:srgbClr val="414042"/>
                  </a:solidFill>
                  <a:latin typeface="Arial"/>
                  <a:ea typeface="Verdana" pitchFamily="34" charset="0"/>
                  <a:cs typeface="Arial"/>
                </a:rPr>
                <a:t>security group</a:t>
              </a:r>
              <a:endParaRPr lang="en-US" sz="700" b="1" dirty="0">
                <a:solidFill>
                  <a:srgbClr val="414042"/>
                </a:solidFill>
                <a:latin typeface="Arial"/>
                <a:ea typeface="Verdana" pitchFamily="34" charset="0"/>
                <a:cs typeface="Arial"/>
              </a:endParaRP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smtClean="0">
                <a:latin typeface="Helvetica Neue"/>
                <a:cs typeface="Helvetica Neue"/>
              </a:rPr>
              <a:t>root volume</a:t>
            </a:r>
            <a:endParaRPr lang="en-US" sz="800" b="1" dirty="0">
              <a:latin typeface="Helvetica Neue"/>
              <a:cs typeface="Helvetica Neue"/>
            </a:endParaRP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smtClean="0">
                <a:latin typeface="Helvetica Neue"/>
                <a:cs typeface="Helvetica Neue"/>
              </a:rPr>
              <a:t>data volume</a:t>
            </a:r>
            <a:endParaRPr lang="en-US" sz="800" b="1" dirty="0">
              <a:latin typeface="Helvetica Neue"/>
              <a:cs typeface="Helvetica Neue"/>
            </a:endParaRP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a:t>
            </a:r>
            <a:r>
              <a:rPr lang="en-US" sz="1400" dirty="0" smtClean="0">
                <a:latin typeface="Helvetica Neue"/>
                <a:cs typeface="Helvetica Neue"/>
              </a:rPr>
              <a:t>edia.example.com</a:t>
            </a:r>
            <a:endParaRPr lang="en-US" sz="1400" dirty="0">
              <a:latin typeface="Helvetica Neue"/>
              <a:cs typeface="Helvetica Neue"/>
            </a:endParaRP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smtClean="0">
                <a:latin typeface="Helvetica Neue"/>
                <a:cs typeface="Helvetica Neue"/>
              </a:rPr>
              <a:t>Elastic Load Balancing</a:t>
            </a:r>
            <a:endParaRPr lang="en-US" sz="800" b="1" dirty="0">
              <a:latin typeface="Helvetica Neue"/>
              <a:cs typeface="Helvetica Neue"/>
            </a:endParaRP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smtClean="0">
                <a:latin typeface="Helvetica Neue"/>
                <a:cs typeface="Helvetica Neue"/>
              </a:rPr>
              <a:t>Amazon S3 </a:t>
            </a:r>
            <a:br>
              <a:rPr lang="en-US" sz="800" b="1" dirty="0" smtClean="0">
                <a:latin typeface="Helvetica Neue"/>
                <a:cs typeface="Helvetica Neue"/>
              </a:rPr>
            </a:br>
            <a:r>
              <a:rPr lang="en-US" sz="800" b="1" dirty="0" smtClean="0">
                <a:latin typeface="Helvetica Neue"/>
                <a:cs typeface="Helvetica Neue"/>
              </a:rPr>
              <a:t>bucket</a:t>
            </a:r>
            <a:endParaRPr lang="en-US" sz="800" b="1" dirty="0">
              <a:latin typeface="Helvetica Neue"/>
              <a:cs typeface="Helvetica Neue"/>
            </a:endParaRP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smtClean="0">
                <a:latin typeface="Helvetica Neue"/>
                <a:cs typeface="Helvetica Neue"/>
              </a:rPr>
              <a:t>logs</a:t>
            </a:r>
            <a:endParaRPr lang="en-US" sz="800" b="1" dirty="0">
              <a:latin typeface="Helvetica Neue"/>
              <a:cs typeface="Helvetica Neue"/>
            </a:endParaRP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smtClean="0">
                <a:latin typeface="Helvetica Neue"/>
                <a:cs typeface="Helvetica Neue"/>
              </a:rPr>
              <a:t>Amazon EBS </a:t>
            </a:r>
            <a:br>
              <a:rPr lang="en-US" sz="800" b="1" dirty="0" smtClean="0">
                <a:latin typeface="Helvetica Neue"/>
                <a:cs typeface="Helvetica Neue"/>
              </a:rPr>
            </a:br>
            <a:r>
              <a:rPr lang="en-US" sz="800" b="1" dirty="0" smtClean="0">
                <a:latin typeface="Helvetica Neue"/>
                <a:cs typeface="Helvetica Neue"/>
              </a:rPr>
              <a:t>snapshot</a:t>
            </a:r>
            <a:endParaRPr lang="en-US" sz="800" b="1" dirty="0">
              <a:latin typeface="Helvetica Neue"/>
              <a:cs typeface="Helvetica Neue"/>
            </a:endParaRP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smtClean="0">
                <a:latin typeface="Helvetica Neue"/>
                <a:cs typeface="Helvetica Neue"/>
              </a:rPr>
              <a:t>CloudFront</a:t>
            </a:r>
          </a:p>
          <a:p>
            <a:pPr algn="ctr"/>
            <a:r>
              <a:rPr lang="en-US" sz="800" b="1" dirty="0" smtClean="0">
                <a:latin typeface="Helvetica Neue"/>
                <a:cs typeface="Helvetica Neue"/>
              </a:rPr>
              <a:t>distribution</a:t>
            </a:r>
            <a:endParaRPr lang="en-US" sz="800" b="1" dirty="0">
              <a:latin typeface="Helvetica Neue"/>
              <a:cs typeface="Helvetica Neue"/>
            </a:endParaRP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smtClean="0">
                <a:latin typeface="Helvetica Neue"/>
                <a:cs typeface="Helvetica Neue"/>
              </a:rPr>
              <a:t>EC2 instance</a:t>
            </a:r>
            <a:endParaRPr lang="en-US" sz="800" b="1" dirty="0">
              <a:latin typeface="Helvetica Neue"/>
              <a:cs typeface="Helvetica Neue"/>
            </a:endParaRP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smtClean="0">
                <a:solidFill>
                  <a:schemeClr val="bg1"/>
                </a:solidFill>
                <a:latin typeface="Helvetica Neue"/>
                <a:cs typeface="Helvetica Neue"/>
              </a:rPr>
              <a:t>web app</a:t>
            </a:r>
          </a:p>
          <a:p>
            <a:pPr algn="ctr"/>
            <a:r>
              <a:rPr lang="en-US" sz="800" dirty="0" smtClean="0">
                <a:solidFill>
                  <a:schemeClr val="bg1"/>
                </a:solidFill>
                <a:latin typeface="Helvetica Neue"/>
                <a:cs typeface="Helvetica Neue"/>
              </a:rPr>
              <a:t>server</a:t>
            </a:r>
            <a:endParaRPr lang="en-US" sz="800" dirty="0">
              <a:solidFill>
                <a:schemeClr val="bg1"/>
              </a:solidFill>
              <a:latin typeface="Helvetica Neue"/>
              <a:cs typeface="Helvetica Neue"/>
            </a:endParaRP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8"/>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1504"/>
            <a:ext cx="450376" cy="540452"/>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2"/>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8"/>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2"/>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8"/>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Example</a:t>
            </a:r>
            <a:endParaRPr lang="en-US" sz="1400" dirty="0">
              <a:solidFill>
                <a:schemeClr val="bg1">
                  <a:lumMod val="65000"/>
                </a:schemeClr>
              </a:solidFill>
              <a:latin typeface="Helvetica Neue"/>
              <a:cs typeface="Helvetica Neue"/>
            </a:endParaRP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smtClean="0">
                <a:latin typeface="Helvetica Neue"/>
                <a:cs typeface="Helvetica Neue"/>
              </a:rPr>
              <a:t>Amazon </a:t>
            </a:r>
            <a:br>
              <a:rPr lang="en-US" sz="800" b="1" dirty="0" smtClean="0">
                <a:latin typeface="Helvetica Neue"/>
                <a:cs typeface="Helvetica Neue"/>
              </a:rPr>
            </a:br>
            <a:r>
              <a:rPr lang="en-US" sz="800" b="1" dirty="0" smtClean="0">
                <a:latin typeface="Helvetica Neue"/>
                <a:cs typeface="Helvetica Neue"/>
              </a:rPr>
              <a:t>Route 53</a:t>
            </a:r>
            <a:endParaRPr lang="en-US" sz="800" b="1" dirty="0">
              <a:latin typeface="Helvetica Neue"/>
              <a:cs typeface="Helvetica Neue"/>
            </a:endParaRPr>
          </a:p>
        </p:txBody>
      </p:sp>
    </p:spTree>
    <p:extLst>
      <p:ext uri="{BB962C8B-B14F-4D97-AF65-F5344CB8AC3E}">
        <p14:creationId xmlns:p14="http://schemas.microsoft.com/office/powerpoint/2010/main" val="175236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62866" y="2044320"/>
            <a:ext cx="2212742"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sp>
        <p:nvSpPr>
          <p:cNvPr id="3" name="Rounded Rectangle 2"/>
          <p:cNvSpPr/>
          <p:nvPr/>
        </p:nvSpPr>
        <p:spPr>
          <a:xfrm>
            <a:off x="2005193" y="2612487"/>
            <a:ext cx="2515775"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sp>
        <p:nvSpPr>
          <p:cNvPr id="4" name="Rounded Rectangle 3"/>
          <p:cNvSpPr/>
          <p:nvPr/>
        </p:nvSpPr>
        <p:spPr>
          <a:xfrm>
            <a:off x="1878088" y="2554744"/>
            <a:ext cx="2204391" cy="2033162"/>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200" dirty="0">
              <a:solidFill>
                <a:schemeClr val="accent4"/>
              </a:solidFill>
              <a:latin typeface="Helvetica Neue"/>
              <a:cs typeface="Helvetica Neue"/>
            </a:endParaRPr>
          </a:p>
        </p:txBody>
      </p:sp>
      <p:sp>
        <p:nvSpPr>
          <p:cNvPr id="5" name="Rounded Rectangle 4"/>
          <p:cNvSpPr/>
          <p:nvPr/>
        </p:nvSpPr>
        <p:spPr>
          <a:xfrm>
            <a:off x="2134301" y="2310541"/>
            <a:ext cx="2174984"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200" dirty="0">
              <a:solidFill>
                <a:schemeClr val="tx1"/>
              </a:solidFill>
              <a:latin typeface="Helvetica Neue"/>
              <a:cs typeface="Helvetica Neue"/>
            </a:endParaRPr>
          </a:p>
        </p:txBody>
      </p:sp>
      <p:sp>
        <p:nvSpPr>
          <p:cNvPr id="6" name="TextBox 31"/>
          <p:cNvSpPr txBox="1">
            <a:spLocks noChangeArrowheads="1"/>
          </p:cNvSpPr>
          <p:nvPr/>
        </p:nvSpPr>
        <p:spPr bwMode="auto">
          <a:xfrm>
            <a:off x="2377368" y="3496811"/>
            <a:ext cx="1738963" cy="276999"/>
          </a:xfrm>
          <a:prstGeom prst="rect">
            <a:avLst/>
          </a:prstGeom>
          <a:noFill/>
          <a:ln w="9525">
            <a:noFill/>
            <a:miter lim="800000"/>
            <a:headEnd/>
            <a:tailEnd/>
          </a:ln>
        </p:spPr>
        <p:txBody>
          <a:bodyPr wrap="square">
            <a:spAutoFit/>
          </a:bodyPr>
          <a:lstStyle/>
          <a:p>
            <a:r>
              <a:rPr lang="en-US" sz="1200" dirty="0" smtClean="0">
                <a:latin typeface="Open Sans Light"/>
                <a:ea typeface="Verdana" pitchFamily="34" charset="0"/>
                <a:cs typeface="Open Sans Light"/>
              </a:rPr>
              <a:t>Auto Scaling group</a:t>
            </a:r>
            <a:endParaRPr lang="en-US" sz="1200" dirty="0">
              <a:latin typeface="Open Sans Light"/>
              <a:ea typeface="Verdana" pitchFamily="34" charset="0"/>
              <a:cs typeface="Open Sans Light"/>
            </a:endParaRPr>
          </a:p>
        </p:txBody>
      </p:sp>
      <p:sp>
        <p:nvSpPr>
          <p:cNvPr id="7" name="TextBox 32"/>
          <p:cNvSpPr txBox="1">
            <a:spLocks noChangeArrowheads="1"/>
          </p:cNvSpPr>
          <p:nvPr/>
        </p:nvSpPr>
        <p:spPr bwMode="auto">
          <a:xfrm>
            <a:off x="2090165" y="4049861"/>
            <a:ext cx="1557338" cy="276999"/>
          </a:xfrm>
          <a:prstGeom prst="rect">
            <a:avLst/>
          </a:prstGeom>
          <a:noFill/>
          <a:ln w="9525">
            <a:noFill/>
            <a:miter lim="800000"/>
            <a:headEnd/>
            <a:tailEnd/>
          </a:ln>
        </p:spPr>
        <p:txBody>
          <a:bodyPr>
            <a:spAutoFit/>
          </a:bodyPr>
          <a:lstStyle/>
          <a:p>
            <a:r>
              <a:rPr lang="en-US" sz="1200" dirty="0">
                <a:solidFill>
                  <a:srgbClr val="F7981F"/>
                </a:solidFill>
                <a:latin typeface="Open Sans Light"/>
                <a:ea typeface="Verdana" pitchFamily="34" charset="0"/>
                <a:cs typeface="Open Sans Light"/>
              </a:rPr>
              <a:t>Availability </a:t>
            </a:r>
            <a:r>
              <a:rPr lang="en-US" sz="1200" dirty="0" smtClean="0">
                <a:solidFill>
                  <a:srgbClr val="F7981F"/>
                </a:solidFill>
                <a:latin typeface="Open Sans Light"/>
                <a:ea typeface="Verdana" pitchFamily="34" charset="0"/>
                <a:cs typeface="Open Sans Light"/>
              </a:rPr>
              <a:t>Zone a</a:t>
            </a:r>
            <a:endParaRPr lang="en-US" sz="1200" dirty="0">
              <a:solidFill>
                <a:srgbClr val="F7981F"/>
              </a:solidFill>
              <a:latin typeface="Open Sans Light"/>
              <a:ea typeface="Verdana" pitchFamily="34" charset="0"/>
              <a:cs typeface="Open Sans Light"/>
            </a:endParaRPr>
          </a:p>
        </p:txBody>
      </p:sp>
      <p:sp>
        <p:nvSpPr>
          <p:cNvPr id="8" name="TextBox 33"/>
          <p:cNvSpPr txBox="1">
            <a:spLocks noChangeArrowheads="1"/>
          </p:cNvSpPr>
          <p:nvPr/>
        </p:nvSpPr>
        <p:spPr bwMode="auto">
          <a:xfrm>
            <a:off x="1984451" y="4306846"/>
            <a:ext cx="1555750" cy="276999"/>
          </a:xfrm>
          <a:prstGeom prst="rect">
            <a:avLst/>
          </a:prstGeom>
          <a:noFill/>
          <a:ln w="9525">
            <a:noFill/>
            <a:miter lim="800000"/>
            <a:headEnd/>
            <a:tailEnd/>
          </a:ln>
        </p:spPr>
        <p:txBody>
          <a:bodyPr>
            <a:spAutoFit/>
          </a:bodyPr>
          <a:lstStyle/>
          <a:p>
            <a:r>
              <a:rPr lang="en-US" sz="1200" dirty="0" smtClean="0">
                <a:solidFill>
                  <a:srgbClr val="00B0F0"/>
                </a:solidFill>
                <a:latin typeface="Open Sans Light"/>
                <a:ea typeface="Verdana" pitchFamily="34" charset="0"/>
                <a:cs typeface="Open Sans Light"/>
              </a:rPr>
              <a:t>region us-west-2</a:t>
            </a:r>
            <a:endParaRPr lang="en-US" sz="1200" dirty="0">
              <a:solidFill>
                <a:srgbClr val="00B0F0"/>
              </a:solidFill>
              <a:latin typeface="Open Sans Light"/>
              <a:ea typeface="Verdana" pitchFamily="34" charset="0"/>
              <a:cs typeface="Open Sans Light"/>
            </a:endParaRPr>
          </a:p>
        </p:txBody>
      </p:sp>
      <p:sp>
        <p:nvSpPr>
          <p:cNvPr id="9" name="TextBox 34"/>
          <p:cNvSpPr txBox="1">
            <a:spLocks noChangeArrowheads="1"/>
          </p:cNvSpPr>
          <p:nvPr/>
        </p:nvSpPr>
        <p:spPr bwMode="auto">
          <a:xfrm>
            <a:off x="2512126" y="3248668"/>
            <a:ext cx="1555750" cy="276999"/>
          </a:xfrm>
          <a:prstGeom prst="rect">
            <a:avLst/>
          </a:prstGeom>
          <a:noFill/>
          <a:ln w="9525">
            <a:noFill/>
            <a:miter lim="800000"/>
            <a:headEnd/>
            <a:tailEnd/>
          </a:ln>
        </p:spPr>
        <p:txBody>
          <a:bodyPr>
            <a:spAutoFit/>
          </a:bodyPr>
          <a:lstStyle/>
          <a:p>
            <a:r>
              <a:rPr lang="en-US" sz="1200" dirty="0" smtClean="0">
                <a:solidFill>
                  <a:srgbClr val="FF0000"/>
                </a:solidFill>
                <a:latin typeface="Open Sans Light"/>
                <a:ea typeface="Verdana" pitchFamily="34" charset="0"/>
                <a:cs typeface="Open Sans Light"/>
              </a:rPr>
              <a:t>Security Group</a:t>
            </a:r>
            <a:endParaRPr lang="en-US" sz="1200" dirty="0">
              <a:solidFill>
                <a:srgbClr val="FF0000"/>
              </a:solidFill>
              <a:latin typeface="Open Sans Light"/>
              <a:ea typeface="Verdana" pitchFamily="34" charset="0"/>
              <a:cs typeface="Open Sans Light"/>
            </a:endParaRPr>
          </a:p>
        </p:txBody>
      </p:sp>
      <p:sp>
        <p:nvSpPr>
          <p:cNvPr id="10" name="TextBox 37"/>
          <p:cNvSpPr txBox="1">
            <a:spLocks noChangeArrowheads="1"/>
          </p:cNvSpPr>
          <p:nvPr/>
        </p:nvSpPr>
        <p:spPr bwMode="auto">
          <a:xfrm>
            <a:off x="2226376" y="3793266"/>
            <a:ext cx="1555750" cy="276999"/>
          </a:xfrm>
          <a:prstGeom prst="rect">
            <a:avLst/>
          </a:prstGeom>
          <a:noFill/>
          <a:ln w="9525">
            <a:noFill/>
            <a:miter lim="800000"/>
            <a:headEnd/>
            <a:tailEnd/>
          </a:ln>
        </p:spPr>
        <p:txBody>
          <a:bodyPr>
            <a:spAutoFit/>
          </a:bodyPr>
          <a:lstStyle/>
          <a:p>
            <a:r>
              <a:rPr lang="en-US" sz="1200" dirty="0">
                <a:latin typeface="Open Sans Light"/>
                <a:ea typeface="Verdana" pitchFamily="34" charset="0"/>
                <a:cs typeface="Open Sans Light"/>
              </a:rPr>
              <a:t>VPC </a:t>
            </a:r>
            <a:r>
              <a:rPr lang="en-US" sz="1200" dirty="0" smtClean="0">
                <a:latin typeface="Open Sans Light"/>
                <a:ea typeface="Verdana" pitchFamily="34" charset="0"/>
                <a:cs typeface="Open Sans Light"/>
              </a:rPr>
              <a:t>subnet A</a:t>
            </a:r>
            <a:endParaRPr lang="en-US" sz="1200" dirty="0">
              <a:latin typeface="Open Sans Light"/>
              <a:ea typeface="Verdana" pitchFamily="34" charset="0"/>
              <a:cs typeface="Open Sans Light"/>
            </a:endParaRPr>
          </a:p>
        </p:txBody>
      </p:sp>
      <p:grpSp>
        <p:nvGrpSpPr>
          <p:cNvPr id="11" name="Group 21"/>
          <p:cNvGrpSpPr>
            <a:grpSpLocks/>
          </p:cNvGrpSpPr>
          <p:nvPr/>
        </p:nvGrpSpPr>
        <p:grpSpPr bwMode="auto">
          <a:xfrm>
            <a:off x="2449536" y="1796177"/>
            <a:ext cx="1752600" cy="1733550"/>
            <a:chOff x="545458" y="4783771"/>
            <a:chExt cx="2293787" cy="1733798"/>
          </a:xfrm>
        </p:grpSpPr>
        <p:sp>
          <p:nvSpPr>
            <p:cNvPr id="12" name="Rounded Rectangle 1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sp>
          <p:nvSpPr>
            <p:cNvPr id="13" name="Rounded Rectangle 1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grpSp>
      <p:sp>
        <p:nvSpPr>
          <p:cNvPr id="14" name="Rounded Rectangle 13"/>
          <p:cNvSpPr/>
          <p:nvPr/>
        </p:nvSpPr>
        <p:spPr>
          <a:xfrm>
            <a:off x="1745729" y="1481449"/>
            <a:ext cx="3425413" cy="3422795"/>
          </a:xfrm>
          <a:prstGeom prst="roundRect">
            <a:avLst>
              <a:gd name="adj" fmla="val 9818"/>
            </a:avLst>
          </a:prstGeom>
          <a:noFill/>
          <a:ln w="6350">
            <a:solidFill>
              <a:srgbClr val="FF6600"/>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5" name="TextBox 14"/>
          <p:cNvSpPr txBox="1">
            <a:spLocks noChangeArrowheads="1"/>
          </p:cNvSpPr>
          <p:nvPr/>
        </p:nvSpPr>
        <p:spPr bwMode="auto">
          <a:xfrm>
            <a:off x="2075302" y="4649392"/>
            <a:ext cx="1557337" cy="276999"/>
          </a:xfrm>
          <a:prstGeom prst="rect">
            <a:avLst/>
          </a:prstGeom>
          <a:noFill/>
          <a:ln w="9525">
            <a:noFill/>
            <a:miter lim="800000"/>
            <a:headEnd/>
            <a:tailEnd/>
          </a:ln>
        </p:spPr>
        <p:txBody>
          <a:bodyPr>
            <a:spAutoFit/>
          </a:bodyPr>
          <a:lstStyle/>
          <a:p>
            <a:r>
              <a:rPr lang="en-US" sz="1200" b="1" dirty="0" smtClean="0">
                <a:solidFill>
                  <a:srgbClr val="FF6600"/>
                </a:solidFill>
                <a:latin typeface="Open Sans Light"/>
                <a:ea typeface="Verdana" pitchFamily="34" charset="0"/>
                <a:cs typeface="Open Sans Light"/>
              </a:rPr>
              <a:t>AWS cloud</a:t>
            </a:r>
            <a:endParaRPr lang="en-US" sz="1200" b="1" dirty="0">
              <a:solidFill>
                <a:srgbClr val="FF6600"/>
              </a:solidFill>
              <a:latin typeface="Open Sans Light"/>
              <a:ea typeface="Verdana" pitchFamily="34" charset="0"/>
              <a:cs typeface="Open Sans Light"/>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386" y="4596390"/>
            <a:ext cx="428862" cy="279952"/>
          </a:xfrm>
          <a:prstGeom prst="rect">
            <a:avLst/>
          </a:prstGeom>
        </p:spPr>
      </p:pic>
    </p:spTree>
    <p:extLst>
      <p:ext uri="{BB962C8B-B14F-4D97-AF65-F5344CB8AC3E}">
        <p14:creationId xmlns:p14="http://schemas.microsoft.com/office/powerpoint/2010/main" val="1508637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Compute</a:t>
            </a:r>
            <a:endParaRPr lang="en-US" dirty="0"/>
          </a:p>
        </p:txBody>
      </p:sp>
      <p:sp>
        <p:nvSpPr>
          <p:cNvPr id="68" name="TextBox 67"/>
          <p:cNvSpPr txBox="1"/>
          <p:nvPr/>
        </p:nvSpPr>
        <p:spPr>
          <a:xfrm>
            <a:off x="411205" y="3589456"/>
            <a:ext cx="640080" cy="274320"/>
          </a:xfrm>
          <a:prstGeom prst="rect">
            <a:avLst/>
          </a:prstGeom>
          <a:noFill/>
        </p:spPr>
        <p:txBody>
          <a:bodyPr wrap="square" lIns="0" tIns="0" rIns="0" bIns="0" rtlCol="0" anchor="t">
            <a:noAutofit/>
          </a:bodyPr>
          <a:lstStyle/>
          <a:p>
            <a:pPr algn="ctr"/>
            <a:r>
              <a:rPr lang="en-US" sz="800" b="1" dirty="0" smtClean="0"/>
              <a:t>instance</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006" y="2904477"/>
            <a:ext cx="544782" cy="564959"/>
          </a:xfrm>
          <a:prstGeom prst="rect">
            <a:avLst/>
          </a:prstGeom>
        </p:spPr>
      </p:pic>
      <p:sp>
        <p:nvSpPr>
          <p:cNvPr id="70" name="TextBox 69"/>
          <p:cNvSpPr txBox="1"/>
          <p:nvPr/>
        </p:nvSpPr>
        <p:spPr>
          <a:xfrm>
            <a:off x="1193196" y="3589456"/>
            <a:ext cx="640080"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133" y="2901893"/>
            <a:ext cx="544782" cy="575047"/>
          </a:xfrm>
          <a:prstGeom prst="rect">
            <a:avLst/>
          </a:prstGeom>
        </p:spPr>
      </p:pic>
      <p:sp>
        <p:nvSpPr>
          <p:cNvPr id="72" name="TextBox 71"/>
          <p:cNvSpPr txBox="1"/>
          <p:nvPr/>
        </p:nvSpPr>
        <p:spPr>
          <a:xfrm>
            <a:off x="409771" y="2531627"/>
            <a:ext cx="636547" cy="274320"/>
          </a:xfrm>
          <a:prstGeom prst="rect">
            <a:avLst/>
          </a:prstGeom>
          <a:noFill/>
        </p:spPr>
        <p:txBody>
          <a:bodyPr wrap="square" lIns="0" tIns="0" rIns="0" bIns="0" rtlCol="0" anchor="t">
            <a:noAutofit/>
          </a:bodyPr>
          <a:lstStyle/>
          <a:p>
            <a:pPr algn="ctr"/>
            <a:r>
              <a:rPr lang="en-US" sz="800" b="1" dirty="0" smtClean="0"/>
              <a:t>AMI</a:t>
            </a:r>
            <a:endParaRPr lang="en-US" sz="1400" b="1"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812" y="1847036"/>
            <a:ext cx="544782" cy="564959"/>
          </a:xfrm>
          <a:prstGeom prst="rect">
            <a:avLst/>
          </a:prstGeom>
        </p:spPr>
      </p:pic>
      <p:sp>
        <p:nvSpPr>
          <p:cNvPr id="74" name="TextBox 73"/>
          <p:cNvSpPr txBox="1"/>
          <p:nvPr/>
        </p:nvSpPr>
        <p:spPr>
          <a:xfrm>
            <a:off x="1973652" y="2531628"/>
            <a:ext cx="641615" cy="279062"/>
          </a:xfrm>
          <a:prstGeom prst="rect">
            <a:avLst/>
          </a:prstGeom>
          <a:noFill/>
        </p:spPr>
        <p:txBody>
          <a:bodyPr wrap="square" lIns="0" tIns="0" rIns="0" bIns="0" rtlCol="0" anchor="t">
            <a:noAutofit/>
          </a:bodyPr>
          <a:lstStyle/>
          <a:p>
            <a:pPr algn="ctr"/>
            <a:r>
              <a:rPr lang="en-US" sz="800" b="1" dirty="0" smtClean="0"/>
              <a:t>DB on instance</a:t>
            </a:r>
            <a:endParaRPr lang="en-US" sz="1400" b="1" dirty="0"/>
          </a:p>
        </p:txBody>
      </p:sp>
      <p:pic>
        <p:nvPicPr>
          <p:cNvPr id="75" name="Picture 7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644" y="1836240"/>
            <a:ext cx="544782" cy="575047"/>
          </a:xfrm>
          <a:prstGeom prst="rect">
            <a:avLst/>
          </a:prstGeom>
        </p:spPr>
      </p:pic>
      <p:sp>
        <p:nvSpPr>
          <p:cNvPr id="76" name="TextBox 75"/>
          <p:cNvSpPr txBox="1"/>
          <p:nvPr/>
        </p:nvSpPr>
        <p:spPr>
          <a:xfrm>
            <a:off x="1914246" y="3589456"/>
            <a:ext cx="761962" cy="274320"/>
          </a:xfrm>
          <a:prstGeom prst="rect">
            <a:avLst/>
          </a:prstGeom>
          <a:noFill/>
        </p:spPr>
        <p:txBody>
          <a:bodyPr wrap="square" lIns="0" tIns="0" rIns="0" bIns="0" rtlCol="0" anchor="t">
            <a:noAutofit/>
          </a:bodyPr>
          <a:lstStyle/>
          <a:p>
            <a:pPr algn="ctr"/>
            <a:r>
              <a:rPr lang="en-US" sz="800" b="1" dirty="0" smtClean="0"/>
              <a:t>instance with </a:t>
            </a:r>
            <a:r>
              <a:rPr lang="en-US" sz="800" b="1" dirty="0" err="1" smtClean="0"/>
              <a:t>CloudWatch</a:t>
            </a:r>
            <a:endParaRPr lang="en-US" sz="1400" b="1" dirty="0"/>
          </a:p>
        </p:txBody>
      </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0644" y="2894389"/>
            <a:ext cx="544782" cy="575047"/>
          </a:xfrm>
          <a:prstGeom prst="rect">
            <a:avLst/>
          </a:prstGeom>
        </p:spPr>
      </p:pic>
      <p:sp>
        <p:nvSpPr>
          <p:cNvPr id="78" name="TextBox 77"/>
          <p:cNvSpPr txBox="1"/>
          <p:nvPr/>
        </p:nvSpPr>
        <p:spPr>
          <a:xfrm>
            <a:off x="2759865" y="2531628"/>
            <a:ext cx="640080" cy="274320"/>
          </a:xfrm>
          <a:prstGeom prst="rect">
            <a:avLst/>
          </a:prstGeom>
          <a:noFill/>
        </p:spPr>
        <p:txBody>
          <a:bodyPr wrap="square" lIns="0" tIns="0" rIns="0" bIns="0" rtlCol="0" anchor="t">
            <a:noAutofit/>
          </a:bodyPr>
          <a:lstStyle/>
          <a:p>
            <a:pPr algn="ctr"/>
            <a:r>
              <a:rPr lang="en-US" sz="800" b="1" dirty="0" smtClean="0"/>
              <a:t>Elastic IP</a:t>
            </a:r>
            <a:endParaRPr lang="en-US" sz="1400" b="1" dirty="0"/>
          </a:p>
        </p:txBody>
      </p:sp>
      <p:pic>
        <p:nvPicPr>
          <p:cNvPr id="79" name="Picture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4439" y="2059176"/>
            <a:ext cx="544782" cy="160230"/>
          </a:xfrm>
          <a:prstGeom prst="rect">
            <a:avLst/>
          </a:prstGeom>
        </p:spPr>
      </p:pic>
      <p:sp>
        <p:nvSpPr>
          <p:cNvPr id="80" name="TextBox 79"/>
          <p:cNvSpPr txBox="1"/>
          <p:nvPr/>
        </p:nvSpPr>
        <p:spPr>
          <a:xfrm>
            <a:off x="414489" y="4658802"/>
            <a:ext cx="643781" cy="274320"/>
          </a:xfrm>
          <a:prstGeom prst="rect">
            <a:avLst/>
          </a:prstGeom>
          <a:noFill/>
        </p:spPr>
        <p:txBody>
          <a:bodyPr wrap="square" lIns="0" tIns="0" rIns="0" bIns="0" rtlCol="0" anchor="t">
            <a:noAutofit/>
          </a:bodyPr>
          <a:lstStyle/>
          <a:p>
            <a:pPr algn="ctr"/>
            <a:r>
              <a:rPr lang="en-US" sz="800" b="1" dirty="0" smtClean="0"/>
              <a:t>optimized instance</a:t>
            </a:r>
            <a:endParaRPr lang="en-US" sz="1400" b="1" dirty="0"/>
          </a:p>
        </p:txBody>
      </p:sp>
      <p:pic>
        <p:nvPicPr>
          <p:cNvPr id="81" name="Picture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5174" y="3993003"/>
            <a:ext cx="544782" cy="564959"/>
          </a:xfrm>
          <a:prstGeom prst="rect">
            <a:avLst/>
          </a:prstGeom>
        </p:spPr>
      </p:pic>
      <p:sp>
        <p:nvSpPr>
          <p:cNvPr id="91" name="TextBox 90"/>
          <p:cNvSpPr txBox="1"/>
          <p:nvPr/>
        </p:nvSpPr>
        <p:spPr>
          <a:xfrm>
            <a:off x="5872993" y="2531628"/>
            <a:ext cx="640080" cy="274320"/>
          </a:xfrm>
          <a:prstGeom prst="rect">
            <a:avLst/>
          </a:prstGeom>
          <a:noFill/>
        </p:spPr>
        <p:txBody>
          <a:bodyPr wrap="square" lIns="0" tIns="0" rIns="0" bIns="0" rtlCol="0" anchor="t">
            <a:noAutofit/>
          </a:bodyPr>
          <a:lstStyle/>
          <a:p>
            <a:pPr algn="ctr"/>
            <a:r>
              <a:rPr lang="en-US" sz="800" b="1" dirty="0" smtClean="0"/>
              <a:t>application</a:t>
            </a:r>
            <a:endParaRPr lang="en-US" sz="1400" b="1" dirty="0"/>
          </a:p>
        </p:txBody>
      </p:sp>
      <p:pic>
        <p:nvPicPr>
          <p:cNvPr id="92" name="Picture 9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34203" y="1831196"/>
            <a:ext cx="322833" cy="585134"/>
          </a:xfrm>
          <a:prstGeom prst="rect">
            <a:avLst/>
          </a:prstGeom>
        </p:spPr>
      </p:pic>
      <p:sp>
        <p:nvSpPr>
          <p:cNvPr id="93" name="TextBox 92"/>
          <p:cNvSpPr txBox="1"/>
          <p:nvPr/>
        </p:nvSpPr>
        <p:spPr>
          <a:xfrm>
            <a:off x="5872993" y="3589456"/>
            <a:ext cx="640080" cy="274320"/>
          </a:xfrm>
          <a:prstGeom prst="rect">
            <a:avLst/>
          </a:prstGeom>
          <a:noFill/>
        </p:spPr>
        <p:txBody>
          <a:bodyPr wrap="square" lIns="0" tIns="0" rIns="0" bIns="0" rtlCol="0" anchor="t">
            <a:noAutofit/>
          </a:bodyPr>
          <a:lstStyle/>
          <a:p>
            <a:pPr algn="ctr"/>
            <a:r>
              <a:rPr lang="en-US" sz="800" b="1" dirty="0" smtClean="0"/>
              <a:t>deployment</a:t>
            </a:r>
            <a:endParaRPr lang="en-US" sz="1400" b="1" dirty="0"/>
          </a:p>
        </p:txBody>
      </p:sp>
      <p:pic>
        <p:nvPicPr>
          <p:cNvPr id="94" name="Picture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79207" y="2903098"/>
            <a:ext cx="443284" cy="585134"/>
          </a:xfrm>
          <a:prstGeom prst="rect">
            <a:avLst/>
          </a:prstGeom>
        </p:spPr>
      </p:pic>
      <p:cxnSp>
        <p:nvCxnSpPr>
          <p:cNvPr id="110" name="Straight Connector 109"/>
          <p:cNvCxnSpPr/>
          <p:nvPr/>
        </p:nvCxnSpPr>
        <p:spPr>
          <a:xfrm>
            <a:off x="56662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0426" y="679296"/>
            <a:ext cx="544781" cy="653738"/>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71534" y="765554"/>
            <a:ext cx="513304" cy="481223"/>
          </a:xfrm>
          <a:prstGeom prst="rect">
            <a:avLst/>
          </a:prstGeom>
        </p:spPr>
      </p:pic>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88378" y="679296"/>
            <a:ext cx="544781" cy="653738"/>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75575" y="720373"/>
            <a:ext cx="408274" cy="571584"/>
          </a:xfrm>
          <a:prstGeom prst="rect">
            <a:avLst/>
          </a:prstGeom>
        </p:spPr>
      </p:pic>
      <p:sp>
        <p:nvSpPr>
          <p:cNvPr id="49" name="TextBox 48"/>
          <p:cNvSpPr txBox="1"/>
          <p:nvPr/>
        </p:nvSpPr>
        <p:spPr>
          <a:xfrm>
            <a:off x="1972561" y="4658802"/>
            <a:ext cx="643781" cy="274320"/>
          </a:xfrm>
          <a:prstGeom prst="rect">
            <a:avLst/>
          </a:prstGeom>
          <a:noFill/>
        </p:spPr>
        <p:txBody>
          <a:bodyPr wrap="square" lIns="0" tIns="0" rIns="0" bIns="0" rtlCol="0" anchor="t">
            <a:noAutofit/>
          </a:bodyPr>
          <a:lstStyle/>
          <a:p>
            <a:pPr algn="ctr"/>
            <a:r>
              <a:rPr lang="en-US" sz="800" b="1" dirty="0" smtClean="0"/>
              <a:t>Spot instance</a:t>
            </a:r>
            <a:endParaRPr lang="en-US" sz="1400" b="1" dirty="0"/>
          </a:p>
        </p:txBody>
      </p:sp>
      <p:pic>
        <p:nvPicPr>
          <p:cNvPr id="50" name="Picture 4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18302" y="4002084"/>
            <a:ext cx="526622" cy="555878"/>
          </a:xfrm>
          <a:prstGeom prst="rect">
            <a:avLst/>
          </a:prstGeom>
        </p:spPr>
      </p:pic>
      <p:sp>
        <p:nvSpPr>
          <p:cNvPr id="51" name="TextBox 50"/>
          <p:cNvSpPr txBox="1"/>
          <p:nvPr/>
        </p:nvSpPr>
        <p:spPr>
          <a:xfrm>
            <a:off x="1193525" y="4658802"/>
            <a:ext cx="643781" cy="274320"/>
          </a:xfrm>
          <a:prstGeom prst="rect">
            <a:avLst/>
          </a:prstGeom>
          <a:noFill/>
        </p:spPr>
        <p:txBody>
          <a:bodyPr wrap="square" lIns="0" tIns="0" rIns="0" bIns="0" rtlCol="0" anchor="t">
            <a:noAutofit/>
          </a:bodyPr>
          <a:lstStyle/>
          <a:p>
            <a:pPr algn="ctr"/>
            <a:r>
              <a:rPr lang="en-US" sz="800" b="1" dirty="0" smtClean="0"/>
              <a:t>Spot fleet</a:t>
            </a:r>
            <a:endParaRPr lang="en-US" sz="1400" b="1" dirty="0"/>
          </a:p>
        </p:txBody>
      </p: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45466" y="3957749"/>
            <a:ext cx="544782" cy="568129"/>
          </a:xfrm>
          <a:prstGeom prst="rect">
            <a:avLst/>
          </a:prstGeom>
        </p:spPr>
      </p:pic>
      <p:sp>
        <p:nvSpPr>
          <p:cNvPr id="53" name="TextBox 52"/>
          <p:cNvSpPr txBox="1"/>
          <p:nvPr/>
        </p:nvSpPr>
        <p:spPr>
          <a:xfrm>
            <a:off x="1209145" y="2531627"/>
            <a:ext cx="630932" cy="274320"/>
          </a:xfrm>
          <a:prstGeom prst="rect">
            <a:avLst/>
          </a:prstGeom>
          <a:noFill/>
        </p:spPr>
        <p:txBody>
          <a:bodyPr wrap="square" lIns="0" tIns="0" rIns="0" bIns="0" rtlCol="0" anchor="t">
            <a:noAutofit/>
          </a:bodyPr>
          <a:lstStyle/>
          <a:p>
            <a:pPr algn="ctr"/>
            <a:r>
              <a:rPr lang="en-US" sz="800" b="1" dirty="0" smtClean="0"/>
              <a:t>Auto Scaling</a:t>
            </a:r>
            <a:endParaRPr lang="en-US" sz="1400" b="1" dirty="0"/>
          </a:p>
        </p:txBody>
      </p:sp>
      <p:pic>
        <p:nvPicPr>
          <p:cNvPr id="54" name="Picture 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53702" y="1864690"/>
            <a:ext cx="544782" cy="529649"/>
          </a:xfrm>
          <a:prstGeom prst="rect">
            <a:avLst/>
          </a:prstGeom>
        </p:spPr>
      </p:pic>
      <p:cxnSp>
        <p:nvCxnSpPr>
          <p:cNvPr id="46" name="Straight Connector 45"/>
          <p:cNvCxnSpPr/>
          <p:nvPr/>
        </p:nvCxnSpPr>
        <p:spPr>
          <a:xfrm>
            <a:off x="364494" y="1739909"/>
            <a:ext cx="31089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4" name="TextBox 213"/>
          <p:cNvSpPr txBox="1"/>
          <p:nvPr/>
        </p:nvSpPr>
        <p:spPr>
          <a:xfrm>
            <a:off x="410926" y="1360220"/>
            <a:ext cx="643781" cy="155632"/>
          </a:xfrm>
          <a:prstGeom prst="rect">
            <a:avLst/>
          </a:prstGeom>
          <a:noFill/>
        </p:spPr>
        <p:txBody>
          <a:bodyPr wrap="square" lIns="0" tIns="0" rIns="0" bIns="0" rtlCol="0" anchor="t">
            <a:noAutofit/>
          </a:bodyPr>
          <a:lstStyle/>
          <a:p>
            <a:pPr algn="ctr"/>
            <a:r>
              <a:rPr lang="en-US" sz="1000" b="1" dirty="0" smtClean="0"/>
              <a:t>Amazon EC2</a:t>
            </a:r>
            <a:endParaRPr lang="en-US" b="1" dirty="0"/>
          </a:p>
        </p:txBody>
      </p:sp>
      <p:cxnSp>
        <p:nvCxnSpPr>
          <p:cNvPr id="265" name="Straight Connector 264"/>
          <p:cNvCxnSpPr/>
          <p:nvPr/>
        </p:nvCxnSpPr>
        <p:spPr>
          <a:xfrm>
            <a:off x="359373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662313" y="733262"/>
            <a:ext cx="822960" cy="782590"/>
            <a:chOff x="3671413" y="733262"/>
            <a:chExt cx="822960" cy="782590"/>
          </a:xfrm>
        </p:grpSpPr>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808573" y="733262"/>
              <a:ext cx="548640" cy="566338"/>
            </a:xfrm>
            <a:prstGeom prst="rect">
              <a:avLst/>
            </a:prstGeom>
          </p:spPr>
        </p:pic>
        <p:sp>
          <p:nvSpPr>
            <p:cNvPr id="266" name="TextBox 265"/>
            <p:cNvSpPr txBox="1"/>
            <p:nvPr/>
          </p:nvSpPr>
          <p:spPr>
            <a:xfrm>
              <a:off x="3671413"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ECR</a:t>
              </a:r>
              <a:endParaRPr lang="en-US" sz="1000" b="1" dirty="0"/>
            </a:p>
          </p:txBody>
        </p:sp>
      </p:grpSp>
      <p:sp>
        <p:nvSpPr>
          <p:cNvPr id="501" name="TextBox 500"/>
          <p:cNvSpPr txBox="1"/>
          <p:nvPr/>
        </p:nvSpPr>
        <p:spPr>
          <a:xfrm>
            <a:off x="4716706"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ECS</a:t>
            </a:r>
            <a:endParaRPr lang="en-US" sz="1000" b="1" dirty="0"/>
          </a:p>
        </p:txBody>
      </p:sp>
      <p:cxnSp>
        <p:nvCxnSpPr>
          <p:cNvPr id="502" name="Straight Connector 501"/>
          <p:cNvCxnSpPr/>
          <p:nvPr/>
        </p:nvCxnSpPr>
        <p:spPr>
          <a:xfrm>
            <a:off x="57131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3" name="TextBox 502"/>
          <p:cNvSpPr txBox="1"/>
          <p:nvPr/>
        </p:nvSpPr>
        <p:spPr>
          <a:xfrm>
            <a:off x="5771416"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cxnSp>
        <p:nvCxnSpPr>
          <p:cNvPr id="504" name="Straight Connector 503"/>
          <p:cNvCxnSpPr/>
          <p:nvPr/>
        </p:nvCxnSpPr>
        <p:spPr>
          <a:xfrm>
            <a:off x="6773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5" name="TextBox 504"/>
          <p:cNvSpPr txBox="1"/>
          <p:nvPr/>
        </p:nvSpPr>
        <p:spPr>
          <a:xfrm>
            <a:off x="6848266" y="1360220"/>
            <a:ext cx="825006" cy="155632"/>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Lambda</a:t>
            </a:r>
            <a:endParaRPr lang="en-US" sz="1000" b="1" dirty="0"/>
          </a:p>
        </p:txBody>
      </p:sp>
      <p:cxnSp>
        <p:nvCxnSpPr>
          <p:cNvPr id="108" name="Straight Connector 107"/>
          <p:cNvCxnSpPr/>
          <p:nvPr/>
        </p:nvCxnSpPr>
        <p:spPr>
          <a:xfrm>
            <a:off x="353776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59783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464816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7263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778707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83025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831193"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61" name="Picture 6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23714" y="673146"/>
            <a:ext cx="544781" cy="653737"/>
          </a:xfrm>
          <a:prstGeom prst="rect">
            <a:avLst/>
          </a:prstGeom>
        </p:spPr>
      </p:pic>
    </p:spTree>
    <p:extLst>
      <p:ext uri="{BB962C8B-B14F-4D97-AF65-F5344CB8AC3E}">
        <p14:creationId xmlns:p14="http://schemas.microsoft.com/office/powerpoint/2010/main" val="229696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&amp; Content Delivery</a:t>
            </a:r>
            <a:endParaRPr lang="en-US" dirty="0"/>
          </a:p>
        </p:txBody>
      </p:sp>
    </p:spTree>
    <p:extLst>
      <p:ext uri="{BB962C8B-B14F-4D97-AF65-F5344CB8AC3E}">
        <p14:creationId xmlns:p14="http://schemas.microsoft.com/office/powerpoint/2010/main" val="382565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&amp; Content Delivery</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166" y="709358"/>
            <a:ext cx="521367" cy="625641"/>
          </a:xfrm>
          <a:prstGeom prst="rect">
            <a:avLst/>
          </a:prstGeom>
        </p:spPr>
      </p:pic>
      <p:sp>
        <p:nvSpPr>
          <p:cNvPr id="8" name="TextBox 7"/>
          <p:cNvSpPr txBox="1"/>
          <p:nvPr/>
        </p:nvSpPr>
        <p:spPr>
          <a:xfrm>
            <a:off x="3698480" y="2540805"/>
            <a:ext cx="640080" cy="274320"/>
          </a:xfrm>
          <a:prstGeom prst="rect">
            <a:avLst/>
          </a:prstGeom>
          <a:noFill/>
        </p:spPr>
        <p:txBody>
          <a:bodyPr wrap="square" lIns="0" tIns="0" rIns="0" bIns="0" rtlCol="0" anchor="t">
            <a:noAutofit/>
          </a:bodyPr>
          <a:lstStyle/>
          <a:p>
            <a:pPr algn="ctr"/>
            <a:r>
              <a:rPr lang="en-US" sz="800" b="1" dirty="0" smtClean="0"/>
              <a:t>bucket</a:t>
            </a:r>
            <a:endParaRPr lang="en-US" sz="1400" b="1"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712" y="1867192"/>
            <a:ext cx="503140" cy="521775"/>
          </a:xfrm>
          <a:prstGeom prst="rect">
            <a:avLst/>
          </a:prstGeom>
        </p:spPr>
      </p:pic>
      <p:sp>
        <p:nvSpPr>
          <p:cNvPr id="10" name="TextBox 9"/>
          <p:cNvSpPr txBox="1"/>
          <p:nvPr/>
        </p:nvSpPr>
        <p:spPr>
          <a:xfrm>
            <a:off x="3698480" y="3577781"/>
            <a:ext cx="640080" cy="274320"/>
          </a:xfrm>
          <a:prstGeom prst="rect">
            <a:avLst/>
          </a:prstGeom>
          <a:noFill/>
        </p:spPr>
        <p:txBody>
          <a:bodyPr wrap="square" lIns="0" tIns="0" rIns="0" bIns="0" rtlCol="0" anchor="t">
            <a:noAutofit/>
          </a:bodyPr>
          <a:lstStyle/>
          <a:p>
            <a:pPr algn="ctr"/>
            <a:r>
              <a:rPr lang="en-US" sz="800" b="1" dirty="0" smtClean="0"/>
              <a:t>bucket with objects</a:t>
            </a:r>
            <a:endParaRPr lang="en-US" sz="1400"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864" y="2906352"/>
            <a:ext cx="543745" cy="563884"/>
          </a:xfrm>
          <a:prstGeom prst="rect">
            <a:avLst/>
          </a:prstGeom>
        </p:spPr>
      </p:pic>
      <p:sp>
        <p:nvSpPr>
          <p:cNvPr id="12" name="TextBox 11"/>
          <p:cNvSpPr txBox="1"/>
          <p:nvPr/>
        </p:nvSpPr>
        <p:spPr>
          <a:xfrm>
            <a:off x="3689934" y="4664432"/>
            <a:ext cx="640080" cy="274320"/>
          </a:xfrm>
          <a:prstGeom prst="rect">
            <a:avLst/>
          </a:prstGeom>
          <a:noFill/>
        </p:spPr>
        <p:txBody>
          <a:bodyPr wrap="square" lIns="0" tIns="0" rIns="0" bIns="0" rtlCol="0" anchor="t">
            <a:noAutofit/>
          </a:bodyPr>
          <a:lstStyle/>
          <a:p>
            <a:pPr algn="ctr"/>
            <a:r>
              <a:rPr lang="en-US" sz="800" b="1" dirty="0" smtClean="0"/>
              <a:t>object</a:t>
            </a:r>
            <a:endParaRPr lang="en-US" sz="1400" b="1"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4706" y="4065390"/>
            <a:ext cx="359681" cy="388076"/>
          </a:xfrm>
          <a:prstGeom prst="rect">
            <a:avLst/>
          </a:prstGeom>
        </p:spPr>
      </p:pic>
      <p:cxnSp>
        <p:nvCxnSpPr>
          <p:cNvPr id="20" name="Straight Connector 19"/>
          <p:cNvCxnSpPr/>
          <p:nvPr/>
        </p:nvCxnSpPr>
        <p:spPr>
          <a:xfrm>
            <a:off x="562980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1214" y="686643"/>
            <a:ext cx="543292" cy="651951"/>
          </a:xfrm>
          <a:prstGeom prst="rect">
            <a:avLst/>
          </a:prstGeom>
        </p:spPr>
      </p:pic>
      <p:sp>
        <p:nvSpPr>
          <p:cNvPr id="51" name="TextBox 50"/>
          <p:cNvSpPr txBox="1"/>
          <p:nvPr/>
        </p:nvSpPr>
        <p:spPr>
          <a:xfrm>
            <a:off x="6792818" y="2509786"/>
            <a:ext cx="899042" cy="274320"/>
          </a:xfrm>
          <a:prstGeom prst="rect">
            <a:avLst/>
          </a:prstGeom>
          <a:noFill/>
        </p:spPr>
        <p:txBody>
          <a:bodyPr wrap="square" lIns="0" tIns="0" rIns="0" bIns="0" rtlCol="0" anchor="t">
            <a:noAutofit/>
          </a:bodyPr>
          <a:lstStyle/>
          <a:p>
            <a:pPr algn="ctr"/>
            <a:r>
              <a:rPr lang="en-US" sz="800" b="1" dirty="0" smtClean="0"/>
              <a:t>Amazon EBS</a:t>
            </a:r>
            <a:endParaRPr lang="en-US" sz="1400" b="1" dirty="0"/>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58184" y="1854526"/>
            <a:ext cx="368311" cy="514100"/>
          </a:xfrm>
          <a:prstGeom prst="rect">
            <a:avLst/>
          </a:prstGeom>
        </p:spPr>
      </p:pic>
      <p:sp>
        <p:nvSpPr>
          <p:cNvPr id="53" name="TextBox 52"/>
          <p:cNvSpPr txBox="1"/>
          <p:nvPr/>
        </p:nvSpPr>
        <p:spPr>
          <a:xfrm>
            <a:off x="6922299" y="4609819"/>
            <a:ext cx="640080" cy="274320"/>
          </a:xfrm>
          <a:prstGeom prst="rect">
            <a:avLst/>
          </a:prstGeom>
          <a:noFill/>
        </p:spPr>
        <p:txBody>
          <a:bodyPr wrap="square" lIns="0" tIns="0" rIns="0" bIns="0" rtlCol="0" anchor="t">
            <a:noAutofit/>
          </a:bodyPr>
          <a:lstStyle/>
          <a:p>
            <a:pPr algn="ctr"/>
            <a:r>
              <a:rPr lang="en-US" sz="800" b="1" dirty="0"/>
              <a:t>v</a:t>
            </a:r>
            <a:r>
              <a:rPr lang="en-US" sz="800" b="1" dirty="0" smtClean="0"/>
              <a:t>olume</a:t>
            </a:r>
            <a:endParaRPr lang="en-US" sz="1400" b="1" dirty="0"/>
          </a:p>
        </p:txBody>
      </p:sp>
      <p:pic>
        <p:nvPicPr>
          <p:cNvPr id="54" name="Picture 5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43322" y="3948466"/>
            <a:ext cx="398035" cy="555590"/>
          </a:xfrm>
          <a:prstGeom prst="rect">
            <a:avLst/>
          </a:prstGeom>
        </p:spPr>
      </p:pic>
      <p:sp>
        <p:nvSpPr>
          <p:cNvPr id="55" name="TextBox 54"/>
          <p:cNvSpPr txBox="1"/>
          <p:nvPr/>
        </p:nvSpPr>
        <p:spPr>
          <a:xfrm>
            <a:off x="6922299" y="3565046"/>
            <a:ext cx="640080" cy="274320"/>
          </a:xfrm>
          <a:prstGeom prst="rect">
            <a:avLst/>
          </a:prstGeom>
          <a:noFill/>
        </p:spPr>
        <p:txBody>
          <a:bodyPr wrap="square" lIns="0" tIns="0" rIns="0" bIns="0" rtlCol="0" anchor="t">
            <a:noAutofit/>
          </a:bodyPr>
          <a:lstStyle/>
          <a:p>
            <a:pPr algn="ctr"/>
            <a:r>
              <a:rPr lang="en-US" sz="800" b="1" dirty="0" smtClean="0"/>
              <a:t>snapshot</a:t>
            </a:r>
            <a:endParaRPr lang="en-US" sz="1400" b="1" dirty="0"/>
          </a:p>
        </p:txBody>
      </p:sp>
      <p:pic>
        <p:nvPicPr>
          <p:cNvPr id="56" name="Picture 5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32072" y="2916587"/>
            <a:ext cx="420534" cy="513987"/>
          </a:xfrm>
          <a:prstGeom prst="rect">
            <a:avLst/>
          </a:prstGeom>
        </p:spPr>
      </p:pic>
      <p:sp>
        <p:nvSpPr>
          <p:cNvPr id="57" name="TextBox 56"/>
          <p:cNvSpPr txBox="1"/>
          <p:nvPr/>
        </p:nvSpPr>
        <p:spPr>
          <a:xfrm>
            <a:off x="4780364"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pic>
        <p:nvPicPr>
          <p:cNvPr id="58" name="Picture 5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71878" y="1884549"/>
            <a:ext cx="461359" cy="461359"/>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11284" y="698794"/>
            <a:ext cx="543292" cy="641262"/>
          </a:xfrm>
          <a:prstGeom prst="rect">
            <a:avLst/>
          </a:prstGeom>
        </p:spPr>
      </p:pic>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7534" y="679969"/>
            <a:ext cx="544780" cy="653736"/>
          </a:xfrm>
          <a:prstGeom prst="rect">
            <a:avLst/>
          </a:prstGeom>
        </p:spPr>
      </p:pic>
      <p:pic>
        <p:nvPicPr>
          <p:cNvPr id="63" name="Picture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78454" y="708269"/>
            <a:ext cx="543292" cy="651951"/>
          </a:xfrm>
          <a:prstGeom prst="rect">
            <a:avLst/>
          </a:prstGeom>
        </p:spPr>
      </p:pic>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45646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79706" y="2531572"/>
            <a:ext cx="640080" cy="274320"/>
          </a:xfrm>
          <a:prstGeom prst="rect">
            <a:avLst/>
          </a:prstGeom>
          <a:noFill/>
        </p:spPr>
        <p:txBody>
          <a:bodyPr wrap="square" lIns="0" tIns="0" rIns="0" bIns="0" rtlCol="0" anchor="t">
            <a:noAutofit/>
          </a:bodyPr>
          <a:lstStyle/>
          <a:p>
            <a:pPr algn="ctr"/>
            <a:r>
              <a:rPr lang="en-US" sz="800" b="1" dirty="0" smtClean="0"/>
              <a:t>download distribution</a:t>
            </a:r>
            <a:endParaRPr lang="en-US" sz="1400" b="1" dirty="0"/>
          </a:p>
        </p:txBody>
      </p:sp>
      <p:pic>
        <p:nvPicPr>
          <p:cNvPr id="71" name="Picture 7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5056" y="1873584"/>
            <a:ext cx="503782" cy="520033"/>
          </a:xfrm>
          <a:prstGeom prst="rect">
            <a:avLst/>
          </a:prstGeom>
        </p:spPr>
      </p:pic>
      <p:sp>
        <p:nvSpPr>
          <p:cNvPr id="74" name="TextBox 73"/>
          <p:cNvSpPr txBox="1"/>
          <p:nvPr/>
        </p:nvSpPr>
        <p:spPr>
          <a:xfrm>
            <a:off x="479706" y="3577781"/>
            <a:ext cx="640080" cy="274320"/>
          </a:xfrm>
          <a:prstGeom prst="rect">
            <a:avLst/>
          </a:prstGeom>
          <a:noFill/>
        </p:spPr>
        <p:txBody>
          <a:bodyPr wrap="square" lIns="0" tIns="0" rIns="0" bIns="0" rtlCol="0" anchor="t">
            <a:noAutofit/>
          </a:bodyPr>
          <a:lstStyle/>
          <a:p>
            <a:pPr algn="ctr"/>
            <a:r>
              <a:rPr lang="en-US" sz="800" b="1" dirty="0" smtClean="0"/>
              <a:t>edge location</a:t>
            </a:r>
            <a:endParaRPr lang="en-US" sz="1400" b="1" dirty="0"/>
          </a:p>
        </p:txBody>
      </p:sp>
      <p:pic>
        <p:nvPicPr>
          <p:cNvPr id="75" name="Picture 7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4449" y="2899712"/>
            <a:ext cx="524995" cy="563883"/>
          </a:xfrm>
          <a:prstGeom prst="rect">
            <a:avLst/>
          </a:prstGeom>
          <a:noFill/>
          <a:ln>
            <a:noFill/>
          </a:ln>
        </p:spPr>
      </p:pic>
      <p:sp>
        <p:nvSpPr>
          <p:cNvPr id="76" name="TextBox 75"/>
          <p:cNvSpPr txBox="1"/>
          <p:nvPr/>
        </p:nvSpPr>
        <p:spPr>
          <a:xfrm>
            <a:off x="5844121" y="4661460"/>
            <a:ext cx="640080" cy="274320"/>
          </a:xfrm>
          <a:prstGeom prst="rect">
            <a:avLst/>
          </a:prstGeom>
          <a:noFill/>
        </p:spPr>
        <p:txBody>
          <a:bodyPr wrap="square" lIns="0" tIns="0" rIns="0" bIns="0" rtlCol="0" anchor="t">
            <a:noAutofit/>
          </a:bodyPr>
          <a:lstStyle/>
          <a:p>
            <a:pPr algn="ctr"/>
            <a:r>
              <a:rPr lang="en-US" sz="800" b="1" dirty="0" smtClean="0"/>
              <a:t>virtual tape library</a:t>
            </a:r>
            <a:endParaRPr lang="en-US" sz="1400" b="1" dirty="0"/>
          </a:p>
        </p:txBody>
      </p:sp>
      <p:pic>
        <p:nvPicPr>
          <p:cNvPr id="77" name="Picture 7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946532" y="3998442"/>
            <a:ext cx="420535" cy="513987"/>
          </a:xfrm>
          <a:prstGeom prst="rect">
            <a:avLst/>
          </a:prstGeom>
        </p:spPr>
      </p:pic>
      <p:sp>
        <p:nvSpPr>
          <p:cNvPr id="78" name="TextBox 77"/>
          <p:cNvSpPr txBox="1"/>
          <p:nvPr/>
        </p:nvSpPr>
        <p:spPr>
          <a:xfrm>
            <a:off x="5852667" y="3577781"/>
            <a:ext cx="640080" cy="274320"/>
          </a:xfrm>
          <a:prstGeom prst="rect">
            <a:avLst/>
          </a:prstGeom>
          <a:noFill/>
        </p:spPr>
        <p:txBody>
          <a:bodyPr wrap="square" lIns="0" tIns="0" rIns="0" bIns="0" rtlCol="0" anchor="t">
            <a:noAutofit/>
          </a:bodyPr>
          <a:lstStyle/>
          <a:p>
            <a:pPr algn="ctr"/>
            <a:r>
              <a:rPr lang="en-US" sz="800" b="1" dirty="0" smtClean="0"/>
              <a:t>non-cached volume</a:t>
            </a:r>
            <a:endParaRPr lang="en-US" sz="1400" b="1" dirty="0"/>
          </a:p>
        </p:txBody>
      </p:sp>
      <p:pic>
        <p:nvPicPr>
          <p:cNvPr id="79" name="Picture 7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34287" y="2906352"/>
            <a:ext cx="461359" cy="563883"/>
          </a:xfrm>
          <a:prstGeom prst="rect">
            <a:avLst/>
          </a:prstGeom>
        </p:spPr>
      </p:pic>
      <p:cxnSp>
        <p:nvCxnSpPr>
          <p:cNvPr id="83" name="Straight Connector 82"/>
          <p:cNvCxnSpPr/>
          <p:nvPr/>
        </p:nvCxnSpPr>
        <p:spPr>
          <a:xfrm>
            <a:off x="670555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86683" y="681263"/>
            <a:ext cx="544780" cy="653736"/>
          </a:xfrm>
          <a:prstGeom prst="rect">
            <a:avLst/>
          </a:prstGeom>
        </p:spPr>
      </p:pic>
      <p:sp>
        <p:nvSpPr>
          <p:cNvPr id="87" name="TextBox 86"/>
          <p:cNvSpPr txBox="1"/>
          <p:nvPr/>
        </p:nvSpPr>
        <p:spPr>
          <a:xfrm>
            <a:off x="2628728" y="2528140"/>
            <a:ext cx="640080" cy="274320"/>
          </a:xfrm>
          <a:prstGeom prst="rect">
            <a:avLst/>
          </a:prstGeom>
          <a:noFill/>
        </p:spPr>
        <p:txBody>
          <a:bodyPr wrap="square" lIns="0" tIns="0" rIns="0" bIns="0" rtlCol="0" anchor="t">
            <a:noAutofit/>
          </a:bodyPr>
          <a:lstStyle/>
          <a:p>
            <a:pPr algn="ctr"/>
            <a:r>
              <a:rPr lang="en-US" sz="800" b="1" dirty="0" smtClean="0"/>
              <a:t>archive</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56167" y="1867193"/>
            <a:ext cx="404959" cy="521775"/>
          </a:xfrm>
          <a:prstGeom prst="rect">
            <a:avLst/>
          </a:prstGeom>
        </p:spPr>
      </p:pic>
      <p:sp>
        <p:nvSpPr>
          <p:cNvPr id="89" name="TextBox 88"/>
          <p:cNvSpPr txBox="1"/>
          <p:nvPr/>
        </p:nvSpPr>
        <p:spPr>
          <a:xfrm>
            <a:off x="2628728" y="3577781"/>
            <a:ext cx="640080" cy="274320"/>
          </a:xfrm>
          <a:prstGeom prst="rect">
            <a:avLst/>
          </a:prstGeom>
          <a:noFill/>
        </p:spPr>
        <p:txBody>
          <a:bodyPr wrap="square" lIns="0" tIns="0" rIns="0" bIns="0" rtlCol="0" anchor="t">
            <a:noAutofit/>
          </a:bodyPr>
          <a:lstStyle/>
          <a:p>
            <a:pPr algn="ctr"/>
            <a:r>
              <a:rPr lang="en-US" sz="800" b="1" dirty="0" smtClean="0"/>
              <a:t>vault</a:t>
            </a:r>
            <a:endParaRPr lang="en-US" sz="1400" b="1" dirty="0"/>
          </a:p>
        </p:txBody>
      </p:sp>
      <p:pic>
        <p:nvPicPr>
          <p:cNvPr id="90" name="Picture 8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56167" y="2916428"/>
            <a:ext cx="398035" cy="555590"/>
          </a:xfrm>
          <a:prstGeom prst="rect">
            <a:avLst/>
          </a:prstGeom>
        </p:spPr>
      </p:pic>
      <p:cxnSp>
        <p:nvCxnSpPr>
          <p:cNvPr id="91" name="Straight Connector 90"/>
          <p:cNvCxnSpPr/>
          <p:nvPr/>
        </p:nvCxnSpPr>
        <p:spPr>
          <a:xfrm>
            <a:off x="24305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4860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79706" y="4661797"/>
            <a:ext cx="640080" cy="274320"/>
          </a:xfrm>
          <a:prstGeom prst="rect">
            <a:avLst/>
          </a:prstGeom>
          <a:noFill/>
        </p:spPr>
        <p:txBody>
          <a:bodyPr wrap="square" lIns="0" tIns="0" rIns="0" bIns="0" rtlCol="0" anchor="t">
            <a:noAutofit/>
          </a:bodyPr>
          <a:lstStyle/>
          <a:p>
            <a:pPr algn="ctr"/>
            <a:r>
              <a:rPr lang="en-US" sz="800" b="1" dirty="0" smtClean="0"/>
              <a:t>streaming distribution</a:t>
            </a:r>
            <a:endParaRPr lang="en-US" sz="1400" b="1" dirty="0"/>
          </a:p>
        </p:txBody>
      </p:sp>
      <p:pic>
        <p:nvPicPr>
          <p:cNvPr id="96" name="Picture 9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5525" y="3987215"/>
            <a:ext cx="544439" cy="562001"/>
          </a:xfrm>
          <a:prstGeom prst="rect">
            <a:avLst/>
          </a:prstGeom>
        </p:spPr>
      </p:pic>
      <p:sp>
        <p:nvSpPr>
          <p:cNvPr id="72" name="TextBox 71"/>
          <p:cNvSpPr txBox="1"/>
          <p:nvPr/>
        </p:nvSpPr>
        <p:spPr>
          <a:xfrm>
            <a:off x="5844121" y="2526939"/>
            <a:ext cx="640080" cy="274320"/>
          </a:xfrm>
          <a:prstGeom prst="rect">
            <a:avLst/>
          </a:prstGeom>
          <a:noFill/>
        </p:spPr>
        <p:txBody>
          <a:bodyPr wrap="square" lIns="0" tIns="0" rIns="0" bIns="0" rtlCol="0" anchor="t">
            <a:noAutofit/>
          </a:bodyPr>
          <a:lstStyle/>
          <a:p>
            <a:pPr algn="ctr"/>
            <a:r>
              <a:rPr lang="en-US" sz="800" b="1" dirty="0" smtClean="0"/>
              <a:t>cached volume</a:t>
            </a:r>
            <a:endParaRPr lang="en-US" sz="1400" b="1" dirty="0"/>
          </a:p>
        </p:txBody>
      </p:sp>
      <p:pic>
        <p:nvPicPr>
          <p:cNvPr id="73" name="Picture 7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941040" y="1846137"/>
            <a:ext cx="461359" cy="563883"/>
          </a:xfrm>
          <a:prstGeom prst="rect">
            <a:avLst/>
          </a:prstGeom>
        </p:spPr>
      </p:pic>
      <p:sp>
        <p:nvSpPr>
          <p:cNvPr id="82" name="TextBox 81"/>
          <p:cNvSpPr txBox="1"/>
          <p:nvPr/>
        </p:nvSpPr>
        <p:spPr>
          <a:xfrm>
            <a:off x="444164" y="1360220"/>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cxnSp>
        <p:nvCxnSpPr>
          <p:cNvPr id="255" name="Straight Connector 254"/>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84" name="TextBox 283"/>
          <p:cNvSpPr txBox="1"/>
          <p:nvPr/>
        </p:nvSpPr>
        <p:spPr>
          <a:xfrm>
            <a:off x="1400653" y="1360220"/>
            <a:ext cx="980160" cy="155632"/>
          </a:xfrm>
          <a:prstGeom prst="rect">
            <a:avLst/>
          </a:prstGeom>
          <a:noFill/>
        </p:spPr>
        <p:txBody>
          <a:bodyPr wrap="square" lIns="0" tIns="0" rIns="0" bIns="0" rtlCol="0" anchor="t">
            <a:noAutofit/>
          </a:bodyPr>
          <a:lstStyle/>
          <a:p>
            <a:pPr algn="ctr"/>
            <a:r>
              <a:rPr lang="en-US" sz="1000" b="1" dirty="0"/>
              <a:t>Amazon </a:t>
            </a:r>
            <a:r>
              <a:rPr lang="en-US" sz="1000" b="1" dirty="0" smtClean="0"/>
              <a:t>EFS</a:t>
            </a:r>
            <a:endParaRPr lang="en-US" sz="1000" b="1" dirty="0"/>
          </a:p>
        </p:txBody>
      </p:sp>
      <p:cxnSp>
        <p:nvCxnSpPr>
          <p:cNvPr id="285" name="Straight Connector 284"/>
          <p:cNvCxnSpPr/>
          <p:nvPr/>
        </p:nvCxnSpPr>
        <p:spPr>
          <a:xfrm>
            <a:off x="13970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2591834" y="1360220"/>
            <a:ext cx="731520" cy="155632"/>
          </a:xfrm>
          <a:prstGeom prst="rect">
            <a:avLst/>
          </a:prstGeom>
          <a:noFill/>
        </p:spPr>
        <p:txBody>
          <a:bodyPr wrap="square" lIns="0" tIns="0" rIns="0" bIns="0" rtlCol="0" anchor="t">
            <a:noAutofit/>
          </a:bodyPr>
          <a:lstStyle/>
          <a:p>
            <a:pPr algn="ctr"/>
            <a:r>
              <a:rPr lang="en-US" sz="1000" b="1" dirty="0" smtClean="0"/>
              <a:t>Amazon Glacier</a:t>
            </a:r>
            <a:endParaRPr lang="en-US" b="1" dirty="0"/>
          </a:p>
        </p:txBody>
      </p:sp>
      <p:cxnSp>
        <p:nvCxnSpPr>
          <p:cNvPr id="292" name="Straight Connector 291"/>
          <p:cNvCxnSpPr/>
          <p:nvPr/>
        </p:nvCxnSpPr>
        <p:spPr>
          <a:xfrm>
            <a:off x="2477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48" name="TextBox 347"/>
          <p:cNvSpPr txBox="1"/>
          <p:nvPr/>
        </p:nvSpPr>
        <p:spPr>
          <a:xfrm>
            <a:off x="3654607" y="1360220"/>
            <a:ext cx="73152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S3</a:t>
            </a:r>
            <a:endParaRPr lang="en-US" b="1" dirty="0"/>
          </a:p>
        </p:txBody>
      </p:sp>
      <p:cxnSp>
        <p:nvCxnSpPr>
          <p:cNvPr id="349" name="Straight Connector 348"/>
          <p:cNvCxnSpPr/>
          <p:nvPr/>
        </p:nvCxnSpPr>
        <p:spPr>
          <a:xfrm>
            <a:off x="354030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51" name="TextBox 350"/>
          <p:cNvSpPr txBox="1"/>
          <p:nvPr/>
        </p:nvSpPr>
        <p:spPr>
          <a:xfrm>
            <a:off x="4571078" y="1360220"/>
            <a:ext cx="1005840" cy="155632"/>
          </a:xfrm>
          <a:prstGeom prst="rect">
            <a:avLst/>
          </a:prstGeom>
          <a:noFill/>
        </p:spPr>
        <p:txBody>
          <a:bodyPr wrap="square" lIns="0" tIns="0" rIns="0" bIns="0" rtlCol="0" anchor="t">
            <a:noAutofit/>
          </a:bodyPr>
          <a:lstStyle/>
          <a:p>
            <a:pPr algn="ctr"/>
            <a:r>
              <a:rPr lang="en-US" sz="1000" b="1" spc="-50" dirty="0" smtClean="0"/>
              <a:t>AWS Import/</a:t>
            </a:r>
          </a:p>
          <a:p>
            <a:pPr algn="ctr"/>
            <a:r>
              <a:rPr lang="en-US" sz="1000" b="1" spc="-50" dirty="0" smtClean="0"/>
              <a:t>Export Snowball</a:t>
            </a:r>
            <a:endParaRPr lang="en-US" b="1" spc="-50" dirty="0"/>
          </a:p>
        </p:txBody>
      </p:sp>
      <p:cxnSp>
        <p:nvCxnSpPr>
          <p:cNvPr id="352" name="Straight Connector 351"/>
          <p:cNvCxnSpPr/>
          <p:nvPr/>
        </p:nvCxnSpPr>
        <p:spPr>
          <a:xfrm>
            <a:off x="4610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1" name="TextBox 380"/>
          <p:cNvSpPr txBox="1"/>
          <p:nvPr/>
        </p:nvSpPr>
        <p:spPr>
          <a:xfrm>
            <a:off x="5673621" y="1360220"/>
            <a:ext cx="942488" cy="155632"/>
          </a:xfrm>
          <a:prstGeom prst="rect">
            <a:avLst/>
          </a:prstGeom>
          <a:noFill/>
        </p:spPr>
        <p:txBody>
          <a:bodyPr wrap="square" lIns="0" tIns="0" rIns="0" bIns="0" rtlCol="0" anchor="t">
            <a:noAutofit/>
          </a:bodyPr>
          <a:lstStyle/>
          <a:p>
            <a:pPr algn="ctr"/>
            <a:r>
              <a:rPr lang="en-US" sz="1000" b="1" dirty="0" smtClean="0"/>
              <a:t>AWS Storage Gateway</a:t>
            </a:r>
            <a:endParaRPr lang="en-US" b="1" dirty="0"/>
          </a:p>
        </p:txBody>
      </p:sp>
      <p:cxnSp>
        <p:nvCxnSpPr>
          <p:cNvPr id="382" name="Straight Connector 381"/>
          <p:cNvCxnSpPr/>
          <p:nvPr/>
        </p:nvCxnSpPr>
        <p:spPr>
          <a:xfrm>
            <a:off x="57030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6765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93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193699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smtClean="0"/>
              <a:t>Database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050" y="718387"/>
            <a:ext cx="521366" cy="6028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689" y="709817"/>
            <a:ext cx="543467" cy="601994"/>
          </a:xfrm>
          <a:prstGeom prst="rect">
            <a:avLst/>
          </a:prstGeom>
        </p:spPr>
      </p:pic>
      <p:cxnSp>
        <p:nvCxnSpPr>
          <p:cNvPr id="65" name="Straight Connector 64"/>
          <p:cNvCxnSpPr/>
          <p:nvPr/>
        </p:nvCxnSpPr>
        <p:spPr>
          <a:xfrm>
            <a:off x="30529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597" y="690987"/>
            <a:ext cx="548640" cy="647575"/>
          </a:xfrm>
          <a:prstGeom prst="rect">
            <a:avLst/>
          </a:prstGeom>
        </p:spPr>
      </p:pic>
      <p:cxnSp>
        <p:nvCxnSpPr>
          <p:cNvPr id="26" name="Straight Connector 25"/>
          <p:cNvCxnSpPr/>
          <p:nvPr/>
        </p:nvCxnSpPr>
        <p:spPr>
          <a:xfrm>
            <a:off x="197219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1042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1918" y="712460"/>
            <a:ext cx="548640" cy="603504"/>
          </a:xfrm>
          <a:prstGeom prst="rect">
            <a:avLst/>
          </a:prstGeom>
        </p:spPr>
      </p:pic>
      <p:sp>
        <p:nvSpPr>
          <p:cNvPr id="69" name="TextBox 68"/>
          <p:cNvSpPr txBox="1"/>
          <p:nvPr/>
        </p:nvSpPr>
        <p:spPr>
          <a:xfrm>
            <a:off x="2181743" y="2534480"/>
            <a:ext cx="640080" cy="274320"/>
          </a:xfrm>
          <a:prstGeom prst="rect">
            <a:avLst/>
          </a:prstGeom>
          <a:noFill/>
        </p:spPr>
        <p:txBody>
          <a:bodyPr wrap="square" lIns="0" tIns="0" rIns="0" bIns="0" rtlCol="0" anchor="t">
            <a:noAutofit/>
          </a:bodyPr>
          <a:lstStyle/>
          <a:p>
            <a:pPr algn="ctr"/>
            <a:r>
              <a:rPr lang="en-US" sz="800" b="1" dirty="0" smtClean="0"/>
              <a:t>cache node</a:t>
            </a:r>
            <a:endParaRPr lang="en-US" sz="1400" b="1" dirty="0"/>
          </a:p>
        </p:txBody>
      </p:sp>
      <p:sp>
        <p:nvSpPr>
          <p:cNvPr id="123" name="TextBox 122"/>
          <p:cNvSpPr txBox="1"/>
          <p:nvPr/>
        </p:nvSpPr>
        <p:spPr>
          <a:xfrm>
            <a:off x="5529685" y="3588345"/>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instance</a:t>
            </a:r>
            <a:endParaRPr lang="en-US" sz="1400" b="1" dirty="0"/>
          </a:p>
        </p:txBody>
      </p:sp>
      <p:pic>
        <p:nvPicPr>
          <p:cNvPr id="83" name="Picture 8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6914" y="2883916"/>
            <a:ext cx="457319" cy="602830"/>
          </a:xfrm>
          <a:prstGeom prst="rect">
            <a:avLst/>
          </a:prstGeom>
        </p:spPr>
      </p:pic>
      <p:sp>
        <p:nvSpPr>
          <p:cNvPr id="38" name="TextBox 37"/>
          <p:cNvSpPr txBox="1"/>
          <p:nvPr/>
        </p:nvSpPr>
        <p:spPr>
          <a:xfrm>
            <a:off x="4747730" y="2534480"/>
            <a:ext cx="640080" cy="274320"/>
          </a:xfrm>
          <a:prstGeom prst="rect">
            <a:avLst/>
          </a:prstGeom>
          <a:noFill/>
        </p:spPr>
        <p:txBody>
          <a:bodyPr wrap="square" lIns="0" tIns="0" rIns="0" bIns="0" rtlCol="0" anchor="t">
            <a:noAutofit/>
          </a:bodyPr>
          <a:lstStyle/>
          <a:p>
            <a:pPr algn="ctr"/>
            <a:r>
              <a:rPr lang="en-US" sz="800" b="1" dirty="0"/>
              <a:t>MySQL DB </a:t>
            </a:r>
            <a:r>
              <a:rPr lang="en-US" sz="800" b="1" dirty="0" smtClean="0"/>
              <a:t>instance</a:t>
            </a:r>
            <a:endParaRPr lang="en-US" sz="1400" b="1" dirty="0"/>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5258" y="1856116"/>
            <a:ext cx="512377" cy="550330"/>
          </a:xfrm>
          <a:prstGeom prst="rect">
            <a:avLst/>
          </a:prstGeom>
        </p:spPr>
      </p:pic>
      <p:sp>
        <p:nvSpPr>
          <p:cNvPr id="45" name="TextBox 44"/>
          <p:cNvSpPr txBox="1"/>
          <p:nvPr/>
        </p:nvSpPr>
        <p:spPr>
          <a:xfrm>
            <a:off x="5531340" y="4661111"/>
            <a:ext cx="640080" cy="274320"/>
          </a:xfrm>
          <a:prstGeom prst="rect">
            <a:avLst/>
          </a:prstGeom>
          <a:noFill/>
        </p:spPr>
        <p:txBody>
          <a:bodyPr wrap="square" lIns="0" tIns="0" rIns="0" bIns="0" rtlCol="0" anchor="t">
            <a:noAutofit/>
          </a:bodyPr>
          <a:lstStyle/>
          <a:p>
            <a:pPr algn="ctr"/>
            <a:r>
              <a:rPr lang="en-US" sz="800" b="1" dirty="0" smtClean="0"/>
              <a:t>SQL slave</a:t>
            </a:r>
            <a:endParaRPr lang="en-US" sz="1400" b="1" dirty="0"/>
          </a:p>
        </p:txBody>
      </p:sp>
      <p:pic>
        <p:nvPicPr>
          <p:cNvPr id="89" name="Picture 8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84891" y="3990727"/>
            <a:ext cx="521366" cy="550331"/>
          </a:xfrm>
          <a:prstGeom prst="rect">
            <a:avLst/>
          </a:prstGeom>
        </p:spPr>
      </p:pic>
      <p:sp>
        <p:nvSpPr>
          <p:cNvPr id="126" name="TextBox 125"/>
          <p:cNvSpPr txBox="1"/>
          <p:nvPr/>
        </p:nvSpPr>
        <p:spPr>
          <a:xfrm>
            <a:off x="4740221" y="3588345"/>
            <a:ext cx="640080" cy="274320"/>
          </a:xfrm>
          <a:prstGeom prst="rect">
            <a:avLst/>
          </a:prstGeom>
          <a:noFill/>
        </p:spPr>
        <p:txBody>
          <a:bodyPr wrap="square" lIns="0" tIns="0" rIns="0" bIns="0" rtlCol="0" anchor="t">
            <a:noAutofit/>
          </a:bodyPr>
          <a:lstStyle/>
          <a:p>
            <a:pPr algn="ctr"/>
            <a:r>
              <a:rPr lang="en-US" sz="800" b="1" dirty="0" smtClean="0"/>
              <a:t>Postgre SQL instance</a:t>
            </a:r>
            <a:endParaRPr lang="en-US" sz="1400" b="1" dirty="0"/>
          </a:p>
        </p:txBody>
      </p:sp>
      <p:pic>
        <p:nvPicPr>
          <p:cNvPr id="129" name="Picture 1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0953" y="2915911"/>
            <a:ext cx="512055" cy="531021"/>
          </a:xfrm>
          <a:prstGeom prst="rect">
            <a:avLst/>
          </a:prstGeom>
        </p:spPr>
      </p:pic>
      <p:sp>
        <p:nvSpPr>
          <p:cNvPr id="132" name="TextBox 131"/>
          <p:cNvSpPr txBox="1"/>
          <p:nvPr/>
        </p:nvSpPr>
        <p:spPr>
          <a:xfrm>
            <a:off x="3179963" y="3588345"/>
            <a:ext cx="640080" cy="274320"/>
          </a:xfrm>
          <a:prstGeom prst="rect">
            <a:avLst/>
          </a:prstGeom>
          <a:noFill/>
        </p:spPr>
        <p:txBody>
          <a:bodyPr wrap="square" lIns="0" tIns="0" rIns="0" bIns="0" rtlCol="0" anchor="t">
            <a:noAutofit/>
          </a:bodyPr>
          <a:lstStyle/>
          <a:p>
            <a:pPr algn="ctr"/>
            <a:r>
              <a:rPr lang="en-US" sz="800" b="1" dirty="0" smtClean="0"/>
              <a:t>Oracle DB instance alternate</a:t>
            </a:r>
            <a:endParaRPr lang="en-US" sz="1400" b="1" dirty="0"/>
          </a:p>
        </p:txBody>
      </p:sp>
      <p:pic>
        <p:nvPicPr>
          <p:cNvPr id="133" name="Picture 1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51351" y="2910504"/>
            <a:ext cx="512055" cy="531021"/>
          </a:xfrm>
          <a:prstGeom prst="rect">
            <a:avLst/>
          </a:prstGeom>
        </p:spPr>
      </p:pic>
      <p:pic>
        <p:nvPicPr>
          <p:cNvPr id="140" name="Picture 1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5097" y="1859873"/>
            <a:ext cx="511724" cy="530677"/>
          </a:xfrm>
          <a:prstGeom prst="rect">
            <a:avLst/>
          </a:prstGeom>
        </p:spPr>
      </p:pic>
      <p:sp>
        <p:nvSpPr>
          <p:cNvPr id="125" name="TextBox 124"/>
          <p:cNvSpPr txBox="1"/>
          <p:nvPr/>
        </p:nvSpPr>
        <p:spPr>
          <a:xfrm>
            <a:off x="3138044" y="4661111"/>
            <a:ext cx="746446" cy="274320"/>
          </a:xfrm>
          <a:prstGeom prst="rect">
            <a:avLst/>
          </a:prstGeom>
          <a:noFill/>
        </p:spPr>
        <p:txBody>
          <a:bodyPr wrap="square" lIns="0" tIns="0" rIns="0" bIns="0" rtlCol="0" anchor="t">
            <a:noAutofit/>
          </a:bodyPr>
          <a:lstStyle/>
          <a:p>
            <a:pPr algn="ctr"/>
            <a:r>
              <a:rPr lang="en-US" sz="800" b="1" spc="-50" dirty="0"/>
              <a:t>RDS DB </a:t>
            </a:r>
            <a:r>
              <a:rPr lang="en-US" sz="800" b="1" spc="-50" dirty="0" smtClean="0"/>
              <a:t/>
            </a:r>
            <a:br>
              <a:rPr lang="en-US" sz="800" b="1" spc="-50" dirty="0" smtClean="0"/>
            </a:br>
            <a:r>
              <a:rPr lang="en-US" sz="800" b="1" spc="-50" dirty="0" smtClean="0"/>
              <a:t>instance standby (multi-AZ</a:t>
            </a:r>
            <a:r>
              <a:rPr lang="en-US" sz="800" b="1" spc="-50" dirty="0"/>
              <a:t>)</a:t>
            </a:r>
            <a:endParaRPr lang="en-US" sz="1400" b="1" spc="-50" dirty="0"/>
          </a:p>
        </p:txBody>
      </p:sp>
      <p:pic>
        <p:nvPicPr>
          <p:cNvPr id="84" name="Picture 8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76535" y="3974362"/>
            <a:ext cx="457319" cy="602830"/>
          </a:xfrm>
          <a:prstGeom prst="rect">
            <a:avLst/>
          </a:prstGeom>
        </p:spPr>
      </p:pic>
      <p:sp>
        <p:nvSpPr>
          <p:cNvPr id="40" name="TextBox 39"/>
          <p:cNvSpPr txBox="1"/>
          <p:nvPr/>
        </p:nvSpPr>
        <p:spPr>
          <a:xfrm>
            <a:off x="6317722" y="2534480"/>
            <a:ext cx="640080" cy="274320"/>
          </a:xfrm>
          <a:prstGeom prst="rect">
            <a:avLst/>
          </a:prstGeom>
          <a:noFill/>
        </p:spPr>
        <p:txBody>
          <a:bodyPr wrap="square" lIns="0" tIns="0" rIns="0" bIns="0" rtlCol="0" anchor="t">
            <a:noAutofit/>
          </a:bodyPr>
          <a:lstStyle/>
          <a:p>
            <a:pPr algn="ctr"/>
            <a:r>
              <a:rPr lang="en-US" sz="800" b="1" dirty="0" smtClean="0"/>
              <a:t>Oracle DB instance</a:t>
            </a:r>
            <a:endParaRPr lang="en-US" sz="1400" b="1" dirty="0"/>
          </a:p>
        </p:txBody>
      </p:sp>
      <p:pic>
        <p:nvPicPr>
          <p:cNvPr id="87" name="Picture 8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83152" y="1856116"/>
            <a:ext cx="512377" cy="550331"/>
          </a:xfrm>
          <a:prstGeom prst="rect">
            <a:avLst/>
          </a:prstGeom>
        </p:spPr>
      </p:pic>
      <p:sp>
        <p:nvSpPr>
          <p:cNvPr id="49" name="TextBox 48"/>
          <p:cNvSpPr txBox="1"/>
          <p:nvPr/>
        </p:nvSpPr>
        <p:spPr>
          <a:xfrm>
            <a:off x="3959530" y="3588345"/>
            <a:ext cx="640080" cy="274320"/>
          </a:xfrm>
          <a:prstGeom prst="rect">
            <a:avLst/>
          </a:prstGeom>
          <a:noFill/>
        </p:spPr>
        <p:txBody>
          <a:bodyPr wrap="square" lIns="0" tIns="0" rIns="0" bIns="0" rtlCol="0" anchor="t">
            <a:noAutofit/>
          </a:bodyPr>
          <a:lstStyle/>
          <a:p>
            <a:pPr algn="ctr"/>
            <a:r>
              <a:rPr lang="en-US" sz="800" b="1" dirty="0" smtClean="0"/>
              <a:t>PIOP</a:t>
            </a:r>
            <a:endParaRPr lang="en-US" sz="1400" b="1" dirty="0"/>
          </a:p>
        </p:txBody>
      </p:sp>
      <p:pic>
        <p:nvPicPr>
          <p:cNvPr id="90" name="Picture 8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20073" y="2914626"/>
            <a:ext cx="512055" cy="531021"/>
          </a:xfrm>
          <a:prstGeom prst="rect">
            <a:avLst/>
          </a:prstGeom>
        </p:spPr>
      </p:pic>
      <p:sp>
        <p:nvSpPr>
          <p:cNvPr id="127" name="TextBox 126"/>
          <p:cNvSpPr txBox="1"/>
          <p:nvPr/>
        </p:nvSpPr>
        <p:spPr>
          <a:xfrm>
            <a:off x="5482219" y="2534480"/>
            <a:ext cx="748530" cy="274320"/>
          </a:xfrm>
          <a:prstGeom prst="rect">
            <a:avLst/>
          </a:prstGeom>
          <a:noFill/>
        </p:spPr>
        <p:txBody>
          <a:bodyPr wrap="square" lIns="0" tIns="0" rIns="0" bIns="0" rtlCol="0" anchor="t">
            <a:noAutofit/>
          </a:bodyPr>
          <a:lstStyle/>
          <a:p>
            <a:pPr algn="ctr"/>
            <a:r>
              <a:rPr lang="en-US" sz="800" b="1" spc="-60" dirty="0" smtClean="0"/>
              <a:t>MySQL </a:t>
            </a:r>
            <a:br>
              <a:rPr lang="en-US" sz="800" b="1" spc="-60" dirty="0" smtClean="0"/>
            </a:br>
            <a:r>
              <a:rPr lang="en-US" sz="800" b="1" spc="-60" dirty="0" smtClean="0"/>
              <a:t>instance alternate</a:t>
            </a:r>
            <a:endParaRPr lang="en-US" sz="1400" b="1" spc="-60" dirty="0"/>
          </a:p>
        </p:txBody>
      </p:sp>
      <p:pic>
        <p:nvPicPr>
          <p:cNvPr id="130" name="Picture 1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99366" y="1856116"/>
            <a:ext cx="512055" cy="531021"/>
          </a:xfrm>
          <a:prstGeom prst="rect">
            <a:avLst/>
          </a:prstGeom>
        </p:spPr>
      </p:pic>
      <p:sp>
        <p:nvSpPr>
          <p:cNvPr id="78" name="TextBox 77"/>
          <p:cNvSpPr txBox="1"/>
          <p:nvPr/>
        </p:nvSpPr>
        <p:spPr>
          <a:xfrm>
            <a:off x="726002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144" name="Picture 14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07556" y="1856116"/>
            <a:ext cx="449463" cy="512387"/>
          </a:xfrm>
          <a:prstGeom prst="rect">
            <a:avLst/>
          </a:prstGeom>
        </p:spPr>
      </p:pic>
      <p:sp>
        <p:nvSpPr>
          <p:cNvPr id="42" name="TextBox 41"/>
          <p:cNvSpPr txBox="1"/>
          <p:nvPr/>
        </p:nvSpPr>
        <p:spPr>
          <a:xfrm>
            <a:off x="3968322" y="4661111"/>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
            </a:r>
            <a:br>
              <a:rPr lang="en-US" sz="800" b="1" dirty="0" smtClean="0"/>
            </a:br>
            <a:r>
              <a:rPr lang="en-US" sz="800" b="1" dirty="0" smtClean="0"/>
              <a:t>instance read replica</a:t>
            </a:r>
            <a:endParaRPr lang="en-US" sz="1400" b="1" dirty="0"/>
          </a:p>
        </p:txBody>
      </p:sp>
      <p:pic>
        <p:nvPicPr>
          <p:cNvPr id="85" name="Picture 8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069829" y="3970765"/>
            <a:ext cx="457319" cy="602830"/>
          </a:xfrm>
          <a:prstGeom prst="rect">
            <a:avLst/>
          </a:prstGeom>
        </p:spPr>
      </p:pic>
      <p:sp>
        <p:nvSpPr>
          <p:cNvPr id="41" name="TextBox 40"/>
          <p:cNvSpPr txBox="1"/>
          <p:nvPr/>
        </p:nvSpPr>
        <p:spPr>
          <a:xfrm>
            <a:off x="3175808" y="2534480"/>
            <a:ext cx="640080" cy="274320"/>
          </a:xfrm>
          <a:prstGeom prst="rect">
            <a:avLst/>
          </a:prstGeom>
          <a:noFill/>
        </p:spPr>
        <p:txBody>
          <a:bodyPr wrap="square" lIns="0" tIns="0" rIns="0" bIns="0" rtlCol="0" anchor="t">
            <a:noAutofit/>
          </a:bodyPr>
          <a:lstStyle/>
          <a:p>
            <a:pPr algn="ctr"/>
            <a:r>
              <a:rPr lang="en-US" sz="800" b="1" dirty="0" smtClean="0"/>
              <a:t>MS SQL instance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47362" y="1856116"/>
            <a:ext cx="512377" cy="550331"/>
          </a:xfrm>
          <a:prstGeom prst="rect">
            <a:avLst/>
          </a:prstGeom>
        </p:spPr>
      </p:pic>
      <p:sp>
        <p:nvSpPr>
          <p:cNvPr id="50" name="TextBox 49"/>
          <p:cNvSpPr txBox="1"/>
          <p:nvPr/>
        </p:nvSpPr>
        <p:spPr>
          <a:xfrm>
            <a:off x="4747730" y="4661111"/>
            <a:ext cx="640080" cy="274320"/>
          </a:xfrm>
          <a:prstGeom prst="rect">
            <a:avLst/>
          </a:prstGeom>
          <a:noFill/>
        </p:spPr>
        <p:txBody>
          <a:bodyPr wrap="square" lIns="0" tIns="0" rIns="0" bIns="0" rtlCol="0" anchor="t">
            <a:noAutofit/>
          </a:bodyPr>
          <a:lstStyle/>
          <a:p>
            <a:pPr algn="ctr"/>
            <a:r>
              <a:rPr lang="en-US" sz="800" b="1" dirty="0" smtClean="0"/>
              <a:t>SQL master</a:t>
            </a:r>
            <a:endParaRPr lang="en-US" sz="1400" b="1" dirty="0"/>
          </a:p>
        </p:txBody>
      </p:sp>
      <p:pic>
        <p:nvPicPr>
          <p:cNvPr id="91" name="Picture 9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06746" y="3990727"/>
            <a:ext cx="521366" cy="550331"/>
          </a:xfrm>
          <a:prstGeom prst="rect">
            <a:avLst/>
          </a:prstGeom>
        </p:spPr>
      </p:pic>
      <p:sp>
        <p:nvSpPr>
          <p:cNvPr id="128" name="TextBox 127"/>
          <p:cNvSpPr txBox="1"/>
          <p:nvPr/>
        </p:nvSpPr>
        <p:spPr>
          <a:xfrm>
            <a:off x="3923826" y="2534480"/>
            <a:ext cx="736214" cy="274320"/>
          </a:xfrm>
          <a:prstGeom prst="rect">
            <a:avLst/>
          </a:prstGeom>
          <a:noFill/>
        </p:spPr>
        <p:txBody>
          <a:bodyPr wrap="square" lIns="0" tIns="0" rIns="0" bIns="0" rtlCol="0" anchor="t">
            <a:noAutofit/>
          </a:bodyPr>
          <a:lstStyle/>
          <a:p>
            <a:pPr algn="ctr"/>
            <a:r>
              <a:rPr lang="en-US" sz="800" b="1" spc="-60" dirty="0" smtClean="0"/>
              <a:t>MS SQL </a:t>
            </a:r>
            <a:br>
              <a:rPr lang="en-US" sz="800" b="1" spc="-60" dirty="0" smtClean="0"/>
            </a:br>
            <a:r>
              <a:rPr lang="en-US" sz="800" b="1" spc="-60" dirty="0" smtClean="0"/>
              <a:t>instance alternate</a:t>
            </a:r>
            <a:endParaRPr lang="en-US" sz="1400" b="1" spc="-60" dirty="0"/>
          </a:p>
        </p:txBody>
      </p:sp>
      <p:pic>
        <p:nvPicPr>
          <p:cNvPr id="131" name="Picture 13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31471" y="1856116"/>
            <a:ext cx="512055" cy="531021"/>
          </a:xfrm>
          <a:prstGeom prst="rect">
            <a:avLst/>
          </a:prstGeom>
        </p:spPr>
      </p:pic>
      <p:sp>
        <p:nvSpPr>
          <p:cNvPr id="55" name="TextBox 54"/>
          <p:cNvSpPr txBox="1"/>
          <p:nvPr/>
        </p:nvSpPr>
        <p:spPr>
          <a:xfrm>
            <a:off x="1199227" y="3588345"/>
            <a:ext cx="640080" cy="274320"/>
          </a:xfrm>
          <a:prstGeom prst="rect">
            <a:avLst/>
          </a:prstGeom>
          <a:noFill/>
        </p:spPr>
        <p:txBody>
          <a:bodyPr wrap="square" lIns="0" tIns="0" rIns="0" bIns="0" rtlCol="0" anchor="t">
            <a:noAutofit/>
          </a:bodyPr>
          <a:lstStyle/>
          <a:p>
            <a:pPr algn="ctr"/>
            <a:r>
              <a:rPr lang="en-US" sz="800" b="1" dirty="0"/>
              <a:t>i</a:t>
            </a:r>
            <a:r>
              <a:rPr lang="en-US" sz="800" b="1" dirty="0" smtClean="0"/>
              <a:t>tem</a:t>
            </a:r>
            <a:endParaRPr lang="en-US" sz="1400" b="1" dirty="0"/>
          </a:p>
        </p:txBody>
      </p:sp>
      <p:pic>
        <p:nvPicPr>
          <p:cNvPr id="135" name="Picture 13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69954" y="2924648"/>
            <a:ext cx="486609" cy="521367"/>
          </a:xfrm>
          <a:prstGeom prst="rect">
            <a:avLst/>
          </a:prstGeom>
        </p:spPr>
      </p:pic>
      <p:sp>
        <p:nvSpPr>
          <p:cNvPr id="56" name="TextBox 55"/>
          <p:cNvSpPr txBox="1"/>
          <p:nvPr/>
        </p:nvSpPr>
        <p:spPr>
          <a:xfrm>
            <a:off x="409773" y="4661111"/>
            <a:ext cx="640080" cy="274320"/>
          </a:xfrm>
          <a:prstGeom prst="rect">
            <a:avLst/>
          </a:prstGeom>
          <a:noFill/>
        </p:spPr>
        <p:txBody>
          <a:bodyPr wrap="square" lIns="0" tIns="0" rIns="0" bIns="0" rtlCol="0" anchor="t">
            <a:noAutofit/>
          </a:bodyPr>
          <a:lstStyle/>
          <a:p>
            <a:pPr algn="ctr"/>
            <a:r>
              <a:rPr lang="en-US" sz="800" b="1" dirty="0" smtClean="0"/>
              <a:t>items</a:t>
            </a:r>
            <a:endParaRPr lang="en-US" sz="1400" b="1" dirty="0"/>
          </a:p>
        </p:txBody>
      </p:sp>
      <p:pic>
        <p:nvPicPr>
          <p:cNvPr id="136" name="Picture 13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78816" y="3991336"/>
            <a:ext cx="503072" cy="529549"/>
          </a:xfrm>
          <a:prstGeom prst="rect">
            <a:avLst/>
          </a:prstGeom>
        </p:spPr>
      </p:pic>
      <p:sp>
        <p:nvSpPr>
          <p:cNvPr id="73" name="TextBox 72"/>
          <p:cNvSpPr txBox="1"/>
          <p:nvPr/>
        </p:nvSpPr>
        <p:spPr>
          <a:xfrm>
            <a:off x="2181743" y="3588345"/>
            <a:ext cx="640080" cy="274320"/>
          </a:xfrm>
          <a:prstGeom prst="rect">
            <a:avLst/>
          </a:prstGeom>
          <a:noFill/>
        </p:spPr>
        <p:txBody>
          <a:bodyPr wrap="square" lIns="0" tIns="0" rIns="0" bIns="0" rtlCol="0" anchor="t">
            <a:noAutofit/>
          </a:bodyPr>
          <a:lstStyle/>
          <a:p>
            <a:pPr algn="ctr"/>
            <a:r>
              <a:rPr lang="en-US" sz="800" b="1" dirty="0" err="1" smtClean="0"/>
              <a:t>Memcached</a:t>
            </a:r>
            <a:endParaRPr lang="en-US" sz="1400" b="1" dirty="0"/>
          </a:p>
        </p:txBody>
      </p:sp>
      <p:pic>
        <p:nvPicPr>
          <p:cNvPr id="142" name="Picture 14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58341" y="2929137"/>
            <a:ext cx="494088" cy="512388"/>
          </a:xfrm>
          <a:prstGeom prst="rect">
            <a:avLst/>
          </a:prstGeom>
        </p:spPr>
      </p:pic>
      <p:sp>
        <p:nvSpPr>
          <p:cNvPr id="79" name="TextBox 78"/>
          <p:cNvSpPr txBox="1"/>
          <p:nvPr/>
        </p:nvSpPr>
        <p:spPr>
          <a:xfrm>
            <a:off x="731224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145" name="Picture 14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407556" y="2925544"/>
            <a:ext cx="449463" cy="512387"/>
          </a:xfrm>
          <a:prstGeom prst="rect">
            <a:avLst/>
          </a:prstGeom>
        </p:spPr>
      </p:pic>
      <p:sp>
        <p:nvSpPr>
          <p:cNvPr id="77" name="TextBox 76"/>
          <p:cNvSpPr txBox="1"/>
          <p:nvPr/>
        </p:nvSpPr>
        <p:spPr>
          <a:xfrm>
            <a:off x="2181743" y="4661111"/>
            <a:ext cx="640080" cy="274320"/>
          </a:xfrm>
          <a:prstGeom prst="rect">
            <a:avLst/>
          </a:prstGeom>
          <a:noFill/>
        </p:spPr>
        <p:txBody>
          <a:bodyPr wrap="square" lIns="0" tIns="0" rIns="0" bIns="0" rtlCol="0" anchor="t">
            <a:noAutofit/>
          </a:bodyPr>
          <a:lstStyle/>
          <a:p>
            <a:pPr algn="ctr"/>
            <a:r>
              <a:rPr lang="en-US" sz="800" b="1" dirty="0" err="1" smtClean="0"/>
              <a:t>Redis</a:t>
            </a:r>
            <a:endParaRPr lang="en-US" sz="1400" b="1" dirty="0"/>
          </a:p>
        </p:txBody>
      </p:sp>
      <p:pic>
        <p:nvPicPr>
          <p:cNvPr id="80" name="Picture 7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262600" y="3997531"/>
            <a:ext cx="494088" cy="512388"/>
          </a:xfrm>
          <a:prstGeom prst="rect">
            <a:avLst/>
          </a:prstGeom>
        </p:spPr>
      </p:pic>
      <p:sp>
        <p:nvSpPr>
          <p:cNvPr id="94" name="TextBox 93"/>
          <p:cNvSpPr txBox="1"/>
          <p:nvPr/>
        </p:nvSpPr>
        <p:spPr>
          <a:xfrm>
            <a:off x="413784" y="2534480"/>
            <a:ext cx="640080" cy="274320"/>
          </a:xfrm>
          <a:prstGeom prst="rect">
            <a:avLst/>
          </a:prstGeom>
          <a:noFill/>
        </p:spPr>
        <p:txBody>
          <a:bodyPr wrap="square" lIns="0" tIns="0" rIns="0" bIns="0" rtlCol="0" anchor="t">
            <a:noAutofit/>
          </a:bodyPr>
          <a:lstStyle/>
          <a:p>
            <a:pPr algn="ctr"/>
            <a:r>
              <a:rPr lang="en-US" sz="800" b="1" dirty="0" smtClean="0"/>
              <a:t>attribute</a:t>
            </a:r>
            <a:endParaRPr lang="en-US" sz="1400" b="1" dirty="0"/>
          </a:p>
        </p:txBody>
      </p:sp>
      <p:pic>
        <p:nvPicPr>
          <p:cNvPr id="95" name="Picture 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96582" y="1879770"/>
            <a:ext cx="495298" cy="530677"/>
          </a:xfrm>
          <a:prstGeom prst="rect">
            <a:avLst/>
          </a:prstGeom>
        </p:spPr>
      </p:pic>
      <p:sp>
        <p:nvSpPr>
          <p:cNvPr id="92" name="TextBox 91"/>
          <p:cNvSpPr txBox="1"/>
          <p:nvPr/>
        </p:nvSpPr>
        <p:spPr>
          <a:xfrm>
            <a:off x="1199996" y="2534480"/>
            <a:ext cx="640080" cy="274320"/>
          </a:xfrm>
          <a:prstGeom prst="rect">
            <a:avLst/>
          </a:prstGeom>
          <a:noFill/>
        </p:spPr>
        <p:txBody>
          <a:bodyPr wrap="square" lIns="0" tIns="0" rIns="0" bIns="0" rtlCol="0" anchor="t">
            <a:noAutofit/>
          </a:bodyPr>
          <a:lstStyle/>
          <a:p>
            <a:pPr algn="ctr"/>
            <a:r>
              <a:rPr lang="en-US" sz="800" b="1" dirty="0" smtClean="0"/>
              <a:t>attributes</a:t>
            </a:r>
            <a:endParaRPr lang="en-US" sz="1400" b="1" dirty="0"/>
          </a:p>
        </p:txBody>
      </p:sp>
      <p:pic>
        <p:nvPicPr>
          <p:cNvPr id="97" name="Picture 9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264094" y="1879770"/>
            <a:ext cx="503072" cy="529549"/>
          </a:xfrm>
          <a:prstGeom prst="rect">
            <a:avLst/>
          </a:prstGeom>
        </p:spPr>
      </p:pic>
      <p:sp>
        <p:nvSpPr>
          <p:cNvPr id="93" name="TextBox 92"/>
          <p:cNvSpPr txBox="1"/>
          <p:nvPr/>
        </p:nvSpPr>
        <p:spPr>
          <a:xfrm>
            <a:off x="358001" y="3588345"/>
            <a:ext cx="749876" cy="274320"/>
          </a:xfrm>
          <a:prstGeom prst="rect">
            <a:avLst/>
          </a:prstGeom>
          <a:noFill/>
        </p:spPr>
        <p:txBody>
          <a:bodyPr wrap="square" lIns="0" tIns="0" rIns="0" bIns="0" rtlCol="0" anchor="t">
            <a:noAutofit/>
          </a:bodyPr>
          <a:lstStyle/>
          <a:p>
            <a:pPr algn="ctr"/>
            <a:r>
              <a:rPr lang="en-US" sz="800" b="1" spc="-50" dirty="0" smtClean="0"/>
              <a:t>global secondary index</a:t>
            </a:r>
            <a:endParaRPr lang="en-US" sz="1400" b="1" spc="-50" dirty="0"/>
          </a:p>
        </p:txBody>
      </p:sp>
      <p:pic>
        <p:nvPicPr>
          <p:cNvPr id="98" name="Picture 9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90121" y="2937920"/>
            <a:ext cx="503072" cy="494824"/>
          </a:xfrm>
          <a:prstGeom prst="rect">
            <a:avLst/>
          </a:prstGeom>
        </p:spPr>
      </p:pic>
      <p:sp>
        <p:nvSpPr>
          <p:cNvPr id="100" name="TextBox 99"/>
          <p:cNvSpPr txBox="1"/>
          <p:nvPr/>
        </p:nvSpPr>
        <p:spPr>
          <a:xfrm>
            <a:off x="1198204" y="4661111"/>
            <a:ext cx="640080" cy="274320"/>
          </a:xfrm>
          <a:prstGeom prst="rect">
            <a:avLst/>
          </a:prstGeom>
          <a:noFill/>
        </p:spPr>
        <p:txBody>
          <a:bodyPr wrap="square" lIns="0" tIns="0" rIns="0" bIns="0" rtlCol="0" anchor="t">
            <a:noAutofit/>
          </a:bodyPr>
          <a:lstStyle/>
          <a:p>
            <a:pPr algn="ctr"/>
            <a:r>
              <a:rPr lang="en-US" sz="800" b="1" dirty="0" smtClean="0"/>
              <a:t>table</a:t>
            </a:r>
            <a:endParaRPr lang="en-US" sz="1400" b="1" dirty="0"/>
          </a:p>
        </p:txBody>
      </p:sp>
      <p:pic>
        <p:nvPicPr>
          <p:cNvPr id="101" name="Picture 10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275696" y="4016449"/>
            <a:ext cx="487309" cy="479321"/>
          </a:xfrm>
          <a:prstGeom prst="rect">
            <a:avLst/>
          </a:prstGeom>
        </p:spPr>
      </p:pic>
      <p:sp>
        <p:nvSpPr>
          <p:cNvPr id="255" name="TextBox 254"/>
          <p:cNvSpPr txBox="1"/>
          <p:nvPr/>
        </p:nvSpPr>
        <p:spPr>
          <a:xfrm>
            <a:off x="28704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cxnSp>
        <p:nvCxnSpPr>
          <p:cNvPr id="256" name="Straight Connector 255"/>
          <p:cNvCxnSpPr/>
          <p:nvPr/>
        </p:nvCxnSpPr>
        <p:spPr>
          <a:xfrm>
            <a:off x="32986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6" name="TextBox 365"/>
          <p:cNvSpPr txBox="1"/>
          <p:nvPr/>
        </p:nvSpPr>
        <p:spPr>
          <a:xfrm>
            <a:off x="2009864"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smtClean="0"/>
              <a:t>ElastiCache</a:t>
            </a:r>
            <a:endParaRPr lang="en-US" sz="1000" b="1" dirty="0"/>
          </a:p>
        </p:txBody>
      </p:sp>
      <p:cxnSp>
        <p:nvCxnSpPr>
          <p:cNvPr id="367" name="Straight Connector 366"/>
          <p:cNvCxnSpPr/>
          <p:nvPr/>
        </p:nvCxnSpPr>
        <p:spPr>
          <a:xfrm>
            <a:off x="203504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11963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06335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RDS</a:t>
            </a:r>
            <a:endParaRPr lang="en-US" b="1" dirty="0"/>
          </a:p>
        </p:txBody>
      </p:sp>
      <p:sp>
        <p:nvSpPr>
          <p:cNvPr id="400" name="TextBox 399"/>
          <p:cNvSpPr txBox="1"/>
          <p:nvPr/>
        </p:nvSpPr>
        <p:spPr>
          <a:xfrm>
            <a:off x="714897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smtClean="0"/>
              <a:t>Redshift</a:t>
            </a:r>
            <a:endParaRPr lang="en-US" sz="1000" b="1" dirty="0"/>
          </a:p>
        </p:txBody>
      </p:sp>
      <p:cxnSp>
        <p:nvCxnSpPr>
          <p:cNvPr id="401" name="Straight Connector 400"/>
          <p:cNvCxnSpPr/>
          <p:nvPr/>
        </p:nvCxnSpPr>
        <p:spPr>
          <a:xfrm>
            <a:off x="71741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Database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0917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 (Continued)</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01" y="701631"/>
            <a:ext cx="561421" cy="631598"/>
          </a:xfrm>
          <a:prstGeom prst="rect">
            <a:avLst/>
          </a:prstGeom>
        </p:spPr>
      </p:pic>
      <p:sp>
        <p:nvSpPr>
          <p:cNvPr id="82" name="TextBox 81"/>
          <p:cNvSpPr txBox="1"/>
          <p:nvPr/>
        </p:nvSpPr>
        <p:spPr>
          <a:xfrm>
            <a:off x="362548" y="1360220"/>
            <a:ext cx="1097280" cy="155632"/>
          </a:xfrm>
          <a:prstGeom prst="rect">
            <a:avLst/>
          </a:prstGeom>
          <a:noFill/>
        </p:spPr>
        <p:txBody>
          <a:bodyPr wrap="square" lIns="0" tIns="0" rIns="0" bIns="0" rtlCol="0" anchor="t">
            <a:noAutofit/>
          </a:bodyPr>
          <a:lstStyle/>
          <a:p>
            <a:pPr algn="ctr"/>
            <a:r>
              <a:rPr lang="en-US" sz="1000" b="1" dirty="0"/>
              <a:t>AWS Database </a:t>
            </a:r>
            <a:br>
              <a:rPr lang="en-US" sz="1000" b="1" dirty="0"/>
            </a:br>
            <a:r>
              <a:rPr lang="en-US" sz="1000" b="1" dirty="0"/>
              <a:t>Migration Service</a:t>
            </a:r>
          </a:p>
        </p:txBody>
      </p:sp>
      <p:cxnSp>
        <p:nvCxnSpPr>
          <p:cNvPr id="83" name="Straight Connector 82"/>
          <p:cNvCxnSpPr/>
          <p:nvPr/>
        </p:nvCxnSpPr>
        <p:spPr>
          <a:xfrm>
            <a:off x="32986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861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823685"/>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AWS PPT template</Template>
  <TotalTime>5560</TotalTime>
  <Words>894</Words>
  <Application>Microsoft Macintosh PowerPoint</Application>
  <PresentationFormat>On-screen Show (16:9)</PresentationFormat>
  <Paragraphs>398</Paragraphs>
  <Slides>38</Slides>
  <Notes>12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DeckTemplate-AWS</vt:lpstr>
      <vt:lpstr>AWS Simple Icons </vt:lpstr>
      <vt:lpstr>Table of Contents</vt:lpstr>
      <vt:lpstr>Compute</vt:lpstr>
      <vt:lpstr>Compute</vt:lpstr>
      <vt:lpstr>Storage &amp; Content Delivery</vt:lpstr>
      <vt:lpstr>Storage &amp; Content Delivery</vt:lpstr>
      <vt:lpstr>Database</vt:lpstr>
      <vt:lpstr>Database</vt:lpstr>
      <vt:lpstr>Database (Continued)</vt:lpstr>
      <vt:lpstr>Networking</vt:lpstr>
      <vt:lpstr>Networking</vt:lpstr>
      <vt:lpstr>Developer Tools</vt:lpstr>
      <vt:lpstr>Developer Tools</vt:lpstr>
      <vt:lpstr>Management Tools</vt:lpstr>
      <vt:lpstr>Management Tools</vt:lpstr>
      <vt:lpstr>Security &amp; Identity</vt:lpstr>
      <vt:lpstr>Security &amp; Identity</vt:lpstr>
      <vt:lpstr>Security &amp; Identity</vt:lpstr>
      <vt:lpstr>Analytics</vt:lpstr>
      <vt:lpstr>Analytics</vt:lpstr>
      <vt:lpstr>Internet of Things (IoT)</vt:lpstr>
      <vt:lpstr>Internet of Things (IoT)</vt:lpstr>
      <vt:lpstr>Internet of Things (IoT) (Continued) </vt:lpstr>
      <vt:lpstr>Game Development</vt:lpstr>
      <vt:lpstr>Game Development</vt:lpstr>
      <vt:lpstr>Mobile Services</vt:lpstr>
      <vt:lpstr>Mobile Services</vt:lpstr>
      <vt:lpstr>Application Services</vt:lpstr>
      <vt:lpstr>Application Services</vt:lpstr>
      <vt:lpstr>Enterprise Applications</vt:lpstr>
      <vt:lpstr>Enterprise Applications</vt:lpstr>
      <vt:lpstr>General</vt:lpstr>
      <vt:lpstr>On-Demand Workforce</vt:lpstr>
      <vt:lpstr>SDKs</vt:lpstr>
      <vt:lpstr>Groups</vt:lpstr>
      <vt:lpstr>Groups (Continued)</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cp:lastModifiedBy>
  <cp:revision>300</cp:revision>
  <cp:lastPrinted>2015-12-08T20:42:53Z</cp:lastPrinted>
  <dcterms:created xsi:type="dcterms:W3CDTF">2015-09-11T19:32:07Z</dcterms:created>
  <dcterms:modified xsi:type="dcterms:W3CDTF">2016-07-03T11:08:13Z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