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3"/>
  </p:notesMasterIdLst>
  <p:sldIdLst>
    <p:sldId id="315" r:id="rId5"/>
    <p:sldId id="327" r:id="rId6"/>
    <p:sldId id="287" r:id="rId7"/>
    <p:sldId id="288" r:id="rId8"/>
    <p:sldId id="299" r:id="rId9"/>
    <p:sldId id="300" r:id="rId10"/>
    <p:sldId id="305" r:id="rId11"/>
    <p:sldId id="306" r:id="rId12"/>
    <p:sldId id="316" r:id="rId13"/>
    <p:sldId id="289" r:id="rId14"/>
    <p:sldId id="290" r:id="rId15"/>
    <p:sldId id="293" r:id="rId16"/>
    <p:sldId id="294" r:id="rId17"/>
    <p:sldId id="295" r:id="rId18"/>
    <p:sldId id="296" r:id="rId19"/>
    <p:sldId id="297" r:id="rId20"/>
    <p:sldId id="298" r:id="rId21"/>
    <p:sldId id="331" r:id="rId22"/>
    <p:sldId id="291" r:id="rId23"/>
    <p:sldId id="292" r:id="rId24"/>
    <p:sldId id="317" r:id="rId25"/>
    <p:sldId id="326" r:id="rId26"/>
    <p:sldId id="329" r:id="rId27"/>
    <p:sldId id="332" r:id="rId28"/>
    <p:sldId id="333" r:id="rId29"/>
    <p:sldId id="303" r:id="rId30"/>
    <p:sldId id="304" r:id="rId31"/>
    <p:sldId id="301" r:id="rId32"/>
    <p:sldId id="302" r:id="rId33"/>
    <p:sldId id="307" r:id="rId34"/>
    <p:sldId id="308" r:id="rId35"/>
    <p:sldId id="309" r:id="rId36"/>
    <p:sldId id="310" r:id="rId37"/>
    <p:sldId id="311" r:id="rId38"/>
    <p:sldId id="312" r:id="rId39"/>
    <p:sldId id="313" r:id="rId40"/>
    <p:sldId id="314" r:id="rId41"/>
    <p:sldId id="334" r:id="rId42"/>
  </p:sldIdLst>
  <p:sldSz cx="9144000" cy="5143500" type="screen16x9"/>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WS Simple Icons" id="{25BB2EB4-630B-4BD9-9A3D-00D2F84CA616}">
          <p14:sldIdLst>
            <p14:sldId id="315"/>
          </p14:sldIdLst>
        </p14:section>
        <p14:section name="Table of Contents" id="{E980115F-1452-49D8-B6A6-ADE33C01A533}">
          <p14:sldIdLst>
            <p14:sldId id="327"/>
          </p14:sldIdLst>
        </p14:section>
        <p14:section name="Compute" id="{A6ADF34F-A91E-4E6D-89B0-287F660BC116}">
          <p14:sldIdLst>
            <p14:sldId id="287"/>
            <p14:sldId id="288"/>
          </p14:sldIdLst>
        </p14:section>
        <p14:section name="Storage &amp; Content Delivery" id="{80D2130B-709D-44AE-9B74-F35645BB14F3}">
          <p14:sldIdLst>
            <p14:sldId id="299"/>
            <p14:sldId id="300"/>
          </p14:sldIdLst>
        </p14:section>
        <p14:section name="Database" id="{2D75F611-5390-4740-89BB-DF846DD6FD2F}">
          <p14:sldIdLst>
            <p14:sldId id="305"/>
            <p14:sldId id="306"/>
            <p14:sldId id="316"/>
          </p14:sldIdLst>
        </p14:section>
        <p14:section name="Networking" id="{E8B780DF-48AB-45D1-A032-B49B3B12619D}">
          <p14:sldIdLst>
            <p14:sldId id="289"/>
            <p14:sldId id="290"/>
          </p14:sldIdLst>
        </p14:section>
        <p14:section name="Developer Tools" id="{110A1199-175E-42AA-9A66-E6A03CEA0691}">
          <p14:sldIdLst>
            <p14:sldId id="293"/>
            <p14:sldId id="294"/>
          </p14:sldIdLst>
        </p14:section>
        <p14:section name="Management Tools" id="{2EEC2EC3-AC51-4D15-BCB2-0D68E5430DD0}">
          <p14:sldIdLst>
            <p14:sldId id="295"/>
            <p14:sldId id="296"/>
          </p14:sldIdLst>
        </p14:section>
        <p14:section name="Security &amp; Identity" id="{8E5A1069-3DDB-4261-BBC9-39C0D31A6932}">
          <p14:sldIdLst>
            <p14:sldId id="297"/>
            <p14:sldId id="298"/>
            <p14:sldId id="331"/>
          </p14:sldIdLst>
        </p14:section>
        <p14:section name="Analytics" id="{0FAE4EA2-1B06-4DA6-AD77-148B341CC283}">
          <p14:sldIdLst>
            <p14:sldId id="291"/>
            <p14:sldId id="292"/>
          </p14:sldIdLst>
        </p14:section>
        <p14:section name="Internet of Things" id="{93F98BCB-2EEB-496A-BE34-55D8F5DA208B}">
          <p14:sldIdLst>
            <p14:sldId id="317"/>
            <p14:sldId id="326"/>
            <p14:sldId id="329"/>
          </p14:sldIdLst>
        </p14:section>
        <p14:section name="Game Development" id="{5FA8D8C1-8C78-412A-94D7-C70F9A449ADF}">
          <p14:sldIdLst>
            <p14:sldId id="332"/>
            <p14:sldId id="333"/>
          </p14:sldIdLst>
        </p14:section>
        <p14:section name="Mobile Services" id="{0E0C85B2-240F-4BA5-B992-B2669479AA20}">
          <p14:sldIdLst>
            <p14:sldId id="303"/>
            <p14:sldId id="304"/>
          </p14:sldIdLst>
        </p14:section>
        <p14:section name="Application Services" id="{EE60347D-6881-429E-B026-F4B508FE965B}">
          <p14:sldIdLst>
            <p14:sldId id="301"/>
            <p14:sldId id="302"/>
          </p14:sldIdLst>
        </p14:section>
        <p14:section name="Enterprise Applications" id="{7E81D09A-DFC7-4259-8565-76AEF71BD800}">
          <p14:sldIdLst>
            <p14:sldId id="307"/>
            <p14:sldId id="308"/>
          </p14:sldIdLst>
        </p14:section>
        <p14:section name="General" id="{E035A413-7BA7-476C-8DD8-EE0C5FFE17C8}">
          <p14:sldIdLst>
            <p14:sldId id="309"/>
          </p14:sldIdLst>
        </p14:section>
        <p14:section name="On-Demand Workforce" id="{CD6BE6AD-3EED-4E32-BF64-D8C093E0570A}">
          <p14:sldIdLst>
            <p14:sldId id="310"/>
          </p14:sldIdLst>
        </p14:section>
        <p14:section name="SDKs" id="{EF595315-3B13-4F70-B837-93A125B6C339}">
          <p14:sldIdLst>
            <p14:sldId id="311"/>
          </p14:sldIdLst>
        </p14:section>
        <p14:section name="Groups" id="{832E0BA2-6A95-4EAE-82E9-D16A9478795F}">
          <p14:sldIdLst>
            <p14:sldId id="312"/>
            <p14:sldId id="313"/>
          </p14:sldIdLst>
        </p14:section>
        <p14:section name="Example" id="{9B265C79-9AA5-4393-9BEF-8FFE4E7A2AA7}">
          <p14:sldIdLst>
            <p14:sldId id="314"/>
            <p14:sldId id="334"/>
          </p14:sldIdLst>
        </p14:section>
      </p14:sectionLst>
    </p:ext>
    <p:ext uri="{EFAFB233-063F-42B5-8137-9DF3F51BA10A}">
      <p15:sldGuideLst xmlns:p15="http://schemas.microsoft.com/office/powerpoint/2012/main" xmlns="">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87234" autoAdjust="0"/>
  </p:normalViewPr>
  <p:slideViewPr>
    <p:cSldViewPr snapToGrid="0" showGuides="1">
      <p:cViewPr varScale="1">
        <p:scale>
          <a:sx n="84" d="100"/>
          <a:sy n="84" d="100"/>
        </p:scale>
        <p:origin x="-1232" y="-104"/>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atin typeface="Arial"/>
              </a:defRPr>
            </a:lvl1pPr>
          </a:lstStyle>
          <a:p>
            <a:fld id="{0B25AC41-3BEC-9247-8322-91B80C013F2D}" type="datetimeFigureOut">
              <a:rPr lang="en-US" smtClean="0"/>
              <a:pPr/>
              <a:t>6/21/16</a:t>
            </a:fld>
            <a:endParaRPr lang="en-US" dirty="0"/>
          </a:p>
        </p:txBody>
      </p:sp>
      <p:sp>
        <p:nvSpPr>
          <p:cNvPr id="4" name="Slide Image Placeholder 3"/>
          <p:cNvSpPr>
            <a:spLocks noGrp="1" noRot="1" noChangeAspect="1"/>
          </p:cNvSpPr>
          <p:nvPr>
            <p:ph type="sldImg" idx="2"/>
          </p:nvPr>
        </p:nvSpPr>
        <p:spPr>
          <a:xfrm>
            <a:off x="407988" y="698500"/>
            <a:ext cx="6203950" cy="348932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96731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092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4146482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37</a:t>
            </a:fld>
            <a:endParaRPr lang="en-US" dirty="0"/>
          </a:p>
        </p:txBody>
      </p:sp>
    </p:spTree>
    <p:extLst>
      <p:ext uri="{BB962C8B-B14F-4D97-AF65-F5344CB8AC3E}">
        <p14:creationId xmlns:p14="http://schemas.microsoft.com/office/powerpoint/2010/main" val="4099185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50921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3272366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91646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17704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35762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84229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930345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127931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accent6">
                    <a:lumMod val="60000"/>
                    <a:lumOff val="40000"/>
                  </a:schemeClr>
                </a:solidFill>
              </a:rPr>
              <a:t>© 2015, Amazon Web Services, Inc. or its Affiliates. All rights reserved.</a:t>
            </a:r>
            <a:endParaRPr lang="en-US" sz="700" dirty="0">
              <a:solidFill>
                <a:schemeClr val="accent6">
                  <a:lumMod val="60000"/>
                  <a:lumOff val="40000"/>
                </a:schemeClr>
              </a:solidFill>
            </a:endParaRP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spTree>
    <p:extLst>
      <p:ext uri="{BB962C8B-B14F-4D97-AF65-F5344CB8AC3E}">
        <p14:creationId xmlns:p14="http://schemas.microsoft.com/office/powerpoint/2010/main" val="212483756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7784" y="2688966"/>
            <a:ext cx="6400800" cy="1749534"/>
          </a:xfrm>
        </p:spPr>
        <p:txBody>
          <a:bodyPr/>
          <a:lstStyle>
            <a:lvl1pPr marL="0" indent="0" algn="l">
              <a:buNone/>
              <a:defRPr sz="2400" b="1">
                <a:solidFill>
                  <a:srgbClr val="FAA63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9567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Click icon to add picture</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 id="2147483693" r:id="rId15"/>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ws.amazon.com/architecture/icons/" TargetMode="Externa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em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1.emf"/><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1" Type="http://schemas.openxmlformats.org/officeDocument/2006/relationships/image" Target="../media/image82.png"/><Relationship Id="rId12" Type="http://schemas.openxmlformats.org/officeDocument/2006/relationships/image" Target="../media/image83.png"/><Relationship Id="rId13" Type="http://schemas.openxmlformats.org/officeDocument/2006/relationships/image" Target="../media/image84.png"/><Relationship Id="rId14" Type="http://schemas.openxmlformats.org/officeDocument/2006/relationships/image" Target="../media/image85.png"/><Relationship Id="rId15" Type="http://schemas.openxmlformats.org/officeDocument/2006/relationships/image" Target="../media/image86.png"/><Relationship Id="rId16" Type="http://schemas.openxmlformats.org/officeDocument/2006/relationships/image" Target="../media/image87.png"/><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9.png"/><Relationship Id="rId4" Type="http://schemas.openxmlformats.org/officeDocument/2006/relationships/image" Target="../media/image90.png"/><Relationship Id="rId1" Type="http://schemas.openxmlformats.org/officeDocument/2006/relationships/slideLayout" Target="../slideLayouts/slideLayout10.xml"/><Relationship Id="rId2" Type="http://schemas.openxmlformats.org/officeDocument/2006/relationships/image" Target="../media/image8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1" Type="http://schemas.openxmlformats.org/officeDocument/2006/relationships/image" Target="../media/image100.png"/><Relationship Id="rId12" Type="http://schemas.openxmlformats.org/officeDocument/2006/relationships/image" Target="../media/image101.png"/><Relationship Id="rId13" Type="http://schemas.openxmlformats.org/officeDocument/2006/relationships/image" Target="../media/image102.png"/><Relationship Id="rId14" Type="http://schemas.openxmlformats.org/officeDocument/2006/relationships/image" Target="../media/image103.png"/><Relationship Id="rId15" Type="http://schemas.openxmlformats.org/officeDocument/2006/relationships/image" Target="../media/image104.png"/><Relationship Id="rId16" Type="http://schemas.openxmlformats.org/officeDocument/2006/relationships/image" Target="../media/image105.png"/><Relationship Id="rId17" Type="http://schemas.openxmlformats.org/officeDocument/2006/relationships/image" Target="../media/image106.png"/><Relationship Id="rId18" Type="http://schemas.openxmlformats.org/officeDocument/2006/relationships/image" Target="../media/image107.png"/><Relationship Id="rId19" Type="http://schemas.openxmlformats.org/officeDocument/2006/relationships/image" Target="../media/image108.png"/><Relationship Id="rId1" Type="http://schemas.openxmlformats.org/officeDocument/2006/relationships/slideLayout" Target="../slideLayouts/slideLayout10.xml"/><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95.png"/><Relationship Id="rId7" Type="http://schemas.openxmlformats.org/officeDocument/2006/relationships/image" Target="../media/image96.png"/><Relationship Id="rId8" Type="http://schemas.openxmlformats.org/officeDocument/2006/relationships/image" Target="../media/image97.png"/><Relationship Id="rId9" Type="http://schemas.openxmlformats.org/officeDocument/2006/relationships/image" Target="../media/image98.png"/><Relationship Id="rId10" Type="http://schemas.openxmlformats.org/officeDocument/2006/relationships/image" Target="../media/image9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1" Type="http://schemas.openxmlformats.org/officeDocument/2006/relationships/image" Target="../media/image118.png"/><Relationship Id="rId12" Type="http://schemas.openxmlformats.org/officeDocument/2006/relationships/image" Target="../media/image119.png"/><Relationship Id="rId13" Type="http://schemas.openxmlformats.org/officeDocument/2006/relationships/image" Target="../media/image120.png"/><Relationship Id="rId14" Type="http://schemas.openxmlformats.org/officeDocument/2006/relationships/image" Target="../media/image121.png"/><Relationship Id="rId15" Type="http://schemas.openxmlformats.org/officeDocument/2006/relationships/image" Target="../media/image122.png"/><Relationship Id="rId16" Type="http://schemas.openxmlformats.org/officeDocument/2006/relationships/image" Target="../media/image123.png"/><Relationship Id="rId17" Type="http://schemas.openxmlformats.org/officeDocument/2006/relationships/image" Target="../media/image124.png"/><Relationship Id="rId18" Type="http://schemas.openxmlformats.org/officeDocument/2006/relationships/image" Target="../media/image125.png"/><Relationship Id="rId1" Type="http://schemas.openxmlformats.org/officeDocument/2006/relationships/slideLayout" Target="../slideLayouts/slideLayout10.xml"/><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image" Target="../media/image113.png"/><Relationship Id="rId7" Type="http://schemas.openxmlformats.org/officeDocument/2006/relationships/image" Target="../media/image114.png"/><Relationship Id="rId8" Type="http://schemas.openxmlformats.org/officeDocument/2006/relationships/image" Target="../media/image115.png"/><Relationship Id="rId9" Type="http://schemas.openxmlformats.org/officeDocument/2006/relationships/image" Target="../media/image116.png"/><Relationship Id="rId10" Type="http://schemas.openxmlformats.org/officeDocument/2006/relationships/image" Target="../media/image1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1" Type="http://schemas.openxmlformats.org/officeDocument/2006/relationships/slide" Target="slide25.xml"/><Relationship Id="rId12" Type="http://schemas.openxmlformats.org/officeDocument/2006/relationships/slide" Target="slide8.xml"/><Relationship Id="rId13" Type="http://schemas.openxmlformats.org/officeDocument/2006/relationships/slide" Target="slide22.xml"/><Relationship Id="rId14" Type="http://schemas.openxmlformats.org/officeDocument/2006/relationships/slide" Target="slide33.xml"/><Relationship Id="rId15" Type="http://schemas.openxmlformats.org/officeDocument/2006/relationships/slide" Target="slide32.xml"/><Relationship Id="rId16" Type="http://schemas.openxmlformats.org/officeDocument/2006/relationships/slide" Target="slide35.xml"/><Relationship Id="rId17" Type="http://schemas.openxmlformats.org/officeDocument/2006/relationships/slide" Target="slide34.xml"/><Relationship Id="rId18" Type="http://schemas.openxmlformats.org/officeDocument/2006/relationships/slide" Target="slide37.xml"/><Relationship Id="rId19" Type="http://schemas.openxmlformats.org/officeDocument/2006/relationships/slide" Target="slide29.xml"/><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slide" Target="slide15.xml"/><Relationship Id="rId4" Type="http://schemas.openxmlformats.org/officeDocument/2006/relationships/slide" Target="slide31.xml"/><Relationship Id="rId5" Type="http://schemas.openxmlformats.org/officeDocument/2006/relationships/slide" Target="slide11.xml"/><Relationship Id="rId6" Type="http://schemas.openxmlformats.org/officeDocument/2006/relationships/slide" Target="slide20.xml"/><Relationship Id="rId7" Type="http://schemas.openxmlformats.org/officeDocument/2006/relationships/slide" Target="slide4.xml"/><Relationship Id="rId8" Type="http://schemas.openxmlformats.org/officeDocument/2006/relationships/slide" Target="slide6.xml"/><Relationship Id="rId9" Type="http://schemas.openxmlformats.org/officeDocument/2006/relationships/slide" Target="slide13.xml"/><Relationship Id="rId10" Type="http://schemas.openxmlformats.org/officeDocument/2006/relationships/slide" Target="slide27.xml"/></Relationships>
</file>

<file path=ppt/slides/_rels/slide20.xml.rels><?xml version="1.0" encoding="UTF-8" standalone="yes"?>
<Relationships xmlns="http://schemas.openxmlformats.org/package/2006/relationships"><Relationship Id="rId11" Type="http://schemas.openxmlformats.org/officeDocument/2006/relationships/image" Target="../media/image134.png"/><Relationship Id="rId12" Type="http://schemas.openxmlformats.org/officeDocument/2006/relationships/image" Target="../media/image135.png"/><Relationship Id="rId13" Type="http://schemas.openxmlformats.org/officeDocument/2006/relationships/image" Target="../media/image136.png"/><Relationship Id="rId14" Type="http://schemas.openxmlformats.org/officeDocument/2006/relationships/image" Target="../media/image137.png"/><Relationship Id="rId15" Type="http://schemas.openxmlformats.org/officeDocument/2006/relationships/image" Target="../media/image138.png"/><Relationship Id="rId16" Type="http://schemas.openxmlformats.org/officeDocument/2006/relationships/image" Target="../media/image139.png"/><Relationship Id="rId17" Type="http://schemas.openxmlformats.org/officeDocument/2006/relationships/image" Target="../media/image140.png"/><Relationship Id="rId18" Type="http://schemas.openxmlformats.org/officeDocument/2006/relationships/image" Target="../media/image141.png"/><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27.png"/><Relationship Id="rId4" Type="http://schemas.openxmlformats.org/officeDocument/2006/relationships/image" Target="../media/image128.png"/><Relationship Id="rId5" Type="http://schemas.openxmlformats.org/officeDocument/2006/relationships/image" Target="../media/image3.png"/><Relationship Id="rId6" Type="http://schemas.openxmlformats.org/officeDocument/2006/relationships/image" Target="../media/image129.png"/><Relationship Id="rId7" Type="http://schemas.openxmlformats.org/officeDocument/2006/relationships/image" Target="../media/image130.png"/><Relationship Id="rId8" Type="http://schemas.openxmlformats.org/officeDocument/2006/relationships/image" Target="../media/image131.png"/><Relationship Id="rId9" Type="http://schemas.openxmlformats.org/officeDocument/2006/relationships/image" Target="../media/image132.png"/><Relationship Id="rId10" Type="http://schemas.openxmlformats.org/officeDocument/2006/relationships/image" Target="../media/image1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9" Type="http://schemas.openxmlformats.org/officeDocument/2006/relationships/image" Target="../media/image148.png"/><Relationship Id="rId20" Type="http://schemas.openxmlformats.org/officeDocument/2006/relationships/image" Target="../media/image159.png"/><Relationship Id="rId10" Type="http://schemas.openxmlformats.org/officeDocument/2006/relationships/image" Target="../media/image149.png"/><Relationship Id="rId11" Type="http://schemas.openxmlformats.org/officeDocument/2006/relationships/image" Target="../media/image150.png"/><Relationship Id="rId12" Type="http://schemas.openxmlformats.org/officeDocument/2006/relationships/image" Target="../media/image151.png"/><Relationship Id="rId13" Type="http://schemas.openxmlformats.org/officeDocument/2006/relationships/image" Target="../media/image152.png"/><Relationship Id="rId14" Type="http://schemas.openxmlformats.org/officeDocument/2006/relationships/image" Target="../media/image153.png"/><Relationship Id="rId15" Type="http://schemas.openxmlformats.org/officeDocument/2006/relationships/image" Target="../media/image154.png"/><Relationship Id="rId16" Type="http://schemas.openxmlformats.org/officeDocument/2006/relationships/image" Target="../media/image155.png"/><Relationship Id="rId17" Type="http://schemas.openxmlformats.org/officeDocument/2006/relationships/image" Target="../media/image156.png"/><Relationship Id="rId18" Type="http://schemas.openxmlformats.org/officeDocument/2006/relationships/image" Target="../media/image157.png"/><Relationship Id="rId19" Type="http://schemas.openxmlformats.org/officeDocument/2006/relationships/image" Target="../media/image158.png"/><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42.png"/><Relationship Id="rId4" Type="http://schemas.openxmlformats.org/officeDocument/2006/relationships/image" Target="../media/image143.png"/><Relationship Id="rId5" Type="http://schemas.openxmlformats.org/officeDocument/2006/relationships/image" Target="../media/image144.png"/><Relationship Id="rId6" Type="http://schemas.openxmlformats.org/officeDocument/2006/relationships/image" Target="../media/image145.png"/><Relationship Id="rId7" Type="http://schemas.openxmlformats.org/officeDocument/2006/relationships/image" Target="../media/image146.png"/><Relationship Id="rId8" Type="http://schemas.openxmlformats.org/officeDocument/2006/relationships/image" Target="../media/image147.png"/></Relationships>
</file>

<file path=ppt/slides/_rels/slide23.xml.rels><?xml version="1.0" encoding="UTF-8" standalone="yes"?>
<Relationships xmlns="http://schemas.openxmlformats.org/package/2006/relationships"><Relationship Id="rId11" Type="http://schemas.openxmlformats.org/officeDocument/2006/relationships/image" Target="../media/image168.png"/><Relationship Id="rId12" Type="http://schemas.openxmlformats.org/officeDocument/2006/relationships/image" Target="../media/image169.png"/><Relationship Id="rId13" Type="http://schemas.openxmlformats.org/officeDocument/2006/relationships/image" Target="../media/image170.png"/><Relationship Id="rId14" Type="http://schemas.openxmlformats.org/officeDocument/2006/relationships/image" Target="../media/image171.png"/><Relationship Id="rId15" Type="http://schemas.openxmlformats.org/officeDocument/2006/relationships/image" Target="../media/image172.png"/><Relationship Id="rId16" Type="http://schemas.openxmlformats.org/officeDocument/2006/relationships/image" Target="../media/image173.png"/><Relationship Id="rId17" Type="http://schemas.openxmlformats.org/officeDocument/2006/relationships/image" Target="../media/image174.png"/><Relationship Id="rId18" Type="http://schemas.openxmlformats.org/officeDocument/2006/relationships/image" Target="../media/image175.png"/><Relationship Id="rId1" Type="http://schemas.openxmlformats.org/officeDocument/2006/relationships/slideLayout" Target="../slideLayouts/slideLayout10.xml"/><Relationship Id="rId2" Type="http://schemas.openxmlformats.org/officeDocument/2006/relationships/image" Target="../media/image142.png"/><Relationship Id="rId3" Type="http://schemas.openxmlformats.org/officeDocument/2006/relationships/image" Target="../media/image160.png"/><Relationship Id="rId4" Type="http://schemas.openxmlformats.org/officeDocument/2006/relationships/image" Target="../media/image161.png"/><Relationship Id="rId5" Type="http://schemas.openxmlformats.org/officeDocument/2006/relationships/image" Target="../media/image162.png"/><Relationship Id="rId6" Type="http://schemas.openxmlformats.org/officeDocument/2006/relationships/image" Target="../media/image163.png"/><Relationship Id="rId7" Type="http://schemas.openxmlformats.org/officeDocument/2006/relationships/image" Target="../media/image164.png"/><Relationship Id="rId8" Type="http://schemas.openxmlformats.org/officeDocument/2006/relationships/image" Target="../media/image165.png"/><Relationship Id="rId9" Type="http://schemas.openxmlformats.org/officeDocument/2006/relationships/image" Target="../media/image166.png"/><Relationship Id="rId10" Type="http://schemas.openxmlformats.org/officeDocument/2006/relationships/image" Target="../media/image16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7.png"/><Relationship Id="rId4" Type="http://schemas.openxmlformats.org/officeDocument/2006/relationships/image" Target="../media/image178.png"/><Relationship Id="rId5" Type="http://schemas.openxmlformats.org/officeDocument/2006/relationships/image" Target="../media/image179.png"/><Relationship Id="rId6" Type="http://schemas.openxmlformats.org/officeDocument/2006/relationships/image" Target="../media/image180.png"/><Relationship Id="rId7" Type="http://schemas.openxmlformats.org/officeDocument/2006/relationships/image" Target="../media/image181.png"/><Relationship Id="rId8" Type="http://schemas.openxmlformats.org/officeDocument/2006/relationships/image" Target="../media/image182.png"/><Relationship Id="rId9" Type="http://schemas.openxmlformats.org/officeDocument/2006/relationships/image" Target="../media/image183.png"/><Relationship Id="rId10" Type="http://schemas.openxmlformats.org/officeDocument/2006/relationships/image" Target="../media/image184.png"/><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1" Type="http://schemas.openxmlformats.org/officeDocument/2006/relationships/image" Target="../media/image193.png"/><Relationship Id="rId12" Type="http://schemas.openxmlformats.org/officeDocument/2006/relationships/image" Target="../media/image194.png"/><Relationship Id="rId13" Type="http://schemas.openxmlformats.org/officeDocument/2006/relationships/image" Target="../media/image195.png"/><Relationship Id="rId14" Type="http://schemas.openxmlformats.org/officeDocument/2006/relationships/image" Target="../media/image196.png"/><Relationship Id="rId15" Type="http://schemas.openxmlformats.org/officeDocument/2006/relationships/image" Target="../media/image197.png"/><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85.png"/><Relationship Id="rId4" Type="http://schemas.openxmlformats.org/officeDocument/2006/relationships/image" Target="../media/image186.png"/><Relationship Id="rId5" Type="http://schemas.openxmlformats.org/officeDocument/2006/relationships/image" Target="../media/image187.png"/><Relationship Id="rId6" Type="http://schemas.openxmlformats.org/officeDocument/2006/relationships/image" Target="../media/image188.png"/><Relationship Id="rId7" Type="http://schemas.openxmlformats.org/officeDocument/2006/relationships/image" Target="../media/image189.png"/><Relationship Id="rId8" Type="http://schemas.openxmlformats.org/officeDocument/2006/relationships/image" Target="../media/image190.png"/><Relationship Id="rId9" Type="http://schemas.openxmlformats.org/officeDocument/2006/relationships/image" Target="../media/image191.png"/><Relationship Id="rId10" Type="http://schemas.openxmlformats.org/officeDocument/2006/relationships/image" Target="../media/image19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9.png"/><Relationship Id="rId4" Type="http://schemas.openxmlformats.org/officeDocument/2006/relationships/image" Target="../media/image200.png"/><Relationship Id="rId1" Type="http://schemas.openxmlformats.org/officeDocument/2006/relationships/slideLayout" Target="../slideLayouts/slideLayout10.xml"/><Relationship Id="rId2" Type="http://schemas.openxmlformats.org/officeDocument/2006/relationships/image" Target="../media/image198.png"/></Relationships>
</file>

<file path=ppt/slides/_rels/slide32.xml.rels><?xml version="1.0" encoding="UTF-8" standalone="yes"?>
<Relationships xmlns="http://schemas.openxmlformats.org/package/2006/relationships"><Relationship Id="rId11" Type="http://schemas.openxmlformats.org/officeDocument/2006/relationships/image" Target="../media/image209.png"/><Relationship Id="rId12" Type="http://schemas.openxmlformats.org/officeDocument/2006/relationships/image" Target="../media/image210.png"/><Relationship Id="rId13" Type="http://schemas.openxmlformats.org/officeDocument/2006/relationships/image" Target="../media/image211.png"/><Relationship Id="rId14" Type="http://schemas.openxmlformats.org/officeDocument/2006/relationships/image" Target="../media/image212.png"/><Relationship Id="rId15" Type="http://schemas.openxmlformats.org/officeDocument/2006/relationships/image" Target="../media/image213.png"/><Relationship Id="rId16" Type="http://schemas.openxmlformats.org/officeDocument/2006/relationships/image" Target="../media/image214.png"/><Relationship Id="rId17" Type="http://schemas.openxmlformats.org/officeDocument/2006/relationships/image" Target="../media/image215.png"/><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01.png"/><Relationship Id="rId4" Type="http://schemas.openxmlformats.org/officeDocument/2006/relationships/image" Target="../media/image202.png"/><Relationship Id="rId5" Type="http://schemas.openxmlformats.org/officeDocument/2006/relationships/image" Target="../media/image203.png"/><Relationship Id="rId6" Type="http://schemas.openxmlformats.org/officeDocument/2006/relationships/image" Target="../media/image204.png"/><Relationship Id="rId7" Type="http://schemas.openxmlformats.org/officeDocument/2006/relationships/image" Target="../media/image205.png"/><Relationship Id="rId8" Type="http://schemas.openxmlformats.org/officeDocument/2006/relationships/image" Target="../media/image206.png"/><Relationship Id="rId9" Type="http://schemas.openxmlformats.org/officeDocument/2006/relationships/image" Target="../media/image207.png"/><Relationship Id="rId10" Type="http://schemas.openxmlformats.org/officeDocument/2006/relationships/image" Target="../media/image208.png"/></Relationships>
</file>

<file path=ppt/slides/_rels/slide33.xml.rels><?xml version="1.0" encoding="UTF-8" standalone="yes"?>
<Relationships xmlns="http://schemas.openxmlformats.org/package/2006/relationships"><Relationship Id="rId3" Type="http://schemas.openxmlformats.org/officeDocument/2006/relationships/image" Target="../media/image217.png"/><Relationship Id="rId4" Type="http://schemas.openxmlformats.org/officeDocument/2006/relationships/image" Target="../media/image218.png"/><Relationship Id="rId5" Type="http://schemas.openxmlformats.org/officeDocument/2006/relationships/image" Target="../media/image219.png"/><Relationship Id="rId6" Type="http://schemas.openxmlformats.org/officeDocument/2006/relationships/image" Target="../media/image220.png"/><Relationship Id="rId1" Type="http://schemas.openxmlformats.org/officeDocument/2006/relationships/slideLayout" Target="../slideLayouts/slideLayout10.xml"/><Relationship Id="rId2" Type="http://schemas.openxmlformats.org/officeDocument/2006/relationships/image" Target="../media/image216.png"/></Relationships>
</file>

<file path=ppt/slides/_rels/slide34.xml.rels><?xml version="1.0" encoding="UTF-8" standalone="yes"?>
<Relationships xmlns="http://schemas.openxmlformats.org/package/2006/relationships"><Relationship Id="rId11" Type="http://schemas.openxmlformats.org/officeDocument/2006/relationships/image" Target="../media/image230.png"/><Relationship Id="rId12" Type="http://schemas.openxmlformats.org/officeDocument/2006/relationships/image" Target="../media/image231.png"/><Relationship Id="rId13" Type="http://schemas.openxmlformats.org/officeDocument/2006/relationships/image" Target="../media/image232.png"/><Relationship Id="rId14" Type="http://schemas.openxmlformats.org/officeDocument/2006/relationships/image" Target="../media/image233.png"/><Relationship Id="rId15" Type="http://schemas.openxmlformats.org/officeDocument/2006/relationships/image" Target="../media/image234.png"/><Relationship Id="rId1" Type="http://schemas.openxmlformats.org/officeDocument/2006/relationships/slideLayout" Target="../slideLayouts/slideLayout10.xml"/><Relationship Id="rId2" Type="http://schemas.openxmlformats.org/officeDocument/2006/relationships/image" Target="../media/image221.png"/><Relationship Id="rId3" Type="http://schemas.openxmlformats.org/officeDocument/2006/relationships/image" Target="../media/image222.png"/><Relationship Id="rId4" Type="http://schemas.openxmlformats.org/officeDocument/2006/relationships/image" Target="../media/image223.png"/><Relationship Id="rId5" Type="http://schemas.openxmlformats.org/officeDocument/2006/relationships/image" Target="../media/image224.png"/><Relationship Id="rId6" Type="http://schemas.openxmlformats.org/officeDocument/2006/relationships/image" Target="../media/image225.png"/><Relationship Id="rId7" Type="http://schemas.openxmlformats.org/officeDocument/2006/relationships/image" Target="../media/image226.png"/><Relationship Id="rId8" Type="http://schemas.openxmlformats.org/officeDocument/2006/relationships/image" Target="../media/image227.png"/><Relationship Id="rId9" Type="http://schemas.openxmlformats.org/officeDocument/2006/relationships/image" Target="../media/image228.png"/><Relationship Id="rId10" Type="http://schemas.openxmlformats.org/officeDocument/2006/relationships/image" Target="../media/image229.png"/></Relationships>
</file>

<file path=ppt/slides/_rels/slide35.xml.rels><?xml version="1.0" encoding="UTF-8" standalone="yes"?>
<Relationships xmlns="http://schemas.openxmlformats.org/package/2006/relationships"><Relationship Id="rId3" Type="http://schemas.openxmlformats.org/officeDocument/2006/relationships/image" Target="../media/image235.emf"/><Relationship Id="rId4" Type="http://schemas.openxmlformats.org/officeDocument/2006/relationships/image" Target="../media/image18.png"/><Relationship Id="rId5" Type="http://schemas.openxmlformats.org/officeDocument/2006/relationships/image" Target="../media/image7.png"/><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3" Type="http://schemas.openxmlformats.org/officeDocument/2006/relationships/image" Target="../media/image236.png"/><Relationship Id="rId4" Type="http://schemas.openxmlformats.org/officeDocument/2006/relationships/image" Target="../media/image237.png"/><Relationship Id="rId1" Type="http://schemas.openxmlformats.org/officeDocument/2006/relationships/slideLayout" Target="../slideLayouts/slideLayout10.xml"/><Relationship Id="rId2" Type="http://schemas.openxmlformats.org/officeDocument/2006/relationships/image" Target="../media/image214.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36.png"/><Relationship Id="rId7" Type="http://schemas.openxmlformats.org/officeDocument/2006/relationships/image" Target="../media/image238.png"/><Relationship Id="rId8" Type="http://schemas.openxmlformats.org/officeDocument/2006/relationships/image" Target="../media/image25.png"/><Relationship Id="rId9" Type="http://schemas.openxmlformats.org/officeDocument/2006/relationships/image" Target="../media/image30.png"/><Relationship Id="rId10" Type="http://schemas.openxmlformats.org/officeDocument/2006/relationships/image" Target="../media/image31.png"/><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9" Type="http://schemas.openxmlformats.org/officeDocument/2006/relationships/image" Target="../media/image30.png"/><Relationship Id="rId20" Type="http://schemas.openxmlformats.org/officeDocument/2006/relationships/image" Target="../media/image41.png"/><Relationship Id="rId21" Type="http://schemas.openxmlformats.org/officeDocument/2006/relationships/image" Target="../media/image42.png"/><Relationship Id="rId22" Type="http://schemas.openxmlformats.org/officeDocument/2006/relationships/image" Target="../media/image43.png"/><Relationship Id="rId23" Type="http://schemas.openxmlformats.org/officeDocument/2006/relationships/image" Target="../media/image44.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9" Type="http://schemas.openxmlformats.org/officeDocument/2006/relationships/image" Target="../media/image51.png"/><Relationship Id="rId20" Type="http://schemas.openxmlformats.org/officeDocument/2006/relationships/image" Target="../media/image62.png"/><Relationship Id="rId21" Type="http://schemas.openxmlformats.org/officeDocument/2006/relationships/image" Target="../media/image63.png"/><Relationship Id="rId22" Type="http://schemas.openxmlformats.org/officeDocument/2006/relationships/image" Target="../media/image64.png"/><Relationship Id="rId23" Type="http://schemas.openxmlformats.org/officeDocument/2006/relationships/image" Target="../media/image65.png"/><Relationship Id="rId24" Type="http://schemas.openxmlformats.org/officeDocument/2006/relationships/image" Target="../media/image66.png"/><Relationship Id="rId25" Type="http://schemas.openxmlformats.org/officeDocument/2006/relationships/image" Target="../media/image67.png"/><Relationship Id="rId26" Type="http://schemas.openxmlformats.org/officeDocument/2006/relationships/image" Target="../media/image68.png"/><Relationship Id="rId27" Type="http://schemas.openxmlformats.org/officeDocument/2006/relationships/image" Target="../media/image69.png"/><Relationship Id="rId28" Type="http://schemas.openxmlformats.org/officeDocument/2006/relationships/image" Target="../media/image70.png"/><Relationship Id="rId29" Type="http://schemas.openxmlformats.org/officeDocument/2006/relationships/image" Target="../media/image71.png"/><Relationship Id="rId30" Type="http://schemas.openxmlformats.org/officeDocument/2006/relationships/image" Target="../media/image72.png"/><Relationship Id="rId10" Type="http://schemas.openxmlformats.org/officeDocument/2006/relationships/image" Target="../media/image52.png"/><Relationship Id="rId11" Type="http://schemas.openxmlformats.org/officeDocument/2006/relationships/image" Target="../media/image53.png"/><Relationship Id="rId12" Type="http://schemas.openxmlformats.org/officeDocument/2006/relationships/image" Target="../media/image54.png"/><Relationship Id="rId13" Type="http://schemas.openxmlformats.org/officeDocument/2006/relationships/image" Target="../media/image55.png"/><Relationship Id="rId14" Type="http://schemas.openxmlformats.org/officeDocument/2006/relationships/image" Target="../media/image56.png"/><Relationship Id="rId15" Type="http://schemas.openxmlformats.org/officeDocument/2006/relationships/image" Target="../media/image57.png"/><Relationship Id="rId16" Type="http://schemas.openxmlformats.org/officeDocument/2006/relationships/image" Target="../media/image58.png"/><Relationship Id="rId17" Type="http://schemas.openxmlformats.org/officeDocument/2006/relationships/image" Target="../media/image59.png"/><Relationship Id="rId18" Type="http://schemas.openxmlformats.org/officeDocument/2006/relationships/image" Target="../media/image60.png"/><Relationship Id="rId19" Type="http://schemas.openxmlformats.org/officeDocument/2006/relationships/image" Target="../media/image61.png"/><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06" y="-69702"/>
            <a:ext cx="7772400" cy="1102519"/>
          </a:xfrm>
        </p:spPr>
        <p:txBody>
          <a:bodyPr anchor="ctr">
            <a:normAutofit/>
          </a:bodyPr>
          <a:lstStyle/>
          <a:p>
            <a:r>
              <a:rPr lang="en-US" sz="3200" b="0" dirty="0" smtClean="0">
                <a:latin typeface="Helvetica Neue"/>
                <a:cs typeface="Helvetica Neue"/>
              </a:rPr>
              <a:t>AWS Simple </a:t>
            </a:r>
            <a:r>
              <a:rPr lang="en-US" sz="3200" b="0" dirty="0">
                <a:latin typeface="Helvetica Neue"/>
                <a:cs typeface="Helvetica Neue"/>
              </a:rPr>
              <a:t>Icons</a:t>
            </a:r>
            <a:r>
              <a:rPr lang="en-US" sz="4000" b="0" dirty="0">
                <a:latin typeface="Helvetica Neue"/>
                <a:cs typeface="Helvetica Neue"/>
              </a:rPr>
              <a:t/>
            </a:r>
            <a:br>
              <a:rPr lang="en-US" sz="4000" b="0" dirty="0">
                <a:latin typeface="Helvetica Neue"/>
                <a:cs typeface="Helvetica Neue"/>
              </a:rPr>
            </a:br>
            <a:endParaRPr lang="en-US" sz="1600" b="0" dirty="0">
              <a:solidFill>
                <a:schemeClr val="bg1">
                  <a:lumMod val="65000"/>
                </a:schemeClr>
              </a:solidFill>
              <a:latin typeface="Helvetica Neue"/>
              <a:cs typeface="Helvetica Neue"/>
            </a:endParaRPr>
          </a:p>
        </p:txBody>
      </p:sp>
      <p:sp>
        <p:nvSpPr>
          <p:cNvPr id="27" name="Rectangle 26"/>
          <p:cNvSpPr/>
          <p:nvPr/>
        </p:nvSpPr>
        <p:spPr>
          <a:xfrm>
            <a:off x="212378" y="4723768"/>
            <a:ext cx="3181555" cy="307777"/>
          </a:xfrm>
          <a:prstGeom prst="rect">
            <a:avLst/>
          </a:prstGeom>
        </p:spPr>
        <p:txBody>
          <a:bodyPr wrap="none">
            <a:spAutoFit/>
          </a:bodyPr>
          <a:lstStyle/>
          <a:p>
            <a:r>
              <a:rPr lang="en-US" sz="1400" dirty="0" smtClean="0">
                <a:solidFill>
                  <a:schemeClr val="bg1">
                    <a:lumMod val="65000"/>
                  </a:schemeClr>
                </a:solidFill>
              </a:rPr>
              <a:t>AWS Simple Icons: Usage Guidelines</a:t>
            </a:r>
            <a:endParaRPr lang="en-US" sz="1400" dirty="0">
              <a:solidFill>
                <a:schemeClr val="bg1">
                  <a:lumMod val="65000"/>
                </a:schemeClr>
              </a:solidFill>
            </a:endParaRPr>
          </a:p>
        </p:txBody>
      </p:sp>
      <p:sp>
        <p:nvSpPr>
          <p:cNvPr id="26" name="TextBox 10"/>
          <p:cNvSpPr txBox="1">
            <a:spLocks noChangeArrowheads="1"/>
          </p:cNvSpPr>
          <p:nvPr/>
        </p:nvSpPr>
        <p:spPr bwMode="auto">
          <a:xfrm>
            <a:off x="1219621" y="990015"/>
            <a:ext cx="2891420" cy="3693319"/>
          </a:xfrm>
          <a:prstGeom prst="rect">
            <a:avLst/>
          </a:prstGeom>
          <a:noFill/>
          <a:ln w="9525">
            <a:noFill/>
            <a:miter lim="800000"/>
            <a:headEnd/>
            <a:tailEnd/>
          </a:ln>
        </p:spPr>
        <p:txBody>
          <a:bodyPr wrap="square">
            <a:spAutoFit/>
          </a:bodyPr>
          <a:lstStyle/>
          <a:p>
            <a:r>
              <a:rPr lang="en-US" sz="1100" b="1" dirty="0" smtClean="0">
                <a:latin typeface="Helvetica Neue"/>
                <a:ea typeface="Verdana" pitchFamily="34" charset="0"/>
                <a:cs typeface="Helvetica Neue"/>
              </a:rPr>
              <a:t>Check to make sure you have the most recent set of AWS Simple Icons</a:t>
            </a:r>
          </a:p>
          <a:p>
            <a:r>
              <a:rPr lang="en-US" sz="1000" dirty="0" smtClean="0">
                <a:solidFill>
                  <a:srgbClr val="595959"/>
                </a:solidFill>
                <a:latin typeface="Helvetica Neue"/>
                <a:ea typeface="Verdana" pitchFamily="34" charset="0"/>
                <a:cs typeface="Helvetica Neue"/>
              </a:rPr>
              <a:t>Find the most recent set at: </a:t>
            </a:r>
            <a:r>
              <a:rPr lang="en-US" sz="1000" dirty="0" smtClean="0">
                <a:latin typeface="Helvetica Neue"/>
                <a:ea typeface="Verdana" pitchFamily="34" charset="0"/>
                <a:cs typeface="Helvetica Neue"/>
                <a:hlinkClick r:id="rId3"/>
              </a:rPr>
              <a:t>aws.amazon.com/architecture/icons/</a:t>
            </a:r>
            <a:r>
              <a:rPr lang="en-US" sz="1000" dirty="0" smtClean="0">
                <a:latin typeface="Helvetica Neue"/>
                <a:ea typeface="Verdana" pitchFamily="34" charset="0"/>
                <a:cs typeface="Helvetica Neue"/>
              </a:rPr>
              <a:t/>
            </a:r>
            <a:br>
              <a:rPr lang="en-US" sz="1000" dirty="0" smtClean="0">
                <a:latin typeface="Helvetica Neue"/>
                <a:ea typeface="Verdana" pitchFamily="34" charset="0"/>
                <a:cs typeface="Helvetica Neue"/>
              </a:rPr>
            </a:b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smtClean="0">
                <a:latin typeface="Helvetica Neue"/>
                <a:ea typeface="Verdana" pitchFamily="34" charset="0"/>
                <a:cs typeface="Helvetica Neue"/>
              </a:rPr>
              <a:t>Always </a:t>
            </a:r>
            <a:r>
              <a:rPr lang="en-US" sz="1100" b="1" dirty="0">
                <a:latin typeface="Helvetica Neue"/>
                <a:ea typeface="Verdana" pitchFamily="34" charset="0"/>
                <a:cs typeface="Helvetica Neue"/>
              </a:rPr>
              <a:t>use </a:t>
            </a:r>
            <a:r>
              <a:rPr lang="en-US" sz="1100" b="1" dirty="0" smtClean="0">
                <a:latin typeface="Helvetica Neue"/>
                <a:ea typeface="Verdana" pitchFamily="34" charset="0"/>
                <a:cs typeface="Helvetica Neue"/>
              </a:rPr>
              <a:t>icon </a:t>
            </a:r>
            <a:r>
              <a:rPr lang="en-US" sz="1100" b="1" dirty="0">
                <a:latin typeface="Helvetica Neue"/>
                <a:ea typeface="Verdana" pitchFamily="34" charset="0"/>
                <a:cs typeface="Helvetica Neue"/>
              </a:rPr>
              <a:t>labels</a:t>
            </a:r>
            <a:r>
              <a:rPr lang="en-US" sz="1100" dirty="0">
                <a:latin typeface="Helvetica Neue"/>
                <a:ea typeface="Verdana" pitchFamily="34" charset="0"/>
                <a:cs typeface="Helvetica Neue"/>
              </a:rPr>
              <a:t> </a:t>
            </a:r>
            <a:endParaRPr lang="en-US" sz="1100" dirty="0" smtClean="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Be </a:t>
            </a:r>
            <a:r>
              <a:rPr lang="en-US" sz="1000" dirty="0">
                <a:solidFill>
                  <a:schemeClr val="tx1">
                    <a:lumMod val="65000"/>
                    <a:lumOff val="35000"/>
                  </a:schemeClr>
                </a:solidFill>
                <a:latin typeface="Helvetica Neue"/>
                <a:ea typeface="Verdana" pitchFamily="34" charset="0"/>
                <a:cs typeface="Helvetica Neue"/>
              </a:rPr>
              <a:t>sure to always include a label below the icon or on the group in </a:t>
            </a:r>
            <a:r>
              <a:rPr lang="en-US" sz="1000" dirty="0" smtClean="0">
                <a:solidFill>
                  <a:schemeClr val="tx1">
                    <a:lumMod val="65000"/>
                    <a:lumOff val="35000"/>
                  </a:schemeClr>
                </a:solidFill>
                <a:latin typeface="Helvetica Neue"/>
                <a:ea typeface="Verdana" pitchFamily="34" charset="0"/>
                <a:cs typeface="Helvetica Neue"/>
              </a:rPr>
              <a:t>Arial. </a:t>
            </a:r>
            <a:r>
              <a:rPr lang="en-US" sz="1000" dirty="0">
                <a:solidFill>
                  <a:schemeClr val="tx1">
                    <a:lumMod val="65000"/>
                    <a:lumOff val="35000"/>
                  </a:schemeClr>
                </a:solidFill>
                <a:latin typeface="Helvetica Neue"/>
                <a:ea typeface="Verdana" pitchFamily="34" charset="0"/>
                <a:cs typeface="Helvetica Neue"/>
              </a:rPr>
              <a:t>The only exception is in complex </a:t>
            </a:r>
            <a:r>
              <a:rPr lang="en-US" sz="1000" dirty="0" smtClean="0">
                <a:solidFill>
                  <a:schemeClr val="tx1">
                    <a:lumMod val="65000"/>
                    <a:lumOff val="35000"/>
                  </a:schemeClr>
                </a:solidFill>
                <a:latin typeface="Helvetica Neue"/>
                <a:ea typeface="Verdana" pitchFamily="34" charset="0"/>
                <a:cs typeface="Helvetica Neue"/>
              </a:rPr>
              <a:t>diagrams; </a:t>
            </a:r>
            <a:r>
              <a:rPr lang="en-US" sz="1000" dirty="0">
                <a:solidFill>
                  <a:schemeClr val="tx1">
                    <a:lumMod val="65000"/>
                    <a:lumOff val="35000"/>
                  </a:schemeClr>
                </a:solidFill>
                <a:latin typeface="Helvetica Neue"/>
                <a:ea typeface="Verdana" pitchFamily="34" charset="0"/>
                <a:cs typeface="Helvetica Neue"/>
              </a:rPr>
              <a:t>you have the option to create a key.</a:t>
            </a:r>
          </a:p>
          <a:p>
            <a:r>
              <a:rPr lang="en-US" sz="1000" dirty="0">
                <a:latin typeface="Helvetica Neue"/>
                <a:ea typeface="Verdana" pitchFamily="34" charset="0"/>
                <a:cs typeface="Helvetica Neue"/>
              </a:rPr>
              <a:t> </a:t>
            </a:r>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smtClean="0">
              <a:latin typeface="Helvetica Neue"/>
              <a:ea typeface="Verdana" pitchFamily="34" charset="0"/>
              <a:cs typeface="Helvetica Neue"/>
            </a:endParaRPr>
          </a:p>
          <a:p>
            <a:endParaRPr lang="en-US" sz="1000" dirty="0">
              <a:latin typeface="Helvetica Neue"/>
              <a:ea typeface="Verdana" pitchFamily="34" charset="0"/>
              <a:cs typeface="Helvetica Neue"/>
            </a:endParaRPr>
          </a:p>
          <a:p>
            <a:r>
              <a:rPr lang="en-US" sz="1100" b="1" dirty="0">
                <a:latin typeface="Helvetica Neue"/>
                <a:ea typeface="Verdana" pitchFamily="34" charset="0"/>
                <a:cs typeface="Helvetica Neue"/>
              </a:rPr>
              <a:t>Non-AWS </a:t>
            </a:r>
            <a:r>
              <a:rPr lang="en-US" sz="1100" b="1" dirty="0" smtClean="0">
                <a:latin typeface="Helvetica Neue"/>
                <a:ea typeface="Verdana" pitchFamily="34" charset="0"/>
                <a:cs typeface="Helvetica Neue"/>
              </a:rPr>
              <a:t>technology</a:t>
            </a:r>
            <a:r>
              <a:rPr lang="en-US" sz="1100" dirty="0" smtClean="0">
                <a:latin typeface="Helvetica Neue"/>
                <a:ea typeface="Verdana" pitchFamily="34" charset="0"/>
                <a:cs typeface="Helvetica Neue"/>
              </a:rPr>
              <a:t> </a:t>
            </a:r>
            <a:r>
              <a:rPr lang="en-US" sz="1000" dirty="0" smtClean="0">
                <a:latin typeface="Helvetica Neue"/>
                <a:ea typeface="Verdana" pitchFamily="34" charset="0"/>
                <a:cs typeface="Helvetica Neue"/>
              </a:rPr>
              <a:t> </a:t>
            </a:r>
          </a:p>
          <a:p>
            <a:r>
              <a:rPr lang="en-US" sz="1000" dirty="0" smtClean="0">
                <a:solidFill>
                  <a:schemeClr val="tx1">
                    <a:lumMod val="65000"/>
                    <a:lumOff val="35000"/>
                  </a:schemeClr>
                </a:solidFill>
                <a:latin typeface="Helvetica Neue"/>
                <a:ea typeface="Verdana" pitchFamily="34" charset="0"/>
                <a:cs typeface="Helvetica Neue"/>
              </a:rPr>
              <a:t>Any </a:t>
            </a:r>
            <a:r>
              <a:rPr lang="en-US" sz="1000" dirty="0">
                <a:solidFill>
                  <a:schemeClr val="tx1">
                    <a:lumMod val="65000"/>
                    <a:lumOff val="35000"/>
                  </a:schemeClr>
                </a:solidFill>
                <a:latin typeface="Helvetica Neue"/>
                <a:ea typeface="Verdana" pitchFamily="34" charset="0"/>
                <a:cs typeface="Helvetica Neue"/>
              </a:rPr>
              <a:t>server or other non-AWS technology in an architecture diagram should be represented with </a:t>
            </a:r>
            <a:r>
              <a:rPr lang="en-US" sz="1000" dirty="0" smtClean="0">
                <a:solidFill>
                  <a:schemeClr val="tx1">
                    <a:lumMod val="65000"/>
                    <a:lumOff val="35000"/>
                  </a:schemeClr>
                </a:solidFill>
                <a:latin typeface="Helvetica Neue"/>
                <a:ea typeface="Verdana" pitchFamily="34" charset="0"/>
                <a:cs typeface="Helvetica Neue"/>
              </a:rPr>
              <a:t>the </a:t>
            </a:r>
            <a:r>
              <a:rPr lang="en-US" sz="1000" dirty="0">
                <a:solidFill>
                  <a:schemeClr val="tx1">
                    <a:lumMod val="65000"/>
                    <a:lumOff val="35000"/>
                  </a:schemeClr>
                </a:solidFill>
                <a:latin typeface="Helvetica Neue"/>
                <a:ea typeface="Verdana" pitchFamily="34" charset="0"/>
                <a:cs typeface="Helvetica Neue"/>
              </a:rPr>
              <a:t>grey server (see Slide </a:t>
            </a:r>
            <a:r>
              <a:rPr lang="en-US" sz="1000" dirty="0" smtClean="0">
                <a:solidFill>
                  <a:schemeClr val="tx1">
                    <a:lumMod val="65000"/>
                    <a:lumOff val="35000"/>
                  </a:schemeClr>
                </a:solidFill>
                <a:latin typeface="Helvetica Neue"/>
                <a:ea typeface="Verdana" pitchFamily="34" charset="0"/>
                <a:cs typeface="Helvetica Neue"/>
              </a:rPr>
              <a:t>29).</a:t>
            </a:r>
            <a:r>
              <a:rPr lang="en-US" sz="1000" dirty="0">
                <a:solidFill>
                  <a:schemeClr val="tx1">
                    <a:lumMod val="65000"/>
                    <a:lumOff val="35000"/>
                  </a:schemeClr>
                </a:solidFill>
                <a:latin typeface="Helvetica Neue"/>
                <a:ea typeface="Verdana" pitchFamily="34" charset="0"/>
                <a:cs typeface="Helvetica Neue"/>
              </a:rPr>
              <a:t> </a:t>
            </a:r>
          </a:p>
          <a:p>
            <a:endParaRPr lang="en-US" sz="1000" dirty="0">
              <a:latin typeface="Helvetica Neue"/>
              <a:ea typeface="Verdana" pitchFamily="34" charset="0"/>
              <a:cs typeface="Helvetica Neue"/>
            </a:endParaRPr>
          </a:p>
        </p:txBody>
      </p:sp>
      <p:sp>
        <p:nvSpPr>
          <p:cNvPr id="28" name="Rectangle 27"/>
          <p:cNvSpPr/>
          <p:nvPr/>
        </p:nvSpPr>
        <p:spPr>
          <a:xfrm>
            <a:off x="5748771" y="990015"/>
            <a:ext cx="3046202" cy="2739211"/>
          </a:xfrm>
          <a:prstGeom prst="rect">
            <a:avLst/>
          </a:prstGeom>
        </p:spPr>
        <p:txBody>
          <a:bodyPr wrap="square">
            <a:spAutoFit/>
          </a:bodyPr>
          <a:lstStyle/>
          <a:p>
            <a:r>
              <a:rPr lang="en-US" sz="1100" b="1" dirty="0" smtClean="0">
                <a:latin typeface="Helvetica Neue"/>
                <a:ea typeface="Verdana" pitchFamily="34" charset="0"/>
                <a:cs typeface="Helvetica Neue"/>
              </a:rPr>
              <a:t>Creating diagrams</a:t>
            </a:r>
          </a:p>
          <a:p>
            <a:r>
              <a:rPr lang="en-US" sz="1000" dirty="0" smtClean="0">
                <a:solidFill>
                  <a:schemeClr val="tx1">
                    <a:lumMod val="65000"/>
                    <a:lumOff val="35000"/>
                  </a:schemeClr>
                </a:solidFill>
                <a:latin typeface="Helvetica Neue"/>
                <a:ea typeface="Verdana" pitchFamily="34" charset="0"/>
                <a:cs typeface="Helvetica Neue"/>
              </a:rPr>
              <a:t>Try to use direct lines (rather than ‘criss-cross’), use adequate whitespace, and remember to label all icons.</a:t>
            </a: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endParaRPr lang="en-US" sz="1000" b="1" dirty="0">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100" b="1" dirty="0" smtClean="0">
                <a:latin typeface="Helvetica Neue"/>
                <a:ea typeface="Verdana" pitchFamily="34" charset="0"/>
                <a:cs typeface="Helvetica Neue"/>
              </a:rPr>
              <a:t>Console icons </a:t>
            </a:r>
            <a:endParaRPr lang="en-US" sz="1100" dirty="0">
              <a:latin typeface="Helvetica Neue"/>
              <a:ea typeface="Verdana" pitchFamily="34" charset="0"/>
              <a:cs typeface="Helvetica Neue"/>
            </a:endParaRPr>
          </a:p>
          <a:p>
            <a:r>
              <a:rPr lang="en-US" sz="1000" dirty="0" smtClean="0">
                <a:solidFill>
                  <a:schemeClr val="tx1">
                    <a:lumMod val="65000"/>
                    <a:lumOff val="35000"/>
                  </a:schemeClr>
                </a:solidFill>
                <a:latin typeface="Helvetica Neue"/>
                <a:ea typeface="Verdana" pitchFamily="34" charset="0"/>
                <a:cs typeface="Helvetica Neue"/>
              </a:rPr>
              <a:t>The first icon in most service sets is the console icon. These should be used to represent the service on a more general level when you will </a:t>
            </a:r>
            <a:br>
              <a:rPr lang="en-US" sz="1000" dirty="0" smtClean="0">
                <a:solidFill>
                  <a:schemeClr val="tx1">
                    <a:lumMod val="65000"/>
                    <a:lumOff val="35000"/>
                  </a:schemeClr>
                </a:solidFill>
                <a:latin typeface="Helvetica Neue"/>
                <a:ea typeface="Verdana" pitchFamily="34" charset="0"/>
                <a:cs typeface="Helvetica Neue"/>
              </a:rPr>
            </a:br>
            <a:r>
              <a:rPr lang="en-US" sz="1000" dirty="0" smtClean="0">
                <a:solidFill>
                  <a:schemeClr val="tx1">
                    <a:lumMod val="65000"/>
                    <a:lumOff val="35000"/>
                  </a:schemeClr>
                </a:solidFill>
                <a:latin typeface="Helvetica Neue"/>
                <a:ea typeface="Verdana" pitchFamily="34" charset="0"/>
                <a:cs typeface="Helvetica Neue"/>
              </a:rPr>
              <a:t>not be going into as much depth.</a:t>
            </a:r>
            <a:endParaRPr lang="en-US" sz="1000" b="1" dirty="0" smtClean="0">
              <a:solidFill>
                <a:schemeClr val="tx1">
                  <a:lumMod val="65000"/>
                  <a:lumOff val="35000"/>
                </a:schemeClr>
              </a:solidFill>
              <a:latin typeface="Helvetica Neue"/>
              <a:ea typeface="Verdana" pitchFamily="34" charset="0"/>
              <a:cs typeface="Helvetica Neue"/>
            </a:endParaRPr>
          </a:p>
          <a:p>
            <a:endParaRPr lang="en-US" sz="1000" b="1" dirty="0" smtClean="0">
              <a:latin typeface="Helvetica Neue"/>
              <a:ea typeface="Verdana" pitchFamily="34" charset="0"/>
              <a:cs typeface="Helvetica Neue"/>
            </a:endParaRPr>
          </a:p>
          <a:p>
            <a:r>
              <a:rPr lang="en-US" sz="1000" dirty="0" smtClean="0">
                <a:latin typeface="Helvetica Neue"/>
                <a:ea typeface="Verdana" pitchFamily="34" charset="0"/>
                <a:cs typeface="Helvetica Neue"/>
              </a:rPr>
              <a:t> </a:t>
            </a:r>
          </a:p>
          <a:p>
            <a:endParaRPr lang="en-US" sz="1000" dirty="0" smtClean="0">
              <a:latin typeface="Helvetica Neue"/>
              <a:ea typeface="Verdana" pitchFamily="34" charset="0"/>
              <a:cs typeface="Helvetica Neue"/>
            </a:endParaRPr>
          </a:p>
        </p:txBody>
      </p:sp>
      <p:pic>
        <p:nvPicPr>
          <p:cNvPr id="29"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9655" y="893616"/>
            <a:ext cx="1012079" cy="1012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637" y="2396505"/>
            <a:ext cx="491222" cy="559992"/>
          </a:xfrm>
          <a:prstGeom prst="rect">
            <a:avLst/>
          </a:prstGeom>
        </p:spPr>
      </p:pic>
      <p:pic>
        <p:nvPicPr>
          <p:cNvPr id="31" name="Picture 30"/>
          <p:cNvPicPr>
            <a:picLocks noChangeAspect="1"/>
          </p:cNvPicPr>
          <p:nvPr/>
        </p:nvPicPr>
        <p:blipFill>
          <a:blip r:embed="rId6"/>
          <a:stretch>
            <a:fillRect/>
          </a:stretch>
        </p:blipFill>
        <p:spPr>
          <a:xfrm>
            <a:off x="534244" y="3671463"/>
            <a:ext cx="397614" cy="543083"/>
          </a:xfrm>
          <a:prstGeom prst="rect">
            <a:avLst/>
          </a:prstGeom>
        </p:spPr>
      </p:pic>
      <p:sp>
        <p:nvSpPr>
          <p:cNvPr id="32" name="TextBox 31"/>
          <p:cNvSpPr txBox="1"/>
          <p:nvPr/>
        </p:nvSpPr>
        <p:spPr>
          <a:xfrm>
            <a:off x="261733" y="4225892"/>
            <a:ext cx="914556" cy="400110"/>
          </a:xfrm>
          <a:prstGeom prst="rect">
            <a:avLst/>
          </a:prstGeom>
          <a:noFill/>
        </p:spPr>
        <p:txBody>
          <a:bodyPr wrap="square" rtlCol="0">
            <a:spAutoFit/>
          </a:bodyPr>
          <a:lstStyle/>
          <a:p>
            <a:pPr algn="ctr"/>
            <a:r>
              <a:rPr lang="en-US" sz="1000" dirty="0" smtClean="0">
                <a:latin typeface="Arial"/>
                <a:cs typeface="Arial"/>
              </a:rPr>
              <a:t>traditional server</a:t>
            </a:r>
            <a:endParaRPr lang="en-US" sz="1000" dirty="0">
              <a:latin typeface="Arial"/>
              <a:cs typeface="Arial"/>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3915" y="2340334"/>
            <a:ext cx="603250" cy="723900"/>
          </a:xfrm>
          <a:prstGeom prst="rect">
            <a:avLst/>
          </a:prstGeom>
        </p:spPr>
      </p:pic>
      <p:sp>
        <p:nvSpPr>
          <p:cNvPr id="34" name="TextBox 33"/>
          <p:cNvSpPr txBox="1"/>
          <p:nvPr/>
        </p:nvSpPr>
        <p:spPr>
          <a:xfrm>
            <a:off x="4528804" y="3065310"/>
            <a:ext cx="998785" cy="246221"/>
          </a:xfrm>
          <a:prstGeom prst="rect">
            <a:avLst/>
          </a:prstGeom>
          <a:noFill/>
        </p:spPr>
        <p:txBody>
          <a:bodyPr wrap="square" rtlCol="0">
            <a:spAutoFit/>
          </a:bodyPr>
          <a:lstStyle/>
          <a:p>
            <a:pPr algn="ctr"/>
            <a:r>
              <a:rPr lang="en-US" sz="1000" dirty="0" smtClean="0">
                <a:latin typeface="Arial"/>
                <a:cs typeface="Arial"/>
              </a:rPr>
              <a:t>Amazon EC2</a:t>
            </a:r>
            <a:endParaRPr lang="en-US" sz="1000" dirty="0">
              <a:latin typeface="Arial"/>
              <a:cs typeface="Arial"/>
            </a:endParaRPr>
          </a:p>
        </p:txBody>
      </p:sp>
      <p:sp>
        <p:nvSpPr>
          <p:cNvPr id="51" name="TextBox 50"/>
          <p:cNvSpPr txBox="1"/>
          <p:nvPr/>
        </p:nvSpPr>
        <p:spPr>
          <a:xfrm>
            <a:off x="471567" y="3031617"/>
            <a:ext cx="470978" cy="154602"/>
          </a:xfrm>
          <a:prstGeom prst="rect">
            <a:avLst/>
          </a:prstGeom>
          <a:noFill/>
        </p:spPr>
        <p:txBody>
          <a:bodyPr wrap="square" lIns="0" tIns="0" rIns="0" bIns="0" rtlCol="0">
            <a:spAutoFit/>
          </a:bodyPr>
          <a:lstStyle/>
          <a:p>
            <a:pPr algn="ctr"/>
            <a:r>
              <a:rPr lang="en-US" sz="1000" dirty="0" smtClean="0"/>
              <a:t>cluster</a:t>
            </a:r>
            <a:endParaRPr lang="en-US" sz="1000"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995" y="901046"/>
            <a:ext cx="822960" cy="822960"/>
          </a:xfrm>
          <a:prstGeom prst="rect">
            <a:avLst/>
          </a:prstGeom>
        </p:spPr>
      </p:pic>
      <p:pic>
        <p:nvPicPr>
          <p:cNvPr id="14" name="Picture 1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330474173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Tree>
    <p:extLst>
      <p:ext uri="{BB962C8B-B14F-4D97-AF65-F5344CB8AC3E}">
        <p14:creationId xmlns:p14="http://schemas.microsoft.com/office/powerpoint/2010/main" val="50115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Networking</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64" y="679660"/>
            <a:ext cx="530057" cy="644902"/>
          </a:xfrm>
          <a:prstGeom prst="rect">
            <a:avLst/>
          </a:prstGeom>
        </p:spPr>
      </p:pic>
      <p:sp>
        <p:nvSpPr>
          <p:cNvPr id="68" name="TextBox 67"/>
          <p:cNvSpPr txBox="1"/>
          <p:nvPr/>
        </p:nvSpPr>
        <p:spPr>
          <a:xfrm>
            <a:off x="1198558" y="3584503"/>
            <a:ext cx="640080" cy="274320"/>
          </a:xfrm>
          <a:prstGeom prst="rect">
            <a:avLst/>
          </a:prstGeom>
          <a:noFill/>
        </p:spPr>
        <p:txBody>
          <a:bodyPr wrap="square" lIns="0" tIns="0" rIns="0" bIns="0" rtlCol="0" anchor="t">
            <a:noAutofit/>
          </a:bodyPr>
          <a:lstStyle/>
          <a:p>
            <a:pPr algn="ctr"/>
            <a:r>
              <a:rPr lang="en-US" sz="800" b="1" dirty="0" smtClean="0"/>
              <a:t>router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191" y="2904838"/>
            <a:ext cx="538196" cy="564238"/>
          </a:xfrm>
          <a:prstGeom prst="rect">
            <a:avLst/>
          </a:prstGeom>
        </p:spPr>
      </p:pic>
      <p:sp>
        <p:nvSpPr>
          <p:cNvPr id="70" name="TextBox 69"/>
          <p:cNvSpPr txBox="1"/>
          <p:nvPr/>
        </p:nvSpPr>
        <p:spPr>
          <a:xfrm>
            <a:off x="410849" y="3584503"/>
            <a:ext cx="640080" cy="274320"/>
          </a:xfrm>
          <a:prstGeom prst="rect">
            <a:avLst/>
          </a:prstGeom>
          <a:noFill/>
        </p:spPr>
        <p:txBody>
          <a:bodyPr wrap="square" lIns="0" tIns="0" rIns="0" bIns="0" rtlCol="0" anchor="t">
            <a:noAutofit/>
          </a:bodyPr>
          <a:lstStyle/>
          <a:p>
            <a:pPr algn="ctr"/>
            <a:r>
              <a:rPr lang="en-US" sz="800" b="1" dirty="0" smtClean="0"/>
              <a:t>Internet gateway</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243" y="2904838"/>
            <a:ext cx="538196" cy="564238"/>
          </a:xfrm>
          <a:prstGeom prst="rect">
            <a:avLst/>
          </a:prstGeom>
        </p:spPr>
      </p:pic>
      <p:sp>
        <p:nvSpPr>
          <p:cNvPr id="72" name="TextBox 71"/>
          <p:cNvSpPr txBox="1"/>
          <p:nvPr/>
        </p:nvSpPr>
        <p:spPr>
          <a:xfrm>
            <a:off x="415005" y="2534035"/>
            <a:ext cx="640080" cy="274320"/>
          </a:xfrm>
          <a:prstGeom prst="rect">
            <a:avLst/>
          </a:prstGeom>
          <a:noFill/>
        </p:spPr>
        <p:txBody>
          <a:bodyPr wrap="square" lIns="0" tIns="0" rIns="0" bIns="0" rtlCol="0" anchor="t">
            <a:noAutofit/>
          </a:bodyPr>
          <a:lstStyle/>
          <a:p>
            <a:pPr algn="ctr"/>
            <a:r>
              <a:rPr lang="en-US" sz="800" b="1" dirty="0" smtClean="0"/>
              <a:t>customer gateway</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43" y="1845846"/>
            <a:ext cx="538196" cy="564238"/>
          </a:xfrm>
          <a:prstGeom prst="rect">
            <a:avLst/>
          </a:prstGeom>
        </p:spPr>
      </p:pic>
      <p:sp>
        <p:nvSpPr>
          <p:cNvPr id="74" name="TextBox 73"/>
          <p:cNvSpPr txBox="1"/>
          <p:nvPr/>
        </p:nvSpPr>
        <p:spPr>
          <a:xfrm>
            <a:off x="1201141" y="4654811"/>
            <a:ext cx="640080" cy="274320"/>
          </a:xfrm>
          <a:prstGeom prst="rect">
            <a:avLst/>
          </a:prstGeom>
          <a:noFill/>
        </p:spPr>
        <p:txBody>
          <a:bodyPr wrap="square" lIns="0" tIns="0" rIns="0" bIns="0" rtlCol="0" anchor="t">
            <a:noAutofit/>
          </a:bodyPr>
          <a:lstStyle/>
          <a:p>
            <a:pPr algn="ctr"/>
            <a:r>
              <a:rPr lang="en-US" sz="800" b="1" dirty="0" smtClean="0"/>
              <a:t>VPN gateway</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6180" y="3977309"/>
            <a:ext cx="538196" cy="564238"/>
          </a:xfrm>
          <a:prstGeom prst="rect">
            <a:avLst/>
          </a:prstGeom>
        </p:spPr>
      </p:pic>
      <p:sp>
        <p:nvSpPr>
          <p:cNvPr id="76" name="TextBox 75"/>
          <p:cNvSpPr txBox="1"/>
          <p:nvPr/>
        </p:nvSpPr>
        <p:spPr>
          <a:xfrm>
            <a:off x="412418" y="4652223"/>
            <a:ext cx="640080" cy="274320"/>
          </a:xfrm>
          <a:prstGeom prst="rect">
            <a:avLst/>
          </a:prstGeom>
          <a:noFill/>
        </p:spPr>
        <p:txBody>
          <a:bodyPr wrap="square" lIns="0" tIns="0" rIns="0" bIns="0" rtlCol="0" anchor="t">
            <a:noAutofit/>
          </a:bodyPr>
          <a:lstStyle/>
          <a:p>
            <a:pPr algn="ctr"/>
            <a:r>
              <a:rPr lang="en-US" sz="800" b="1" dirty="0" smtClean="0"/>
              <a:t>VPN connection</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327" y="4042817"/>
            <a:ext cx="532112" cy="423719"/>
          </a:xfrm>
          <a:prstGeom prst="rect">
            <a:avLst/>
          </a:prstGeom>
        </p:spPr>
      </p:pic>
      <p:sp>
        <p:nvSpPr>
          <p:cNvPr id="78" name="TextBox 77"/>
          <p:cNvSpPr txBox="1"/>
          <p:nvPr/>
        </p:nvSpPr>
        <p:spPr>
          <a:xfrm>
            <a:off x="1982829" y="4654811"/>
            <a:ext cx="640080" cy="274320"/>
          </a:xfrm>
          <a:prstGeom prst="rect">
            <a:avLst/>
          </a:prstGeom>
          <a:noFill/>
        </p:spPr>
        <p:txBody>
          <a:bodyPr wrap="square" lIns="0" tIns="0" rIns="0" bIns="0" rtlCol="0" anchor="t">
            <a:noAutofit/>
          </a:bodyPr>
          <a:lstStyle/>
          <a:p>
            <a:pPr algn="ctr"/>
            <a:r>
              <a:rPr lang="en-US" sz="800" b="1" dirty="0" smtClean="0"/>
              <a:t>VPC</a:t>
            </a:r>
            <a:br>
              <a:rPr lang="en-US" sz="800" b="1" dirty="0" smtClean="0"/>
            </a:br>
            <a:r>
              <a:rPr lang="en-US" sz="800" b="1" dirty="0" smtClean="0"/>
              <a:t>peering</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15427" y="683139"/>
            <a:ext cx="537318" cy="638065"/>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9462" y="3977309"/>
            <a:ext cx="538196" cy="564238"/>
          </a:xfrm>
          <a:prstGeom prst="rect">
            <a:avLst/>
          </a:prstGeom>
        </p:spPr>
      </p:pic>
      <p:sp>
        <p:nvSpPr>
          <p:cNvPr id="86" name="TextBox 85"/>
          <p:cNvSpPr txBox="1"/>
          <p:nvPr/>
        </p:nvSpPr>
        <p:spPr>
          <a:xfrm>
            <a:off x="2965523" y="2531068"/>
            <a:ext cx="643781" cy="274320"/>
          </a:xfrm>
          <a:prstGeom prst="rect">
            <a:avLst/>
          </a:prstGeom>
          <a:noFill/>
        </p:spPr>
        <p:txBody>
          <a:bodyPr wrap="square" lIns="0" tIns="0" rIns="0" bIns="0" rtlCol="0" anchor="t">
            <a:noAutofit/>
          </a:bodyPr>
          <a:lstStyle/>
          <a:p>
            <a:pPr algn="ctr"/>
            <a:r>
              <a:rPr lang="en-US" sz="800" b="1" dirty="0" smtClean="0"/>
              <a:t>hosted zone</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5022" y="1852664"/>
            <a:ext cx="544782" cy="544782"/>
          </a:xfrm>
          <a:prstGeom prst="rect">
            <a:avLst/>
          </a:prstGeom>
        </p:spPr>
      </p:pic>
      <p:sp>
        <p:nvSpPr>
          <p:cNvPr id="88" name="TextBox 87"/>
          <p:cNvSpPr txBox="1"/>
          <p:nvPr/>
        </p:nvSpPr>
        <p:spPr>
          <a:xfrm>
            <a:off x="2965523" y="3585135"/>
            <a:ext cx="643781" cy="274320"/>
          </a:xfrm>
          <a:prstGeom prst="rect">
            <a:avLst/>
          </a:prstGeom>
          <a:noFill/>
        </p:spPr>
        <p:txBody>
          <a:bodyPr wrap="square" lIns="0" tIns="0" rIns="0" bIns="0" rtlCol="0" anchor="t">
            <a:noAutofit/>
          </a:bodyPr>
          <a:lstStyle/>
          <a:p>
            <a:pPr algn="ctr"/>
            <a:r>
              <a:rPr lang="en-US" sz="800" b="1" dirty="0" smtClean="0"/>
              <a:t>route table</a:t>
            </a:r>
            <a:endParaRPr lang="en-US" sz="1400" b="1" dirty="0"/>
          </a:p>
        </p:txBody>
      </p:sp>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15022" y="2904838"/>
            <a:ext cx="544782" cy="496713"/>
          </a:xfrm>
          <a:prstGeom prst="rect">
            <a:avLst/>
          </a:prstGeom>
        </p:spPr>
      </p:pic>
      <p:cxnSp>
        <p:nvCxnSpPr>
          <p:cNvPr id="98" name="Straight Connector 97"/>
          <p:cNvCxnSpPr/>
          <p:nvPr/>
        </p:nvCxnSpPr>
        <p:spPr>
          <a:xfrm>
            <a:off x="275611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8277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198558" y="2538982"/>
            <a:ext cx="640080" cy="274320"/>
          </a:xfrm>
          <a:prstGeom prst="rect">
            <a:avLst/>
          </a:prstGeom>
          <a:noFill/>
        </p:spPr>
        <p:txBody>
          <a:bodyPr wrap="square" lIns="0" tIns="0" rIns="0" bIns="0" rtlCol="0" anchor="t">
            <a:noAutofit/>
          </a:bodyPr>
          <a:lstStyle/>
          <a:p>
            <a:pPr algn="ctr"/>
            <a:r>
              <a:rPr lang="en-US" sz="800" b="1" dirty="0" smtClean="0"/>
              <a:t>endpoints</a:t>
            </a:r>
            <a:endParaRPr lang="en-US" sz="1400" b="1" dirty="0"/>
          </a:p>
        </p:txBody>
      </p:sp>
      <p:pic>
        <p:nvPicPr>
          <p:cNvPr id="31" name="Picture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45191" y="1845846"/>
            <a:ext cx="538196" cy="564237"/>
          </a:xfrm>
          <a:prstGeom prst="rect">
            <a:avLst/>
          </a:prstGeom>
        </p:spPr>
      </p:pic>
      <p:sp>
        <p:nvSpPr>
          <p:cNvPr id="32" name="TextBox 31"/>
          <p:cNvSpPr txBox="1"/>
          <p:nvPr/>
        </p:nvSpPr>
        <p:spPr>
          <a:xfrm>
            <a:off x="1977375" y="2531068"/>
            <a:ext cx="640080" cy="274320"/>
          </a:xfrm>
          <a:prstGeom prst="rect">
            <a:avLst/>
          </a:prstGeom>
          <a:noFill/>
        </p:spPr>
        <p:txBody>
          <a:bodyPr wrap="square" lIns="0" tIns="0" rIns="0" bIns="0" rtlCol="0" anchor="t">
            <a:noAutofit/>
          </a:bodyPr>
          <a:lstStyle/>
          <a:p>
            <a:pPr algn="ctr"/>
            <a:r>
              <a:rPr lang="en-US" sz="800" b="1" dirty="0" smtClean="0"/>
              <a:t>flow logs</a:t>
            </a:r>
            <a:endParaRPr lang="en-US" sz="1400" b="1" dirty="0"/>
          </a:p>
        </p:txBody>
      </p:sp>
      <p:pic>
        <p:nvPicPr>
          <p:cNvPr id="33" name="Picture 3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24139" y="1845846"/>
            <a:ext cx="538196" cy="555557"/>
          </a:xfrm>
          <a:prstGeom prst="rect">
            <a:avLst/>
          </a:prstGeom>
        </p:spPr>
      </p:pic>
      <p:cxnSp>
        <p:nvCxnSpPr>
          <p:cNvPr id="190" name="Straight Connector 189"/>
          <p:cNvCxnSpPr/>
          <p:nvPr/>
        </p:nvCxnSpPr>
        <p:spPr>
          <a:xfrm>
            <a:off x="364494"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419315" y="1360220"/>
            <a:ext cx="643781" cy="155632"/>
          </a:xfrm>
          <a:prstGeom prst="rect">
            <a:avLst/>
          </a:prstGeom>
          <a:noFill/>
        </p:spPr>
        <p:txBody>
          <a:bodyPr wrap="square" lIns="0" tIns="0" rIns="0" bIns="0" rtlCol="0" anchor="t">
            <a:noAutofit/>
          </a:bodyPr>
          <a:lstStyle/>
          <a:p>
            <a:pPr algn="ctr"/>
            <a:r>
              <a:rPr lang="en-US" sz="1000" b="1" dirty="0" smtClean="0"/>
              <a:t>Amazon VPC</a:t>
            </a:r>
            <a:endParaRPr lang="en-US" b="1" dirty="0"/>
          </a:p>
        </p:txBody>
      </p:sp>
      <p:cxnSp>
        <p:nvCxnSpPr>
          <p:cNvPr id="217" name="Straight Connector 216"/>
          <p:cNvCxnSpPr/>
          <p:nvPr/>
        </p:nvCxnSpPr>
        <p:spPr>
          <a:xfrm>
            <a:off x="280561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8" name="TextBox 217"/>
          <p:cNvSpPr txBox="1"/>
          <p:nvPr/>
        </p:nvSpPr>
        <p:spPr>
          <a:xfrm>
            <a:off x="2918326" y="1360220"/>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sp>
        <p:nvSpPr>
          <p:cNvPr id="244" name="TextBox 243"/>
          <p:cNvSpPr txBox="1"/>
          <p:nvPr/>
        </p:nvSpPr>
        <p:spPr>
          <a:xfrm>
            <a:off x="3992725" y="1360220"/>
            <a:ext cx="731520" cy="155632"/>
          </a:xfrm>
          <a:prstGeom prst="rect">
            <a:avLst/>
          </a:prstGeom>
          <a:noFill/>
        </p:spPr>
        <p:txBody>
          <a:bodyPr wrap="square" lIns="0" tIns="0" rIns="0" bIns="0" rtlCol="0" anchor="t">
            <a:noAutofit/>
          </a:bodyPr>
          <a:lstStyle/>
          <a:p>
            <a:pPr algn="ctr"/>
            <a:r>
              <a:rPr lang="en-US" sz="1000" b="1" dirty="0" smtClean="0"/>
              <a:t>AWS Direct Connect</a:t>
            </a:r>
            <a:endParaRPr lang="en-US" sz="1000" b="1" dirty="0"/>
          </a:p>
        </p:txBody>
      </p:sp>
      <p:cxnSp>
        <p:nvCxnSpPr>
          <p:cNvPr id="245" name="Straight Connector 244"/>
          <p:cNvCxnSpPr/>
          <p:nvPr/>
        </p:nvCxnSpPr>
        <p:spPr>
          <a:xfrm>
            <a:off x="389051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64494" y="1739909"/>
            <a:ext cx="85470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5" name="Picture 3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08664" y="670825"/>
            <a:ext cx="544781" cy="653737"/>
          </a:xfrm>
          <a:prstGeom prst="rect">
            <a:avLst/>
          </a:prstGeom>
        </p:spPr>
      </p:pic>
      <p:sp>
        <p:nvSpPr>
          <p:cNvPr id="37" name="TextBox 36"/>
          <p:cNvSpPr txBox="1"/>
          <p:nvPr/>
        </p:nvSpPr>
        <p:spPr>
          <a:xfrm>
            <a:off x="1971444" y="3584503"/>
            <a:ext cx="640080" cy="274320"/>
          </a:xfrm>
          <a:prstGeom prst="rect">
            <a:avLst/>
          </a:prstGeom>
          <a:noFill/>
        </p:spPr>
        <p:txBody>
          <a:bodyPr wrap="square" lIns="0" tIns="0" rIns="0" bIns="0" rtlCol="0" anchor="t">
            <a:noAutofit/>
          </a:bodyPr>
          <a:lstStyle/>
          <a:p>
            <a:pPr algn="ctr"/>
            <a:r>
              <a:rPr lang="en-US" sz="800" b="1" dirty="0" smtClean="0"/>
              <a:t>VPC NAT gateway</a:t>
            </a:r>
            <a:endParaRPr lang="en-US" sz="1400" b="1" dirty="0"/>
          </a:p>
        </p:txBody>
      </p:sp>
      <p:pic>
        <p:nvPicPr>
          <p:cNvPr id="38" name="Picture 3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1533" y="2909178"/>
            <a:ext cx="538196" cy="555557"/>
          </a:xfrm>
          <a:prstGeom prst="rect">
            <a:avLst/>
          </a:prstGeom>
        </p:spPr>
      </p:pic>
    </p:spTree>
    <p:extLst>
      <p:ext uri="{BB962C8B-B14F-4D97-AF65-F5344CB8AC3E}">
        <p14:creationId xmlns:p14="http://schemas.microsoft.com/office/powerpoint/2010/main" val="277297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Tools</a:t>
            </a:r>
            <a:endParaRPr lang="en-US" dirty="0"/>
          </a:p>
        </p:txBody>
      </p:sp>
    </p:spTree>
    <p:extLst>
      <p:ext uri="{BB962C8B-B14F-4D97-AF65-F5344CB8AC3E}">
        <p14:creationId xmlns:p14="http://schemas.microsoft.com/office/powerpoint/2010/main" val="313199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Tools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30" y="688821"/>
            <a:ext cx="528779" cy="6345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775" y="688821"/>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6381" y="688821"/>
            <a:ext cx="537317" cy="643019"/>
          </a:xfrm>
          <a:prstGeom prst="rect">
            <a:avLst/>
          </a:prstGeom>
        </p:spPr>
      </p:pic>
      <p:cxnSp>
        <p:nvCxnSpPr>
          <p:cNvPr id="98" name="Straight Connector 97"/>
          <p:cNvCxnSpPr/>
          <p:nvPr/>
        </p:nvCxnSpPr>
        <p:spPr>
          <a:xfrm>
            <a:off x="13500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175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34634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a:t>CodeCommit</a:t>
            </a:r>
            <a:endParaRPr lang="en-US" sz="1000" b="1" dirty="0"/>
          </a:p>
        </p:txBody>
      </p:sp>
      <p:sp>
        <p:nvSpPr>
          <p:cNvPr id="233" name="TextBox 232"/>
          <p:cNvSpPr txBox="1"/>
          <p:nvPr/>
        </p:nvSpPr>
        <p:spPr>
          <a:xfrm>
            <a:off x="1414390"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CodeDeploy</a:t>
            </a:r>
            <a:endParaRPr lang="en-US" sz="1000" b="1" dirty="0"/>
          </a:p>
        </p:txBody>
      </p:sp>
      <p:sp>
        <p:nvSpPr>
          <p:cNvPr id="236" name="TextBox 235"/>
          <p:cNvSpPr txBox="1"/>
          <p:nvPr/>
        </p:nvSpPr>
        <p:spPr>
          <a:xfrm>
            <a:off x="2473264" y="1360404"/>
            <a:ext cx="943550" cy="155448"/>
          </a:xfrm>
          <a:prstGeom prst="rect">
            <a:avLst/>
          </a:prstGeom>
          <a:noFill/>
        </p:spPr>
        <p:txBody>
          <a:bodyPr wrap="square" lIns="0" tIns="0" rIns="0" bIns="0" rtlCol="0" anchor="t">
            <a:noAutofit/>
          </a:bodyPr>
          <a:lstStyle/>
          <a:p>
            <a:pPr algn="ctr"/>
            <a:r>
              <a:rPr lang="en-US" sz="1000" b="1" dirty="0"/>
              <a:t>AWS </a:t>
            </a:r>
            <a:br>
              <a:rPr lang="en-US" sz="1000" b="1" dirty="0"/>
            </a:br>
            <a:r>
              <a:rPr lang="en-US" sz="1000" b="1" dirty="0" err="1" smtClean="0"/>
              <a:t>CodePipeline</a:t>
            </a:r>
            <a:endParaRPr lang="en-US" sz="1000" b="1" dirty="0"/>
          </a:p>
        </p:txBody>
      </p:sp>
      <p:cxnSp>
        <p:nvCxnSpPr>
          <p:cNvPr id="292" name="Straight Connector 29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14085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24864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Tree>
    <p:extLst>
      <p:ext uri="{BB962C8B-B14F-4D97-AF65-F5344CB8AC3E}">
        <p14:creationId xmlns:p14="http://schemas.microsoft.com/office/powerpoint/2010/main" val="424820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Management Tools</a:t>
            </a:r>
            <a:endParaRPr lang="en-US" dirty="0"/>
          </a:p>
        </p:txBody>
      </p:sp>
      <p:sp>
        <p:nvSpPr>
          <p:cNvPr id="68" name="TextBox 67"/>
          <p:cNvSpPr txBox="1"/>
          <p:nvPr/>
        </p:nvSpPr>
        <p:spPr>
          <a:xfrm>
            <a:off x="488847" y="2536369"/>
            <a:ext cx="643781" cy="274320"/>
          </a:xfrm>
          <a:prstGeom prst="rect">
            <a:avLst/>
          </a:prstGeom>
          <a:noFill/>
        </p:spPr>
        <p:txBody>
          <a:bodyPr wrap="square" lIns="0" tIns="0" rIns="0" bIns="0" rtlCol="0" anchor="t">
            <a:noAutofit/>
          </a:bodyPr>
          <a:lstStyle/>
          <a:p>
            <a:pPr algn="ctr"/>
            <a:r>
              <a:rPr lang="en-US" sz="800" b="1" dirty="0" smtClean="0"/>
              <a:t>alarm</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11" y="1840548"/>
            <a:ext cx="470198" cy="554833"/>
          </a:xfrm>
          <a:prstGeom prst="rect">
            <a:avLst/>
          </a:prstGeom>
        </p:spPr>
      </p:pic>
      <p:cxnSp>
        <p:nvCxnSpPr>
          <p:cNvPr id="98" name="Straight Connector 97"/>
          <p:cNvCxnSpPr/>
          <p:nvPr/>
        </p:nvCxnSpPr>
        <p:spPr>
          <a:xfrm>
            <a:off x="135344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42838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491031"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567952"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553798" y="3587509"/>
            <a:ext cx="643781" cy="274320"/>
          </a:xfrm>
          <a:prstGeom prst="rect">
            <a:avLst/>
          </a:prstGeom>
          <a:noFill/>
        </p:spPr>
        <p:txBody>
          <a:bodyPr wrap="square" lIns="0" tIns="0" rIns="0" bIns="0" rtlCol="0" anchor="t">
            <a:noAutofit/>
          </a:bodyPr>
          <a:lstStyle/>
          <a:p>
            <a:pPr algn="ctr"/>
            <a:r>
              <a:rPr lang="en-US" sz="800" b="1" dirty="0" smtClean="0"/>
              <a:t>template</a:t>
            </a:r>
            <a:endParaRPr lang="en-US" sz="1400" b="1" dirty="0"/>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287" y="2912930"/>
            <a:ext cx="469639" cy="535388"/>
          </a:xfrm>
          <a:prstGeom prst="rect">
            <a:avLst/>
          </a:prstGeom>
        </p:spPr>
      </p:pic>
      <p:sp>
        <p:nvSpPr>
          <p:cNvPr id="47" name="TextBox 46"/>
          <p:cNvSpPr txBox="1"/>
          <p:nvPr/>
        </p:nvSpPr>
        <p:spPr>
          <a:xfrm>
            <a:off x="1553225" y="2535851"/>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4572" y="1964290"/>
            <a:ext cx="434850" cy="35578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044" y="710759"/>
            <a:ext cx="525324" cy="5963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6961" y="691978"/>
            <a:ext cx="514094" cy="635058"/>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3037" y="656618"/>
            <a:ext cx="537316" cy="644780"/>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9515" y="655971"/>
            <a:ext cx="543291" cy="651950"/>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49436" y="653033"/>
            <a:ext cx="543291" cy="651950"/>
          </a:xfrm>
          <a:prstGeom prst="rect">
            <a:avLst/>
          </a:prstGeom>
        </p:spPr>
      </p:pic>
      <p:sp>
        <p:nvSpPr>
          <p:cNvPr id="38" name="TextBox 37"/>
          <p:cNvSpPr txBox="1"/>
          <p:nvPr/>
        </p:nvSpPr>
        <p:spPr>
          <a:xfrm>
            <a:off x="5479024" y="4659844"/>
            <a:ext cx="643781" cy="274320"/>
          </a:xfrm>
          <a:prstGeom prst="rect">
            <a:avLst/>
          </a:prstGeom>
          <a:noFill/>
        </p:spPr>
        <p:txBody>
          <a:bodyPr wrap="square" lIns="0" tIns="0" rIns="0" bIns="0" rtlCol="0" anchor="t">
            <a:noAutofit/>
          </a:bodyPr>
          <a:lstStyle/>
          <a:p>
            <a:pPr algn="ctr"/>
            <a:r>
              <a:rPr lang="en-US" sz="800" b="1" dirty="0" smtClean="0"/>
              <a:t>stack</a:t>
            </a:r>
            <a:endParaRPr lang="en-US" sz="1400" b="1" dirty="0"/>
          </a:p>
        </p:txBody>
      </p:sp>
      <p:pic>
        <p:nvPicPr>
          <p:cNvPr id="39" name="Picture 3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2956" y="3984274"/>
            <a:ext cx="533738" cy="541362"/>
          </a:xfrm>
          <a:prstGeom prst="rect">
            <a:avLst/>
          </a:prstGeom>
        </p:spPr>
      </p:pic>
      <p:sp>
        <p:nvSpPr>
          <p:cNvPr id="40" name="TextBox 39"/>
          <p:cNvSpPr txBox="1"/>
          <p:nvPr/>
        </p:nvSpPr>
        <p:spPr>
          <a:xfrm>
            <a:off x="4697937" y="3584093"/>
            <a:ext cx="643781" cy="274320"/>
          </a:xfrm>
          <a:prstGeom prst="rect">
            <a:avLst/>
          </a:prstGeom>
          <a:noFill/>
        </p:spPr>
        <p:txBody>
          <a:bodyPr wrap="square" lIns="0" tIns="0" rIns="0" bIns="0" rtlCol="0" anchor="t">
            <a:noAutofit/>
          </a:bodyPr>
          <a:lstStyle/>
          <a:p>
            <a:pPr algn="ctr"/>
            <a:r>
              <a:rPr lang="en-US" sz="800" b="1" dirty="0" smtClean="0"/>
              <a:t>layers</a:t>
            </a:r>
            <a:endParaRPr lang="en-US" sz="1400" b="1" dirty="0"/>
          </a:p>
        </p:txBody>
      </p:sp>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755985" y="2918466"/>
            <a:ext cx="536981" cy="536981"/>
          </a:xfrm>
          <a:prstGeom prst="rect">
            <a:avLst/>
          </a:prstGeom>
        </p:spPr>
      </p:pic>
      <p:sp>
        <p:nvSpPr>
          <p:cNvPr id="44" name="TextBox 43"/>
          <p:cNvSpPr txBox="1"/>
          <p:nvPr/>
        </p:nvSpPr>
        <p:spPr>
          <a:xfrm>
            <a:off x="6260110" y="2525614"/>
            <a:ext cx="643781"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45" name="Picture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17168" y="1864951"/>
            <a:ext cx="536981" cy="544440"/>
          </a:xfrm>
          <a:prstGeom prst="rect">
            <a:avLst/>
          </a:prstGeom>
        </p:spPr>
      </p:pic>
      <p:sp>
        <p:nvSpPr>
          <p:cNvPr id="46" name="TextBox 45"/>
          <p:cNvSpPr txBox="1"/>
          <p:nvPr/>
        </p:nvSpPr>
        <p:spPr>
          <a:xfrm>
            <a:off x="4697937" y="2525614"/>
            <a:ext cx="643781" cy="274320"/>
          </a:xfrm>
          <a:prstGeom prst="rect">
            <a:avLst/>
          </a:prstGeom>
          <a:noFill/>
        </p:spPr>
        <p:txBody>
          <a:bodyPr wrap="square" lIns="0" tIns="0" rIns="0" bIns="0" rtlCol="0" anchor="t">
            <a:noAutofit/>
          </a:bodyPr>
          <a:lstStyle/>
          <a:p>
            <a:pPr algn="ctr"/>
            <a:r>
              <a:rPr lang="en-US" sz="800" b="1" dirty="0" smtClean="0"/>
              <a:t>apps</a:t>
            </a:r>
            <a:endParaRPr lang="en-US" sz="1400" b="1" dirty="0"/>
          </a:p>
        </p:txBody>
      </p:sp>
      <p:pic>
        <p:nvPicPr>
          <p:cNvPr id="53" name="Picture 5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45757" y="1873497"/>
            <a:ext cx="544440" cy="544440"/>
          </a:xfrm>
          <a:prstGeom prst="rect">
            <a:avLst/>
          </a:prstGeom>
        </p:spPr>
      </p:pic>
      <p:sp>
        <p:nvSpPr>
          <p:cNvPr id="54" name="TextBox 53"/>
          <p:cNvSpPr txBox="1"/>
          <p:nvPr/>
        </p:nvSpPr>
        <p:spPr>
          <a:xfrm>
            <a:off x="5479024" y="2525614"/>
            <a:ext cx="643781" cy="274320"/>
          </a:xfrm>
          <a:prstGeom prst="rect">
            <a:avLst/>
          </a:prstGeom>
          <a:noFill/>
        </p:spPr>
        <p:txBody>
          <a:bodyPr wrap="square" lIns="0" tIns="0" rIns="0" bIns="0" rtlCol="0" anchor="t">
            <a:noAutofit/>
          </a:bodyPr>
          <a:lstStyle/>
          <a:p>
            <a:pPr algn="ctr"/>
            <a:r>
              <a:rPr lang="en-US" sz="800" b="1" dirty="0" smtClean="0"/>
              <a:t>deployments</a:t>
            </a:r>
            <a:endParaRPr lang="en-US" sz="1400" b="1" dirty="0"/>
          </a:p>
        </p:txBody>
      </p:sp>
      <p:pic>
        <p:nvPicPr>
          <p:cNvPr id="55" name="Picture 5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28694" y="1871685"/>
            <a:ext cx="536981" cy="514607"/>
          </a:xfrm>
          <a:prstGeom prst="rect">
            <a:avLst/>
          </a:prstGeom>
        </p:spPr>
      </p:pic>
      <p:sp>
        <p:nvSpPr>
          <p:cNvPr id="56" name="TextBox 55"/>
          <p:cNvSpPr txBox="1"/>
          <p:nvPr/>
        </p:nvSpPr>
        <p:spPr>
          <a:xfrm>
            <a:off x="5479024" y="3584093"/>
            <a:ext cx="643781" cy="274320"/>
          </a:xfrm>
          <a:prstGeom prst="rect">
            <a:avLst/>
          </a:prstGeom>
          <a:noFill/>
        </p:spPr>
        <p:txBody>
          <a:bodyPr wrap="square" lIns="0" tIns="0" rIns="0" bIns="0" rtlCol="0" anchor="t">
            <a:noAutofit/>
          </a:bodyPr>
          <a:lstStyle/>
          <a:p>
            <a:pPr algn="ctr"/>
            <a:r>
              <a:rPr lang="en-US" sz="800" b="1" dirty="0" smtClean="0"/>
              <a:t>monitoring</a:t>
            </a:r>
            <a:endParaRPr lang="en-US" sz="1400" b="1" dirty="0"/>
          </a:p>
        </p:txBody>
      </p:sp>
      <p:pic>
        <p:nvPicPr>
          <p:cNvPr id="57" name="Picture 5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8694" y="2942910"/>
            <a:ext cx="544440" cy="461261"/>
          </a:xfrm>
          <a:prstGeom prst="rect">
            <a:avLst/>
          </a:prstGeom>
        </p:spPr>
      </p:pic>
      <p:sp>
        <p:nvSpPr>
          <p:cNvPr id="58" name="TextBox 57"/>
          <p:cNvSpPr txBox="1"/>
          <p:nvPr/>
        </p:nvSpPr>
        <p:spPr>
          <a:xfrm>
            <a:off x="4697937" y="4659844"/>
            <a:ext cx="643781" cy="274320"/>
          </a:xfrm>
          <a:prstGeom prst="rect">
            <a:avLst/>
          </a:prstGeom>
          <a:noFill/>
        </p:spPr>
        <p:txBody>
          <a:bodyPr wrap="square" lIns="0" tIns="0" rIns="0" bIns="0" rtlCol="0" anchor="t">
            <a:noAutofit/>
          </a:bodyPr>
          <a:lstStyle/>
          <a:p>
            <a:pPr algn="ctr"/>
            <a:r>
              <a:rPr lang="en-US" sz="800" b="1" dirty="0" smtClean="0"/>
              <a:t>resources</a:t>
            </a:r>
            <a:endParaRPr lang="en-US" sz="1400" b="1" dirty="0"/>
          </a:p>
        </p:txBody>
      </p:sp>
      <p:pic>
        <p:nvPicPr>
          <p:cNvPr id="59" name="Picture 5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2345" y="3977906"/>
            <a:ext cx="479122" cy="556400"/>
          </a:xfrm>
          <a:prstGeom prst="rect">
            <a:avLst/>
          </a:prstGeom>
        </p:spPr>
      </p:pic>
      <p:sp>
        <p:nvSpPr>
          <p:cNvPr id="60" name="TextBox 59"/>
          <p:cNvSpPr txBox="1"/>
          <p:nvPr/>
        </p:nvSpPr>
        <p:spPr>
          <a:xfrm>
            <a:off x="6260110" y="3584093"/>
            <a:ext cx="643781" cy="274320"/>
          </a:xfrm>
          <a:prstGeom prst="rect">
            <a:avLst/>
          </a:prstGeom>
          <a:noFill/>
        </p:spPr>
        <p:txBody>
          <a:bodyPr wrap="square" lIns="0" tIns="0" rIns="0" bIns="0" rtlCol="0" anchor="t">
            <a:noAutofit/>
          </a:bodyPr>
          <a:lstStyle/>
          <a:p>
            <a:pPr algn="ctr"/>
            <a:r>
              <a:rPr lang="en-US" sz="800" b="1" dirty="0" smtClean="0"/>
              <a:t>permissions</a:t>
            </a:r>
            <a:endParaRPr lang="en-US" sz="1400" b="1" dirty="0"/>
          </a:p>
        </p:txBody>
      </p:sp>
      <p:pic>
        <p:nvPicPr>
          <p:cNvPr id="61" name="Picture 6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47402" y="2897847"/>
            <a:ext cx="468912" cy="562695"/>
          </a:xfrm>
          <a:prstGeom prst="rect">
            <a:avLst/>
          </a:prstGeom>
        </p:spPr>
      </p:pic>
      <p:sp>
        <p:nvSpPr>
          <p:cNvPr id="121" name="TextBox 120"/>
          <p:cNvSpPr txBox="1"/>
          <p:nvPr/>
        </p:nvSpPr>
        <p:spPr>
          <a:xfrm>
            <a:off x="344931"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err="1"/>
              <a:t>CloudWatch</a:t>
            </a:r>
            <a:endParaRPr lang="en-US" sz="1000" b="1" dirty="0"/>
          </a:p>
        </p:txBody>
      </p:sp>
      <p:cxnSp>
        <p:nvCxnSpPr>
          <p:cNvPr id="122" name="Straight Connector 121"/>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7" name="TextBox 256"/>
          <p:cNvSpPr txBox="1"/>
          <p:nvPr/>
        </p:nvSpPr>
        <p:spPr>
          <a:xfrm>
            <a:off x="1381088"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CloudFormation</a:t>
            </a:r>
            <a:endParaRPr lang="en-US" sz="1000" b="1" dirty="0"/>
          </a:p>
        </p:txBody>
      </p:sp>
      <p:cxnSp>
        <p:nvCxnSpPr>
          <p:cNvPr id="258" name="Straight Connector 257"/>
          <p:cNvCxnSpPr/>
          <p:nvPr/>
        </p:nvCxnSpPr>
        <p:spPr>
          <a:xfrm>
            <a:off x="14071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0" name="TextBox 259"/>
          <p:cNvSpPr txBox="1"/>
          <p:nvPr/>
        </p:nvSpPr>
        <p:spPr>
          <a:xfrm>
            <a:off x="2483868"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CloudTrail</a:t>
            </a:r>
            <a:endParaRPr lang="en-US" sz="1000" b="1" dirty="0"/>
          </a:p>
        </p:txBody>
      </p:sp>
      <p:cxnSp>
        <p:nvCxnSpPr>
          <p:cNvPr id="261" name="Straight Connector 260"/>
          <p:cNvCxnSpPr/>
          <p:nvPr/>
        </p:nvCxnSpPr>
        <p:spPr>
          <a:xfrm>
            <a:off x="24935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3" name="TextBox 262"/>
          <p:cNvSpPr txBox="1"/>
          <p:nvPr/>
        </p:nvSpPr>
        <p:spPr>
          <a:xfrm>
            <a:off x="3559385"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Config</a:t>
            </a:r>
            <a:endParaRPr lang="en-US" sz="1000" b="1" dirty="0"/>
          </a:p>
        </p:txBody>
      </p:sp>
      <p:cxnSp>
        <p:nvCxnSpPr>
          <p:cNvPr id="264" name="Straight Connector 263"/>
          <p:cNvCxnSpPr/>
          <p:nvPr/>
        </p:nvCxnSpPr>
        <p:spPr>
          <a:xfrm>
            <a:off x="35521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66" name="TextBox 265"/>
          <p:cNvSpPr txBox="1"/>
          <p:nvPr/>
        </p:nvSpPr>
        <p:spPr>
          <a:xfrm>
            <a:off x="4549306" y="1360404"/>
            <a:ext cx="94355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err="1" smtClean="0"/>
              <a:t>OpsWorks</a:t>
            </a:r>
            <a:endParaRPr lang="en-US" sz="1000" b="1" dirty="0"/>
          </a:p>
        </p:txBody>
      </p:sp>
      <p:cxnSp>
        <p:nvCxnSpPr>
          <p:cNvPr id="267" name="Straight Connector 266"/>
          <p:cNvCxnSpPr/>
          <p:nvPr/>
        </p:nvCxnSpPr>
        <p:spPr>
          <a:xfrm>
            <a:off x="4643296" y="1739909"/>
            <a:ext cx="2331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p:cNvCxnSpPr/>
          <p:nvPr/>
        </p:nvCxnSpPr>
        <p:spPr>
          <a:xfrm>
            <a:off x="7037404"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8106629" y="822170"/>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7" name="TextBox 456"/>
          <p:cNvSpPr txBox="1"/>
          <p:nvPr/>
        </p:nvSpPr>
        <p:spPr>
          <a:xfrm>
            <a:off x="8166518" y="1360404"/>
            <a:ext cx="943550" cy="155448"/>
          </a:xfrm>
          <a:prstGeom prst="rect">
            <a:avLst/>
          </a:prstGeom>
          <a:noFill/>
        </p:spPr>
        <p:txBody>
          <a:bodyPr wrap="square" lIns="0" tIns="0" rIns="0" bIns="0" rtlCol="0" anchor="t">
            <a:noAutofit/>
          </a:bodyPr>
          <a:lstStyle/>
          <a:p>
            <a:pPr algn="ctr"/>
            <a:r>
              <a:rPr lang="en-US" sz="1000" b="1" dirty="0" smtClean="0"/>
              <a:t>AWS Trusted Advisor</a:t>
            </a:r>
            <a:endParaRPr lang="en-US" sz="1000" b="1" dirty="0"/>
          </a:p>
        </p:txBody>
      </p:sp>
      <p:cxnSp>
        <p:nvCxnSpPr>
          <p:cNvPr id="458" name="Straight Connector 457"/>
          <p:cNvCxnSpPr/>
          <p:nvPr/>
        </p:nvCxnSpPr>
        <p:spPr>
          <a:xfrm>
            <a:off x="81593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9" name="TextBox 458"/>
          <p:cNvSpPr txBox="1"/>
          <p:nvPr/>
        </p:nvSpPr>
        <p:spPr>
          <a:xfrm>
            <a:off x="7074439" y="1360404"/>
            <a:ext cx="1005840" cy="155448"/>
          </a:xfrm>
          <a:prstGeom prst="rect">
            <a:avLst/>
          </a:prstGeom>
          <a:noFill/>
        </p:spPr>
        <p:txBody>
          <a:bodyPr wrap="square" lIns="0" tIns="0" rIns="0" bIns="0" rtlCol="0" anchor="t">
            <a:noAutofit/>
          </a:bodyPr>
          <a:lstStyle/>
          <a:p>
            <a:pPr algn="ctr"/>
            <a:r>
              <a:rPr lang="en-US" sz="1000" b="1" dirty="0" smtClean="0"/>
              <a:t>AWS</a:t>
            </a:r>
            <a:br>
              <a:rPr lang="en-US" sz="1000" b="1" dirty="0" smtClean="0"/>
            </a:br>
            <a:r>
              <a:rPr lang="en-US" sz="1000" b="1" dirty="0" smtClean="0"/>
              <a:t>Service Catalog</a:t>
            </a:r>
            <a:endParaRPr lang="en-US" sz="1000" b="1" dirty="0"/>
          </a:p>
        </p:txBody>
      </p:sp>
      <p:cxnSp>
        <p:nvCxnSpPr>
          <p:cNvPr id="460" name="Straight Connector 459"/>
          <p:cNvCxnSpPr/>
          <p:nvPr/>
        </p:nvCxnSpPr>
        <p:spPr>
          <a:xfrm>
            <a:off x="710092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61" name="Picture 46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09434" y="684016"/>
            <a:ext cx="535850" cy="643020"/>
          </a:xfrm>
          <a:prstGeom prst="rect">
            <a:avLst/>
          </a:prstGeom>
        </p:spPr>
      </p:pic>
      <p:pic>
        <p:nvPicPr>
          <p:cNvPr id="462" name="Picture 46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70369" y="684017"/>
            <a:ext cx="535849" cy="643018"/>
          </a:xfrm>
          <a:prstGeom prst="rect">
            <a:avLst/>
          </a:prstGeom>
        </p:spPr>
      </p:pic>
    </p:spTree>
    <p:extLst>
      <p:ext uri="{BB962C8B-B14F-4D97-AF65-F5344CB8AC3E}">
        <p14:creationId xmlns:p14="http://schemas.microsoft.com/office/powerpoint/2010/main" val="351840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&amp; Identity</a:t>
            </a:r>
            <a:endParaRPr lang="en-US" dirty="0"/>
          </a:p>
        </p:txBody>
      </p:sp>
    </p:spTree>
    <p:extLst>
      <p:ext uri="{BB962C8B-B14F-4D97-AF65-F5344CB8AC3E}">
        <p14:creationId xmlns:p14="http://schemas.microsoft.com/office/powerpoint/2010/main" val="63380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275" y="654185"/>
            <a:ext cx="544780" cy="653736"/>
          </a:xfrm>
          <a:prstGeom prst="rect">
            <a:avLst/>
          </a:prstGeom>
        </p:spPr>
      </p:pic>
      <p:cxnSp>
        <p:nvCxnSpPr>
          <p:cNvPr id="98" name="Straight Connector 97"/>
          <p:cNvCxnSpPr/>
          <p:nvPr/>
        </p:nvCxnSpPr>
        <p:spPr>
          <a:xfrm>
            <a:off x="46054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540364"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0141" y="659544"/>
            <a:ext cx="530056" cy="643018"/>
          </a:xfrm>
          <a:prstGeom prst="rect">
            <a:avLst/>
          </a:prstGeom>
        </p:spPr>
      </p:pic>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614" y="654185"/>
            <a:ext cx="544780" cy="653736"/>
          </a:xfrm>
          <a:prstGeom prst="rect">
            <a:avLst/>
          </a:prstGeom>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305" y="663020"/>
            <a:ext cx="335702" cy="636066"/>
          </a:xfrm>
          <a:prstGeom prst="rect">
            <a:avLst/>
          </a:prstGeom>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4471" y="1971380"/>
            <a:ext cx="544780" cy="321916"/>
          </a:xfrm>
          <a:prstGeom prst="rect">
            <a:avLst/>
          </a:prstGeom>
        </p:spPr>
      </p:pic>
      <p:sp>
        <p:nvSpPr>
          <p:cNvPr id="60" name="TextBox 59"/>
          <p:cNvSpPr txBox="1"/>
          <p:nvPr/>
        </p:nvSpPr>
        <p:spPr>
          <a:xfrm>
            <a:off x="5408631" y="2527292"/>
            <a:ext cx="843172" cy="274320"/>
          </a:xfrm>
          <a:prstGeom prst="rect">
            <a:avLst/>
          </a:prstGeom>
          <a:noFill/>
        </p:spPr>
        <p:txBody>
          <a:bodyPr wrap="square" lIns="0" tIns="0" rIns="0" bIns="0" rtlCol="0" anchor="t">
            <a:noAutofit/>
          </a:bodyPr>
          <a:lstStyle/>
          <a:p>
            <a:pPr algn="ctr"/>
            <a:r>
              <a:rPr lang="en-US" sz="800" b="1" dirty="0" smtClean="0"/>
              <a:t>AWS STS</a:t>
            </a:r>
            <a:endParaRPr lang="en-US" sz="1400" b="1"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65922" y="1997063"/>
            <a:ext cx="544781" cy="312745"/>
          </a:xfrm>
          <a:prstGeom prst="rect">
            <a:avLst/>
          </a:prstGeom>
        </p:spPr>
      </p:pic>
      <p:sp>
        <p:nvSpPr>
          <p:cNvPr id="62" name="TextBox 61"/>
          <p:cNvSpPr txBox="1"/>
          <p:nvPr/>
        </p:nvSpPr>
        <p:spPr>
          <a:xfrm>
            <a:off x="7044047" y="2527292"/>
            <a:ext cx="717360" cy="274320"/>
          </a:xfrm>
          <a:prstGeom prst="rect">
            <a:avLst/>
          </a:prstGeom>
          <a:noFill/>
        </p:spPr>
        <p:txBody>
          <a:bodyPr wrap="square" lIns="0" tIns="0" rIns="0" bIns="0" rtlCol="0" anchor="t">
            <a:noAutofit/>
          </a:bodyPr>
          <a:lstStyle/>
          <a:p>
            <a:pPr algn="ctr"/>
            <a:r>
              <a:rPr lang="en-US" sz="800" b="1" spc="-50" dirty="0" smtClean="0"/>
              <a:t>data </a:t>
            </a:r>
            <a:br>
              <a:rPr lang="en-US" sz="800" b="1" spc="-50" dirty="0" smtClean="0"/>
            </a:br>
            <a:r>
              <a:rPr lang="en-US" sz="800" b="1" spc="-50" dirty="0" smtClean="0"/>
              <a:t>encryption key</a:t>
            </a:r>
            <a:endParaRPr lang="en-US" sz="1400" b="1" spc="-50" dirty="0"/>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9662" y="1840685"/>
            <a:ext cx="455105" cy="585135"/>
          </a:xfrm>
          <a:prstGeom prst="rect">
            <a:avLst/>
          </a:prstGeom>
        </p:spPr>
      </p:pic>
      <p:pic>
        <p:nvPicPr>
          <p:cNvPr id="64" name="Picture 6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28268" y="2894389"/>
            <a:ext cx="444703" cy="585135"/>
          </a:xfrm>
          <a:prstGeom prst="rect">
            <a:avLst/>
          </a:prstGeom>
        </p:spPr>
      </p:pic>
      <p:sp>
        <p:nvSpPr>
          <p:cNvPr id="65" name="TextBox 64"/>
          <p:cNvSpPr txBox="1"/>
          <p:nvPr/>
        </p:nvSpPr>
        <p:spPr>
          <a:xfrm>
            <a:off x="4728116" y="4649814"/>
            <a:ext cx="640080" cy="274320"/>
          </a:xfrm>
          <a:prstGeom prst="rect">
            <a:avLst/>
          </a:prstGeom>
          <a:noFill/>
        </p:spPr>
        <p:txBody>
          <a:bodyPr wrap="square" lIns="0" tIns="0" rIns="0" bIns="0" rtlCol="0" anchor="t">
            <a:noAutofit/>
          </a:bodyPr>
          <a:lstStyle/>
          <a:p>
            <a:pPr algn="ctr"/>
            <a:r>
              <a:rPr lang="en-US" sz="800" b="1" dirty="0"/>
              <a:t>p</a:t>
            </a:r>
            <a:r>
              <a:rPr lang="en-US" sz="800" b="1" dirty="0" smtClean="0"/>
              <a:t>ermissions</a:t>
            </a:r>
            <a:endParaRPr lang="en-US" sz="1400" b="1" dirty="0"/>
          </a:p>
        </p:txBody>
      </p:sp>
      <p:pic>
        <p:nvPicPr>
          <p:cNvPr id="66" name="Picture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9204" y="3969933"/>
            <a:ext cx="423719" cy="564958"/>
          </a:xfrm>
          <a:prstGeom prst="rect">
            <a:avLst/>
          </a:prstGeom>
        </p:spPr>
      </p:pic>
      <p:sp>
        <p:nvSpPr>
          <p:cNvPr id="67" name="TextBox 66"/>
          <p:cNvSpPr txBox="1"/>
          <p:nvPr/>
        </p:nvSpPr>
        <p:spPr>
          <a:xfrm>
            <a:off x="5507464" y="4649814"/>
            <a:ext cx="640080" cy="274320"/>
          </a:xfrm>
          <a:prstGeom prst="rect">
            <a:avLst/>
          </a:prstGeom>
          <a:noFill/>
        </p:spPr>
        <p:txBody>
          <a:bodyPr wrap="square" lIns="0" tIns="0" rIns="0" bIns="0" rtlCol="0" anchor="t">
            <a:noAutofit/>
          </a:bodyPr>
          <a:lstStyle/>
          <a:p>
            <a:pPr algn="ctr"/>
            <a:r>
              <a:rPr lang="en-US" sz="800" b="1" dirty="0"/>
              <a:t>r</a:t>
            </a:r>
            <a:r>
              <a:rPr lang="en-US" sz="800" b="1" dirty="0" smtClean="0"/>
              <a:t>ole</a:t>
            </a:r>
            <a:endParaRPr lang="en-US" sz="1400" b="1" dirty="0"/>
          </a:p>
        </p:txBody>
      </p:sp>
      <p:pic>
        <p:nvPicPr>
          <p:cNvPr id="68" name="Picture 6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88464" y="2985185"/>
            <a:ext cx="495256" cy="403542"/>
          </a:xfrm>
          <a:prstGeom prst="rect">
            <a:avLst/>
          </a:prstGeom>
        </p:spPr>
      </p:pic>
      <p:sp>
        <p:nvSpPr>
          <p:cNvPr id="69" name="TextBox 68"/>
          <p:cNvSpPr txBox="1"/>
          <p:nvPr/>
        </p:nvSpPr>
        <p:spPr>
          <a:xfrm>
            <a:off x="4728116" y="2527292"/>
            <a:ext cx="640080" cy="274320"/>
          </a:xfrm>
          <a:prstGeom prst="rect">
            <a:avLst/>
          </a:prstGeom>
          <a:noFill/>
        </p:spPr>
        <p:txBody>
          <a:bodyPr wrap="square" lIns="0" tIns="0" rIns="0" bIns="0" rtlCol="0" anchor="t">
            <a:noAutofit/>
          </a:bodyPr>
          <a:lstStyle/>
          <a:p>
            <a:pPr algn="ctr"/>
            <a:r>
              <a:rPr lang="en-US" sz="800" b="1" dirty="0" smtClean="0"/>
              <a:t>add-on</a:t>
            </a:r>
            <a:endParaRPr lang="en-US" sz="1400" b="1" dirty="0"/>
          </a:p>
        </p:txBody>
      </p:sp>
      <p:sp>
        <p:nvSpPr>
          <p:cNvPr id="70" name="TextBox 69"/>
          <p:cNvSpPr txBox="1"/>
          <p:nvPr/>
        </p:nvSpPr>
        <p:spPr>
          <a:xfrm>
            <a:off x="4728116" y="3594107"/>
            <a:ext cx="640080" cy="274320"/>
          </a:xfrm>
          <a:prstGeom prst="rect">
            <a:avLst/>
          </a:prstGeom>
          <a:noFill/>
        </p:spPr>
        <p:txBody>
          <a:bodyPr wrap="square" lIns="0" tIns="0" rIns="0" bIns="0" rtlCol="0" anchor="t">
            <a:noAutofit/>
          </a:bodyPr>
          <a:lstStyle/>
          <a:p>
            <a:pPr algn="ctr"/>
            <a:r>
              <a:rPr lang="en-US" sz="800" b="1" dirty="0" smtClean="0"/>
              <a:t>encrypted data</a:t>
            </a:r>
            <a:endParaRPr lang="en-US" sz="1400" b="1" dirty="0"/>
          </a:p>
        </p:txBody>
      </p:sp>
      <p:sp>
        <p:nvSpPr>
          <p:cNvPr id="71" name="TextBox 70"/>
          <p:cNvSpPr txBox="1"/>
          <p:nvPr/>
        </p:nvSpPr>
        <p:spPr>
          <a:xfrm>
            <a:off x="5507464" y="3594107"/>
            <a:ext cx="640080" cy="274320"/>
          </a:xfrm>
          <a:prstGeom prst="rect">
            <a:avLst/>
          </a:prstGeom>
          <a:noFill/>
        </p:spPr>
        <p:txBody>
          <a:bodyPr wrap="square" lIns="0" tIns="0" rIns="0" bIns="0" rtlCol="0" anchor="t">
            <a:noAutofit/>
          </a:bodyPr>
          <a:lstStyle/>
          <a:p>
            <a:pPr algn="ctr"/>
            <a:r>
              <a:rPr lang="en-US" sz="800" b="1" dirty="0" smtClean="0"/>
              <a:t>long-term security credential</a:t>
            </a:r>
            <a:endParaRPr lang="en-US" sz="1400" b="1" dirty="0"/>
          </a:p>
        </p:txBody>
      </p:sp>
      <p:sp>
        <p:nvSpPr>
          <p:cNvPr id="72" name="TextBox 71"/>
          <p:cNvSpPr txBox="1"/>
          <p:nvPr/>
        </p:nvSpPr>
        <p:spPr>
          <a:xfrm>
            <a:off x="6286812" y="4649814"/>
            <a:ext cx="640080" cy="274320"/>
          </a:xfrm>
          <a:prstGeom prst="rect">
            <a:avLst/>
          </a:prstGeom>
          <a:noFill/>
        </p:spPr>
        <p:txBody>
          <a:bodyPr wrap="square" lIns="0" tIns="0" rIns="0" bIns="0" rtlCol="0" anchor="t">
            <a:noAutofit/>
          </a:bodyPr>
          <a:lstStyle/>
          <a:p>
            <a:pPr algn="ctr"/>
            <a:r>
              <a:rPr lang="en-US" sz="800" b="1" dirty="0"/>
              <a:t>t</a:t>
            </a:r>
            <a:r>
              <a:rPr lang="en-US" sz="800" b="1" dirty="0" smtClean="0"/>
              <a:t>emporary security credential</a:t>
            </a:r>
            <a:endParaRPr lang="en-US" sz="1400" b="1" dirty="0"/>
          </a:p>
        </p:txBody>
      </p:sp>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74591" y="4047728"/>
            <a:ext cx="491816" cy="442635"/>
          </a:xfrm>
          <a:prstGeom prst="rect">
            <a:avLst/>
          </a:prstGeom>
        </p:spPr>
      </p:pic>
      <p:sp>
        <p:nvSpPr>
          <p:cNvPr id="74" name="TextBox 73"/>
          <p:cNvSpPr txBox="1"/>
          <p:nvPr/>
        </p:nvSpPr>
        <p:spPr>
          <a:xfrm>
            <a:off x="6286812" y="3594107"/>
            <a:ext cx="640080" cy="274320"/>
          </a:xfrm>
          <a:prstGeom prst="rect">
            <a:avLst/>
          </a:prstGeom>
          <a:noFill/>
        </p:spPr>
        <p:txBody>
          <a:bodyPr wrap="square" lIns="0" tIns="0" rIns="0" bIns="0" rtlCol="0" anchor="t">
            <a:noAutofit/>
          </a:bodyPr>
          <a:lstStyle/>
          <a:p>
            <a:pPr algn="ctr"/>
            <a:r>
              <a:rPr lang="en-US" sz="800" b="1" dirty="0" smtClean="0"/>
              <a:t>MFA token</a:t>
            </a:r>
            <a:endParaRPr lang="en-US" sz="1400" b="1" dirty="0"/>
          </a:p>
        </p:txBody>
      </p:sp>
      <p:pic>
        <p:nvPicPr>
          <p:cNvPr id="75" name="Picture 7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7426" y="1856568"/>
            <a:ext cx="438852" cy="564238"/>
          </a:xfrm>
          <a:prstGeom prst="rect">
            <a:avLst/>
          </a:prstGeom>
        </p:spPr>
      </p:pic>
      <p:sp>
        <p:nvSpPr>
          <p:cNvPr id="76" name="TextBox 75"/>
          <p:cNvSpPr txBox="1"/>
          <p:nvPr/>
        </p:nvSpPr>
        <p:spPr>
          <a:xfrm>
            <a:off x="6186540" y="2527292"/>
            <a:ext cx="851476" cy="274320"/>
          </a:xfrm>
          <a:prstGeom prst="rect">
            <a:avLst/>
          </a:prstGeom>
          <a:noFill/>
        </p:spPr>
        <p:txBody>
          <a:bodyPr wrap="square" lIns="0" tIns="0" rIns="0" bIns="0" rtlCol="0" anchor="t">
            <a:noAutofit/>
          </a:bodyPr>
          <a:lstStyle/>
          <a:p>
            <a:pPr algn="ctr"/>
            <a:r>
              <a:rPr lang="en-US" sz="800" b="1" dirty="0"/>
              <a:t>AWS </a:t>
            </a:r>
            <a:r>
              <a:rPr lang="en-US" sz="800" b="1" dirty="0" smtClean="0"/>
              <a:t>STS</a:t>
            </a:r>
            <a:br>
              <a:rPr lang="en-US" sz="800" b="1" dirty="0" smtClean="0"/>
            </a:br>
            <a:r>
              <a:rPr lang="en-US" sz="800" b="1" dirty="0" smtClean="0"/>
              <a:t>(alternate)</a:t>
            </a:r>
            <a:endParaRPr lang="en-US" sz="1400" b="1" dirty="0"/>
          </a:p>
        </p:txBody>
      </p:sp>
      <p:pic>
        <p:nvPicPr>
          <p:cNvPr id="77" name="Picture 7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0621" y="4024297"/>
            <a:ext cx="548640" cy="470262"/>
          </a:xfrm>
          <a:prstGeom prst="rect">
            <a:avLst/>
          </a:prstGeom>
        </p:spPr>
      </p:pic>
      <p:pic>
        <p:nvPicPr>
          <p:cNvPr id="78" name="Picture 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9798" y="2951824"/>
            <a:ext cx="470263" cy="470263"/>
          </a:xfrm>
          <a:prstGeom prst="rect">
            <a:avLst/>
          </a:prstGeom>
        </p:spPr>
      </p:pic>
      <p:cxnSp>
        <p:nvCxnSpPr>
          <p:cNvPr id="79" name="Straight Connector 78"/>
          <p:cNvCxnSpPr/>
          <p:nvPr/>
        </p:nvCxnSpPr>
        <p:spPr>
          <a:xfrm>
            <a:off x="2470398"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1479505" y="1360404"/>
            <a:ext cx="943550" cy="155448"/>
          </a:xfrm>
          <a:prstGeom prst="rect">
            <a:avLst/>
          </a:prstGeom>
          <a:noFill/>
        </p:spPr>
        <p:txBody>
          <a:bodyPr wrap="square" lIns="0" tIns="0" rIns="0" bIns="0" rtlCol="0" anchor="t">
            <a:noAutofit/>
          </a:bodyPr>
          <a:lstStyle/>
          <a:p>
            <a:pPr algn="ctr"/>
            <a:r>
              <a:rPr lang="en-US" sz="1000" b="1" dirty="0"/>
              <a:t>Amazon </a:t>
            </a:r>
            <a:r>
              <a:rPr lang="en-US" sz="1000" b="1" dirty="0" smtClean="0"/>
              <a:t>Inspector</a:t>
            </a:r>
            <a:endParaRPr lang="en-US" sz="1000" b="1" dirty="0"/>
          </a:p>
        </p:txBody>
      </p:sp>
      <p:cxnSp>
        <p:nvCxnSpPr>
          <p:cNvPr id="236" name="Straight Connector 235"/>
          <p:cNvCxnSpPr/>
          <p:nvPr/>
        </p:nvCxnSpPr>
        <p:spPr>
          <a:xfrm>
            <a:off x="143419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35847" y="1360404"/>
            <a:ext cx="943550" cy="155448"/>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err="1"/>
              <a:t>CloudHSM</a:t>
            </a:r>
            <a:endParaRPr lang="en-US" sz="1000" b="1" dirty="0"/>
          </a:p>
        </p:txBody>
      </p:sp>
      <p:cxnSp>
        <p:nvCxnSpPr>
          <p:cNvPr id="292" name="Straight Connector 291"/>
          <p:cNvCxnSpPr/>
          <p:nvPr/>
        </p:nvCxnSpPr>
        <p:spPr>
          <a:xfrm>
            <a:off x="2519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3" name="TextBox 292"/>
          <p:cNvSpPr txBox="1"/>
          <p:nvPr/>
        </p:nvSpPr>
        <p:spPr>
          <a:xfrm>
            <a:off x="3605732" y="1360404"/>
            <a:ext cx="943550" cy="155448"/>
          </a:xfrm>
          <a:prstGeom prst="rect">
            <a:avLst/>
          </a:prstGeom>
          <a:noFill/>
        </p:spPr>
        <p:txBody>
          <a:bodyPr wrap="square" lIns="0" tIns="0" rIns="0" bIns="0" rtlCol="0" anchor="t">
            <a:noAutofit/>
          </a:bodyPr>
          <a:lstStyle/>
          <a:p>
            <a:pPr algn="ctr"/>
            <a:r>
              <a:rPr lang="en-US" sz="1000" b="1" dirty="0"/>
              <a:t>AWS Directory Service</a:t>
            </a:r>
          </a:p>
        </p:txBody>
      </p:sp>
      <p:cxnSp>
        <p:nvCxnSpPr>
          <p:cNvPr id="294" name="Straight Connector 293"/>
          <p:cNvCxnSpPr/>
          <p:nvPr/>
        </p:nvCxnSpPr>
        <p:spPr>
          <a:xfrm>
            <a:off x="36062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5" name="TextBox 294"/>
          <p:cNvSpPr txBox="1"/>
          <p:nvPr/>
        </p:nvSpPr>
        <p:spPr>
          <a:xfrm>
            <a:off x="4728116" y="1360404"/>
            <a:ext cx="640080" cy="155448"/>
          </a:xfrm>
          <a:prstGeom prst="rect">
            <a:avLst/>
          </a:prstGeom>
          <a:noFill/>
        </p:spPr>
        <p:txBody>
          <a:bodyPr wrap="square" lIns="0" tIns="0" rIns="0" bIns="0" rtlCol="0" anchor="t">
            <a:noAutofit/>
          </a:bodyPr>
          <a:lstStyle/>
          <a:p>
            <a:pPr algn="ctr"/>
            <a:r>
              <a:rPr lang="en-US" sz="1000" b="1" dirty="0"/>
              <a:t>AWS </a:t>
            </a:r>
            <a:r>
              <a:rPr lang="en-US" sz="1000" b="1" dirty="0" smtClean="0"/>
              <a:t>IAM</a:t>
            </a:r>
            <a:endParaRPr lang="en-US" sz="1000" b="1" dirty="0"/>
          </a:p>
        </p:txBody>
      </p:sp>
      <p:cxnSp>
        <p:nvCxnSpPr>
          <p:cNvPr id="296" name="Straight Connector 295"/>
          <p:cNvCxnSpPr/>
          <p:nvPr/>
        </p:nvCxnSpPr>
        <p:spPr>
          <a:xfrm>
            <a:off x="4691679" y="1739909"/>
            <a:ext cx="30815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4" name="Straight Connector 483"/>
          <p:cNvCxnSpPr/>
          <p:nvPr/>
        </p:nvCxnSpPr>
        <p:spPr>
          <a:xfrm>
            <a:off x="784647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13" name="TextBox 512"/>
          <p:cNvSpPr txBox="1"/>
          <p:nvPr/>
        </p:nvSpPr>
        <p:spPr>
          <a:xfrm>
            <a:off x="8059593" y="1360404"/>
            <a:ext cx="640080" cy="155448"/>
          </a:xfrm>
          <a:prstGeom prst="rect">
            <a:avLst/>
          </a:prstGeom>
          <a:noFill/>
        </p:spPr>
        <p:txBody>
          <a:bodyPr wrap="square" lIns="0" tIns="0" rIns="0" bIns="0" rtlCol="0" anchor="t">
            <a:noAutofit/>
          </a:bodyPr>
          <a:lstStyle/>
          <a:p>
            <a:pPr algn="ctr"/>
            <a:r>
              <a:rPr lang="en-US" sz="1000" b="1" spc="-50" dirty="0"/>
              <a:t>AWS </a:t>
            </a:r>
            <a:r>
              <a:rPr lang="en-US" sz="1000" b="1" spc="-50" dirty="0" smtClean="0"/>
              <a:t>KMS</a:t>
            </a:r>
            <a:endParaRPr lang="en-US" sz="1000" b="1" spc="-50" dirty="0"/>
          </a:p>
        </p:txBody>
      </p:sp>
      <p:pic>
        <p:nvPicPr>
          <p:cNvPr id="519" name="Picture 5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07243" y="654185"/>
            <a:ext cx="544780" cy="653736"/>
          </a:xfrm>
          <a:prstGeom prst="rect">
            <a:avLst/>
          </a:prstGeom>
        </p:spPr>
      </p:pic>
      <p:cxnSp>
        <p:nvCxnSpPr>
          <p:cNvPr id="50" name="Straight Connector 49"/>
          <p:cNvCxnSpPr/>
          <p:nvPr/>
        </p:nvCxnSpPr>
        <p:spPr>
          <a:xfrm>
            <a:off x="791238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74282" y="756732"/>
            <a:ext cx="544780" cy="448642"/>
          </a:xfrm>
          <a:prstGeom prst="rect">
            <a:avLst/>
          </a:prstGeom>
        </p:spPr>
      </p:pic>
      <p:cxnSp>
        <p:nvCxnSpPr>
          <p:cNvPr id="53" name="Straight Connector 52"/>
          <p:cNvCxnSpPr/>
          <p:nvPr/>
        </p:nvCxnSpPr>
        <p:spPr>
          <a:xfrm>
            <a:off x="1366066" y="822171"/>
            <a:ext cx="0" cy="397764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ACM</a:t>
            </a:r>
            <a:endParaRPr lang="en-US" sz="1000" b="1" dirty="0"/>
          </a:p>
        </p:txBody>
      </p:sp>
      <p:cxnSp>
        <p:nvCxnSpPr>
          <p:cNvPr id="56" name="Straight Connector 5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8" name="Picture 5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0655" y="1971380"/>
            <a:ext cx="379401" cy="321916"/>
          </a:xfrm>
          <a:prstGeom prst="rect">
            <a:avLst/>
          </a:prstGeom>
        </p:spPr>
      </p:pic>
      <p:sp>
        <p:nvSpPr>
          <p:cNvPr id="80" name="TextBox 79"/>
          <p:cNvSpPr txBox="1"/>
          <p:nvPr/>
        </p:nvSpPr>
        <p:spPr>
          <a:xfrm>
            <a:off x="501611" y="2527292"/>
            <a:ext cx="640080" cy="274320"/>
          </a:xfrm>
          <a:prstGeom prst="rect">
            <a:avLst/>
          </a:prstGeom>
          <a:noFill/>
        </p:spPr>
        <p:txBody>
          <a:bodyPr wrap="square" lIns="0" tIns="0" rIns="0" bIns="0" rtlCol="0" anchor="t">
            <a:noAutofit/>
          </a:bodyPr>
          <a:lstStyle/>
          <a:p>
            <a:pPr algn="ctr"/>
            <a:r>
              <a:rPr lang="en-US" sz="800" b="1" dirty="0" smtClean="0"/>
              <a:t>certificate manager</a:t>
            </a:r>
            <a:endParaRPr lang="en-US" sz="1400" b="1" dirty="0"/>
          </a:p>
        </p:txBody>
      </p:sp>
    </p:spTree>
    <p:extLst>
      <p:ext uri="{BB962C8B-B14F-4D97-AF65-F5344CB8AC3E}">
        <p14:creationId xmlns:p14="http://schemas.microsoft.com/office/powerpoint/2010/main" val="69439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&amp; Identity</a:t>
            </a:r>
            <a:endParaRPr lang="en-US" dirty="0"/>
          </a:p>
        </p:txBody>
      </p:sp>
      <p:cxnSp>
        <p:nvCxnSpPr>
          <p:cNvPr id="44" name="Straight Connector 43"/>
          <p:cNvCxnSpPr/>
          <p:nvPr/>
        </p:nvCxnSpPr>
        <p:spPr>
          <a:xfrm>
            <a:off x="11922765"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1923513" y="2099900"/>
            <a:ext cx="0" cy="137160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5" name="TextBox 234"/>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AWS WAF</a:t>
            </a:r>
            <a:endParaRPr lang="en-US" sz="1000" b="1" dirty="0"/>
          </a:p>
        </p:txBody>
      </p:sp>
      <p:cxnSp>
        <p:nvCxnSpPr>
          <p:cNvPr id="236" name="Straight Connector 23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20" name="Picture 5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82" y="659544"/>
            <a:ext cx="528193" cy="643018"/>
          </a:xfrm>
          <a:prstGeom prst="rect">
            <a:avLst/>
          </a:prstGeom>
        </p:spPr>
      </p:pic>
    </p:spTree>
    <p:extLst>
      <p:ext uri="{BB962C8B-B14F-4D97-AF65-F5344CB8AC3E}">
        <p14:creationId xmlns:p14="http://schemas.microsoft.com/office/powerpoint/2010/main" val="1961115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a:t>
            </a:r>
            <a:endParaRPr lang="en-US" dirty="0"/>
          </a:p>
        </p:txBody>
      </p:sp>
    </p:spTree>
    <p:extLst>
      <p:ext uri="{BB962C8B-B14F-4D97-AF65-F5344CB8AC3E}">
        <p14:creationId xmlns:p14="http://schemas.microsoft.com/office/powerpoint/2010/main" val="14620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6789" y="114936"/>
            <a:ext cx="8205304" cy="545192"/>
          </a:xfrm>
        </p:spPr>
        <p:txBody>
          <a:bodyPr/>
          <a:lstStyle/>
          <a:p>
            <a:r>
              <a:rPr lang="en-US" dirty="0" smtClean="0"/>
              <a:t>Table of Contents</a:t>
            </a:r>
            <a:endParaRPr lang="en-US" dirty="0"/>
          </a:p>
        </p:txBody>
      </p:sp>
      <p:cxnSp>
        <p:nvCxnSpPr>
          <p:cNvPr id="85" name="Straight Connector 84"/>
          <p:cNvCxnSpPr/>
          <p:nvPr/>
        </p:nvCxnSpPr>
        <p:spPr>
          <a:xfrm>
            <a:off x="31185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03618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36789"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36789"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6789"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36789"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254391" y="1815072"/>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254391" y="112471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36789"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36789" y="4582420"/>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6184267" y="11274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36790" y="4303450"/>
            <a:ext cx="1554620" cy="276999"/>
          </a:xfrm>
          <a:prstGeom prst="rect">
            <a:avLst/>
          </a:prstGeom>
          <a:noFill/>
          <a:ln>
            <a:noFill/>
          </a:ln>
        </p:spPr>
        <p:txBody>
          <a:bodyPr wrap="square" rtlCol="0">
            <a:spAutoFit/>
          </a:bodyPr>
          <a:lstStyle/>
          <a:p>
            <a:r>
              <a:rPr lang="en-US" sz="1200" b="1" dirty="0" smtClean="0"/>
              <a:t>Management Tools</a:t>
            </a:r>
            <a:endParaRPr lang="en-US" sz="1200" b="1" dirty="0"/>
          </a:p>
        </p:txBody>
      </p:sp>
      <p:sp>
        <p:nvSpPr>
          <p:cNvPr id="92" name="TextBox 91"/>
          <p:cNvSpPr txBox="1"/>
          <p:nvPr/>
        </p:nvSpPr>
        <p:spPr>
          <a:xfrm>
            <a:off x="2629912" y="4305421"/>
            <a:ext cx="352857" cy="276999"/>
          </a:xfrm>
          <a:prstGeom prst="rect">
            <a:avLst/>
          </a:prstGeom>
          <a:noFill/>
          <a:ln>
            <a:noFill/>
          </a:ln>
        </p:spPr>
        <p:txBody>
          <a:bodyPr wrap="square" rtlCol="0">
            <a:spAutoFit/>
          </a:bodyPr>
          <a:lstStyle/>
          <a:p>
            <a:pPr algn="r"/>
            <a:r>
              <a:rPr lang="en-US" sz="1200" b="1" dirty="0" smtClean="0">
                <a:hlinkClick r:id="rId3" action="ppaction://hlinksldjump"/>
              </a:rPr>
              <a:t>15</a:t>
            </a:r>
            <a:endParaRPr lang="en-US" sz="1200" b="1" dirty="0"/>
          </a:p>
        </p:txBody>
      </p:sp>
      <p:sp>
        <p:nvSpPr>
          <p:cNvPr id="68" name="TextBox 67"/>
          <p:cNvSpPr txBox="1"/>
          <p:nvPr/>
        </p:nvSpPr>
        <p:spPr>
          <a:xfrm>
            <a:off x="6184268" y="848529"/>
            <a:ext cx="1892143" cy="276999"/>
          </a:xfrm>
          <a:prstGeom prst="rect">
            <a:avLst/>
          </a:prstGeom>
          <a:noFill/>
          <a:ln>
            <a:noFill/>
          </a:ln>
        </p:spPr>
        <p:txBody>
          <a:bodyPr wrap="square" rtlCol="0">
            <a:spAutoFit/>
          </a:bodyPr>
          <a:lstStyle/>
          <a:p>
            <a:r>
              <a:rPr lang="en-US" sz="1200" b="1" dirty="0" smtClean="0"/>
              <a:t>Enterprise Applications</a:t>
            </a:r>
            <a:endParaRPr lang="en-US" sz="1200" b="1" dirty="0"/>
          </a:p>
        </p:txBody>
      </p:sp>
      <p:sp>
        <p:nvSpPr>
          <p:cNvPr id="98" name="TextBox 97"/>
          <p:cNvSpPr txBox="1"/>
          <p:nvPr/>
        </p:nvSpPr>
        <p:spPr>
          <a:xfrm>
            <a:off x="8472920" y="856366"/>
            <a:ext cx="357329" cy="276999"/>
          </a:xfrm>
          <a:prstGeom prst="rect">
            <a:avLst/>
          </a:prstGeom>
          <a:noFill/>
          <a:ln>
            <a:noFill/>
          </a:ln>
        </p:spPr>
        <p:txBody>
          <a:bodyPr wrap="square" rtlCol="0">
            <a:spAutoFit/>
          </a:bodyPr>
          <a:lstStyle/>
          <a:p>
            <a:pPr algn="r"/>
            <a:r>
              <a:rPr lang="en-US" sz="1200" b="1" dirty="0" smtClean="0">
                <a:hlinkClick r:id="rId4" action="ppaction://hlinksldjump"/>
              </a:rPr>
              <a:t>31</a:t>
            </a:r>
            <a:endParaRPr lang="en-US" sz="1200" b="1" dirty="0"/>
          </a:p>
        </p:txBody>
      </p:sp>
      <p:cxnSp>
        <p:nvCxnSpPr>
          <p:cNvPr id="84" name="Straight Connector 83"/>
          <p:cNvCxnSpPr/>
          <p:nvPr/>
        </p:nvCxnSpPr>
        <p:spPr>
          <a:xfrm>
            <a:off x="3254391" y="389165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254391" y="319699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254391" y="2511344"/>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6789" y="1543554"/>
            <a:ext cx="2156375" cy="276999"/>
          </a:xfrm>
          <a:prstGeom prst="rect">
            <a:avLst/>
          </a:prstGeom>
          <a:noFill/>
          <a:ln>
            <a:noFill/>
          </a:ln>
        </p:spPr>
        <p:txBody>
          <a:bodyPr wrap="square" rtlCol="0">
            <a:spAutoFit/>
          </a:bodyPr>
          <a:lstStyle/>
          <a:p>
            <a:r>
              <a:rPr lang="en-US" sz="1200" b="1" dirty="0"/>
              <a:t>Storage &amp; Content Delivery</a:t>
            </a:r>
          </a:p>
        </p:txBody>
      </p:sp>
      <p:sp>
        <p:nvSpPr>
          <p:cNvPr id="88" name="TextBox 87"/>
          <p:cNvSpPr txBox="1"/>
          <p:nvPr/>
        </p:nvSpPr>
        <p:spPr>
          <a:xfrm>
            <a:off x="2629913" y="1543554"/>
            <a:ext cx="352857" cy="276999"/>
          </a:xfrm>
          <a:prstGeom prst="rect">
            <a:avLst/>
          </a:prstGeom>
          <a:noFill/>
          <a:ln>
            <a:noFill/>
          </a:ln>
        </p:spPr>
        <p:txBody>
          <a:bodyPr wrap="square" rtlCol="0">
            <a:spAutoFit/>
          </a:bodyPr>
          <a:lstStyle/>
          <a:p>
            <a:pPr algn="r"/>
            <a:r>
              <a:rPr lang="en-US" sz="1200" b="1" dirty="0" smtClean="0">
                <a:hlinkClick r:id="rId5" action="ppaction://hlinksldjump"/>
              </a:rPr>
              <a:t>6</a:t>
            </a:r>
            <a:endParaRPr lang="en-US" sz="1200" b="1" dirty="0"/>
          </a:p>
        </p:txBody>
      </p:sp>
      <p:sp>
        <p:nvSpPr>
          <p:cNvPr id="77" name="TextBox 76"/>
          <p:cNvSpPr txBox="1"/>
          <p:nvPr/>
        </p:nvSpPr>
        <p:spPr>
          <a:xfrm>
            <a:off x="3254391" y="1543554"/>
            <a:ext cx="1689843" cy="276999"/>
          </a:xfrm>
          <a:prstGeom prst="rect">
            <a:avLst/>
          </a:prstGeom>
          <a:noFill/>
          <a:ln>
            <a:noFill/>
          </a:ln>
        </p:spPr>
        <p:txBody>
          <a:bodyPr wrap="square" rtlCol="0">
            <a:spAutoFit/>
          </a:bodyPr>
          <a:lstStyle/>
          <a:p>
            <a:r>
              <a:rPr lang="en-US" sz="1200" b="1" dirty="0" smtClean="0"/>
              <a:t>Analytics</a:t>
            </a:r>
            <a:endParaRPr lang="en-US" sz="1200" b="1" dirty="0"/>
          </a:p>
        </p:txBody>
      </p:sp>
      <p:sp>
        <p:nvSpPr>
          <p:cNvPr id="94" name="TextBox 93"/>
          <p:cNvSpPr txBox="1"/>
          <p:nvPr/>
        </p:nvSpPr>
        <p:spPr>
          <a:xfrm>
            <a:off x="5543044" y="1543554"/>
            <a:ext cx="357329" cy="276999"/>
          </a:xfrm>
          <a:prstGeom prst="rect">
            <a:avLst/>
          </a:prstGeom>
          <a:noFill/>
          <a:ln>
            <a:noFill/>
          </a:ln>
        </p:spPr>
        <p:txBody>
          <a:bodyPr wrap="square" rtlCol="0">
            <a:spAutoFit/>
          </a:bodyPr>
          <a:lstStyle/>
          <a:p>
            <a:pPr algn="r"/>
            <a:r>
              <a:rPr lang="en-US" sz="1200" b="1" dirty="0" smtClean="0">
                <a:hlinkClick r:id="rId6" action="ppaction://hlinksldjump"/>
              </a:rPr>
              <a:t>20</a:t>
            </a:r>
            <a:endParaRPr lang="en-US" sz="1200" b="1" dirty="0"/>
          </a:p>
        </p:txBody>
      </p:sp>
      <p:sp>
        <p:nvSpPr>
          <p:cNvPr id="110" name="TextBox 109"/>
          <p:cNvSpPr txBox="1"/>
          <p:nvPr/>
        </p:nvSpPr>
        <p:spPr>
          <a:xfrm>
            <a:off x="6171996" y="2233528"/>
            <a:ext cx="1847212" cy="276999"/>
          </a:xfrm>
          <a:prstGeom prst="rect">
            <a:avLst/>
          </a:prstGeom>
          <a:noFill/>
          <a:ln>
            <a:noFill/>
          </a:ln>
        </p:spPr>
        <p:txBody>
          <a:bodyPr wrap="square" rtlCol="0">
            <a:spAutoFit/>
          </a:bodyPr>
          <a:lstStyle/>
          <a:p>
            <a:r>
              <a:rPr lang="en-US" sz="1200" b="1" dirty="0" smtClean="0"/>
              <a:t>On-Demand Workforce</a:t>
            </a:r>
            <a:endParaRPr lang="en-US" sz="1200" b="1" dirty="0"/>
          </a:p>
        </p:txBody>
      </p:sp>
      <p:cxnSp>
        <p:nvCxnSpPr>
          <p:cNvPr id="111" name="Straight Connector 110"/>
          <p:cNvCxnSpPr/>
          <p:nvPr/>
        </p:nvCxnSpPr>
        <p:spPr>
          <a:xfrm>
            <a:off x="6171995" y="2505046"/>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36790" y="853580"/>
            <a:ext cx="852739" cy="276999"/>
          </a:xfrm>
          <a:prstGeom prst="rect">
            <a:avLst/>
          </a:prstGeom>
          <a:noFill/>
          <a:ln>
            <a:noFill/>
          </a:ln>
        </p:spPr>
        <p:txBody>
          <a:bodyPr wrap="square" rtlCol="0">
            <a:spAutoFit/>
          </a:bodyPr>
          <a:lstStyle/>
          <a:p>
            <a:r>
              <a:rPr lang="en-US" sz="1200" b="1" dirty="0" smtClean="0"/>
              <a:t>Compute</a:t>
            </a:r>
            <a:endParaRPr lang="en-US" sz="1200" b="1" dirty="0"/>
          </a:p>
        </p:txBody>
      </p:sp>
      <p:sp>
        <p:nvSpPr>
          <p:cNvPr id="87" name="TextBox 86"/>
          <p:cNvSpPr txBox="1"/>
          <p:nvPr/>
        </p:nvSpPr>
        <p:spPr>
          <a:xfrm>
            <a:off x="2629913" y="853580"/>
            <a:ext cx="352857" cy="276999"/>
          </a:xfrm>
          <a:prstGeom prst="rect">
            <a:avLst/>
          </a:prstGeom>
          <a:noFill/>
          <a:ln>
            <a:noFill/>
          </a:ln>
        </p:spPr>
        <p:txBody>
          <a:bodyPr wrap="square" rtlCol="0">
            <a:spAutoFit/>
          </a:bodyPr>
          <a:lstStyle/>
          <a:p>
            <a:pPr algn="r"/>
            <a:r>
              <a:rPr lang="en-US" sz="1200" b="1" dirty="0" smtClean="0">
                <a:hlinkClick r:id="rId7" action="ppaction://hlinksldjump"/>
              </a:rPr>
              <a:t>4</a:t>
            </a:r>
            <a:endParaRPr lang="en-US" sz="1200" b="1" dirty="0"/>
          </a:p>
        </p:txBody>
      </p:sp>
      <p:sp>
        <p:nvSpPr>
          <p:cNvPr id="74" name="TextBox 73"/>
          <p:cNvSpPr txBox="1"/>
          <p:nvPr/>
        </p:nvSpPr>
        <p:spPr>
          <a:xfrm>
            <a:off x="3255067" y="853580"/>
            <a:ext cx="2158506" cy="276999"/>
          </a:xfrm>
          <a:prstGeom prst="rect">
            <a:avLst/>
          </a:prstGeom>
          <a:noFill/>
          <a:ln>
            <a:noFill/>
          </a:ln>
        </p:spPr>
        <p:txBody>
          <a:bodyPr wrap="square" rtlCol="0">
            <a:spAutoFit/>
          </a:bodyPr>
          <a:lstStyle/>
          <a:p>
            <a:r>
              <a:rPr lang="en-US" sz="1200" b="1" dirty="0" smtClean="0"/>
              <a:t>Security &amp; Identity</a:t>
            </a:r>
            <a:endParaRPr lang="en-US" sz="1200" b="1" dirty="0"/>
          </a:p>
        </p:txBody>
      </p:sp>
      <p:sp>
        <p:nvSpPr>
          <p:cNvPr id="93" name="TextBox 92"/>
          <p:cNvSpPr txBox="1"/>
          <p:nvPr/>
        </p:nvSpPr>
        <p:spPr>
          <a:xfrm>
            <a:off x="5543044" y="853580"/>
            <a:ext cx="357329" cy="276999"/>
          </a:xfrm>
          <a:prstGeom prst="rect">
            <a:avLst/>
          </a:prstGeom>
          <a:noFill/>
          <a:ln>
            <a:noFill/>
          </a:ln>
        </p:spPr>
        <p:txBody>
          <a:bodyPr wrap="square" rtlCol="0">
            <a:spAutoFit/>
          </a:bodyPr>
          <a:lstStyle/>
          <a:p>
            <a:pPr algn="r"/>
            <a:r>
              <a:rPr lang="en-US" sz="1200" b="1" dirty="0" smtClean="0">
                <a:hlinkClick r:id="rId8" action="ppaction://hlinksldjump"/>
              </a:rPr>
              <a:t>17</a:t>
            </a:r>
            <a:endParaRPr lang="en-US" sz="1200" b="1" dirty="0"/>
          </a:p>
        </p:txBody>
      </p:sp>
      <p:sp>
        <p:nvSpPr>
          <p:cNvPr id="113" name="TextBox 112"/>
          <p:cNvSpPr txBox="1"/>
          <p:nvPr/>
        </p:nvSpPr>
        <p:spPr>
          <a:xfrm>
            <a:off x="6172671" y="1543554"/>
            <a:ext cx="762204" cy="276999"/>
          </a:xfrm>
          <a:prstGeom prst="rect">
            <a:avLst/>
          </a:prstGeom>
          <a:noFill/>
          <a:ln>
            <a:noFill/>
          </a:ln>
        </p:spPr>
        <p:txBody>
          <a:bodyPr wrap="square" rtlCol="0">
            <a:spAutoFit/>
          </a:bodyPr>
          <a:lstStyle/>
          <a:p>
            <a:r>
              <a:rPr lang="en-US" sz="1200" b="1" dirty="0" smtClean="0"/>
              <a:t>General</a:t>
            </a:r>
            <a:endParaRPr lang="en-US" sz="1200" b="1" dirty="0"/>
          </a:p>
        </p:txBody>
      </p:sp>
      <p:cxnSp>
        <p:nvCxnSpPr>
          <p:cNvPr id="114" name="Straight Connector 113"/>
          <p:cNvCxnSpPr/>
          <p:nvPr/>
        </p:nvCxnSpPr>
        <p:spPr>
          <a:xfrm>
            <a:off x="6171995" y="1814687"/>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6789" y="3613476"/>
            <a:ext cx="1554621" cy="276999"/>
          </a:xfrm>
          <a:prstGeom prst="rect">
            <a:avLst/>
          </a:prstGeom>
          <a:noFill/>
          <a:ln>
            <a:noFill/>
          </a:ln>
        </p:spPr>
        <p:txBody>
          <a:bodyPr wrap="square" rtlCol="0">
            <a:spAutoFit/>
          </a:bodyPr>
          <a:lstStyle/>
          <a:p>
            <a:r>
              <a:rPr lang="en-US" sz="1200" b="1" dirty="0" smtClean="0"/>
              <a:t>Developer Tools</a:t>
            </a:r>
            <a:endParaRPr lang="en-US" sz="1200" b="1" dirty="0"/>
          </a:p>
        </p:txBody>
      </p:sp>
      <p:sp>
        <p:nvSpPr>
          <p:cNvPr id="91" name="TextBox 90"/>
          <p:cNvSpPr txBox="1"/>
          <p:nvPr/>
        </p:nvSpPr>
        <p:spPr>
          <a:xfrm>
            <a:off x="2629912" y="3613476"/>
            <a:ext cx="352857" cy="276999"/>
          </a:xfrm>
          <a:prstGeom prst="rect">
            <a:avLst/>
          </a:prstGeom>
          <a:noFill/>
          <a:ln>
            <a:noFill/>
          </a:ln>
        </p:spPr>
        <p:txBody>
          <a:bodyPr wrap="square" rtlCol="0">
            <a:spAutoFit/>
          </a:bodyPr>
          <a:lstStyle/>
          <a:p>
            <a:pPr algn="r"/>
            <a:r>
              <a:rPr lang="en-US" sz="1200" b="1" dirty="0" smtClean="0">
                <a:hlinkClick r:id="rId9" action="ppaction://hlinksldjump"/>
              </a:rPr>
              <a:t>11</a:t>
            </a:r>
            <a:endParaRPr lang="en-US" sz="1200" b="1" dirty="0"/>
          </a:p>
        </p:txBody>
      </p:sp>
      <p:sp>
        <p:nvSpPr>
          <p:cNvPr id="83" name="TextBox 82"/>
          <p:cNvSpPr txBox="1"/>
          <p:nvPr/>
        </p:nvSpPr>
        <p:spPr>
          <a:xfrm>
            <a:off x="3254391" y="3613476"/>
            <a:ext cx="1689843" cy="276999"/>
          </a:xfrm>
          <a:prstGeom prst="rect">
            <a:avLst/>
          </a:prstGeom>
          <a:noFill/>
          <a:ln>
            <a:noFill/>
          </a:ln>
        </p:spPr>
        <p:txBody>
          <a:bodyPr wrap="square" rtlCol="0">
            <a:spAutoFit/>
          </a:bodyPr>
          <a:lstStyle/>
          <a:p>
            <a:r>
              <a:rPr lang="en-US" sz="1200" b="1" dirty="0" smtClean="0"/>
              <a:t>Mobile Services</a:t>
            </a:r>
            <a:endParaRPr lang="en-US" sz="1200" b="1" dirty="0"/>
          </a:p>
        </p:txBody>
      </p:sp>
      <p:sp>
        <p:nvSpPr>
          <p:cNvPr id="97" name="TextBox 96"/>
          <p:cNvSpPr txBox="1"/>
          <p:nvPr/>
        </p:nvSpPr>
        <p:spPr>
          <a:xfrm>
            <a:off x="5543044" y="3613476"/>
            <a:ext cx="357329" cy="276999"/>
          </a:xfrm>
          <a:prstGeom prst="rect">
            <a:avLst/>
          </a:prstGeom>
          <a:noFill/>
          <a:ln>
            <a:noFill/>
          </a:ln>
        </p:spPr>
        <p:txBody>
          <a:bodyPr wrap="square" rtlCol="0">
            <a:spAutoFit/>
          </a:bodyPr>
          <a:lstStyle/>
          <a:p>
            <a:pPr algn="r"/>
            <a:r>
              <a:rPr lang="en-US" sz="1200" b="1" dirty="0" smtClean="0">
                <a:hlinkClick r:id="rId10" action="ppaction://hlinksldjump"/>
              </a:rPr>
              <a:t>27</a:t>
            </a:r>
            <a:endParaRPr lang="en-US" sz="1200" b="1" dirty="0"/>
          </a:p>
        </p:txBody>
      </p:sp>
      <p:sp>
        <p:nvSpPr>
          <p:cNvPr id="71" name="TextBox 70"/>
          <p:cNvSpPr txBox="1"/>
          <p:nvPr/>
        </p:nvSpPr>
        <p:spPr>
          <a:xfrm>
            <a:off x="336789" y="2923502"/>
            <a:ext cx="1373241" cy="276999"/>
          </a:xfrm>
          <a:prstGeom prst="rect">
            <a:avLst/>
          </a:prstGeom>
          <a:noFill/>
          <a:ln>
            <a:noFill/>
          </a:ln>
        </p:spPr>
        <p:txBody>
          <a:bodyPr wrap="square" rtlCol="0">
            <a:spAutoFit/>
          </a:bodyPr>
          <a:lstStyle/>
          <a:p>
            <a:r>
              <a:rPr lang="en-US" sz="1200" b="1" dirty="0" smtClean="0"/>
              <a:t>Networking</a:t>
            </a:r>
            <a:endParaRPr lang="en-US" sz="1200" b="1" dirty="0"/>
          </a:p>
        </p:txBody>
      </p:sp>
      <p:sp>
        <p:nvSpPr>
          <p:cNvPr id="90" name="TextBox 89"/>
          <p:cNvSpPr txBox="1"/>
          <p:nvPr/>
        </p:nvSpPr>
        <p:spPr>
          <a:xfrm>
            <a:off x="2629913" y="2923502"/>
            <a:ext cx="352857" cy="276999"/>
          </a:xfrm>
          <a:prstGeom prst="rect">
            <a:avLst/>
          </a:prstGeom>
          <a:noFill/>
          <a:ln>
            <a:noFill/>
          </a:ln>
        </p:spPr>
        <p:txBody>
          <a:bodyPr wrap="square" rtlCol="0">
            <a:spAutoFit/>
          </a:bodyPr>
          <a:lstStyle/>
          <a:p>
            <a:pPr algn="r"/>
            <a:r>
              <a:rPr lang="en-US" sz="1200" b="1" dirty="0" smtClean="0">
                <a:hlinkClick r:id="rId5" action="ppaction://hlinksldjump"/>
              </a:rPr>
              <a:t>11</a:t>
            </a:r>
            <a:endParaRPr lang="en-US" sz="1200" b="1" dirty="0"/>
          </a:p>
        </p:txBody>
      </p:sp>
      <p:sp>
        <p:nvSpPr>
          <p:cNvPr id="80" name="TextBox 79"/>
          <p:cNvSpPr txBox="1"/>
          <p:nvPr/>
        </p:nvSpPr>
        <p:spPr>
          <a:xfrm>
            <a:off x="3254391" y="2923502"/>
            <a:ext cx="1937843" cy="276999"/>
          </a:xfrm>
          <a:prstGeom prst="rect">
            <a:avLst/>
          </a:prstGeom>
          <a:noFill/>
          <a:ln>
            <a:noFill/>
          </a:ln>
        </p:spPr>
        <p:txBody>
          <a:bodyPr wrap="square" rtlCol="0">
            <a:spAutoFit/>
          </a:bodyPr>
          <a:lstStyle/>
          <a:p>
            <a:r>
              <a:rPr lang="en-US" sz="1200" b="1" dirty="0" smtClean="0"/>
              <a:t>Game Development</a:t>
            </a:r>
            <a:endParaRPr lang="en-US" sz="1200" b="1" dirty="0"/>
          </a:p>
        </p:txBody>
      </p:sp>
      <p:sp>
        <p:nvSpPr>
          <p:cNvPr id="96" name="TextBox 95"/>
          <p:cNvSpPr txBox="1"/>
          <p:nvPr/>
        </p:nvSpPr>
        <p:spPr>
          <a:xfrm>
            <a:off x="5543044" y="2923502"/>
            <a:ext cx="357329" cy="276999"/>
          </a:xfrm>
          <a:prstGeom prst="rect">
            <a:avLst/>
          </a:prstGeom>
          <a:noFill/>
          <a:ln>
            <a:noFill/>
          </a:ln>
        </p:spPr>
        <p:txBody>
          <a:bodyPr wrap="square" rtlCol="0">
            <a:spAutoFit/>
          </a:bodyPr>
          <a:lstStyle/>
          <a:p>
            <a:pPr algn="r"/>
            <a:r>
              <a:rPr lang="en-US" sz="1200" b="1" dirty="0" smtClean="0">
                <a:hlinkClick r:id="rId11" action="ppaction://hlinksldjump"/>
              </a:rPr>
              <a:t>25</a:t>
            </a:r>
            <a:endParaRPr lang="en-US" sz="1200" b="1" dirty="0"/>
          </a:p>
        </p:txBody>
      </p:sp>
      <p:sp>
        <p:nvSpPr>
          <p:cNvPr id="123" name="TextBox 122"/>
          <p:cNvSpPr txBox="1"/>
          <p:nvPr/>
        </p:nvSpPr>
        <p:spPr>
          <a:xfrm>
            <a:off x="6171995" y="3613476"/>
            <a:ext cx="738603" cy="276999"/>
          </a:xfrm>
          <a:prstGeom prst="rect">
            <a:avLst/>
          </a:prstGeom>
          <a:noFill/>
          <a:ln>
            <a:noFill/>
          </a:ln>
        </p:spPr>
        <p:txBody>
          <a:bodyPr wrap="square" rtlCol="0">
            <a:spAutoFit/>
          </a:bodyPr>
          <a:lstStyle/>
          <a:p>
            <a:r>
              <a:rPr lang="en-US" sz="1200" b="1" dirty="0" smtClean="0"/>
              <a:t>Groups</a:t>
            </a:r>
            <a:endParaRPr lang="en-US" sz="1200" b="1" dirty="0"/>
          </a:p>
        </p:txBody>
      </p:sp>
      <p:cxnSp>
        <p:nvCxnSpPr>
          <p:cNvPr id="124" name="Straight Connector 123"/>
          <p:cNvCxnSpPr/>
          <p:nvPr/>
        </p:nvCxnSpPr>
        <p:spPr>
          <a:xfrm>
            <a:off x="6171995" y="3886973"/>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36790" y="2233528"/>
            <a:ext cx="2217189" cy="276999"/>
          </a:xfrm>
          <a:prstGeom prst="rect">
            <a:avLst/>
          </a:prstGeom>
          <a:noFill/>
          <a:ln>
            <a:noFill/>
          </a:ln>
        </p:spPr>
        <p:txBody>
          <a:bodyPr wrap="square" rtlCol="0">
            <a:spAutoFit/>
          </a:bodyPr>
          <a:lstStyle/>
          <a:p>
            <a:r>
              <a:rPr lang="en-US" sz="1200" b="1" dirty="0" smtClean="0"/>
              <a:t>Database</a:t>
            </a:r>
            <a:endParaRPr lang="en-US" sz="1200" b="1" dirty="0"/>
          </a:p>
        </p:txBody>
      </p:sp>
      <p:sp>
        <p:nvSpPr>
          <p:cNvPr id="89" name="TextBox 88"/>
          <p:cNvSpPr txBox="1"/>
          <p:nvPr/>
        </p:nvSpPr>
        <p:spPr>
          <a:xfrm>
            <a:off x="2629913" y="2233528"/>
            <a:ext cx="352857" cy="276999"/>
          </a:xfrm>
          <a:prstGeom prst="rect">
            <a:avLst/>
          </a:prstGeom>
          <a:noFill/>
          <a:ln>
            <a:noFill/>
          </a:ln>
        </p:spPr>
        <p:txBody>
          <a:bodyPr wrap="square" rtlCol="0">
            <a:spAutoFit/>
          </a:bodyPr>
          <a:lstStyle/>
          <a:p>
            <a:pPr algn="r"/>
            <a:r>
              <a:rPr lang="en-US" sz="1200" b="1" dirty="0" smtClean="0">
                <a:hlinkClick r:id="rId12" action="ppaction://hlinksldjump"/>
              </a:rPr>
              <a:t>8</a:t>
            </a:r>
            <a:endParaRPr lang="en-US" sz="1200" b="1" dirty="0"/>
          </a:p>
        </p:txBody>
      </p:sp>
      <p:sp>
        <p:nvSpPr>
          <p:cNvPr id="58" name="TextBox 57"/>
          <p:cNvSpPr txBox="1"/>
          <p:nvPr/>
        </p:nvSpPr>
        <p:spPr>
          <a:xfrm>
            <a:off x="3254391" y="2233528"/>
            <a:ext cx="1666859" cy="276999"/>
          </a:xfrm>
          <a:prstGeom prst="rect">
            <a:avLst/>
          </a:prstGeom>
          <a:noFill/>
          <a:ln>
            <a:noFill/>
          </a:ln>
        </p:spPr>
        <p:txBody>
          <a:bodyPr wrap="square" rtlCol="0">
            <a:spAutoFit/>
          </a:bodyPr>
          <a:lstStyle/>
          <a:p>
            <a:r>
              <a:rPr lang="en-US" sz="1200" b="1" dirty="0" smtClean="0"/>
              <a:t>Internet of Things</a:t>
            </a:r>
            <a:endParaRPr lang="en-US" sz="1200" b="1" dirty="0"/>
          </a:p>
        </p:txBody>
      </p:sp>
      <p:sp>
        <p:nvSpPr>
          <p:cNvPr id="95" name="TextBox 94"/>
          <p:cNvSpPr txBox="1"/>
          <p:nvPr/>
        </p:nvSpPr>
        <p:spPr>
          <a:xfrm>
            <a:off x="5543044" y="2233528"/>
            <a:ext cx="357329" cy="276999"/>
          </a:xfrm>
          <a:prstGeom prst="rect">
            <a:avLst/>
          </a:prstGeom>
          <a:noFill/>
          <a:ln>
            <a:noFill/>
          </a:ln>
        </p:spPr>
        <p:txBody>
          <a:bodyPr wrap="square" rtlCol="0">
            <a:spAutoFit/>
          </a:bodyPr>
          <a:lstStyle/>
          <a:p>
            <a:pPr algn="r"/>
            <a:r>
              <a:rPr lang="en-US" sz="1200" b="1" dirty="0" smtClean="0">
                <a:hlinkClick r:id="rId13" action="ppaction://hlinksldjump"/>
              </a:rPr>
              <a:t>22</a:t>
            </a:r>
            <a:endParaRPr lang="en-US" sz="1200" b="1" dirty="0"/>
          </a:p>
        </p:txBody>
      </p:sp>
      <p:sp>
        <p:nvSpPr>
          <p:cNvPr id="126" name="TextBox 125"/>
          <p:cNvSpPr txBox="1"/>
          <p:nvPr/>
        </p:nvSpPr>
        <p:spPr>
          <a:xfrm>
            <a:off x="6171995" y="2923502"/>
            <a:ext cx="617223" cy="276999"/>
          </a:xfrm>
          <a:prstGeom prst="rect">
            <a:avLst/>
          </a:prstGeom>
          <a:noFill/>
          <a:ln>
            <a:noFill/>
          </a:ln>
        </p:spPr>
        <p:txBody>
          <a:bodyPr wrap="square" rtlCol="0">
            <a:spAutoFit/>
          </a:bodyPr>
          <a:lstStyle/>
          <a:p>
            <a:r>
              <a:rPr lang="en-US" sz="1200" b="1" dirty="0" smtClean="0"/>
              <a:t>SDKs</a:t>
            </a:r>
            <a:endParaRPr lang="en-US" sz="1200" b="1" dirty="0"/>
          </a:p>
        </p:txBody>
      </p:sp>
      <p:cxnSp>
        <p:nvCxnSpPr>
          <p:cNvPr id="127" name="Straight Connector 126"/>
          <p:cNvCxnSpPr/>
          <p:nvPr/>
        </p:nvCxnSpPr>
        <p:spPr>
          <a:xfrm>
            <a:off x="6171995" y="320131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8464269" y="2233528"/>
            <a:ext cx="353708" cy="276999"/>
          </a:xfrm>
          <a:prstGeom prst="rect">
            <a:avLst/>
          </a:prstGeom>
          <a:noFill/>
          <a:ln>
            <a:noFill/>
          </a:ln>
        </p:spPr>
        <p:txBody>
          <a:bodyPr wrap="square" rtlCol="0">
            <a:spAutoFit/>
          </a:bodyPr>
          <a:lstStyle/>
          <a:p>
            <a:pPr algn="r"/>
            <a:r>
              <a:rPr lang="en-US" sz="1200" b="1" dirty="0" smtClean="0">
                <a:hlinkClick r:id="rId14" action="ppaction://hlinksldjump"/>
              </a:rPr>
              <a:t>33</a:t>
            </a:r>
            <a:endParaRPr lang="en-US" sz="1200" b="1" dirty="0"/>
          </a:p>
        </p:txBody>
      </p:sp>
      <p:sp>
        <p:nvSpPr>
          <p:cNvPr id="130" name="TextBox 129"/>
          <p:cNvSpPr txBox="1"/>
          <p:nvPr/>
        </p:nvSpPr>
        <p:spPr>
          <a:xfrm>
            <a:off x="8464269" y="1543554"/>
            <a:ext cx="353708" cy="276999"/>
          </a:xfrm>
          <a:prstGeom prst="rect">
            <a:avLst/>
          </a:prstGeom>
          <a:noFill/>
          <a:ln>
            <a:noFill/>
          </a:ln>
        </p:spPr>
        <p:txBody>
          <a:bodyPr wrap="square" rtlCol="0">
            <a:spAutoFit/>
          </a:bodyPr>
          <a:lstStyle/>
          <a:p>
            <a:pPr algn="r"/>
            <a:r>
              <a:rPr lang="en-US" sz="1200" b="1" dirty="0" smtClean="0">
                <a:hlinkClick r:id="rId15" action="ppaction://hlinksldjump"/>
              </a:rPr>
              <a:t>32</a:t>
            </a:r>
            <a:endParaRPr lang="en-US" sz="1200" b="1" dirty="0"/>
          </a:p>
        </p:txBody>
      </p:sp>
      <p:sp>
        <p:nvSpPr>
          <p:cNvPr id="132" name="TextBox 131"/>
          <p:cNvSpPr txBox="1"/>
          <p:nvPr/>
        </p:nvSpPr>
        <p:spPr>
          <a:xfrm>
            <a:off x="8464269" y="3613476"/>
            <a:ext cx="353708" cy="276999"/>
          </a:xfrm>
          <a:prstGeom prst="rect">
            <a:avLst/>
          </a:prstGeom>
          <a:noFill/>
          <a:ln>
            <a:noFill/>
          </a:ln>
        </p:spPr>
        <p:txBody>
          <a:bodyPr wrap="square" rtlCol="0">
            <a:spAutoFit/>
          </a:bodyPr>
          <a:lstStyle/>
          <a:p>
            <a:pPr algn="r"/>
            <a:r>
              <a:rPr lang="en-US" sz="1200" b="1" dirty="0" smtClean="0">
                <a:hlinkClick r:id="rId16" action="ppaction://hlinksldjump"/>
              </a:rPr>
              <a:t>35</a:t>
            </a:r>
            <a:endParaRPr lang="en-US" sz="1200" b="1" dirty="0"/>
          </a:p>
        </p:txBody>
      </p:sp>
      <p:sp>
        <p:nvSpPr>
          <p:cNvPr id="133" name="TextBox 132"/>
          <p:cNvSpPr txBox="1"/>
          <p:nvPr/>
        </p:nvSpPr>
        <p:spPr>
          <a:xfrm>
            <a:off x="8464269" y="2923502"/>
            <a:ext cx="353708" cy="276999"/>
          </a:xfrm>
          <a:prstGeom prst="rect">
            <a:avLst/>
          </a:prstGeom>
          <a:noFill/>
          <a:ln>
            <a:noFill/>
          </a:ln>
        </p:spPr>
        <p:txBody>
          <a:bodyPr wrap="square" rtlCol="0">
            <a:spAutoFit/>
          </a:bodyPr>
          <a:lstStyle/>
          <a:p>
            <a:pPr algn="r"/>
            <a:r>
              <a:rPr lang="en-US" sz="1200" b="1" dirty="0" smtClean="0">
                <a:hlinkClick r:id="rId17" action="ppaction://hlinksldjump"/>
              </a:rPr>
              <a:t>34</a:t>
            </a:r>
            <a:endParaRPr lang="en-US" sz="1200" b="1" dirty="0"/>
          </a:p>
        </p:txBody>
      </p:sp>
      <p:cxnSp>
        <p:nvCxnSpPr>
          <p:cNvPr id="125" name="Straight Connector 124"/>
          <p:cNvCxnSpPr/>
          <p:nvPr/>
        </p:nvCxnSpPr>
        <p:spPr>
          <a:xfrm>
            <a:off x="6902506" y="3771256"/>
            <a:ext cx="1580845"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044042" y="1006537"/>
            <a:ext cx="43539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1173345" y="2390540"/>
            <a:ext cx="156176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775450" y="3086533"/>
            <a:ext cx="170790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975600" y="2389329"/>
            <a:ext cx="5077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921500" y="1699902"/>
            <a:ext cx="156185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155701" y="1009928"/>
            <a:ext cx="15794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6171996" y="4302269"/>
            <a:ext cx="827616" cy="276999"/>
          </a:xfrm>
          <a:prstGeom prst="rect">
            <a:avLst/>
          </a:prstGeom>
          <a:noFill/>
          <a:ln>
            <a:noFill/>
          </a:ln>
        </p:spPr>
        <p:txBody>
          <a:bodyPr wrap="square" rtlCol="0">
            <a:spAutoFit/>
          </a:bodyPr>
          <a:lstStyle/>
          <a:p>
            <a:r>
              <a:rPr lang="en-US" sz="1200" b="1" dirty="0" smtClean="0"/>
              <a:t>Example</a:t>
            </a:r>
            <a:endParaRPr lang="en-US" sz="1200" b="1" dirty="0"/>
          </a:p>
        </p:txBody>
      </p:sp>
      <p:cxnSp>
        <p:nvCxnSpPr>
          <p:cNvPr id="79" name="Straight Connector 78"/>
          <p:cNvCxnSpPr/>
          <p:nvPr/>
        </p:nvCxnSpPr>
        <p:spPr>
          <a:xfrm>
            <a:off x="6171995" y="4580449"/>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64269" y="4302269"/>
            <a:ext cx="353708" cy="276999"/>
          </a:xfrm>
          <a:prstGeom prst="rect">
            <a:avLst/>
          </a:prstGeom>
          <a:noFill/>
          <a:ln>
            <a:noFill/>
          </a:ln>
        </p:spPr>
        <p:txBody>
          <a:bodyPr wrap="square" rtlCol="0">
            <a:spAutoFit/>
          </a:bodyPr>
          <a:lstStyle/>
          <a:p>
            <a:pPr algn="r"/>
            <a:r>
              <a:rPr lang="en-US" sz="1200" b="1" dirty="0" smtClean="0">
                <a:hlinkClick r:id="rId18" action="ppaction://hlinksldjump"/>
              </a:rPr>
              <a:t>37</a:t>
            </a:r>
            <a:endParaRPr lang="en-US" sz="1200" b="1" dirty="0"/>
          </a:p>
        </p:txBody>
      </p:sp>
      <p:cxnSp>
        <p:nvCxnSpPr>
          <p:cNvPr id="102" name="Straight Connector 101"/>
          <p:cNvCxnSpPr/>
          <p:nvPr/>
        </p:nvCxnSpPr>
        <p:spPr>
          <a:xfrm>
            <a:off x="6967721" y="4467419"/>
            <a:ext cx="151563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254391" y="4579268"/>
            <a:ext cx="2645982" cy="0"/>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3254391" y="4301088"/>
            <a:ext cx="1937843" cy="276999"/>
          </a:xfrm>
          <a:prstGeom prst="rect">
            <a:avLst/>
          </a:prstGeom>
          <a:noFill/>
          <a:ln>
            <a:noFill/>
          </a:ln>
        </p:spPr>
        <p:txBody>
          <a:bodyPr wrap="square" rtlCol="0">
            <a:spAutoFit/>
          </a:bodyPr>
          <a:lstStyle/>
          <a:p>
            <a:r>
              <a:rPr lang="en-US" sz="1200" b="1" dirty="0" smtClean="0"/>
              <a:t>Application Services</a:t>
            </a:r>
            <a:endParaRPr lang="en-US" sz="1200" b="1" dirty="0"/>
          </a:p>
        </p:txBody>
      </p:sp>
      <p:sp>
        <p:nvSpPr>
          <p:cNvPr id="109" name="TextBox 108"/>
          <p:cNvSpPr txBox="1"/>
          <p:nvPr/>
        </p:nvSpPr>
        <p:spPr>
          <a:xfrm>
            <a:off x="5543044" y="4301088"/>
            <a:ext cx="357329" cy="276999"/>
          </a:xfrm>
          <a:prstGeom prst="rect">
            <a:avLst/>
          </a:prstGeom>
          <a:noFill/>
          <a:ln>
            <a:noFill/>
          </a:ln>
        </p:spPr>
        <p:txBody>
          <a:bodyPr wrap="square" rtlCol="0">
            <a:spAutoFit/>
          </a:bodyPr>
          <a:lstStyle/>
          <a:p>
            <a:pPr algn="r"/>
            <a:r>
              <a:rPr lang="en-US" sz="1200" b="1" dirty="0" smtClean="0">
                <a:hlinkClick r:id="rId19" action="ppaction://hlinksldjump"/>
              </a:rPr>
              <a:t>29</a:t>
            </a:r>
            <a:endParaRPr lang="en-US" sz="1200" b="1" dirty="0"/>
          </a:p>
        </p:txBody>
      </p:sp>
      <p:cxnSp>
        <p:nvCxnSpPr>
          <p:cNvPr id="99" name="Straight Connector 98"/>
          <p:cNvCxnSpPr/>
          <p:nvPr/>
        </p:nvCxnSpPr>
        <p:spPr>
          <a:xfrm>
            <a:off x="2454965" y="1700234"/>
            <a:ext cx="28014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1341783" y="3080846"/>
            <a:ext cx="1306971"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669774" y="3771152"/>
            <a:ext cx="97898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1858616" y="4461458"/>
            <a:ext cx="7901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731026" y="1009928"/>
            <a:ext cx="818537"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4097704" y="1699355"/>
            <a:ext cx="1451860"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4681330" y="2396559"/>
            <a:ext cx="86823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840357" y="3081282"/>
            <a:ext cx="709206"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572000" y="3778626"/>
            <a:ext cx="977563"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899991" y="4466238"/>
            <a:ext cx="649572" cy="0"/>
          </a:xfrm>
          <a:prstGeom prst="line">
            <a:avLst/>
          </a:prstGeom>
          <a:ln>
            <a:solidFill>
              <a:schemeClr val="accent6">
                <a:lumMod val="20000"/>
                <a:lumOff val="80000"/>
              </a:schemeClr>
            </a:solidFill>
            <a:prstDash val="sys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5966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Analytics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450" y="709203"/>
            <a:ext cx="530056" cy="63606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106" y="700368"/>
            <a:ext cx="544780" cy="653737"/>
          </a:xfrm>
          <a:prstGeom prst="rect">
            <a:avLst/>
          </a:prstGeom>
        </p:spPr>
      </p:pic>
      <p:sp>
        <p:nvSpPr>
          <p:cNvPr id="68" name="TextBox 67"/>
          <p:cNvSpPr txBox="1"/>
          <p:nvPr/>
        </p:nvSpPr>
        <p:spPr>
          <a:xfrm>
            <a:off x="1830451" y="2531098"/>
            <a:ext cx="640080" cy="274320"/>
          </a:xfrm>
          <a:prstGeom prst="rect">
            <a:avLst/>
          </a:prstGeom>
          <a:noFill/>
        </p:spPr>
        <p:txBody>
          <a:bodyPr wrap="square" lIns="0" tIns="0" rIns="0" bIns="0" rtlCol="0" anchor="t">
            <a:noAutofit/>
          </a:bodyPr>
          <a:lstStyle/>
          <a:p>
            <a:pPr algn="ctr"/>
            <a:r>
              <a:rPr lang="en-US" sz="800" b="1" dirty="0" smtClean="0"/>
              <a:t>cluster</a:t>
            </a:r>
            <a:endParaRPr lang="en-US" sz="1400" b="1" dirty="0"/>
          </a:p>
        </p:txBody>
      </p:sp>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416" y="1866370"/>
            <a:ext cx="494945" cy="564238"/>
          </a:xfrm>
          <a:prstGeom prst="rect">
            <a:avLst/>
          </a:prstGeom>
        </p:spPr>
      </p:pic>
      <p:sp>
        <p:nvSpPr>
          <p:cNvPr id="72" name="TextBox 71"/>
          <p:cNvSpPr txBox="1"/>
          <p:nvPr/>
        </p:nvSpPr>
        <p:spPr>
          <a:xfrm>
            <a:off x="2619444" y="2531098"/>
            <a:ext cx="640080" cy="274320"/>
          </a:xfrm>
          <a:prstGeom prst="rect">
            <a:avLst/>
          </a:prstGeom>
          <a:noFill/>
        </p:spPr>
        <p:txBody>
          <a:bodyPr wrap="square" lIns="0" tIns="0" rIns="0" bIns="0" rtlCol="0" anchor="t">
            <a:noAutofit/>
          </a:bodyPr>
          <a:lstStyle/>
          <a:p>
            <a:pPr algn="ctr"/>
            <a:r>
              <a:rPr lang="en-US" sz="800" b="1" dirty="0" smtClean="0"/>
              <a:t>EMR engine</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6085" y="1935431"/>
            <a:ext cx="544781" cy="397543"/>
          </a:xfrm>
          <a:prstGeom prst="rect">
            <a:avLst/>
          </a:prstGeom>
        </p:spPr>
      </p:pic>
      <p:sp>
        <p:nvSpPr>
          <p:cNvPr id="74" name="TextBox 73"/>
          <p:cNvSpPr txBox="1"/>
          <p:nvPr/>
        </p:nvSpPr>
        <p:spPr>
          <a:xfrm>
            <a:off x="1831559" y="3586672"/>
            <a:ext cx="640080" cy="274320"/>
          </a:xfrm>
          <a:prstGeom prst="rect">
            <a:avLst/>
          </a:prstGeom>
          <a:noFill/>
        </p:spPr>
        <p:txBody>
          <a:bodyPr wrap="square" lIns="0" tIns="0" rIns="0" bIns="0" rtlCol="0" anchor="t">
            <a:noAutofit/>
          </a:bodyPr>
          <a:lstStyle/>
          <a:p>
            <a:pPr algn="ctr"/>
            <a:r>
              <a:rPr lang="en-US" sz="800" b="1" dirty="0" smtClean="0"/>
              <a:t>EMR engine MapR M3</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2374" y="2976801"/>
            <a:ext cx="544782" cy="392243"/>
          </a:xfrm>
          <a:prstGeom prst="rect">
            <a:avLst/>
          </a:prstGeom>
        </p:spPr>
      </p:pic>
      <p:sp>
        <p:nvSpPr>
          <p:cNvPr id="76" name="TextBox 75"/>
          <p:cNvSpPr txBox="1"/>
          <p:nvPr/>
        </p:nvSpPr>
        <p:spPr>
          <a:xfrm>
            <a:off x="2619407" y="3586672"/>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a:t>MapR </a:t>
            </a:r>
            <a:r>
              <a:rPr lang="en-US" sz="800" b="1" dirty="0" smtClean="0"/>
              <a:t>M5</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78956" y="2982720"/>
            <a:ext cx="537518" cy="392243"/>
          </a:xfrm>
          <a:prstGeom prst="rect">
            <a:avLst/>
          </a:prstGeom>
        </p:spPr>
      </p:pic>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7822" y="704846"/>
            <a:ext cx="537317" cy="644781"/>
          </a:xfrm>
          <a:prstGeom prst="rect">
            <a:avLst/>
          </a:prstGeom>
        </p:spPr>
      </p:pic>
      <p:sp>
        <p:nvSpPr>
          <p:cNvPr id="78" name="TextBox 77"/>
          <p:cNvSpPr txBox="1"/>
          <p:nvPr/>
        </p:nvSpPr>
        <p:spPr>
          <a:xfrm>
            <a:off x="1835669" y="4654811"/>
            <a:ext cx="640080" cy="274320"/>
          </a:xfrm>
          <a:prstGeom prst="rect">
            <a:avLst/>
          </a:prstGeom>
          <a:noFill/>
        </p:spPr>
        <p:txBody>
          <a:bodyPr wrap="square" lIns="0" tIns="0" rIns="0" bIns="0" rtlCol="0" anchor="t">
            <a:noAutofit/>
          </a:bodyPr>
          <a:lstStyle/>
          <a:p>
            <a:pPr algn="ctr"/>
            <a:r>
              <a:rPr lang="en-US" sz="800" b="1" dirty="0"/>
              <a:t>EMR </a:t>
            </a:r>
            <a:r>
              <a:rPr lang="en-US" sz="800" b="1" dirty="0" smtClean="0"/>
              <a:t>engine </a:t>
            </a:r>
            <a:r>
              <a:rPr lang="en-US" sz="800" b="1" dirty="0" err="1"/>
              <a:t>MapR</a:t>
            </a:r>
            <a:r>
              <a:rPr lang="en-US" sz="800" b="1" dirty="0"/>
              <a:t> </a:t>
            </a:r>
            <a:r>
              <a:rPr lang="en-US" sz="800" b="1" dirty="0" smtClean="0"/>
              <a:t>M7</a:t>
            </a:r>
            <a:endParaRPr lang="en-US" sz="1400" b="1" dirty="0"/>
          </a:p>
        </p:txBody>
      </p:sp>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77536" y="4060657"/>
            <a:ext cx="544779" cy="397542"/>
          </a:xfrm>
          <a:prstGeom prst="rect">
            <a:avLst/>
          </a:prstGeom>
        </p:spPr>
      </p:pic>
      <p:cxnSp>
        <p:nvCxnSpPr>
          <p:cNvPr id="98" name="Straight Connector 97"/>
          <p:cNvCxnSpPr/>
          <p:nvPr/>
        </p:nvCxnSpPr>
        <p:spPr>
          <a:xfrm>
            <a:off x="169534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39354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1424" y="701261"/>
            <a:ext cx="543292" cy="651951"/>
          </a:xfrm>
          <a:prstGeom prst="rect">
            <a:avLst/>
          </a:prstGeom>
        </p:spPr>
      </p:pic>
      <p:pic>
        <p:nvPicPr>
          <p:cNvPr id="35" name="Picture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30178" y="723588"/>
            <a:ext cx="544781" cy="607296"/>
          </a:xfrm>
          <a:prstGeom prst="rect">
            <a:avLst/>
          </a:prstGeom>
        </p:spPr>
      </p:pic>
      <p:pic>
        <p:nvPicPr>
          <p:cNvPr id="39" name="Picture 3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12879" y="684190"/>
            <a:ext cx="543292" cy="651950"/>
          </a:xfrm>
          <a:prstGeom prst="rect">
            <a:avLst/>
          </a:prstGeom>
        </p:spPr>
      </p:pic>
      <p:cxnSp>
        <p:nvCxnSpPr>
          <p:cNvPr id="33" name="Straight Connector 32"/>
          <p:cNvCxnSpPr/>
          <p:nvPr/>
        </p:nvCxnSpPr>
        <p:spPr>
          <a:xfrm>
            <a:off x="509094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163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23026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43430" y="1831906"/>
            <a:ext cx="589477" cy="598276"/>
          </a:xfrm>
          <a:prstGeom prst="rect">
            <a:avLst/>
          </a:prstGeom>
        </p:spPr>
      </p:pic>
      <p:pic>
        <p:nvPicPr>
          <p:cNvPr id="43" name="Picture 4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1238" y="4005662"/>
            <a:ext cx="462525" cy="488220"/>
          </a:xfrm>
          <a:prstGeom prst="rect">
            <a:avLst/>
          </a:prstGeom>
        </p:spPr>
      </p:pic>
      <p:pic>
        <p:nvPicPr>
          <p:cNvPr id="44" name="Picture 4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11326" y="2925822"/>
            <a:ext cx="467069" cy="493017"/>
          </a:xfrm>
          <a:prstGeom prst="rect">
            <a:avLst/>
          </a:prstGeom>
        </p:spPr>
      </p:pic>
      <p:sp>
        <p:nvSpPr>
          <p:cNvPr id="45" name="TextBox 44"/>
          <p:cNvSpPr txBox="1"/>
          <p:nvPr/>
        </p:nvSpPr>
        <p:spPr>
          <a:xfrm>
            <a:off x="3477394" y="4654811"/>
            <a:ext cx="749248" cy="274320"/>
          </a:xfrm>
          <a:prstGeom prst="rect">
            <a:avLst/>
          </a:prstGeom>
          <a:noFill/>
        </p:spPr>
        <p:txBody>
          <a:bodyPr wrap="square" lIns="0" tIns="0" rIns="0" bIns="0" rtlCol="0" anchor="t">
            <a:noAutofit/>
          </a:bodyPr>
          <a:lstStyle/>
          <a:p>
            <a:pPr algn="ctr"/>
            <a:r>
              <a:rPr lang="en-US" sz="800" b="1" spc="-50" dirty="0" smtClean="0"/>
              <a:t>Amazon Kinesis Streams</a:t>
            </a:r>
            <a:endParaRPr lang="en-US" sz="1400" b="1" spc="-50" dirty="0"/>
          </a:p>
        </p:txBody>
      </p:sp>
      <p:sp>
        <p:nvSpPr>
          <p:cNvPr id="46" name="TextBox 45"/>
          <p:cNvSpPr txBox="1"/>
          <p:nvPr/>
        </p:nvSpPr>
        <p:spPr>
          <a:xfrm>
            <a:off x="3478427" y="3586138"/>
            <a:ext cx="749248" cy="274320"/>
          </a:xfrm>
          <a:prstGeom prst="rect">
            <a:avLst/>
          </a:prstGeom>
          <a:noFill/>
        </p:spPr>
        <p:txBody>
          <a:bodyPr wrap="square" lIns="0" tIns="0" rIns="0" bIns="0" rtlCol="0" anchor="t">
            <a:noAutofit/>
          </a:bodyPr>
          <a:lstStyle/>
          <a:p>
            <a:pPr algn="ctr"/>
            <a:r>
              <a:rPr lang="en-US" sz="800" b="1" spc="-50" dirty="0" smtClean="0"/>
              <a:t>Amazon Kinesis Firehose</a:t>
            </a:r>
            <a:endParaRPr lang="en-US" sz="1400" b="1" spc="-50" dirty="0"/>
          </a:p>
        </p:txBody>
      </p:sp>
      <p:sp>
        <p:nvSpPr>
          <p:cNvPr id="47" name="TextBox 46"/>
          <p:cNvSpPr txBox="1"/>
          <p:nvPr/>
        </p:nvSpPr>
        <p:spPr>
          <a:xfrm>
            <a:off x="3478427" y="2534428"/>
            <a:ext cx="749248" cy="274320"/>
          </a:xfrm>
          <a:prstGeom prst="rect">
            <a:avLst/>
          </a:prstGeom>
          <a:noFill/>
        </p:spPr>
        <p:txBody>
          <a:bodyPr wrap="square" lIns="0" tIns="0" rIns="0" bIns="0" rtlCol="0" anchor="t">
            <a:noAutofit/>
          </a:bodyPr>
          <a:lstStyle/>
          <a:p>
            <a:pPr algn="ctr"/>
            <a:r>
              <a:rPr lang="en-US" sz="800" b="1" spc="-50" dirty="0" smtClean="0"/>
              <a:t>Amazon Kinesis Analytics</a:t>
            </a:r>
            <a:endParaRPr lang="en-US" sz="1400" b="1" spc="-50" dirty="0"/>
          </a:p>
        </p:txBody>
      </p:sp>
      <p:sp>
        <p:nvSpPr>
          <p:cNvPr id="54" name="TextBox 53"/>
          <p:cNvSpPr txBox="1"/>
          <p:nvPr/>
        </p:nvSpPr>
        <p:spPr>
          <a:xfrm>
            <a:off x="4251362" y="2531098"/>
            <a:ext cx="779084" cy="274320"/>
          </a:xfrm>
          <a:prstGeom prst="rect">
            <a:avLst/>
          </a:prstGeom>
          <a:noFill/>
        </p:spPr>
        <p:txBody>
          <a:bodyPr wrap="square" lIns="0" tIns="0" rIns="0" bIns="0" rtlCol="0" anchor="t">
            <a:noAutofit/>
          </a:bodyPr>
          <a:lstStyle/>
          <a:p>
            <a:pPr algn="ctr"/>
            <a:r>
              <a:rPr lang="en-US" sz="800" b="1" spc="-50" dirty="0" smtClean="0"/>
              <a:t>Amazon Kinesis</a:t>
            </a:r>
            <a:r>
              <a:rPr lang="en-US" sz="800" b="1" dirty="0" smtClean="0"/>
              <a:t>–</a:t>
            </a:r>
            <a:br>
              <a:rPr lang="en-US" sz="800" b="1" dirty="0" smtClean="0"/>
            </a:br>
            <a:r>
              <a:rPr lang="en-US" sz="800" b="1" spc="-50" dirty="0" smtClean="0"/>
              <a:t>enabled app</a:t>
            </a:r>
            <a:endParaRPr lang="en-US" sz="1400" b="1" spc="-50" dirty="0"/>
          </a:p>
        </p:txBody>
      </p:sp>
      <p:pic>
        <p:nvPicPr>
          <p:cNvPr id="55" name="Picture 5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2715" y="1858653"/>
            <a:ext cx="509634" cy="544781"/>
          </a:xfrm>
          <a:prstGeom prst="rect">
            <a:avLst/>
          </a:prstGeom>
        </p:spPr>
      </p:pic>
      <p:sp>
        <p:nvSpPr>
          <p:cNvPr id="50" name="TextBox 49"/>
          <p:cNvSpPr txBox="1"/>
          <p:nvPr/>
        </p:nvSpPr>
        <p:spPr>
          <a:xfrm>
            <a:off x="336549" y="1360220"/>
            <a:ext cx="1295953" cy="155632"/>
          </a:xfrm>
          <a:prstGeom prst="rect">
            <a:avLst/>
          </a:prstGeom>
          <a:noFill/>
        </p:spPr>
        <p:txBody>
          <a:bodyPr wrap="square" lIns="0" tIns="0" rIns="0" bIns="0" rtlCol="0" anchor="t">
            <a:noAutofit/>
          </a:bodyPr>
          <a:lstStyle/>
          <a:p>
            <a:pPr algn="ctr"/>
            <a:r>
              <a:rPr lang="en-US" sz="1000" b="1" dirty="0"/>
              <a:t>Amazon </a:t>
            </a:r>
            <a:r>
              <a:rPr lang="en-US" sz="1000" b="1" dirty="0" err="1"/>
              <a:t>Elasticsearch</a:t>
            </a:r>
            <a:r>
              <a:rPr lang="en-US" sz="1000" b="1" dirty="0"/>
              <a:t> Service</a:t>
            </a:r>
          </a:p>
        </p:txBody>
      </p:sp>
      <p:sp>
        <p:nvSpPr>
          <p:cNvPr id="230" name="TextBox 229"/>
          <p:cNvSpPr txBox="1"/>
          <p:nvPr/>
        </p:nvSpPr>
        <p:spPr>
          <a:xfrm>
            <a:off x="1789329" y="1360220"/>
            <a:ext cx="731520" cy="155632"/>
          </a:xfrm>
          <a:prstGeom prst="rect">
            <a:avLst/>
          </a:prstGeom>
          <a:noFill/>
        </p:spPr>
        <p:txBody>
          <a:bodyPr wrap="square" lIns="0" tIns="0" rIns="0" bIns="0" rtlCol="0" anchor="t">
            <a:noAutofit/>
          </a:bodyPr>
          <a:lstStyle/>
          <a:p>
            <a:pPr algn="ctr"/>
            <a:r>
              <a:rPr lang="en-US" sz="1000" b="1" dirty="0" smtClean="0"/>
              <a:t>Amazon EMR</a:t>
            </a:r>
            <a:endParaRPr lang="en-US" sz="1000" b="1" dirty="0"/>
          </a:p>
        </p:txBody>
      </p:sp>
      <p:cxnSp>
        <p:nvCxnSpPr>
          <p:cNvPr id="231" name="Straight Connector 230"/>
          <p:cNvCxnSpPr/>
          <p:nvPr/>
        </p:nvCxnSpPr>
        <p:spPr>
          <a:xfrm>
            <a:off x="1770226"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3450574" y="1739909"/>
            <a:ext cx="15544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33" name="TextBox 232"/>
          <p:cNvSpPr txBox="1"/>
          <p:nvPr/>
        </p:nvSpPr>
        <p:spPr>
          <a:xfrm>
            <a:off x="3493942" y="1360220"/>
            <a:ext cx="731520" cy="155632"/>
          </a:xfrm>
          <a:prstGeom prst="rect">
            <a:avLst/>
          </a:prstGeom>
          <a:noFill/>
        </p:spPr>
        <p:txBody>
          <a:bodyPr wrap="square" lIns="0" tIns="0" rIns="0" bIns="0" rtlCol="0" anchor="t">
            <a:noAutofit/>
          </a:bodyPr>
          <a:lstStyle/>
          <a:p>
            <a:pPr algn="ctr"/>
            <a:r>
              <a:rPr lang="en-US" sz="1000" b="1" dirty="0"/>
              <a:t>Amazon Kinesis</a:t>
            </a:r>
          </a:p>
        </p:txBody>
      </p:sp>
      <p:sp>
        <p:nvSpPr>
          <p:cNvPr id="234" name="TextBox 233"/>
          <p:cNvSpPr txBox="1"/>
          <p:nvPr/>
        </p:nvSpPr>
        <p:spPr>
          <a:xfrm>
            <a:off x="5065413" y="1360220"/>
            <a:ext cx="1097280" cy="155632"/>
          </a:xfrm>
          <a:prstGeom prst="rect">
            <a:avLst/>
          </a:prstGeom>
          <a:noFill/>
        </p:spPr>
        <p:txBody>
          <a:bodyPr wrap="square" lIns="0" tIns="0" rIns="0" bIns="0" rtlCol="0" anchor="t">
            <a:noAutofit/>
          </a:bodyPr>
          <a:lstStyle/>
          <a:p>
            <a:pPr algn="ctr"/>
            <a:r>
              <a:rPr lang="en-US" sz="1000" b="1" spc="-50" dirty="0"/>
              <a:t> Amazon </a:t>
            </a:r>
            <a:r>
              <a:rPr lang="en-US" sz="1000" b="1" spc="-50" dirty="0" smtClean="0"/>
              <a:t>Machine </a:t>
            </a:r>
            <a:r>
              <a:rPr lang="en-US" sz="1000" b="1" spc="-50" dirty="0"/>
              <a:t>Learning</a:t>
            </a:r>
          </a:p>
        </p:txBody>
      </p:sp>
      <p:sp>
        <p:nvSpPr>
          <p:cNvPr id="261" name="TextBox 260"/>
          <p:cNvSpPr txBox="1"/>
          <p:nvPr/>
        </p:nvSpPr>
        <p:spPr>
          <a:xfrm>
            <a:off x="6336808" y="1360220"/>
            <a:ext cx="731520" cy="155632"/>
          </a:xfrm>
          <a:prstGeom prst="rect">
            <a:avLst/>
          </a:prstGeom>
          <a:noFill/>
        </p:spPr>
        <p:txBody>
          <a:bodyPr wrap="square" lIns="0" tIns="0" rIns="0" bIns="0" rtlCol="0" anchor="t">
            <a:noAutofit/>
          </a:bodyPr>
          <a:lstStyle/>
          <a:p>
            <a:pPr algn="ctr"/>
            <a:r>
              <a:rPr lang="en-US" sz="1000" b="1" dirty="0"/>
              <a:t>Amazon </a:t>
            </a:r>
            <a:r>
              <a:rPr lang="en-US" sz="1000" b="1" dirty="0" err="1"/>
              <a:t>QuickSight</a:t>
            </a:r>
            <a:endParaRPr lang="en-US" sz="1000" b="1" dirty="0"/>
          </a:p>
        </p:txBody>
      </p:sp>
      <p:sp>
        <p:nvSpPr>
          <p:cNvPr id="263" name="TextBox 262"/>
          <p:cNvSpPr txBox="1"/>
          <p:nvPr/>
        </p:nvSpPr>
        <p:spPr>
          <a:xfrm>
            <a:off x="7388345" y="1360220"/>
            <a:ext cx="731520" cy="155632"/>
          </a:xfrm>
          <a:prstGeom prst="rect">
            <a:avLst/>
          </a:prstGeom>
          <a:noFill/>
        </p:spPr>
        <p:txBody>
          <a:bodyPr wrap="square" lIns="0" tIns="0" rIns="0" bIns="0" rtlCol="0" anchor="t">
            <a:noAutofit/>
          </a:bodyPr>
          <a:lstStyle/>
          <a:p>
            <a:pPr algn="ctr"/>
            <a:r>
              <a:rPr lang="en-US" sz="1000" b="1" dirty="0"/>
              <a:t>AWS Data Pipeline</a:t>
            </a:r>
          </a:p>
        </p:txBody>
      </p:sp>
      <p:cxnSp>
        <p:nvCxnSpPr>
          <p:cNvPr id="319" name="Straight Connector 318"/>
          <p:cNvCxnSpPr/>
          <p:nvPr/>
        </p:nvCxnSpPr>
        <p:spPr>
          <a:xfrm>
            <a:off x="514496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0" name="Straight Connector 319"/>
          <p:cNvCxnSpPr/>
          <p:nvPr/>
        </p:nvCxnSpPr>
        <p:spPr>
          <a:xfrm>
            <a:off x="622366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1" name="Straight Connector 320"/>
          <p:cNvCxnSpPr/>
          <p:nvPr/>
        </p:nvCxnSpPr>
        <p:spPr>
          <a:xfrm>
            <a:off x="730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64494" y="1739909"/>
            <a:ext cx="12801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612771" y="4654811"/>
            <a:ext cx="640080" cy="274320"/>
          </a:xfrm>
          <a:prstGeom prst="rect">
            <a:avLst/>
          </a:prstGeom>
          <a:noFill/>
        </p:spPr>
        <p:txBody>
          <a:bodyPr wrap="square" lIns="0" tIns="0" rIns="0" bIns="0" rtlCol="0" anchor="t">
            <a:noAutofit/>
          </a:bodyPr>
          <a:lstStyle/>
          <a:p>
            <a:pPr algn="ctr"/>
            <a:r>
              <a:rPr lang="en-US" sz="800" b="1" dirty="0" smtClean="0"/>
              <a:t>HDFS cluster</a:t>
            </a:r>
            <a:endParaRPr lang="en-US" sz="1400" b="1" dirty="0"/>
          </a:p>
        </p:txBody>
      </p:sp>
      <p:pic>
        <p:nvPicPr>
          <p:cNvPr id="49" name="Picture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690736" y="4024729"/>
            <a:ext cx="494945" cy="494945"/>
          </a:xfrm>
          <a:prstGeom prst="rect">
            <a:avLst/>
          </a:prstGeom>
        </p:spPr>
      </p:pic>
    </p:spTree>
    <p:extLst>
      <p:ext uri="{BB962C8B-B14F-4D97-AF65-F5344CB8AC3E}">
        <p14:creationId xmlns:p14="http://schemas.microsoft.com/office/powerpoint/2010/main" val="112013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spTree>
    <p:extLst>
      <p:ext uri="{BB962C8B-B14F-4D97-AF65-F5344CB8AC3E}">
        <p14:creationId xmlns:p14="http://schemas.microsoft.com/office/powerpoint/2010/main" val="305485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Internet of Things (</a:t>
            </a:r>
            <a:r>
              <a:rPr lang="en-US" dirty="0" err="1" smtClean="0"/>
              <a:t>IoT</a:t>
            </a:r>
            <a:r>
              <a:rPr lang="en-US" dirty="0" smtClean="0"/>
              <a:t>)</a:t>
            </a:r>
            <a:endParaRPr lang="en-US" dirty="0"/>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6" name="TextBox 35"/>
          <p:cNvSpPr txBox="1"/>
          <p:nvPr/>
        </p:nvSpPr>
        <p:spPr>
          <a:xfrm>
            <a:off x="670479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generic</a:t>
            </a:r>
            <a:endParaRPr lang="en-US" sz="1400" b="1" dirty="0"/>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566" y="1862692"/>
            <a:ext cx="514068" cy="521207"/>
          </a:xfrm>
          <a:prstGeom prst="rect">
            <a:avLst/>
          </a:prstGeom>
        </p:spPr>
      </p:pic>
      <p:sp>
        <p:nvSpPr>
          <p:cNvPr id="37" name="TextBox 36"/>
          <p:cNvSpPr txBox="1"/>
          <p:nvPr/>
        </p:nvSpPr>
        <p:spPr>
          <a:xfrm>
            <a:off x="4362591"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w</a:t>
            </a:r>
            <a:r>
              <a:rPr lang="en-US" sz="800" b="1" dirty="0" smtClean="0"/>
              <a:t>indfarm</a:t>
            </a:r>
            <a:endParaRPr lang="en-US" sz="1400" b="1" dirty="0"/>
          </a:p>
        </p:txBody>
      </p:sp>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7216" y="2917000"/>
            <a:ext cx="521367" cy="521367"/>
          </a:xfrm>
          <a:prstGeom prst="rect">
            <a:avLst/>
          </a:prstGeom>
        </p:spPr>
      </p:pic>
      <p:sp>
        <p:nvSpPr>
          <p:cNvPr id="11" name="TextBox 10"/>
          <p:cNvSpPr txBox="1"/>
          <p:nvPr/>
        </p:nvSpPr>
        <p:spPr>
          <a:xfrm>
            <a:off x="1161280" y="3590750"/>
            <a:ext cx="752302" cy="274320"/>
          </a:xfrm>
          <a:prstGeom prst="rect">
            <a:avLst/>
          </a:prstGeom>
          <a:noFill/>
        </p:spPr>
        <p:txBody>
          <a:bodyPr wrap="square" lIns="0" tIns="0" rIns="0" bIns="0" rtlCol="0" anchor="t">
            <a:noAutofit/>
          </a:bodyPr>
          <a:lstStyle/>
          <a:p>
            <a:pPr algn="ctr"/>
            <a:r>
              <a:rPr lang="en-US" sz="800" b="1" spc="-20" dirty="0" err="1" smtClean="0"/>
              <a:t>IoT</a:t>
            </a:r>
            <a:r>
              <a:rPr lang="en-US" sz="800" b="1" spc="-20" dirty="0" smtClean="0"/>
              <a:t> thing police </a:t>
            </a:r>
            <a:br>
              <a:rPr lang="en-US" sz="800" b="1" spc="-20" dirty="0" smtClean="0"/>
            </a:br>
            <a:r>
              <a:rPr lang="en-US" sz="800" b="1" spc="-20" dirty="0" smtClean="0"/>
              <a:t>emergency</a:t>
            </a:r>
            <a:endParaRPr lang="en-US" sz="1400" b="1" spc="-2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8162" y="2917000"/>
            <a:ext cx="521367" cy="521367"/>
          </a:xfrm>
          <a:prstGeom prst="rect">
            <a:avLst/>
          </a:prstGeom>
        </p:spPr>
      </p:pic>
      <p:sp>
        <p:nvSpPr>
          <p:cNvPr id="9" name="TextBox 8"/>
          <p:cNvSpPr txBox="1"/>
          <p:nvPr/>
        </p:nvSpPr>
        <p:spPr>
          <a:xfrm>
            <a:off x="278056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a:t>
            </a:r>
            <a:endParaRPr lang="en-US" sz="1400"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1335" y="1869752"/>
            <a:ext cx="521367" cy="521367"/>
          </a:xfrm>
          <a:prstGeom prst="rect">
            <a:avLst/>
          </a:prstGeom>
        </p:spPr>
      </p:pic>
      <p:sp>
        <p:nvSpPr>
          <p:cNvPr id="5" name="TextBox 4"/>
          <p:cNvSpPr txBox="1"/>
          <p:nvPr/>
        </p:nvSpPr>
        <p:spPr>
          <a:xfrm>
            <a:off x="8267045"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l</a:t>
            </a:r>
            <a:r>
              <a:rPr lang="en-US" sz="800" b="1" dirty="0" smtClean="0"/>
              <a:t>ightbulb</a:t>
            </a:r>
            <a:endParaRPr lang="en-US" sz="1400" b="1" dirty="0"/>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27065" y="1867539"/>
            <a:ext cx="514068" cy="521207"/>
          </a:xfrm>
          <a:prstGeom prst="rect">
            <a:avLst/>
          </a:prstGeom>
        </p:spPr>
      </p:pic>
      <p:sp>
        <p:nvSpPr>
          <p:cNvPr id="8" name="TextBox 7"/>
          <p:cNvSpPr txBox="1"/>
          <p:nvPr/>
        </p:nvSpPr>
        <p:spPr>
          <a:xfrm>
            <a:off x="121838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bicycle</a:t>
            </a:r>
            <a:endParaRPr lang="en-US" sz="1400" b="1"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5969" y="1869752"/>
            <a:ext cx="521367" cy="521367"/>
          </a:xfrm>
          <a:prstGeom prst="rect">
            <a:avLst/>
          </a:prstGeom>
        </p:spPr>
      </p:pic>
      <p:sp>
        <p:nvSpPr>
          <p:cNvPr id="12" name="TextBox 11"/>
          <p:cNvSpPr txBox="1"/>
          <p:nvPr/>
        </p:nvSpPr>
        <p:spPr>
          <a:xfrm>
            <a:off x="5146887"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a:t>d</a:t>
            </a:r>
            <a:r>
              <a:rPr lang="en-US" sz="800" b="1" dirty="0" smtClean="0"/>
              <a:t>oor lock</a:t>
            </a:r>
            <a:endParaRPr lang="en-US" sz="1400" b="1" dirty="0"/>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00451" y="1862692"/>
            <a:ext cx="521367" cy="521367"/>
          </a:xfrm>
          <a:prstGeom prst="rect">
            <a:avLst/>
          </a:prstGeom>
        </p:spPr>
      </p:pic>
      <p:sp>
        <p:nvSpPr>
          <p:cNvPr id="24" name="TextBox 23"/>
          <p:cNvSpPr txBox="1"/>
          <p:nvPr/>
        </p:nvSpPr>
        <p:spPr>
          <a:xfrm>
            <a:off x="278331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travel</a:t>
            </a:r>
            <a:endParaRPr lang="en-US" sz="1400" b="1" dirty="0"/>
          </a:p>
        </p:txBody>
      </p:sp>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57996" y="2917000"/>
            <a:ext cx="521367" cy="521367"/>
          </a:xfrm>
          <a:prstGeom prst="rect">
            <a:avLst/>
          </a:prstGeom>
        </p:spPr>
      </p:pic>
      <p:sp>
        <p:nvSpPr>
          <p:cNvPr id="38" name="TextBox 37"/>
          <p:cNvSpPr txBox="1"/>
          <p:nvPr/>
        </p:nvSpPr>
        <p:spPr>
          <a:xfrm>
            <a:off x="3564408"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utility</a:t>
            </a:r>
            <a:endParaRPr lang="en-US" sz="1400" b="1" dirty="0"/>
          </a:p>
        </p:txBody>
      </p:sp>
      <p:pic>
        <p:nvPicPr>
          <p:cNvPr id="41" name="Picture 4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40679" y="2917000"/>
            <a:ext cx="521367" cy="521367"/>
          </a:xfrm>
          <a:prstGeom prst="rect">
            <a:avLst/>
          </a:prstGeom>
        </p:spPr>
      </p:pic>
      <p:sp>
        <p:nvSpPr>
          <p:cNvPr id="42" name="TextBox 41"/>
          <p:cNvSpPr txBox="1"/>
          <p:nvPr/>
        </p:nvSpPr>
        <p:spPr>
          <a:xfrm>
            <a:off x="1990927"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camera</a:t>
            </a:r>
            <a:endParaRPr lang="en-US" sz="1400" b="1" dirty="0"/>
          </a:p>
        </p:txBody>
      </p:sp>
      <p:pic>
        <p:nvPicPr>
          <p:cNvPr id="43" name="Picture 4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652" y="1869752"/>
            <a:ext cx="521367" cy="521367"/>
          </a:xfrm>
          <a:prstGeom prst="rect">
            <a:avLst/>
          </a:prstGeom>
        </p:spPr>
      </p:pic>
      <p:sp>
        <p:nvSpPr>
          <p:cNvPr id="44" name="TextBox 43"/>
          <p:cNvSpPr txBox="1"/>
          <p:nvPr/>
        </p:nvSpPr>
        <p:spPr>
          <a:xfrm>
            <a:off x="371422" y="3590750"/>
            <a:ext cx="745454" cy="274320"/>
          </a:xfrm>
          <a:prstGeom prst="rect">
            <a:avLst/>
          </a:prstGeom>
          <a:noFill/>
        </p:spPr>
        <p:txBody>
          <a:bodyPr wrap="square" lIns="0" tIns="0" rIns="0" bIns="0" rtlCol="0" anchor="t">
            <a:noAutofit/>
          </a:bodyPr>
          <a:lstStyle/>
          <a:p>
            <a:pPr algn="ctr"/>
            <a:r>
              <a:rPr lang="en-US" sz="800" b="1" spc="-50" dirty="0" err="1" smtClean="0"/>
              <a:t>IoT</a:t>
            </a:r>
            <a:r>
              <a:rPr lang="en-US" sz="800" b="1" spc="-50" dirty="0" smtClean="0"/>
              <a:t> thing medical </a:t>
            </a:r>
            <a:r>
              <a:rPr lang="en-US" sz="800" b="1" spc="-50" dirty="0"/>
              <a:t>e</a:t>
            </a:r>
            <a:r>
              <a:rPr lang="en-US" sz="800" b="1" spc="-50" dirty="0" smtClean="0"/>
              <a:t>mergency</a:t>
            </a:r>
            <a:endParaRPr lang="en-US" sz="1400" b="1" spc="-50" dirty="0"/>
          </a:p>
        </p:txBody>
      </p:sp>
      <p:pic>
        <p:nvPicPr>
          <p:cNvPr id="45" name="Picture 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6194" y="2917000"/>
            <a:ext cx="521367" cy="521367"/>
          </a:xfrm>
          <a:prstGeom prst="rect">
            <a:avLst/>
          </a:prstGeom>
        </p:spPr>
      </p:pic>
      <p:sp>
        <p:nvSpPr>
          <p:cNvPr id="7" name="TextBox 6"/>
          <p:cNvSpPr txBox="1"/>
          <p:nvPr/>
        </p:nvSpPr>
        <p:spPr>
          <a:xfrm>
            <a:off x="5915158"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factory</a:t>
            </a:r>
            <a:endParaRPr lang="en-US" sz="1400" b="1" dirty="0"/>
          </a:p>
        </p:txBody>
      </p:sp>
      <p:pic>
        <p:nvPicPr>
          <p:cNvPr id="16" name="Picture 1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87749" y="1862692"/>
            <a:ext cx="514068" cy="521207"/>
          </a:xfrm>
          <a:prstGeom prst="rect">
            <a:avLst/>
          </a:prstGeom>
        </p:spPr>
      </p:pic>
      <p:sp>
        <p:nvSpPr>
          <p:cNvPr id="13" name="TextBox 12"/>
          <p:cNvSpPr txBox="1"/>
          <p:nvPr/>
        </p:nvSpPr>
        <p:spPr>
          <a:xfrm>
            <a:off x="356165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cart</a:t>
            </a:r>
            <a:endParaRPr lang="en-US" sz="1400" b="1" dirty="0"/>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24020" y="1869752"/>
            <a:ext cx="521367" cy="521367"/>
          </a:xfrm>
          <a:prstGeom prst="rect">
            <a:avLst/>
          </a:prstGeom>
        </p:spPr>
      </p:pic>
      <p:sp>
        <p:nvSpPr>
          <p:cNvPr id="23" name="TextBox 22"/>
          <p:cNvSpPr txBox="1"/>
          <p:nvPr/>
        </p:nvSpPr>
        <p:spPr>
          <a:xfrm>
            <a:off x="433656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coffee pot</a:t>
            </a:r>
            <a:endParaRPr lang="en-US" sz="1400" b="1" dirty="0"/>
          </a:p>
        </p:txBody>
      </p:sp>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407216" y="1862692"/>
            <a:ext cx="521367" cy="521367"/>
          </a:xfrm>
          <a:prstGeom prst="rect">
            <a:avLst/>
          </a:prstGeom>
        </p:spPr>
      </p:pic>
      <p:sp>
        <p:nvSpPr>
          <p:cNvPr id="6" name="TextBox 5"/>
          <p:cNvSpPr txBox="1"/>
          <p:nvPr/>
        </p:nvSpPr>
        <p:spPr>
          <a:xfrm>
            <a:off x="7484679" y="253628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house</a:t>
            </a:r>
            <a:endParaRPr lang="en-US" sz="1400" b="1" dirty="0"/>
          </a:p>
        </p:txBody>
      </p:sp>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38402" y="1862692"/>
            <a:ext cx="521208" cy="521208"/>
          </a:xfrm>
          <a:prstGeom prst="rect">
            <a:avLst/>
          </a:prstGeom>
        </p:spPr>
      </p:pic>
      <p:sp>
        <p:nvSpPr>
          <p:cNvPr id="10" name="TextBox 9"/>
          <p:cNvSpPr txBox="1"/>
          <p:nvPr/>
        </p:nvSpPr>
        <p:spPr>
          <a:xfrm>
            <a:off x="42263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br>
              <a:rPr lang="en-US" sz="800" b="1" dirty="0" smtClean="0"/>
            </a:br>
            <a:r>
              <a:rPr lang="en-US" sz="800" b="1" dirty="0" smtClean="0"/>
              <a:t>bank</a:t>
            </a:r>
            <a:endParaRPr lang="en-US" sz="1400" b="1" dirty="0"/>
          </a:p>
        </p:txBody>
      </p:sp>
      <p:pic>
        <p:nvPicPr>
          <p:cNvPr id="19" name="Picture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6194" y="1869752"/>
            <a:ext cx="521367" cy="521367"/>
          </a:xfrm>
          <a:prstGeom prst="rect">
            <a:avLst/>
          </a:prstGeom>
        </p:spPr>
      </p:pic>
      <p:sp>
        <p:nvSpPr>
          <p:cNvPr id="25" name="TextBox 24"/>
          <p:cNvSpPr txBox="1"/>
          <p:nvPr/>
        </p:nvSpPr>
        <p:spPr>
          <a:xfrm>
            <a:off x="2004657" y="359075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thing </a:t>
            </a:r>
            <a:r>
              <a:rPr lang="en-US" sz="800" b="1" dirty="0"/>
              <a:t>t</a:t>
            </a:r>
            <a:r>
              <a:rPr lang="en-US" sz="800" b="1" dirty="0" smtClean="0"/>
              <a:t>hermostat</a:t>
            </a:r>
            <a:endParaRPr lang="en-US" sz="1400" b="1" dirty="0"/>
          </a:p>
        </p:txBody>
      </p:sp>
      <p:pic>
        <p:nvPicPr>
          <p:cNvPr id="28" name="Picture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075313" y="2917000"/>
            <a:ext cx="521367" cy="521367"/>
          </a:xfrm>
          <a:prstGeom prst="rect">
            <a:avLst/>
          </a:prstGeom>
        </p:spPr>
      </p:pic>
      <p:cxnSp>
        <p:nvCxnSpPr>
          <p:cNvPr id="84" name="Straight Connector 83"/>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21199" y="1360220"/>
            <a:ext cx="643781"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endParaRPr lang="en-US" b="1" dirty="0"/>
          </a:p>
        </p:txBody>
      </p:sp>
      <p:sp>
        <p:nvSpPr>
          <p:cNvPr id="86" name="TextBox 85"/>
          <p:cNvSpPr txBox="1"/>
          <p:nvPr/>
        </p:nvSpPr>
        <p:spPr>
          <a:xfrm>
            <a:off x="5201174" y="296583"/>
            <a:ext cx="3716323"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Internet of Things (</a:t>
            </a:r>
            <a:r>
              <a:rPr lang="en-US" sz="1200" i="1" dirty="0" err="1" smtClean="0">
                <a:solidFill>
                  <a:schemeClr val="accent6">
                    <a:lumMod val="60000"/>
                    <a:lumOff val="40000"/>
                  </a:schemeClr>
                </a:solidFill>
              </a:rPr>
              <a:t>IoT</a:t>
            </a:r>
            <a:r>
              <a:rPr lang="en-US" sz="1200" i="1" dirty="0" smtClean="0">
                <a:solidFill>
                  <a:schemeClr val="accent6">
                    <a:lumMod val="60000"/>
                    <a:lumOff val="40000"/>
                  </a:schemeClr>
                </a:solidFill>
              </a:rPr>
              <a:t>)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921715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 (</a:t>
            </a:r>
            <a:r>
              <a:rPr lang="en-US" dirty="0" err="1" smtClean="0"/>
              <a:t>IoT</a:t>
            </a:r>
            <a:r>
              <a:rPr lang="en-US" dirty="0" smtClean="0"/>
              <a:t>) (Continued)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29" y="693306"/>
            <a:ext cx="548640" cy="658368"/>
          </a:xfrm>
          <a:prstGeom prst="rect">
            <a:avLst/>
          </a:prstGeom>
        </p:spPr>
      </p:pic>
      <p:sp>
        <p:nvSpPr>
          <p:cNvPr id="38" name="TextBox 37"/>
          <p:cNvSpPr txBox="1"/>
          <p:nvPr/>
        </p:nvSpPr>
        <p:spPr>
          <a:xfrm>
            <a:off x="408910"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sensor</a:t>
            </a:r>
            <a:endParaRPr lang="en-US" sz="1400" b="1" dirty="0"/>
          </a:p>
        </p:txBody>
      </p:sp>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760" y="2893302"/>
            <a:ext cx="468800" cy="542468"/>
          </a:xfrm>
          <a:prstGeom prst="rect">
            <a:avLst/>
          </a:prstGeom>
        </p:spPr>
      </p:pic>
      <p:sp>
        <p:nvSpPr>
          <p:cNvPr id="40" name="TextBox 39"/>
          <p:cNvSpPr txBox="1"/>
          <p:nvPr/>
        </p:nvSpPr>
        <p:spPr>
          <a:xfrm>
            <a:off x="2761611"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desired </a:t>
            </a:r>
            <a:r>
              <a:rPr lang="en-US" sz="800" b="1" dirty="0"/>
              <a:t>s</a:t>
            </a:r>
            <a:r>
              <a:rPr lang="en-US" sz="800" b="1" dirty="0" smtClean="0"/>
              <a:t>tate</a:t>
            </a:r>
            <a:endParaRPr lang="en-US" sz="1400" b="1" dirty="0"/>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442" y="1867769"/>
            <a:ext cx="512377" cy="531353"/>
          </a:xfrm>
          <a:prstGeom prst="rect">
            <a:avLst/>
          </a:prstGeom>
        </p:spPr>
      </p:pic>
      <p:sp>
        <p:nvSpPr>
          <p:cNvPr id="42" name="TextBox 41"/>
          <p:cNvSpPr txBox="1"/>
          <p:nvPr/>
        </p:nvSpPr>
        <p:spPr>
          <a:xfrm>
            <a:off x="3545874"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topic</a:t>
            </a:r>
            <a:endParaRPr lang="en-US" sz="1400" b="1" dirty="0"/>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0151" y="2917954"/>
            <a:ext cx="389415" cy="531020"/>
          </a:xfrm>
          <a:prstGeom prst="rect">
            <a:avLst/>
          </a:prstGeom>
        </p:spPr>
      </p:pic>
      <p:sp>
        <p:nvSpPr>
          <p:cNvPr id="44" name="TextBox 43"/>
          <p:cNvSpPr txBox="1"/>
          <p:nvPr/>
        </p:nvSpPr>
        <p:spPr>
          <a:xfrm>
            <a:off x="5910458"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MQTT</a:t>
            </a:r>
            <a:br>
              <a:rPr lang="en-US" sz="800" b="1" dirty="0" smtClean="0"/>
            </a:br>
            <a:r>
              <a:rPr lang="en-US" sz="800" b="1" dirty="0" smtClean="0"/>
              <a:t>protocol</a:t>
            </a:r>
            <a:endParaRPr lang="en-US" sz="1400" b="1" dirty="0"/>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3667" y="1859462"/>
            <a:ext cx="495619" cy="522170"/>
          </a:xfrm>
          <a:prstGeom prst="rect">
            <a:avLst/>
          </a:prstGeom>
        </p:spPr>
      </p:pic>
      <p:sp>
        <p:nvSpPr>
          <p:cNvPr id="46" name="TextBox 45"/>
          <p:cNvSpPr txBox="1"/>
          <p:nvPr/>
        </p:nvSpPr>
        <p:spPr>
          <a:xfrm>
            <a:off x="1190885"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actuator</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5806" y="1851460"/>
            <a:ext cx="468800" cy="542468"/>
          </a:xfrm>
          <a:prstGeom prst="rect">
            <a:avLst/>
          </a:prstGeom>
        </p:spPr>
      </p:pic>
      <p:sp>
        <p:nvSpPr>
          <p:cNvPr id="48" name="TextBox 47"/>
          <p:cNvSpPr txBox="1"/>
          <p:nvPr/>
        </p:nvSpPr>
        <p:spPr>
          <a:xfrm>
            <a:off x="7470732"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reported </a:t>
            </a:r>
            <a:r>
              <a:rPr lang="en-US" sz="800" b="1" dirty="0"/>
              <a:t>s</a:t>
            </a:r>
            <a:r>
              <a:rPr lang="en-US" sz="800" b="1" dirty="0" smtClean="0"/>
              <a:t>tate</a:t>
            </a:r>
            <a:endParaRPr lang="en-US" sz="1400" b="1" dirty="0"/>
          </a:p>
        </p:txBody>
      </p:sp>
      <p:pic>
        <p:nvPicPr>
          <p:cNvPr id="49" name="Picture 4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48561" y="1851460"/>
            <a:ext cx="512377" cy="531353"/>
          </a:xfrm>
          <a:prstGeom prst="rect">
            <a:avLst/>
          </a:prstGeom>
        </p:spPr>
      </p:pic>
      <p:sp>
        <p:nvSpPr>
          <p:cNvPr id="50" name="TextBox 49"/>
          <p:cNvSpPr txBox="1"/>
          <p:nvPr/>
        </p:nvSpPr>
        <p:spPr>
          <a:xfrm>
            <a:off x="1975148" y="3585790"/>
            <a:ext cx="640080" cy="274320"/>
          </a:xfrm>
          <a:prstGeom prst="rect">
            <a:avLst/>
          </a:prstGeom>
          <a:noFill/>
        </p:spPr>
        <p:txBody>
          <a:bodyPr wrap="square" lIns="0" tIns="0" rIns="0" bIns="0" rtlCol="0" anchor="t">
            <a:noAutofit/>
          </a:bodyPr>
          <a:lstStyle/>
          <a:p>
            <a:pPr algn="ctr"/>
            <a:r>
              <a:rPr lang="en-US" sz="800" b="1" dirty="0" err="1" smtClean="0"/>
              <a:t>IoT</a:t>
            </a:r>
            <a:endParaRPr lang="en-US" sz="800" b="1" dirty="0"/>
          </a:p>
          <a:p>
            <a:pPr algn="ctr"/>
            <a:r>
              <a:rPr lang="en-US" sz="800" b="1" dirty="0"/>
              <a:t>s</a:t>
            </a:r>
            <a:r>
              <a:rPr lang="en-US" sz="800" b="1" dirty="0" smtClean="0"/>
              <a:t>hadow</a:t>
            </a:r>
          </a:p>
        </p:txBody>
      </p:sp>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2234" y="2898990"/>
            <a:ext cx="504469" cy="531020"/>
          </a:xfrm>
          <a:prstGeom prst="rect">
            <a:avLst/>
          </a:prstGeom>
        </p:spPr>
      </p:pic>
      <p:sp>
        <p:nvSpPr>
          <p:cNvPr id="52" name="TextBox 51"/>
          <p:cNvSpPr txBox="1"/>
          <p:nvPr/>
        </p:nvSpPr>
        <p:spPr>
          <a:xfrm>
            <a:off x="4336056"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a:t>
            </a:r>
            <a:r>
              <a:rPr lang="en-US" sz="800" b="1" dirty="0"/>
              <a:t/>
            </a:r>
            <a:br>
              <a:rPr lang="en-US" sz="800" b="1" dirty="0"/>
            </a:br>
            <a:r>
              <a:rPr lang="en-US" sz="800" b="1" dirty="0" smtClean="0"/>
              <a:t>protocol</a:t>
            </a:r>
            <a:endParaRPr lang="en-US" sz="1400" b="1" dirty="0"/>
          </a:p>
        </p:txBody>
      </p: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8286" y="1868964"/>
            <a:ext cx="495619" cy="522170"/>
          </a:xfrm>
          <a:prstGeom prst="rect">
            <a:avLst/>
          </a:prstGeom>
        </p:spPr>
      </p:pic>
      <p:sp>
        <p:nvSpPr>
          <p:cNvPr id="54" name="TextBox 53"/>
          <p:cNvSpPr txBox="1"/>
          <p:nvPr/>
        </p:nvSpPr>
        <p:spPr>
          <a:xfrm>
            <a:off x="2764785"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simulator</a:t>
            </a:r>
            <a:endParaRPr lang="en-US" sz="1400" b="1" dirty="0"/>
          </a:p>
        </p:txBody>
      </p:sp>
      <p:pic>
        <p:nvPicPr>
          <p:cNvPr id="55" name="Picture 5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2487" y="2909408"/>
            <a:ext cx="521366" cy="544368"/>
          </a:xfrm>
          <a:prstGeom prst="rect">
            <a:avLst/>
          </a:prstGeom>
        </p:spPr>
      </p:pic>
      <p:sp>
        <p:nvSpPr>
          <p:cNvPr id="56" name="TextBox 55"/>
          <p:cNvSpPr txBox="1"/>
          <p:nvPr/>
        </p:nvSpPr>
        <p:spPr>
          <a:xfrm>
            <a:off x="1980522"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certificate</a:t>
            </a:r>
            <a:endParaRPr lang="en-US" sz="1400" b="1" dirty="0"/>
          </a:p>
        </p:txBody>
      </p:sp>
      <p:pic>
        <p:nvPicPr>
          <p:cNvPr id="57" name="Picture 5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96737" y="1866051"/>
            <a:ext cx="409220" cy="550330"/>
          </a:xfrm>
          <a:prstGeom prst="rect">
            <a:avLst/>
          </a:prstGeom>
        </p:spPr>
      </p:pic>
      <p:sp>
        <p:nvSpPr>
          <p:cNvPr id="58" name="TextBox 57"/>
          <p:cNvSpPr txBox="1"/>
          <p:nvPr/>
        </p:nvSpPr>
        <p:spPr>
          <a:xfrm>
            <a:off x="8258842" y="2520166"/>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rule</a:t>
            </a:r>
            <a:endParaRPr lang="en-US" sz="1400" b="1" dirty="0"/>
          </a:p>
        </p:txBody>
      </p:sp>
      <p:pic>
        <p:nvPicPr>
          <p:cNvPr id="59" name="Picture 5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54472" y="1851460"/>
            <a:ext cx="265510" cy="519476"/>
          </a:xfrm>
          <a:prstGeom prst="rect">
            <a:avLst/>
          </a:prstGeom>
        </p:spPr>
      </p:pic>
      <p:sp>
        <p:nvSpPr>
          <p:cNvPr id="60" name="TextBox 59"/>
          <p:cNvSpPr txBox="1"/>
          <p:nvPr/>
        </p:nvSpPr>
        <p:spPr>
          <a:xfrm>
            <a:off x="5129369"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HTTP/2</a:t>
            </a:r>
            <a:r>
              <a:rPr lang="en-US" sz="800" b="1" dirty="0"/>
              <a:t/>
            </a:r>
            <a:br>
              <a:rPr lang="en-US" sz="800" b="1" dirty="0"/>
            </a:br>
            <a:r>
              <a:rPr lang="en-US" sz="800" b="1" dirty="0" smtClean="0"/>
              <a:t>protocol</a:t>
            </a:r>
            <a:endParaRPr lang="en-US" sz="1400" b="1" dirty="0"/>
          </a:p>
        </p:txBody>
      </p:sp>
      <p:pic>
        <p:nvPicPr>
          <p:cNvPr id="61" name="Picture 6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02815" y="1859462"/>
            <a:ext cx="495619" cy="522170"/>
          </a:xfrm>
          <a:prstGeom prst="rect">
            <a:avLst/>
          </a:prstGeom>
        </p:spPr>
      </p:pic>
      <p:sp>
        <p:nvSpPr>
          <p:cNvPr id="62" name="TextBox 61"/>
          <p:cNvSpPr txBox="1"/>
          <p:nvPr/>
        </p:nvSpPr>
        <p:spPr>
          <a:xfrm>
            <a:off x="1202603" y="35857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servo</a:t>
            </a:r>
            <a:endParaRPr lang="en-US" sz="1400" b="1" dirty="0"/>
          </a:p>
        </p:txBody>
      </p:sp>
      <p:pic>
        <p:nvPicPr>
          <p:cNvPr id="63" name="Picture 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72137" y="3000303"/>
            <a:ext cx="521365" cy="370444"/>
          </a:xfrm>
          <a:prstGeom prst="rect">
            <a:avLst/>
          </a:prstGeom>
        </p:spPr>
      </p:pic>
      <p:sp>
        <p:nvSpPr>
          <p:cNvPr id="64" name="TextBox 63"/>
          <p:cNvSpPr txBox="1"/>
          <p:nvPr/>
        </p:nvSpPr>
        <p:spPr>
          <a:xfrm>
            <a:off x="408910"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action</a:t>
            </a:r>
            <a:endParaRPr lang="en-US" sz="1400" b="1" dirty="0"/>
          </a:p>
        </p:txBody>
      </p:sp>
      <p:pic>
        <p:nvPicPr>
          <p:cNvPr id="65" name="Picture 6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1118" y="1878367"/>
            <a:ext cx="512709" cy="531020"/>
          </a:xfrm>
          <a:prstGeom prst="rect">
            <a:avLst/>
          </a:prstGeom>
        </p:spPr>
      </p:pic>
      <p:sp>
        <p:nvSpPr>
          <p:cNvPr id="66" name="TextBox 65"/>
          <p:cNvSpPr txBox="1"/>
          <p:nvPr/>
        </p:nvSpPr>
        <p:spPr>
          <a:xfrm>
            <a:off x="6698187" y="2525690"/>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a:r>
            <a:br>
              <a:rPr lang="en-US" sz="800" b="1" dirty="0" smtClean="0"/>
            </a:br>
            <a:r>
              <a:rPr lang="en-US" sz="800" b="1" dirty="0" smtClean="0"/>
              <a:t>policy</a:t>
            </a:r>
            <a:endParaRPr lang="en-US" sz="1400" b="1" dirty="0"/>
          </a:p>
        </p:txBody>
      </p:sp>
      <p:pic>
        <p:nvPicPr>
          <p:cNvPr id="67" name="Picture 6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44979" y="1868315"/>
            <a:ext cx="331888" cy="531020"/>
          </a:xfrm>
          <a:prstGeom prst="rect">
            <a:avLst/>
          </a:prstGeom>
        </p:spPr>
      </p:pic>
      <p:sp>
        <p:nvSpPr>
          <p:cNvPr id="68" name="TextBox 67"/>
          <p:cNvSpPr txBox="1"/>
          <p:nvPr/>
        </p:nvSpPr>
        <p:spPr>
          <a:xfrm>
            <a:off x="3548744" y="2531822"/>
            <a:ext cx="640080" cy="274320"/>
          </a:xfrm>
          <a:prstGeom prst="rect">
            <a:avLst/>
          </a:prstGeom>
          <a:noFill/>
        </p:spPr>
        <p:txBody>
          <a:bodyPr wrap="square" lIns="0" tIns="0" rIns="0" bIns="0" rtlCol="0" anchor="t">
            <a:noAutofit/>
          </a:bodyPr>
          <a:lstStyle/>
          <a:p>
            <a:pPr algn="ctr"/>
            <a:r>
              <a:rPr lang="en-US" sz="800" b="1" dirty="0" err="1" smtClean="0"/>
              <a:t>IoT</a:t>
            </a:r>
            <a:r>
              <a:rPr lang="en-US" sz="800" b="1" dirty="0" smtClean="0"/>
              <a:t> hardware</a:t>
            </a:r>
            <a:br>
              <a:rPr lang="en-US" sz="800" b="1" dirty="0" smtClean="0"/>
            </a:br>
            <a:r>
              <a:rPr lang="en-US" sz="800" b="1" dirty="0" smtClean="0"/>
              <a:t>board</a:t>
            </a:r>
            <a:endParaRPr lang="en-US" sz="1400" b="1" dirty="0"/>
          </a:p>
        </p:txBody>
      </p:sp>
      <p:pic>
        <p:nvPicPr>
          <p:cNvPr id="69" name="Picture 6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41762" y="1874520"/>
            <a:ext cx="448417" cy="531021"/>
          </a:xfrm>
          <a:prstGeom prst="rect">
            <a:avLst/>
          </a:prstGeom>
        </p:spPr>
      </p:pic>
      <p:cxnSp>
        <p:nvCxnSpPr>
          <p:cNvPr id="70" name="Straight Connector 69"/>
          <p:cNvCxnSpPr/>
          <p:nvPr/>
        </p:nvCxnSpPr>
        <p:spPr>
          <a:xfrm>
            <a:off x="364494" y="1739909"/>
            <a:ext cx="85953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94030" y="1360220"/>
            <a:ext cx="1097280" cy="155632"/>
          </a:xfrm>
          <a:prstGeom prst="rect">
            <a:avLst/>
          </a:prstGeom>
          <a:noFill/>
        </p:spPr>
        <p:txBody>
          <a:bodyPr wrap="square" lIns="0" tIns="0" rIns="0" bIns="0" rtlCol="0" anchor="t">
            <a:noAutofit/>
          </a:bodyPr>
          <a:lstStyle/>
          <a:p>
            <a:pPr algn="ctr"/>
            <a:r>
              <a:rPr lang="en-US" sz="1000" b="1" dirty="0" smtClean="0"/>
              <a:t>AWS </a:t>
            </a:r>
            <a:r>
              <a:rPr lang="en-US" sz="1000" b="1" dirty="0" err="1" smtClean="0"/>
              <a:t>IoT</a:t>
            </a:r>
            <a:r>
              <a:rPr lang="en-US" sz="1000" b="1" dirty="0" smtClean="0"/>
              <a:t> (Continued)</a:t>
            </a:r>
            <a:endParaRPr lang="en-US" b="1" dirty="0"/>
          </a:p>
        </p:txBody>
      </p:sp>
    </p:spTree>
    <p:extLst>
      <p:ext uri="{BB962C8B-B14F-4D97-AF65-F5344CB8AC3E}">
        <p14:creationId xmlns:p14="http://schemas.microsoft.com/office/powerpoint/2010/main" val="358200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Game Development</a:t>
            </a:r>
            <a:endParaRPr lang="en-US" dirty="0"/>
          </a:p>
        </p:txBody>
      </p:sp>
    </p:spTree>
    <p:extLst>
      <p:ext uri="{BB962C8B-B14F-4D97-AF65-F5344CB8AC3E}">
        <p14:creationId xmlns:p14="http://schemas.microsoft.com/office/powerpoint/2010/main" val="2286136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Development</a:t>
            </a:r>
            <a:endParaRPr lang="en-US" dirty="0"/>
          </a:p>
        </p:txBody>
      </p:sp>
      <p:sp>
        <p:nvSpPr>
          <p:cNvPr id="3" name="TextBox 2"/>
          <p:cNvSpPr txBox="1"/>
          <p:nvPr/>
        </p:nvSpPr>
        <p:spPr>
          <a:xfrm>
            <a:off x="375173" y="1360404"/>
            <a:ext cx="943550" cy="155448"/>
          </a:xfrm>
          <a:prstGeom prst="rect">
            <a:avLst/>
          </a:prstGeom>
          <a:noFill/>
        </p:spPr>
        <p:txBody>
          <a:bodyPr wrap="square" lIns="0" tIns="0" rIns="0" bIns="0" rtlCol="0" anchor="t">
            <a:noAutofit/>
          </a:bodyPr>
          <a:lstStyle/>
          <a:p>
            <a:pPr algn="ctr"/>
            <a:r>
              <a:rPr lang="en-US" sz="1000" b="1" dirty="0" smtClean="0"/>
              <a:t>Amazon </a:t>
            </a:r>
            <a:r>
              <a:rPr lang="en-US" sz="1000" b="1" dirty="0" err="1" smtClean="0"/>
              <a:t>GameLift</a:t>
            </a:r>
            <a:endParaRPr lang="en-US" sz="1000" b="1" dirty="0"/>
          </a:p>
        </p:txBody>
      </p:sp>
      <p:cxnSp>
        <p:nvCxnSpPr>
          <p:cNvPr id="4" name="Straight Connector 3"/>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95" y="659544"/>
            <a:ext cx="524567" cy="643018"/>
          </a:xfrm>
          <a:prstGeom prst="rect">
            <a:avLst/>
          </a:prstGeom>
        </p:spPr>
      </p:pic>
    </p:spTree>
    <p:extLst>
      <p:ext uri="{BB962C8B-B14F-4D97-AF65-F5344CB8AC3E}">
        <p14:creationId xmlns:p14="http://schemas.microsoft.com/office/powerpoint/2010/main" val="382329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677737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74" y="698208"/>
            <a:ext cx="519942" cy="623931"/>
          </a:xfrm>
          <a:prstGeom prst="rect">
            <a:avLst/>
          </a:prstGeom>
        </p:spPr>
      </p:pic>
      <p:cxnSp>
        <p:nvCxnSpPr>
          <p:cNvPr id="16" name="Straight Connector 15"/>
          <p:cNvCxnSpPr/>
          <p:nvPr/>
        </p:nvCxnSpPr>
        <p:spPr>
          <a:xfrm>
            <a:off x="243221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5015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218" y="681967"/>
            <a:ext cx="536997" cy="653736"/>
          </a:xfrm>
          <a:prstGeom prst="rect">
            <a:avLst/>
          </a:prstGeom>
        </p:spPr>
      </p:pic>
      <p:cxnSp>
        <p:nvCxnSpPr>
          <p:cNvPr id="65" name="Straight Connector 64"/>
          <p:cNvCxnSpPr/>
          <p:nvPr/>
        </p:nvCxnSpPr>
        <p:spPr>
          <a:xfrm>
            <a:off x="457082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097" y="774178"/>
            <a:ext cx="531809" cy="544780"/>
          </a:xfrm>
          <a:prstGeom prst="rect">
            <a:avLst/>
          </a:prstGeom>
        </p:spPr>
      </p:pic>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2847" y="768592"/>
            <a:ext cx="521367" cy="521367"/>
          </a:xfrm>
          <a:prstGeom prst="rect">
            <a:avLst/>
          </a:prstGeom>
        </p:spPr>
      </p:pic>
      <p:sp>
        <p:nvSpPr>
          <p:cNvPr id="123" name="TextBox 122"/>
          <p:cNvSpPr txBox="1"/>
          <p:nvPr/>
        </p:nvSpPr>
        <p:spPr>
          <a:xfrm>
            <a:off x="2630494" y="2535854"/>
            <a:ext cx="643781" cy="274320"/>
          </a:xfrm>
          <a:prstGeom prst="rect">
            <a:avLst/>
          </a:prstGeom>
          <a:noFill/>
        </p:spPr>
        <p:txBody>
          <a:bodyPr wrap="square" lIns="0" tIns="0" rIns="0" bIns="0" rtlCol="0" anchor="t">
            <a:noAutofit/>
          </a:bodyPr>
          <a:lstStyle/>
          <a:p>
            <a:pPr algn="ctr"/>
            <a:r>
              <a:rPr lang="en-US" sz="800" b="1" dirty="0" smtClean="0"/>
              <a:t>email notification</a:t>
            </a:r>
            <a:endParaRPr lang="en-US" sz="1400" b="1" dirty="0"/>
          </a:p>
        </p:txBody>
      </p:sp>
      <p:pic>
        <p:nvPicPr>
          <p:cNvPr id="124" name="Picture 1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878" y="1956619"/>
            <a:ext cx="539013" cy="341375"/>
          </a:xfrm>
          <a:prstGeom prst="rect">
            <a:avLst/>
          </a:prstGeom>
        </p:spPr>
      </p:pic>
      <p:sp>
        <p:nvSpPr>
          <p:cNvPr id="125" name="TextBox 124"/>
          <p:cNvSpPr txBox="1"/>
          <p:nvPr/>
        </p:nvSpPr>
        <p:spPr>
          <a:xfrm>
            <a:off x="2630494" y="3582340"/>
            <a:ext cx="643781" cy="274320"/>
          </a:xfrm>
          <a:prstGeom prst="rect">
            <a:avLst/>
          </a:prstGeom>
          <a:noFill/>
        </p:spPr>
        <p:txBody>
          <a:bodyPr wrap="square" lIns="0" tIns="0" rIns="0" bIns="0" rtlCol="0" anchor="t">
            <a:noAutofit/>
          </a:bodyPr>
          <a:lstStyle/>
          <a:p>
            <a:pPr algn="ctr"/>
            <a:r>
              <a:rPr lang="en-US" sz="800" b="1" dirty="0" smtClean="0"/>
              <a:t>HTTP notification</a:t>
            </a:r>
            <a:endParaRPr lang="en-US" sz="1400" b="1" dirty="0"/>
          </a:p>
        </p:txBody>
      </p:sp>
      <p:sp>
        <p:nvSpPr>
          <p:cNvPr id="42" name="TextBox 41"/>
          <p:cNvSpPr txBox="1"/>
          <p:nvPr/>
        </p:nvSpPr>
        <p:spPr>
          <a:xfrm>
            <a:off x="2630494" y="4654811"/>
            <a:ext cx="643781" cy="274320"/>
          </a:xfrm>
          <a:prstGeom prst="rect">
            <a:avLst/>
          </a:prstGeom>
          <a:noFill/>
        </p:spPr>
        <p:txBody>
          <a:bodyPr wrap="square" lIns="0" tIns="0" rIns="0" bIns="0" rtlCol="0" anchor="t">
            <a:noAutofit/>
          </a:bodyPr>
          <a:lstStyle/>
          <a:p>
            <a:pPr algn="ctr"/>
            <a:r>
              <a:rPr lang="en-US" sz="800" b="1" dirty="0"/>
              <a:t>t</a:t>
            </a:r>
            <a:r>
              <a:rPr lang="en-US" sz="800" b="1" dirty="0" smtClean="0"/>
              <a:t>opic</a:t>
            </a:r>
            <a:endParaRPr lang="en-US" sz="1400" b="1" dirty="0"/>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2878" y="3004589"/>
            <a:ext cx="539013" cy="341375"/>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8302" y="4102029"/>
            <a:ext cx="528165" cy="341375"/>
          </a:xfrm>
          <a:prstGeom prst="rect">
            <a:avLst/>
          </a:prstGeom>
        </p:spPr>
      </p:pic>
      <p:cxnSp>
        <p:nvCxnSpPr>
          <p:cNvPr id="25" name="Straight Connector 24"/>
          <p:cNvCxnSpPr/>
          <p:nvPr/>
        </p:nvCxnSpPr>
        <p:spPr>
          <a:xfrm>
            <a:off x="13629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06070" y="681967"/>
            <a:ext cx="614836" cy="670728"/>
          </a:xfrm>
          <a:prstGeom prst="rect">
            <a:avLst/>
          </a:prstGeom>
        </p:spPr>
      </p:pic>
      <p:sp>
        <p:nvSpPr>
          <p:cNvPr id="114" name="TextBox 11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cxnSp>
        <p:nvCxnSpPr>
          <p:cNvPr id="115" name="Straight Connector 11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1386781" y="1360220"/>
            <a:ext cx="1020442" cy="155632"/>
          </a:xfrm>
          <a:prstGeom prst="rect">
            <a:avLst/>
          </a:prstGeom>
          <a:noFill/>
        </p:spPr>
        <p:txBody>
          <a:bodyPr wrap="square" lIns="0" tIns="0" rIns="0" bIns="0" rtlCol="0" anchor="t">
            <a:noAutofit/>
          </a:bodyPr>
          <a:lstStyle/>
          <a:p>
            <a:pPr algn="ctr"/>
            <a:r>
              <a:rPr lang="en-US" sz="1000" b="1" spc="-50" dirty="0"/>
              <a:t>Amazon </a:t>
            </a:r>
            <a:br>
              <a:rPr lang="en-US" sz="1000" b="1" spc="-50" dirty="0"/>
            </a:br>
            <a:r>
              <a:rPr lang="en-US" sz="1000" b="1" spc="-50" dirty="0"/>
              <a:t>Mobile Analytics</a:t>
            </a:r>
          </a:p>
        </p:txBody>
      </p:sp>
      <p:cxnSp>
        <p:nvCxnSpPr>
          <p:cNvPr id="118" name="Straight Connector 117"/>
          <p:cNvCxnSpPr/>
          <p:nvPr/>
        </p:nvCxnSpPr>
        <p:spPr>
          <a:xfrm>
            <a:off x="140634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518371" y="1360220"/>
            <a:ext cx="894752"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SNS</a:t>
            </a:r>
          </a:p>
        </p:txBody>
      </p:sp>
      <p:cxnSp>
        <p:nvCxnSpPr>
          <p:cNvPr id="121" name="Straight Connector 120"/>
          <p:cNvCxnSpPr/>
          <p:nvPr/>
        </p:nvCxnSpPr>
        <p:spPr>
          <a:xfrm>
            <a:off x="248568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6" name="TextBox 125"/>
          <p:cNvSpPr txBox="1"/>
          <p:nvPr/>
        </p:nvSpPr>
        <p:spPr>
          <a:xfrm>
            <a:off x="3594856"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Device Farm</a:t>
            </a:r>
          </a:p>
        </p:txBody>
      </p:sp>
      <p:cxnSp>
        <p:nvCxnSpPr>
          <p:cNvPr id="127" name="Straight Connector 126"/>
          <p:cNvCxnSpPr/>
          <p:nvPr/>
        </p:nvCxnSpPr>
        <p:spPr>
          <a:xfrm>
            <a:off x="356217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4653154" y="1360220"/>
            <a:ext cx="894752" cy="155632"/>
          </a:xfrm>
          <a:prstGeom prst="rect">
            <a:avLst/>
          </a:prstGeom>
          <a:noFill/>
        </p:spPr>
        <p:txBody>
          <a:bodyPr wrap="square" lIns="0" tIns="0" rIns="0" bIns="0" rtlCol="0" anchor="t">
            <a:noAutofit/>
          </a:bodyPr>
          <a:lstStyle/>
          <a:p>
            <a:pPr algn="ctr"/>
            <a:r>
              <a:rPr lang="en-US" sz="1000" b="1" dirty="0"/>
              <a:t>AWS</a:t>
            </a:r>
            <a:br>
              <a:rPr lang="en-US" sz="1000" b="1" dirty="0"/>
            </a:br>
            <a:r>
              <a:rPr lang="en-US" sz="1000" b="1" dirty="0"/>
              <a:t>Mobile Hub</a:t>
            </a:r>
          </a:p>
        </p:txBody>
      </p:sp>
      <p:cxnSp>
        <p:nvCxnSpPr>
          <p:cNvPr id="130" name="Straight Connector 129"/>
          <p:cNvCxnSpPr/>
          <p:nvPr/>
        </p:nvCxnSpPr>
        <p:spPr>
          <a:xfrm>
            <a:off x="462047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706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spTree>
    <p:extLst>
      <p:ext uri="{BB962C8B-B14F-4D97-AF65-F5344CB8AC3E}">
        <p14:creationId xmlns:p14="http://schemas.microsoft.com/office/powerpoint/2010/main" val="329212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Services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49" y="689421"/>
            <a:ext cx="521367" cy="625640"/>
          </a:xfrm>
          <a:prstGeom prst="rect">
            <a:avLst/>
          </a:prstGeom>
        </p:spPr>
      </p:pic>
      <p:cxnSp>
        <p:nvCxnSpPr>
          <p:cNvPr id="16" name="Straight Connector 15"/>
          <p:cNvCxnSpPr/>
          <p:nvPr/>
        </p:nvCxnSpPr>
        <p:spPr>
          <a:xfrm>
            <a:off x="13468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195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73" y="699164"/>
            <a:ext cx="544780" cy="653736"/>
          </a:xfrm>
          <a:prstGeom prst="rect">
            <a:avLst/>
          </a:prstGeom>
        </p:spPr>
      </p:pic>
      <p:cxnSp>
        <p:nvCxnSpPr>
          <p:cNvPr id="65" name="Straight Connector 64"/>
          <p:cNvCxnSpPr/>
          <p:nvPr/>
        </p:nvCxnSpPr>
        <p:spPr>
          <a:xfrm>
            <a:off x="34923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8251" y="699164"/>
            <a:ext cx="544780" cy="653736"/>
          </a:xfrm>
          <a:prstGeom prst="rect">
            <a:avLst/>
          </a:prstGeom>
        </p:spPr>
      </p:pic>
      <p:sp>
        <p:nvSpPr>
          <p:cNvPr id="66" name="TextBox 65"/>
          <p:cNvSpPr txBox="1"/>
          <p:nvPr/>
        </p:nvSpPr>
        <p:spPr>
          <a:xfrm>
            <a:off x="2632598" y="2536369"/>
            <a:ext cx="640080" cy="274320"/>
          </a:xfrm>
          <a:prstGeom prst="rect">
            <a:avLst/>
          </a:prstGeom>
          <a:noFill/>
        </p:spPr>
        <p:txBody>
          <a:bodyPr wrap="square" lIns="0" tIns="0" rIns="0" bIns="0" rtlCol="0" anchor="t">
            <a:noAutofit/>
          </a:bodyPr>
          <a:lstStyle/>
          <a:p>
            <a:pPr algn="ctr"/>
            <a:r>
              <a:rPr lang="en-US" sz="800" b="1" dirty="0" smtClean="0"/>
              <a:t>SDF metadata</a:t>
            </a:r>
            <a:endParaRPr lang="en-US" sz="1400" b="1" dirty="0"/>
          </a:p>
        </p:txBody>
      </p:sp>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8605" y="1907208"/>
            <a:ext cx="437235" cy="461526"/>
          </a:xfrm>
          <a:prstGeom prst="rect">
            <a:avLst/>
          </a:prstGeom>
        </p:spPr>
      </p:pic>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8287" y="713212"/>
            <a:ext cx="521367" cy="625640"/>
          </a:xfrm>
          <a:prstGeom prst="rect">
            <a:avLst/>
          </a:prstGeom>
        </p:spPr>
      </p:pic>
      <p:cxnSp>
        <p:nvCxnSpPr>
          <p:cNvPr id="106" name="Straight Connector 105"/>
          <p:cNvCxnSpPr/>
          <p:nvPr/>
        </p:nvCxnSpPr>
        <p:spPr>
          <a:xfrm>
            <a:off x="456513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6379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4554" y="709709"/>
            <a:ext cx="542268" cy="632647"/>
          </a:xfrm>
          <a:prstGeom prst="rect">
            <a:avLst/>
          </a:prstGeom>
        </p:spPr>
      </p:pic>
      <p:sp>
        <p:nvSpPr>
          <p:cNvPr id="108" name="TextBox 107"/>
          <p:cNvSpPr txBox="1"/>
          <p:nvPr/>
        </p:nvSpPr>
        <p:spPr>
          <a:xfrm>
            <a:off x="4779299" y="2535534"/>
            <a:ext cx="640080" cy="274320"/>
          </a:xfrm>
          <a:prstGeom prst="rect">
            <a:avLst/>
          </a:prstGeom>
          <a:noFill/>
        </p:spPr>
        <p:txBody>
          <a:bodyPr wrap="square" lIns="0" tIns="0" rIns="0" bIns="0" rtlCol="0" anchor="t">
            <a:noAutofit/>
          </a:bodyPr>
          <a:lstStyle/>
          <a:p>
            <a:pPr algn="ctr"/>
            <a:r>
              <a:rPr lang="en-US" sz="800" b="1" dirty="0" smtClean="0"/>
              <a:t>email</a:t>
            </a:r>
            <a:endParaRPr lang="en-US" sz="1400" b="1" dirty="0"/>
          </a:p>
        </p:txBody>
      </p:sp>
      <p:pic>
        <p:nvPicPr>
          <p:cNvPr id="109" name="Picture 10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86082" y="1883509"/>
            <a:ext cx="591244" cy="459857"/>
          </a:xfrm>
          <a:prstGeom prst="rect">
            <a:avLst/>
          </a:prstGeom>
        </p:spPr>
      </p:pic>
      <p:cxnSp>
        <p:nvCxnSpPr>
          <p:cNvPr id="115" name="Straight Connector 114"/>
          <p:cNvCxnSpPr/>
          <p:nvPr/>
        </p:nvCxnSpPr>
        <p:spPr>
          <a:xfrm>
            <a:off x="67106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14" name="Picture 1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7576" y="699164"/>
            <a:ext cx="544780" cy="653736"/>
          </a:xfrm>
          <a:prstGeom prst="rect">
            <a:avLst/>
          </a:prstGeom>
        </p:spPr>
      </p:pic>
      <p:sp>
        <p:nvSpPr>
          <p:cNvPr id="116" name="TextBox 115"/>
          <p:cNvSpPr txBox="1"/>
          <p:nvPr/>
        </p:nvSpPr>
        <p:spPr>
          <a:xfrm>
            <a:off x="5849095" y="3587727"/>
            <a:ext cx="640080" cy="274320"/>
          </a:xfrm>
          <a:prstGeom prst="rect">
            <a:avLst/>
          </a:prstGeom>
          <a:noFill/>
        </p:spPr>
        <p:txBody>
          <a:bodyPr wrap="square" lIns="0" tIns="0" rIns="0" bIns="0" rtlCol="0" anchor="t">
            <a:noAutofit/>
          </a:bodyPr>
          <a:lstStyle/>
          <a:p>
            <a:pPr algn="ctr"/>
            <a:r>
              <a:rPr lang="en-US" sz="800" b="1" dirty="0" smtClean="0"/>
              <a:t>queue</a:t>
            </a:r>
            <a:endParaRPr lang="en-US" sz="1400" b="1" dirty="0"/>
          </a:p>
        </p:txBody>
      </p:sp>
      <p:pic>
        <p:nvPicPr>
          <p:cNvPr id="117" name="Picture 1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46024" y="3035780"/>
            <a:ext cx="445042" cy="296695"/>
          </a:xfrm>
          <a:prstGeom prst="rect">
            <a:avLst/>
          </a:prstGeom>
        </p:spPr>
      </p:pic>
      <p:sp>
        <p:nvSpPr>
          <p:cNvPr id="118" name="TextBox 117"/>
          <p:cNvSpPr txBox="1"/>
          <p:nvPr/>
        </p:nvSpPr>
        <p:spPr>
          <a:xfrm>
            <a:off x="5848505" y="2535534"/>
            <a:ext cx="640080" cy="274320"/>
          </a:xfrm>
          <a:prstGeom prst="rect">
            <a:avLst/>
          </a:prstGeom>
          <a:noFill/>
        </p:spPr>
        <p:txBody>
          <a:bodyPr wrap="square" lIns="0" tIns="0" rIns="0" bIns="0" rtlCol="0" anchor="t">
            <a:noAutofit/>
          </a:bodyPr>
          <a:lstStyle/>
          <a:p>
            <a:pPr algn="ctr"/>
            <a:r>
              <a:rPr lang="en-US" sz="800" b="1" dirty="0" smtClean="0"/>
              <a:t>message</a:t>
            </a:r>
            <a:endParaRPr lang="en-US" sz="1400" b="1" dirty="0"/>
          </a:p>
        </p:txBody>
      </p:sp>
      <p:pic>
        <p:nvPicPr>
          <p:cNvPr id="119" name="Picture 1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79692" y="1886743"/>
            <a:ext cx="389189" cy="460882"/>
          </a:xfrm>
          <a:prstGeom prst="rect">
            <a:avLst/>
          </a:prstGeom>
        </p:spPr>
      </p:pic>
      <p:pic>
        <p:nvPicPr>
          <p:cNvPr id="122" name="Picture 1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95073" y="699164"/>
            <a:ext cx="544780" cy="653736"/>
          </a:xfrm>
          <a:prstGeom prst="rect">
            <a:avLst/>
          </a:prstGeom>
        </p:spPr>
      </p:pic>
      <p:sp>
        <p:nvSpPr>
          <p:cNvPr id="123" name="TextBox 122"/>
          <p:cNvSpPr txBox="1"/>
          <p:nvPr/>
        </p:nvSpPr>
        <p:spPr>
          <a:xfrm>
            <a:off x="6921026" y="3587727"/>
            <a:ext cx="640080" cy="274320"/>
          </a:xfrm>
          <a:prstGeom prst="rect">
            <a:avLst/>
          </a:prstGeom>
          <a:noFill/>
        </p:spPr>
        <p:txBody>
          <a:bodyPr wrap="square" lIns="0" tIns="0" rIns="0" bIns="0" rtlCol="0" anchor="t">
            <a:noAutofit/>
          </a:bodyPr>
          <a:lstStyle/>
          <a:p>
            <a:pPr algn="ctr"/>
            <a:r>
              <a:rPr lang="en-US" sz="800" b="1" dirty="0" smtClean="0"/>
              <a:t>worker</a:t>
            </a:r>
            <a:endParaRPr lang="en-US" sz="1400" b="1" dirty="0"/>
          </a:p>
        </p:txBody>
      </p:sp>
      <p:pic>
        <p:nvPicPr>
          <p:cNvPr id="124" name="Picture 12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23474" y="2949245"/>
            <a:ext cx="445043" cy="469767"/>
          </a:xfrm>
          <a:prstGeom prst="rect">
            <a:avLst/>
          </a:prstGeom>
        </p:spPr>
      </p:pic>
      <p:sp>
        <p:nvSpPr>
          <p:cNvPr id="125" name="TextBox 124"/>
          <p:cNvSpPr txBox="1"/>
          <p:nvPr/>
        </p:nvSpPr>
        <p:spPr>
          <a:xfrm>
            <a:off x="6921026" y="2535534"/>
            <a:ext cx="640080" cy="274320"/>
          </a:xfrm>
          <a:prstGeom prst="rect">
            <a:avLst/>
          </a:prstGeom>
          <a:noFill/>
        </p:spPr>
        <p:txBody>
          <a:bodyPr wrap="square" lIns="0" tIns="0" rIns="0" bIns="0" rtlCol="0" anchor="t">
            <a:noAutofit/>
          </a:bodyPr>
          <a:lstStyle/>
          <a:p>
            <a:pPr algn="ctr"/>
            <a:r>
              <a:rPr lang="en-US" sz="800" b="1" dirty="0" smtClean="0"/>
              <a:t>decider</a:t>
            </a:r>
            <a:endParaRPr lang="en-US" sz="1400" b="1" dirty="0"/>
          </a:p>
        </p:txBody>
      </p:sp>
      <p:pic>
        <p:nvPicPr>
          <p:cNvPr id="126" name="Picture 1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45038" y="1931116"/>
            <a:ext cx="391288" cy="412250"/>
          </a:xfrm>
          <a:prstGeom prst="rect">
            <a:avLst/>
          </a:prstGeom>
        </p:spPr>
      </p:pic>
      <p:sp>
        <p:nvSpPr>
          <p:cNvPr id="584" name="TextBox 583"/>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sp>
        <p:nvSpPr>
          <p:cNvPr id="587" name="TextBox 586"/>
          <p:cNvSpPr txBox="1"/>
          <p:nvPr/>
        </p:nvSpPr>
        <p:spPr>
          <a:xfrm>
            <a:off x="14398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AppStream</a:t>
            </a:r>
            <a:endParaRPr lang="en-US" b="1" dirty="0"/>
          </a:p>
        </p:txBody>
      </p:sp>
      <p:cxnSp>
        <p:nvCxnSpPr>
          <p:cNvPr id="588" name="Straight Connector 587"/>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9" name="Straight Connector 588"/>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0" name="TextBox 589"/>
          <p:cNvSpPr txBox="1"/>
          <p:nvPr/>
        </p:nvSpPr>
        <p:spPr>
          <a:xfrm>
            <a:off x="2505683" y="1360220"/>
            <a:ext cx="894752"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CloudSearch</a:t>
            </a:r>
            <a:endParaRPr lang="en-US" b="1" dirty="0"/>
          </a:p>
        </p:txBody>
      </p:sp>
      <p:sp>
        <p:nvSpPr>
          <p:cNvPr id="591" name="TextBox 590"/>
          <p:cNvSpPr txBox="1"/>
          <p:nvPr/>
        </p:nvSpPr>
        <p:spPr>
          <a:xfrm>
            <a:off x="3500011" y="1360220"/>
            <a:ext cx="1060626" cy="155632"/>
          </a:xfrm>
          <a:prstGeom prst="rect">
            <a:avLst/>
          </a:prstGeom>
          <a:noFill/>
        </p:spPr>
        <p:txBody>
          <a:bodyPr wrap="square" lIns="0" tIns="0" rIns="0" bIns="0" rtlCol="0" anchor="t">
            <a:noAutofit/>
          </a:bodyPr>
          <a:lstStyle/>
          <a:p>
            <a:pPr algn="ctr"/>
            <a:r>
              <a:rPr lang="en-US" sz="1000" b="1" dirty="0" smtClean="0"/>
              <a:t>Amazon Elastic </a:t>
            </a:r>
            <a:br>
              <a:rPr lang="en-US" sz="1000" b="1" dirty="0" smtClean="0"/>
            </a:br>
            <a:r>
              <a:rPr lang="en-US" sz="1000" b="1" dirty="0" smtClean="0"/>
              <a:t>Transcoder</a:t>
            </a:r>
            <a:endParaRPr lang="en-US" b="1" dirty="0"/>
          </a:p>
        </p:txBody>
      </p:sp>
      <p:cxnSp>
        <p:nvCxnSpPr>
          <p:cNvPr id="592" name="Straight Connector 591"/>
          <p:cNvCxnSpPr/>
          <p:nvPr/>
        </p:nvCxnSpPr>
        <p:spPr>
          <a:xfrm>
            <a:off x="24729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54016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4" name="TextBox 593"/>
          <p:cNvSpPr txBox="1"/>
          <p:nvPr/>
        </p:nvSpPr>
        <p:spPr>
          <a:xfrm>
            <a:off x="4657048"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SES</a:t>
            </a:r>
            <a:endParaRPr lang="en-US" b="1" dirty="0"/>
          </a:p>
        </p:txBody>
      </p:sp>
      <p:sp>
        <p:nvSpPr>
          <p:cNvPr id="595" name="TextBox 594"/>
          <p:cNvSpPr txBox="1"/>
          <p:nvPr/>
        </p:nvSpPr>
        <p:spPr>
          <a:xfrm>
            <a:off x="5734313"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SQS</a:t>
            </a:r>
            <a:endParaRPr lang="en-US" b="1" dirty="0"/>
          </a:p>
        </p:txBody>
      </p:sp>
      <p:cxnSp>
        <p:nvCxnSpPr>
          <p:cNvPr id="596" name="Straight Connector 595"/>
          <p:cNvCxnSpPr/>
          <p:nvPr/>
        </p:nvCxnSpPr>
        <p:spPr>
          <a:xfrm>
            <a:off x="46243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56915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98" name="TextBox 597"/>
          <p:cNvSpPr txBox="1"/>
          <p:nvPr/>
        </p:nvSpPr>
        <p:spPr>
          <a:xfrm>
            <a:off x="6800183" y="1360220"/>
            <a:ext cx="894752" cy="155632"/>
          </a:xfrm>
          <a:prstGeom prst="rect">
            <a:avLst/>
          </a:prstGeom>
          <a:noFill/>
        </p:spPr>
        <p:txBody>
          <a:bodyPr wrap="square" lIns="0" tIns="0" rIns="0" bIns="0" rtlCol="0" anchor="t">
            <a:noAutofit/>
          </a:bodyPr>
          <a:lstStyle/>
          <a:p>
            <a:pPr algn="ctr"/>
            <a:r>
              <a:rPr lang="en-US" sz="1000" b="1" dirty="0" smtClean="0"/>
              <a:t>Amazon</a:t>
            </a:r>
          </a:p>
          <a:p>
            <a:pPr algn="ctr"/>
            <a:r>
              <a:rPr lang="en-US" sz="1000" b="1" dirty="0" smtClean="0"/>
              <a:t>SWF</a:t>
            </a:r>
            <a:endParaRPr lang="en-US" b="1" dirty="0"/>
          </a:p>
        </p:txBody>
      </p:sp>
      <p:cxnSp>
        <p:nvCxnSpPr>
          <p:cNvPr id="600" name="Straight Connector 599"/>
          <p:cNvCxnSpPr/>
          <p:nvPr/>
        </p:nvCxnSpPr>
        <p:spPr>
          <a:xfrm>
            <a:off x="676749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a:t>
            </a:r>
            <a:endParaRPr lang="en-US" dirty="0"/>
          </a:p>
        </p:txBody>
      </p:sp>
    </p:spTree>
    <p:extLst>
      <p:ext uri="{BB962C8B-B14F-4D97-AF65-F5344CB8AC3E}">
        <p14:creationId xmlns:p14="http://schemas.microsoft.com/office/powerpoint/2010/main" val="1255735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spTree>
    <p:extLst>
      <p:ext uri="{BB962C8B-B14F-4D97-AF65-F5344CB8AC3E}">
        <p14:creationId xmlns:p14="http://schemas.microsoft.com/office/powerpoint/2010/main" val="1534948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Enterprise Applications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74" y="707552"/>
            <a:ext cx="508669" cy="591156"/>
          </a:xfrm>
          <a:prstGeom prst="rect">
            <a:avLst/>
          </a:prstGeom>
        </p:spPr>
      </p:pic>
      <p:cxnSp>
        <p:nvCxnSpPr>
          <p:cNvPr id="16" name="Straight Connector 15"/>
          <p:cNvCxnSpPr/>
          <p:nvPr/>
        </p:nvCxnSpPr>
        <p:spPr>
          <a:xfrm>
            <a:off x="13537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247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862" y="691004"/>
            <a:ext cx="537147" cy="624252"/>
          </a:xfrm>
          <a:prstGeom prst="rect">
            <a:avLst/>
          </a:prstGeom>
        </p:spPr>
      </p:pic>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768" y="676916"/>
            <a:ext cx="535030" cy="621792"/>
          </a:xfrm>
          <a:prstGeom prst="rect">
            <a:avLst/>
          </a:prstGeom>
        </p:spPr>
      </p:pic>
      <p:sp>
        <p:nvSpPr>
          <p:cNvPr id="45" name="TextBox 44"/>
          <p:cNvSpPr txBox="1"/>
          <p:nvPr/>
        </p:nvSpPr>
        <p:spPr>
          <a:xfrm>
            <a:off x="362548"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WorkDocs</a:t>
            </a:r>
            <a:endParaRPr lang="en-US" b="1" dirty="0"/>
          </a:p>
        </p:txBody>
      </p:sp>
      <p:cxnSp>
        <p:nvCxnSpPr>
          <p:cNvPr id="46" name="Straight Connector 45"/>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1446934"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WorkMail</a:t>
            </a:r>
            <a:endParaRPr lang="en-US" b="1" dirty="0"/>
          </a:p>
        </p:txBody>
      </p:sp>
      <p:cxnSp>
        <p:nvCxnSpPr>
          <p:cNvPr id="153" name="Straight Connector 152"/>
          <p:cNvCxnSpPr/>
          <p:nvPr/>
        </p:nvCxnSpPr>
        <p:spPr>
          <a:xfrm>
            <a:off x="14142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2503346"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WorkSpaces</a:t>
            </a:r>
            <a:endParaRPr lang="en-US" b="1" dirty="0"/>
          </a:p>
        </p:txBody>
      </p:sp>
      <p:cxnSp>
        <p:nvCxnSpPr>
          <p:cNvPr id="155" name="Straight Connector 154"/>
          <p:cNvCxnSpPr/>
          <p:nvPr/>
        </p:nvCxnSpPr>
        <p:spPr>
          <a:xfrm>
            <a:off x="247066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71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653414"/>
          </a:xfrm>
        </p:spPr>
        <p:txBody>
          <a:bodyPr/>
          <a:lstStyle/>
          <a:p>
            <a:r>
              <a:rPr lang="en-US" b="0" dirty="0" smtClean="0">
                <a:latin typeface="Helvetica Neue"/>
                <a:cs typeface="Helvetica Neue"/>
              </a:rPr>
              <a:t>General</a:t>
            </a:r>
            <a:endParaRPr lang="en-US" b="0" dirty="0">
              <a:latin typeface="Helvetica Neue"/>
              <a:cs typeface="Helvetica Neue"/>
            </a:endParaRPr>
          </a:p>
        </p:txBody>
      </p:sp>
      <p:pic>
        <p:nvPicPr>
          <p:cNvPr id="5" name="Picture 4" descr="Cli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pic>
        <p:nvPicPr>
          <p:cNvPr id="10" name="Picture 9" descr="Interne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890" y="2042981"/>
            <a:ext cx="731520" cy="731520"/>
          </a:xfrm>
          <a:prstGeom prst="rect">
            <a:avLst/>
          </a:prstGeom>
        </p:spPr>
      </p:pic>
      <p:pic>
        <p:nvPicPr>
          <p:cNvPr id="11" name="Picture 10" descr="Mobile-Clie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9265" y="2032110"/>
            <a:ext cx="731520" cy="731520"/>
          </a:xfrm>
          <a:prstGeom prst="rect">
            <a:avLst/>
          </a:prstGeom>
        </p:spPr>
      </p:pic>
      <p:pic>
        <p:nvPicPr>
          <p:cNvPr id="12" name="Picture 11" descr="Multimedia.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1050" y="2045188"/>
            <a:ext cx="731520" cy="731520"/>
          </a:xfrm>
          <a:prstGeom prst="rect">
            <a:avLst/>
          </a:prstGeom>
        </p:spPr>
      </p:pic>
      <p:pic>
        <p:nvPicPr>
          <p:cNvPr id="15" name="Picture 14" descr="Us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0073" y="2042981"/>
            <a:ext cx="731520" cy="731520"/>
          </a:xfrm>
          <a:prstGeom prst="rect">
            <a:avLst/>
          </a:prstGeom>
        </p:spPr>
      </p:pic>
      <p:pic>
        <p:nvPicPr>
          <p:cNvPr id="16" name="Picture 15" descr="User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9408" y="2061487"/>
            <a:ext cx="731520" cy="731520"/>
          </a:xfrm>
          <a:prstGeom prst="rect">
            <a:avLst/>
          </a:prstGeom>
        </p:spPr>
      </p:pic>
      <p:sp>
        <p:nvSpPr>
          <p:cNvPr id="20" name="TextBox 19"/>
          <p:cNvSpPr txBox="1"/>
          <p:nvPr/>
        </p:nvSpPr>
        <p:spPr>
          <a:xfrm>
            <a:off x="5486337"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a:t>
            </a:r>
            <a:endParaRPr lang="en-US" sz="1000" dirty="0">
              <a:latin typeface="Helvetica Neue"/>
              <a:cs typeface="Helvetica Neue"/>
            </a:endParaRPr>
          </a:p>
        </p:txBody>
      </p:sp>
      <p:sp>
        <p:nvSpPr>
          <p:cNvPr id="21" name="TextBox 20"/>
          <p:cNvSpPr txBox="1"/>
          <p:nvPr/>
        </p:nvSpPr>
        <p:spPr>
          <a:xfrm>
            <a:off x="6811742"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users</a:t>
            </a:r>
            <a:endParaRPr lang="en-US" sz="1000" dirty="0">
              <a:latin typeface="Helvetica Neue"/>
              <a:cs typeface="Helvetica Neue"/>
            </a:endParaRPr>
          </a:p>
        </p:txBody>
      </p:sp>
      <p:sp>
        <p:nvSpPr>
          <p:cNvPr id="22" name="TextBox 21"/>
          <p:cNvSpPr txBox="1"/>
          <p:nvPr/>
        </p:nvSpPr>
        <p:spPr>
          <a:xfrm>
            <a:off x="1510125"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Internet</a:t>
            </a:r>
            <a:endParaRPr lang="en-US" sz="1000" dirty="0">
              <a:latin typeface="Helvetica Neue"/>
              <a:cs typeface="Helvetica Neue"/>
            </a:endParaRPr>
          </a:p>
        </p:txBody>
      </p:sp>
      <p:sp>
        <p:nvSpPr>
          <p:cNvPr id="23" name="TextBox 22"/>
          <p:cNvSpPr txBox="1"/>
          <p:nvPr/>
        </p:nvSpPr>
        <p:spPr>
          <a:xfrm>
            <a:off x="184721"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client</a:t>
            </a:r>
            <a:endParaRPr lang="en-US" sz="1000" dirty="0">
              <a:latin typeface="Helvetica Neue"/>
              <a:cs typeface="Helvetica Neue"/>
            </a:endParaRPr>
          </a:p>
        </p:txBody>
      </p:sp>
      <p:sp>
        <p:nvSpPr>
          <p:cNvPr id="24" name="TextBox 23"/>
          <p:cNvSpPr txBox="1"/>
          <p:nvPr/>
        </p:nvSpPr>
        <p:spPr>
          <a:xfrm>
            <a:off x="2835529"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mobile client</a:t>
            </a:r>
            <a:endParaRPr lang="en-US" sz="1000" dirty="0">
              <a:latin typeface="Helvetica Neue"/>
              <a:cs typeface="Helvetica Neue"/>
            </a:endParaRPr>
          </a:p>
        </p:txBody>
      </p:sp>
      <p:sp>
        <p:nvSpPr>
          <p:cNvPr id="25" name="TextBox 24"/>
          <p:cNvSpPr txBox="1"/>
          <p:nvPr/>
        </p:nvSpPr>
        <p:spPr>
          <a:xfrm>
            <a:off x="4160933" y="2875392"/>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multimedia</a:t>
            </a:r>
            <a:endParaRPr lang="en-US" sz="1000" dirty="0">
              <a:latin typeface="Helvetica Neue"/>
              <a:cs typeface="Helvetica Neue"/>
            </a:endParaRPr>
          </a:p>
        </p:txBody>
      </p:sp>
      <p:sp>
        <p:nvSpPr>
          <p:cNvPr id="27" name="TextBox 26"/>
          <p:cNvSpPr txBox="1"/>
          <p:nvPr/>
        </p:nvSpPr>
        <p:spPr>
          <a:xfrm>
            <a:off x="173628"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corporate data center</a:t>
            </a:r>
            <a:endParaRPr lang="en-US" sz="1000" dirty="0">
              <a:latin typeface="Helvetica Neue"/>
              <a:cs typeface="Helvetica Neue"/>
            </a:endParaRPr>
          </a:p>
        </p:txBody>
      </p:sp>
      <p:pic>
        <p:nvPicPr>
          <p:cNvPr id="6" name="Picture 5" descr="Corporate-Data-Cen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430" y="3304562"/>
            <a:ext cx="731520" cy="731520"/>
          </a:xfrm>
          <a:prstGeom prst="rect">
            <a:avLst/>
          </a:prstGeom>
        </p:spPr>
      </p:pic>
      <p:pic>
        <p:nvPicPr>
          <p:cNvPr id="7" name="Picture 6" descr="Disk.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99237" y="3324399"/>
            <a:ext cx="731520" cy="731520"/>
          </a:xfrm>
          <a:prstGeom prst="rect">
            <a:avLst/>
          </a:prstGeom>
        </p:spPr>
      </p:pic>
      <p:pic>
        <p:nvPicPr>
          <p:cNvPr id="9" name="Picture 8" descr="Generic-Databas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0986" y="3325846"/>
            <a:ext cx="731520" cy="731520"/>
          </a:xfrm>
          <a:prstGeom prst="rect">
            <a:avLst/>
          </a:prstGeom>
        </p:spPr>
      </p:pic>
      <p:pic>
        <p:nvPicPr>
          <p:cNvPr id="13" name="Picture 12" descr="Tap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50076" y="3352766"/>
            <a:ext cx="731520" cy="731520"/>
          </a:xfrm>
          <a:prstGeom prst="rect">
            <a:avLst/>
          </a:prstGeom>
        </p:spPr>
      </p:pic>
      <p:pic>
        <p:nvPicPr>
          <p:cNvPr id="14" name="Picture 13" descr="Traditional-Server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42513" y="3313638"/>
            <a:ext cx="731520" cy="731520"/>
          </a:xfrm>
          <a:prstGeom prst="rect">
            <a:avLst/>
          </a:prstGeom>
        </p:spPr>
      </p:pic>
      <p:sp>
        <p:nvSpPr>
          <p:cNvPr id="26" name="TextBox 25"/>
          <p:cNvSpPr txBox="1"/>
          <p:nvPr/>
        </p:nvSpPr>
        <p:spPr>
          <a:xfrm>
            <a:off x="548657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traditional server</a:t>
            </a:r>
            <a:endParaRPr lang="en-US" sz="1000" dirty="0">
              <a:latin typeface="Helvetica Neue"/>
              <a:cs typeface="Helvetica Neue"/>
            </a:endParaRPr>
          </a:p>
        </p:txBody>
      </p:sp>
      <p:sp>
        <p:nvSpPr>
          <p:cNvPr id="28" name="TextBox 27"/>
          <p:cNvSpPr txBox="1"/>
          <p:nvPr/>
        </p:nvSpPr>
        <p:spPr>
          <a:xfrm>
            <a:off x="1501865"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disk</a:t>
            </a:r>
            <a:endParaRPr lang="en-US" sz="1000" dirty="0">
              <a:latin typeface="Helvetica Neue"/>
              <a:cs typeface="Helvetica Neue"/>
            </a:endParaRPr>
          </a:p>
        </p:txBody>
      </p:sp>
      <p:sp>
        <p:nvSpPr>
          <p:cNvPr id="29" name="TextBox 28"/>
          <p:cNvSpPr txBox="1"/>
          <p:nvPr/>
        </p:nvSpPr>
        <p:spPr>
          <a:xfrm>
            <a:off x="2830102"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generic database</a:t>
            </a:r>
            <a:endParaRPr lang="en-US" sz="1000" dirty="0">
              <a:latin typeface="Helvetica Neue"/>
              <a:cs typeface="Helvetica Neue"/>
            </a:endParaRPr>
          </a:p>
        </p:txBody>
      </p:sp>
      <p:sp>
        <p:nvSpPr>
          <p:cNvPr id="30" name="TextBox 29"/>
          <p:cNvSpPr txBox="1"/>
          <p:nvPr/>
        </p:nvSpPr>
        <p:spPr>
          <a:xfrm>
            <a:off x="4158339" y="4141966"/>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tape storage</a:t>
            </a:r>
            <a:endParaRPr lang="en-US" sz="1000" dirty="0">
              <a:latin typeface="Helvetica Neue"/>
              <a:cs typeface="Helvetica Neue"/>
            </a:endParaRPr>
          </a:p>
        </p:txBody>
      </p:sp>
      <p:pic>
        <p:nvPicPr>
          <p:cNvPr id="3" name="Picture 2" descr="AWS-Clou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48858" y="768344"/>
            <a:ext cx="731520" cy="731520"/>
          </a:xfrm>
          <a:prstGeom prst="rect">
            <a:avLst/>
          </a:prstGeom>
        </p:spPr>
      </p:pic>
      <p:pic>
        <p:nvPicPr>
          <p:cNvPr id="4" name="Picture 3" descr="AWS-Management-Consol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65356" y="791846"/>
            <a:ext cx="731520" cy="731520"/>
          </a:xfrm>
          <a:prstGeom prst="rect">
            <a:avLst/>
          </a:prstGeom>
        </p:spPr>
      </p:pic>
      <p:pic>
        <p:nvPicPr>
          <p:cNvPr id="17" name="Picture 1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324438" y="868362"/>
            <a:ext cx="731520" cy="477520"/>
          </a:xfrm>
          <a:prstGeom prst="rect">
            <a:avLst/>
          </a:prstGeom>
        </p:spPr>
      </p:pic>
      <p:sp>
        <p:nvSpPr>
          <p:cNvPr id="18" name="TextBox 17"/>
          <p:cNvSpPr txBox="1"/>
          <p:nvPr/>
        </p:nvSpPr>
        <p:spPr>
          <a:xfrm>
            <a:off x="183127" y="1621659"/>
            <a:ext cx="1082127" cy="153888"/>
          </a:xfrm>
          <a:prstGeom prst="rect">
            <a:avLst/>
          </a:prstGeom>
          <a:noFill/>
        </p:spPr>
        <p:txBody>
          <a:bodyPr wrap="square" lIns="0" tIns="0" rIns="0" bIns="0" rtlCol="0">
            <a:noAutofit/>
          </a:bodyPr>
          <a:lstStyle/>
          <a:p>
            <a:pPr algn="ctr"/>
            <a:r>
              <a:rPr lang="en-US" sz="1000" dirty="0" smtClean="0">
                <a:latin typeface="Helvetica Neue"/>
                <a:cs typeface="Helvetica Neue"/>
              </a:rPr>
              <a:t>AWS cloud</a:t>
            </a:r>
            <a:endParaRPr lang="en-US" sz="1000" dirty="0">
              <a:latin typeface="Helvetica Neue"/>
              <a:cs typeface="Helvetica Neue"/>
            </a:endParaRPr>
          </a:p>
        </p:txBody>
      </p:sp>
      <p:sp>
        <p:nvSpPr>
          <p:cNvPr id="19" name="TextBox 18"/>
          <p:cNvSpPr txBox="1"/>
          <p:nvPr/>
        </p:nvSpPr>
        <p:spPr>
          <a:xfrm>
            <a:off x="1508364"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AWS Management Console</a:t>
            </a:r>
            <a:endParaRPr lang="en-US" sz="1000" dirty="0">
              <a:latin typeface="Helvetica Neue"/>
              <a:cs typeface="Helvetica Neue"/>
            </a:endParaRPr>
          </a:p>
        </p:txBody>
      </p:sp>
      <p:sp>
        <p:nvSpPr>
          <p:cNvPr id="31" name="TextBox 30"/>
          <p:cNvSpPr txBox="1"/>
          <p:nvPr/>
        </p:nvSpPr>
        <p:spPr>
          <a:xfrm>
            <a:off x="4152568"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virtual private cloud</a:t>
            </a:r>
            <a:endParaRPr lang="en-US" sz="1000" dirty="0">
              <a:latin typeface="Helvetica Neue"/>
              <a:cs typeface="Helvetica Neue"/>
            </a:endParaRPr>
          </a:p>
        </p:txBody>
      </p:sp>
      <p:sp>
        <p:nvSpPr>
          <p:cNvPr id="32" name="TextBox 31"/>
          <p:cNvSpPr txBox="1"/>
          <p:nvPr/>
        </p:nvSpPr>
        <p:spPr>
          <a:xfrm>
            <a:off x="2830466" y="1620099"/>
            <a:ext cx="1078992" cy="155448"/>
          </a:xfrm>
          <a:prstGeom prst="rect">
            <a:avLst/>
          </a:prstGeom>
          <a:noFill/>
        </p:spPr>
        <p:txBody>
          <a:bodyPr wrap="square" lIns="0" tIns="0" rIns="0" bIns="0" rtlCol="0">
            <a:noAutofit/>
          </a:bodyPr>
          <a:lstStyle/>
          <a:p>
            <a:pPr algn="ctr"/>
            <a:r>
              <a:rPr lang="en-US" sz="1000" dirty="0" smtClean="0">
                <a:latin typeface="Helvetica Neue"/>
                <a:cs typeface="Helvetica Neue"/>
              </a:rPr>
              <a:t>forums</a:t>
            </a:r>
            <a:endParaRPr lang="en-US" sz="1000" dirty="0">
              <a:latin typeface="Helvetica Neue"/>
              <a:cs typeface="Helvetica Neue"/>
            </a:endParaRPr>
          </a:p>
        </p:txBody>
      </p:sp>
      <p:pic>
        <p:nvPicPr>
          <p:cNvPr id="33" name="Picture 32" descr="Forums.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09265" y="768344"/>
            <a:ext cx="731520" cy="731520"/>
          </a:xfrm>
          <a:prstGeom prst="rect">
            <a:avLst/>
          </a:prstGeom>
        </p:spPr>
      </p:pic>
      <p:sp>
        <p:nvSpPr>
          <p:cNvPr id="34" name="Rectangle 33"/>
          <p:cNvSpPr/>
          <p:nvPr/>
        </p:nvSpPr>
        <p:spPr>
          <a:xfrm>
            <a:off x="212378" y="4723768"/>
            <a:ext cx="34306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Non-Service Specific</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42416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9914"/>
          </a:xfrm>
        </p:spPr>
        <p:txBody>
          <a:bodyPr/>
          <a:lstStyle/>
          <a:p>
            <a:r>
              <a:rPr lang="en-US" b="0" dirty="0" smtClean="0">
                <a:latin typeface="Helvetica Neue"/>
                <a:cs typeface="Helvetica Neue"/>
              </a:rPr>
              <a:t>On</a:t>
            </a:r>
            <a:r>
              <a:rPr lang="en-US" dirty="0" smtClean="0"/>
              <a:t>-</a:t>
            </a:r>
            <a:r>
              <a:rPr lang="en-US" b="0" dirty="0" smtClean="0">
                <a:latin typeface="Helvetica Neue"/>
                <a:cs typeface="Helvetica Neue"/>
              </a:rPr>
              <a:t>Demand </a:t>
            </a:r>
            <a:r>
              <a:rPr lang="en-US" b="0" dirty="0">
                <a:latin typeface="Helvetica Neue"/>
                <a:cs typeface="Helvetica Neue"/>
              </a:rPr>
              <a:t>Workforce</a:t>
            </a:r>
          </a:p>
        </p:txBody>
      </p:sp>
      <p:sp>
        <p:nvSpPr>
          <p:cNvPr id="3" name="TextBox 2"/>
          <p:cNvSpPr txBox="1"/>
          <p:nvPr/>
        </p:nvSpPr>
        <p:spPr>
          <a:xfrm>
            <a:off x="257707" y="906180"/>
            <a:ext cx="3285593" cy="338554"/>
          </a:xfrm>
          <a:prstGeom prst="rect">
            <a:avLst/>
          </a:prstGeom>
          <a:noFill/>
        </p:spPr>
        <p:txBody>
          <a:bodyPr wrap="square" rtlCol="0">
            <a:spAutoFit/>
          </a:bodyPr>
          <a:lstStyle/>
          <a:p>
            <a:r>
              <a:rPr lang="en-US" sz="1600" dirty="0">
                <a:solidFill>
                  <a:srgbClr val="7F7F7F"/>
                </a:solidFill>
                <a:latin typeface="Helvetica Neue"/>
                <a:ea typeface="Verdana" pitchFamily="34" charset="0"/>
                <a:cs typeface="Helvetica Neue"/>
              </a:rPr>
              <a:t>Amazon Mechanical Turk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5" y="1305016"/>
            <a:ext cx="609600" cy="7315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330" y="2686931"/>
            <a:ext cx="630620" cy="7315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8309" y="2667307"/>
            <a:ext cx="702259" cy="7315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26" y="2686931"/>
            <a:ext cx="529721" cy="73152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359" y="2693380"/>
            <a:ext cx="731520" cy="707136"/>
          </a:xfrm>
          <a:prstGeom prst="rect">
            <a:avLst/>
          </a:prstGeom>
        </p:spPr>
      </p:pic>
      <p:sp>
        <p:nvSpPr>
          <p:cNvPr id="9" name="TextBox 64"/>
          <p:cNvSpPr txBox="1">
            <a:spLocks noChangeArrowheads="1"/>
          </p:cNvSpPr>
          <p:nvPr/>
        </p:nvSpPr>
        <p:spPr bwMode="auto">
          <a:xfrm>
            <a:off x="1433584" y="3589280"/>
            <a:ext cx="1031710"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human intelligence tasks </a:t>
            </a:r>
            <a:r>
              <a:rPr lang="en-US" sz="900" dirty="0">
                <a:latin typeface="Helvetica Neue"/>
                <a:ea typeface="Verdana" pitchFamily="34" charset="0"/>
                <a:cs typeface="Helvetica Neue"/>
              </a:rPr>
              <a:t>(HIT)</a:t>
            </a:r>
          </a:p>
        </p:txBody>
      </p:sp>
      <p:sp>
        <p:nvSpPr>
          <p:cNvPr id="10" name="TextBox 65"/>
          <p:cNvSpPr txBox="1">
            <a:spLocks noChangeArrowheads="1"/>
          </p:cNvSpPr>
          <p:nvPr/>
        </p:nvSpPr>
        <p:spPr bwMode="auto">
          <a:xfrm>
            <a:off x="311785" y="3589280"/>
            <a:ext cx="849804" cy="2769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assignment/</a:t>
            </a:r>
          </a:p>
          <a:p>
            <a:pPr algn="ctr"/>
            <a:r>
              <a:rPr lang="en-US" sz="900" dirty="0" smtClean="0">
                <a:latin typeface="Helvetica Neue"/>
                <a:ea typeface="Verdana" pitchFamily="34" charset="0"/>
                <a:cs typeface="Helvetica Neue"/>
              </a:rPr>
              <a:t>task</a:t>
            </a:r>
            <a:endParaRPr lang="en-US" sz="900" dirty="0">
              <a:latin typeface="Helvetica Neue"/>
              <a:ea typeface="Verdana" pitchFamily="34" charset="0"/>
              <a:cs typeface="Helvetica Neue"/>
            </a:endParaRPr>
          </a:p>
        </p:txBody>
      </p:sp>
      <p:sp>
        <p:nvSpPr>
          <p:cNvPr id="11" name="TextBox 66"/>
          <p:cNvSpPr txBox="1">
            <a:spLocks noChangeArrowheads="1"/>
          </p:cNvSpPr>
          <p:nvPr/>
        </p:nvSpPr>
        <p:spPr bwMode="auto">
          <a:xfrm>
            <a:off x="2861464" y="3589280"/>
            <a:ext cx="702352" cy="138499"/>
          </a:xfrm>
          <a:prstGeom prst="rect">
            <a:avLst/>
          </a:prstGeom>
          <a:noFill/>
          <a:ln w="9525">
            <a:noFill/>
            <a:miter lim="800000"/>
            <a:headEnd/>
            <a:tailEnd/>
          </a:ln>
        </p:spPr>
        <p:txBody>
          <a:bodyPr wrap="square" lIns="0" tIns="0" rIns="0" bIns="0" anchor="b">
            <a:spAutoFit/>
          </a:bodyPr>
          <a:lstStyle/>
          <a:p>
            <a:pPr algn="ctr"/>
            <a:r>
              <a:rPr lang="en-US" sz="900" dirty="0" smtClean="0">
                <a:latin typeface="Helvetica Neue"/>
                <a:ea typeface="Verdana" pitchFamily="34" charset="0"/>
                <a:cs typeface="Helvetica Neue"/>
              </a:rPr>
              <a:t>requester</a:t>
            </a:r>
            <a:endParaRPr lang="en-US" sz="900" dirty="0">
              <a:latin typeface="Helvetica Neue"/>
              <a:ea typeface="Verdana" pitchFamily="34" charset="0"/>
              <a:cs typeface="Helvetica Neue"/>
            </a:endParaRPr>
          </a:p>
        </p:txBody>
      </p:sp>
      <p:sp>
        <p:nvSpPr>
          <p:cNvPr id="12" name="TextBox 67"/>
          <p:cNvSpPr txBox="1">
            <a:spLocks noChangeArrowheads="1"/>
          </p:cNvSpPr>
          <p:nvPr/>
        </p:nvSpPr>
        <p:spPr bwMode="auto">
          <a:xfrm>
            <a:off x="4170062" y="3589280"/>
            <a:ext cx="738114" cy="138499"/>
          </a:xfrm>
          <a:prstGeom prst="rect">
            <a:avLst/>
          </a:prstGeom>
          <a:noFill/>
          <a:ln w="9525">
            <a:noFill/>
            <a:miter lim="800000"/>
            <a:headEnd/>
            <a:tailEnd/>
          </a:ln>
        </p:spPr>
        <p:txBody>
          <a:bodyPr wrap="square" lIns="0" tIns="0" rIns="0" bIns="0" anchor="b">
            <a:spAutoFit/>
          </a:bodyPr>
          <a:lstStyle/>
          <a:p>
            <a:pPr algn="ctr"/>
            <a:r>
              <a:rPr lang="en-US" sz="900" dirty="0">
                <a:latin typeface="Helvetica Neue"/>
                <a:ea typeface="Verdana" pitchFamily="34" charset="0"/>
                <a:cs typeface="Helvetica Neue"/>
              </a:rPr>
              <a:t>w</a:t>
            </a:r>
            <a:r>
              <a:rPr lang="en-US" sz="900" dirty="0" smtClean="0">
                <a:latin typeface="Helvetica Neue"/>
                <a:ea typeface="Verdana" pitchFamily="34" charset="0"/>
                <a:cs typeface="Helvetica Neue"/>
              </a:rPr>
              <a:t>orkers</a:t>
            </a:r>
            <a:endParaRPr lang="en-US" sz="900" dirty="0">
              <a:latin typeface="Helvetica Neue"/>
              <a:ea typeface="Verdana" pitchFamily="34" charset="0"/>
              <a:cs typeface="Helvetica Neue"/>
            </a:endParaRPr>
          </a:p>
        </p:txBody>
      </p:sp>
      <p:sp>
        <p:nvSpPr>
          <p:cNvPr id="13" name="TextBox 65"/>
          <p:cNvSpPr txBox="1">
            <a:spLocks noChangeArrowheads="1"/>
          </p:cNvSpPr>
          <p:nvPr/>
        </p:nvSpPr>
        <p:spPr bwMode="auto">
          <a:xfrm>
            <a:off x="42452" y="2217464"/>
            <a:ext cx="1374775" cy="276999"/>
          </a:xfrm>
          <a:prstGeom prst="rect">
            <a:avLst/>
          </a:prstGeom>
          <a:noFill/>
          <a:ln w="9525">
            <a:noFill/>
            <a:miter lim="800000"/>
            <a:headEnd/>
            <a:tailEnd/>
          </a:ln>
        </p:spPr>
        <p:txBody>
          <a:bodyPr lIns="0" tIns="0" rIns="0" bIns="0" anchor="b">
            <a:spAutoFit/>
          </a:bodyPr>
          <a:lstStyle/>
          <a:p>
            <a:pPr algn="ctr"/>
            <a:r>
              <a:rPr lang="en-US" sz="900" dirty="0" smtClean="0">
                <a:latin typeface="Helvetica Neue"/>
                <a:ea typeface="Verdana" pitchFamily="34" charset="0"/>
                <a:cs typeface="Helvetica Neue"/>
              </a:rPr>
              <a:t>Amazon </a:t>
            </a:r>
          </a:p>
          <a:p>
            <a:pPr algn="ctr"/>
            <a:r>
              <a:rPr lang="en-US" sz="900" dirty="0" smtClean="0">
                <a:latin typeface="Helvetica Neue"/>
                <a:ea typeface="Verdana" pitchFamily="34" charset="0"/>
                <a:cs typeface="Helvetica Neue"/>
              </a:rPr>
              <a:t>Mechanical Turk</a:t>
            </a:r>
            <a:endParaRPr lang="en-US" sz="900" dirty="0">
              <a:latin typeface="Helvetica Neue"/>
              <a:ea typeface="Verdana" pitchFamily="34" charset="0"/>
              <a:cs typeface="Helvetica Neue"/>
            </a:endParaRPr>
          </a:p>
        </p:txBody>
      </p:sp>
      <p:sp>
        <p:nvSpPr>
          <p:cNvPr id="14" name="TextBox 13"/>
          <p:cNvSpPr txBox="1"/>
          <p:nvPr/>
        </p:nvSpPr>
        <p:spPr>
          <a:xfrm>
            <a:off x="226268" y="3986279"/>
            <a:ext cx="6879382" cy="707886"/>
          </a:xfrm>
          <a:prstGeom prst="rect">
            <a:avLst/>
          </a:prstGeom>
          <a:noFill/>
        </p:spPr>
        <p:txBody>
          <a:bodyPr wrap="square" rtlCol="0">
            <a:spAutoFit/>
          </a:bodyPr>
          <a:lstStyle/>
          <a:p>
            <a:r>
              <a:rPr lang="en-US" sz="1000" dirty="0">
                <a:solidFill>
                  <a:srgbClr val="7F7F7F"/>
                </a:solidFill>
                <a:latin typeface="Helvetica Neue"/>
                <a:cs typeface="Helvetica Neue"/>
              </a:rPr>
              <a:t>Mechanical Turk vs. Amazon Mechanical Turk</a:t>
            </a:r>
          </a:p>
          <a:p>
            <a:r>
              <a:rPr lang="en-US" sz="1000" dirty="0">
                <a:solidFill>
                  <a:srgbClr val="7F7F7F"/>
                </a:solidFill>
                <a:latin typeface="Helvetica Neue"/>
                <a:cs typeface="Helvetica Neue"/>
              </a:rPr>
              <a:t>Do not use simple "Mechanical Turk" to refer to Amazon Mechanical Turk. Use Amazon Mechanical Turk to describe the entire system, Amazon Mechanical Turk website for the worker website, and Amazon Mechanical Turk web service to describe the product.</a:t>
            </a:r>
          </a:p>
        </p:txBody>
      </p:sp>
      <p:sp>
        <p:nvSpPr>
          <p:cNvPr id="15" name="Rectangle 14"/>
          <p:cNvSpPr/>
          <p:nvPr/>
        </p:nvSpPr>
        <p:spPr>
          <a:xfrm>
            <a:off x="212378" y="4723768"/>
            <a:ext cx="3606902"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On-Demand Workforce</a:t>
            </a:r>
            <a:endParaRPr lang="en-US" sz="1400" dirty="0">
              <a:solidFill>
                <a:schemeClr val="bg1">
                  <a:lumMod val="65000"/>
                </a:schemeClr>
              </a:solidFill>
              <a:latin typeface="Helvetica Neue"/>
              <a:cs typeface="Helvetica Neue"/>
            </a:endParaRPr>
          </a:p>
        </p:txBody>
      </p:sp>
      <p:cxnSp>
        <p:nvCxnSpPr>
          <p:cNvPr id="16" name="Straight Connector 15"/>
          <p:cNvCxnSpPr/>
          <p:nvPr/>
        </p:nvCxnSpPr>
        <p:spPr>
          <a:xfrm>
            <a:off x="311785" y="2587634"/>
            <a:ext cx="688911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578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20064"/>
          </a:xfrm>
        </p:spPr>
        <p:txBody>
          <a:bodyPr/>
          <a:lstStyle/>
          <a:p>
            <a:r>
              <a:rPr lang="en-US" b="0" dirty="0" smtClean="0">
                <a:latin typeface="Helvetica Neue"/>
                <a:cs typeface="Helvetica Neue"/>
              </a:rPr>
              <a:t>SDKs</a:t>
            </a:r>
            <a:endParaRPr lang="en-US" b="0" dirty="0">
              <a:latin typeface="Helvetica Neue"/>
              <a:cs typeface="Helvetica Neue"/>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61" y="2717800"/>
            <a:ext cx="635267" cy="731520"/>
          </a:xfrm>
          <a:prstGeom prst="rect">
            <a:avLst/>
          </a:prstGeom>
        </p:spPr>
      </p:pic>
      <p:sp>
        <p:nvSpPr>
          <p:cNvPr id="19" name="TextBox 18"/>
          <p:cNvSpPr txBox="1"/>
          <p:nvPr/>
        </p:nvSpPr>
        <p:spPr>
          <a:xfrm>
            <a:off x="1616614" y="3752850"/>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Ruby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461" y="879174"/>
            <a:ext cx="635267" cy="731520"/>
          </a:xfrm>
          <a:prstGeom prst="rect">
            <a:avLst/>
          </a:prstGeom>
        </p:spPr>
      </p:pic>
      <p:sp>
        <p:nvSpPr>
          <p:cNvPr id="21" name="TextBox 20"/>
          <p:cNvSpPr txBox="1"/>
          <p:nvPr/>
        </p:nvSpPr>
        <p:spPr>
          <a:xfrm>
            <a:off x="1616614"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iOS</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39" y="2717799"/>
            <a:ext cx="635267" cy="731520"/>
          </a:xfrm>
          <a:prstGeom prst="rect">
            <a:avLst/>
          </a:prstGeom>
        </p:spPr>
      </p:pic>
      <p:sp>
        <p:nvSpPr>
          <p:cNvPr id="16" name="TextBox 15"/>
          <p:cNvSpPr txBox="1"/>
          <p:nvPr/>
        </p:nvSpPr>
        <p:spPr>
          <a:xfrm>
            <a:off x="339792"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Python (boto)</a:t>
            </a:r>
            <a:endParaRPr lang="en-US" sz="1100" dirty="0">
              <a:latin typeface="Helvetica Neue"/>
              <a:cs typeface="Helvetica Neue"/>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39" y="879174"/>
            <a:ext cx="635267" cy="731520"/>
          </a:xfrm>
          <a:prstGeom prst="rect">
            <a:avLst/>
          </a:prstGeom>
        </p:spPr>
      </p:pic>
      <p:sp>
        <p:nvSpPr>
          <p:cNvPr id="22" name="TextBox 21"/>
          <p:cNvSpPr txBox="1"/>
          <p:nvPr/>
        </p:nvSpPr>
        <p:spPr>
          <a:xfrm>
            <a:off x="339792" y="19142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Android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7749" y="879174"/>
            <a:ext cx="635267" cy="731520"/>
          </a:xfrm>
          <a:prstGeom prst="rect">
            <a:avLst/>
          </a:prstGeom>
        </p:spPr>
      </p:pic>
      <p:sp>
        <p:nvSpPr>
          <p:cNvPr id="20" name="TextBox 19"/>
          <p:cNvSpPr txBox="1"/>
          <p:nvPr/>
        </p:nvSpPr>
        <p:spPr>
          <a:xfrm>
            <a:off x="6723902" y="1901523"/>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Node.js</a:t>
            </a:r>
            <a:endParaRPr lang="en-US" sz="1100" dirty="0">
              <a:latin typeface="Helvetica Neue"/>
              <a:cs typeface="Helvetica Neue"/>
            </a:endParaRP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9164" y="2717800"/>
            <a:ext cx="652436" cy="731520"/>
          </a:xfrm>
          <a:prstGeom prst="rect">
            <a:avLst/>
          </a:prstGeom>
        </p:spPr>
      </p:pic>
      <p:sp>
        <p:nvSpPr>
          <p:cNvPr id="23" name="TextBox 22"/>
          <p:cNvSpPr txBox="1"/>
          <p:nvPr/>
        </p:nvSpPr>
        <p:spPr>
          <a:xfrm>
            <a:off x="6723902"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Visual Studio</a:t>
            </a:r>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927" y="879174"/>
            <a:ext cx="635267" cy="731520"/>
          </a:xfrm>
          <a:prstGeom prst="rect">
            <a:avLst/>
          </a:prstGeom>
        </p:spPr>
      </p:pic>
      <p:sp>
        <p:nvSpPr>
          <p:cNvPr id="18" name="TextBox 17"/>
          <p:cNvSpPr txBox="1"/>
          <p:nvPr/>
        </p:nvSpPr>
        <p:spPr>
          <a:xfrm>
            <a:off x="5447080"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.NET</a:t>
            </a:r>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32342" y="2717800"/>
            <a:ext cx="652436" cy="731520"/>
          </a:xfrm>
          <a:prstGeom prst="rect">
            <a:avLst/>
          </a:prstGeom>
        </p:spPr>
      </p:pic>
      <p:sp>
        <p:nvSpPr>
          <p:cNvPr id="24" name="TextBox 23"/>
          <p:cNvSpPr txBox="1"/>
          <p:nvPr/>
        </p:nvSpPr>
        <p:spPr>
          <a:xfrm>
            <a:off x="5447080"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Toolkit </a:t>
            </a:r>
            <a:r>
              <a:rPr lang="en-US" sz="1100" dirty="0">
                <a:latin typeface="Helvetica Neue"/>
                <a:cs typeface="Helvetica Neue"/>
              </a:rPr>
              <a:t>for Eclipse</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94570" y="879174"/>
            <a:ext cx="635267" cy="731520"/>
          </a:xfrm>
          <a:prstGeom prst="rect">
            <a:avLst/>
          </a:prstGeom>
        </p:spPr>
      </p:pic>
      <p:sp>
        <p:nvSpPr>
          <p:cNvPr id="17" name="TextBox 16"/>
          <p:cNvSpPr txBox="1"/>
          <p:nvPr/>
        </p:nvSpPr>
        <p:spPr>
          <a:xfrm>
            <a:off x="8000723"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PHP</a:t>
            </a: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85985" y="2717800"/>
            <a:ext cx="652436" cy="731520"/>
          </a:xfrm>
          <a:prstGeom prst="rect">
            <a:avLst/>
          </a:prstGeom>
        </p:spPr>
      </p:pic>
      <p:sp>
        <p:nvSpPr>
          <p:cNvPr id="25" name="TextBox 24"/>
          <p:cNvSpPr txBox="1"/>
          <p:nvPr/>
        </p:nvSpPr>
        <p:spPr>
          <a:xfrm>
            <a:off x="8000723" y="3752850"/>
            <a:ext cx="822960" cy="320040"/>
          </a:xfrm>
          <a:prstGeom prst="rect">
            <a:avLst/>
          </a:prstGeom>
          <a:noFill/>
        </p:spPr>
        <p:txBody>
          <a:bodyPr wrap="square" lIns="0" tIns="0" rIns="0" bIns="0" rtlCol="0" anchor="t">
            <a:noAutofit/>
          </a:bodyPr>
          <a:lstStyle/>
          <a:p>
            <a:pPr algn="ctr"/>
            <a:r>
              <a:rPr lang="en-US" sz="1100" dirty="0" smtClean="0">
                <a:latin typeface="Helvetica Neue"/>
                <a:cs typeface="Helvetica Neue"/>
              </a:rPr>
              <a:t>AWS Tools </a:t>
            </a:r>
            <a:r>
              <a:rPr lang="en-US" sz="1100" dirty="0">
                <a:latin typeface="Helvetica Neue"/>
                <a:cs typeface="Helvetica Neue"/>
              </a:rPr>
              <a:t>for Windows PowerShell</a:t>
            </a:r>
          </a:p>
        </p:txBody>
      </p:sp>
      <p:sp>
        <p:nvSpPr>
          <p:cNvPr id="27" name="Rectangle 26"/>
          <p:cNvSpPr/>
          <p:nvPr/>
        </p:nvSpPr>
        <p:spPr>
          <a:xfrm>
            <a:off x="212378" y="4723768"/>
            <a:ext cx="2223297"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SDKs</a:t>
            </a:r>
            <a:endParaRPr lang="en-US" sz="1400" dirty="0">
              <a:solidFill>
                <a:schemeClr val="bg1">
                  <a:lumMod val="65000"/>
                </a:schemeClr>
              </a:solidFill>
              <a:latin typeface="Helvetica Neue"/>
              <a:cs typeface="Helvetica Neue"/>
            </a:endParaRPr>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55520" y="2717800"/>
            <a:ext cx="652436" cy="731520"/>
          </a:xfrm>
          <a:prstGeom prst="rect">
            <a:avLst/>
          </a:prstGeom>
        </p:spPr>
      </p:pic>
      <p:sp>
        <p:nvSpPr>
          <p:cNvPr id="26" name="TextBox 25"/>
          <p:cNvSpPr txBox="1"/>
          <p:nvPr/>
        </p:nvSpPr>
        <p:spPr>
          <a:xfrm>
            <a:off x="4170258" y="3752850"/>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AWS CLI</a:t>
            </a:r>
            <a:endParaRPr lang="en-US" sz="1100" dirty="0">
              <a:latin typeface="Helvetica Neue"/>
              <a:cs typeface="Helvetica Neue"/>
            </a:endParaRPr>
          </a:p>
        </p:txBody>
      </p:sp>
      <p:sp>
        <p:nvSpPr>
          <p:cNvPr id="29" name="TextBox 28"/>
          <p:cNvSpPr txBox="1"/>
          <p:nvPr/>
        </p:nvSpPr>
        <p:spPr>
          <a:xfrm>
            <a:off x="4170258" y="1909431"/>
            <a:ext cx="822960" cy="320040"/>
          </a:xfrm>
          <a:prstGeom prst="rect">
            <a:avLst/>
          </a:prstGeom>
          <a:noFill/>
        </p:spPr>
        <p:txBody>
          <a:bodyPr wrap="none" lIns="0" tIns="0" rIns="0" bIns="0" rtlCol="0" anchor="t">
            <a:noAutofit/>
          </a:bodyPr>
          <a:lstStyle/>
          <a:p>
            <a:pPr algn="ctr"/>
            <a:r>
              <a:rPr lang="en-US" sz="1100" dirty="0" smtClean="0">
                <a:latin typeface="Helvetica Neue"/>
                <a:cs typeface="Helvetica Neue"/>
              </a:rPr>
              <a:t>JavaScript</a:t>
            </a:r>
            <a:endParaRPr lang="en-US" sz="1100" dirty="0">
              <a:latin typeface="Helvetica Neue"/>
              <a:cs typeface="Helvetica Neue"/>
            </a:endParaRPr>
          </a:p>
        </p:txBody>
      </p:sp>
      <p:pic>
        <p:nvPicPr>
          <p:cNvPr id="30" name="Picture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51879" y="879174"/>
            <a:ext cx="659718" cy="759676"/>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87283" y="879174"/>
            <a:ext cx="635267" cy="731520"/>
          </a:xfrm>
          <a:prstGeom prst="rect">
            <a:avLst/>
          </a:prstGeom>
        </p:spPr>
      </p:pic>
      <p:sp>
        <p:nvSpPr>
          <p:cNvPr id="15" name="TextBox 14"/>
          <p:cNvSpPr txBox="1"/>
          <p:nvPr/>
        </p:nvSpPr>
        <p:spPr>
          <a:xfrm>
            <a:off x="2893436" y="1901523"/>
            <a:ext cx="822960" cy="320040"/>
          </a:xfrm>
          <a:prstGeom prst="rect">
            <a:avLst/>
          </a:prstGeom>
          <a:noFill/>
        </p:spPr>
        <p:txBody>
          <a:bodyPr wrap="none" lIns="0" tIns="0" rIns="0" bIns="0" rtlCol="0" anchor="t">
            <a:noAutofit/>
          </a:bodyPr>
          <a:lstStyle/>
          <a:p>
            <a:pPr algn="ctr"/>
            <a:r>
              <a:rPr lang="en-US" sz="1100" dirty="0">
                <a:latin typeface="Helvetica Neue"/>
                <a:cs typeface="Helvetica Neue"/>
              </a:rPr>
              <a:t>Java</a:t>
            </a:r>
          </a:p>
        </p:txBody>
      </p:sp>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987283" y="2717800"/>
            <a:ext cx="635267" cy="731519"/>
          </a:xfrm>
          <a:prstGeom prst="rect">
            <a:avLst/>
          </a:prstGeom>
        </p:spPr>
      </p:pic>
      <p:sp>
        <p:nvSpPr>
          <p:cNvPr id="33" name="TextBox 32"/>
          <p:cNvSpPr txBox="1"/>
          <p:nvPr/>
        </p:nvSpPr>
        <p:spPr>
          <a:xfrm>
            <a:off x="2893436" y="3752850"/>
            <a:ext cx="822960" cy="320040"/>
          </a:xfrm>
          <a:prstGeom prst="rect">
            <a:avLst/>
          </a:prstGeom>
          <a:noFill/>
        </p:spPr>
        <p:txBody>
          <a:bodyPr wrap="none" lIns="0" tIns="0" rIns="0" bIns="0" rtlCol="0" anchor="t">
            <a:noAutofit/>
          </a:bodyPr>
          <a:lstStyle/>
          <a:p>
            <a:pPr algn="ctr"/>
            <a:r>
              <a:rPr lang="en-US" sz="1100" dirty="0" err="1" smtClean="0">
                <a:latin typeface="Helvetica Neue"/>
                <a:cs typeface="Helvetica Neue"/>
              </a:rPr>
              <a:t>Xamarin</a:t>
            </a:r>
            <a:endParaRPr lang="en-US" sz="1100" dirty="0">
              <a:latin typeface="Helvetica Neue"/>
              <a:cs typeface="Helvetica Neue"/>
            </a:endParaRPr>
          </a:p>
        </p:txBody>
      </p:sp>
    </p:spTree>
    <p:extLst>
      <p:ext uri="{BB962C8B-B14F-4D97-AF65-F5344CB8AC3E}">
        <p14:creationId xmlns:p14="http://schemas.microsoft.com/office/powerpoint/2010/main" val="604075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72358"/>
          </a:xfrm>
        </p:spPr>
        <p:txBody>
          <a:bodyPr/>
          <a:lstStyle/>
          <a:p>
            <a:r>
              <a:rPr lang="en-US" b="0" dirty="0" smtClean="0">
                <a:latin typeface="Helvetica Neue"/>
                <a:cs typeface="Helvetica Neue"/>
              </a:rPr>
              <a:t>Groups</a:t>
            </a:r>
            <a:endParaRPr lang="en-US" b="0" dirty="0">
              <a:latin typeface="Helvetica Neue"/>
              <a:cs typeface="Helvetica Neue"/>
            </a:endParaRPr>
          </a:p>
        </p:txBody>
      </p:sp>
      <p:sp>
        <p:nvSpPr>
          <p:cNvPr id="4" name="Rounded Rectangle 3"/>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5" name="TextBox 31"/>
          <p:cNvSpPr txBox="1">
            <a:spLocks noChangeArrowheads="1"/>
          </p:cNvSpPr>
          <p:nvPr/>
        </p:nvSpPr>
        <p:spPr bwMode="auto">
          <a:xfrm>
            <a:off x="546100"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Auto Scaling group</a:t>
            </a:r>
            <a:endParaRPr lang="en-US" sz="900" b="1" dirty="0">
              <a:latin typeface="+mj-lt"/>
              <a:ea typeface="Verdana" pitchFamily="34" charset="0"/>
              <a:cs typeface="Helvetica Neue"/>
            </a:endParaRPr>
          </a:p>
        </p:txBody>
      </p:sp>
      <p:sp>
        <p:nvSpPr>
          <p:cNvPr id="7" name="Rounded Rectangle 6"/>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8" name="TextBox 32"/>
          <p:cNvSpPr txBox="1">
            <a:spLocks noChangeArrowheads="1"/>
          </p:cNvSpPr>
          <p:nvPr/>
        </p:nvSpPr>
        <p:spPr bwMode="auto">
          <a:xfrm>
            <a:off x="2619375" y="2220725"/>
            <a:ext cx="1557338" cy="230832"/>
          </a:xfrm>
          <a:prstGeom prst="rect">
            <a:avLst/>
          </a:prstGeom>
          <a:no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a:t>
            </a:r>
          </a:p>
        </p:txBody>
      </p:sp>
      <p:sp>
        <p:nvSpPr>
          <p:cNvPr id="10" name="Rounded Rectangle 9"/>
          <p:cNvSpPr/>
          <p:nvPr/>
        </p:nvSpPr>
        <p:spPr>
          <a:xfrm>
            <a:off x="4614863" y="738000"/>
            <a:ext cx="1752600" cy="173355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1" name="TextBox 33"/>
          <p:cNvSpPr txBox="1">
            <a:spLocks noChangeArrowheads="1"/>
          </p:cNvSpPr>
          <p:nvPr/>
        </p:nvSpPr>
        <p:spPr bwMode="auto">
          <a:xfrm>
            <a:off x="4721225" y="2220725"/>
            <a:ext cx="1555750" cy="230832"/>
          </a:xfrm>
          <a:prstGeom prst="rect">
            <a:avLst/>
          </a:prstGeom>
          <a:noFill/>
          <a:ln w="9525">
            <a:noFill/>
            <a:miter lim="800000"/>
            <a:headEnd/>
            <a:tailEnd/>
          </a:ln>
        </p:spPr>
        <p:txBody>
          <a:bodyPr>
            <a:spAutoFit/>
          </a:bodyPr>
          <a:lstStyle/>
          <a:p>
            <a:pPr algn="ctr"/>
            <a:r>
              <a:rPr lang="en-US" sz="900" b="1" dirty="0" smtClean="0">
                <a:latin typeface="+mj-lt"/>
                <a:ea typeface="Verdana" pitchFamily="34" charset="0"/>
                <a:cs typeface="Helvetica Neue"/>
              </a:rPr>
              <a:t>region</a:t>
            </a:r>
            <a:endParaRPr lang="en-US" sz="900" b="1" dirty="0">
              <a:latin typeface="+mj-lt"/>
              <a:ea typeface="Verdana" pitchFamily="34" charset="0"/>
              <a:cs typeface="Helvetica Neue"/>
            </a:endParaRPr>
          </a:p>
        </p:txBody>
      </p:sp>
      <p:grpSp>
        <p:nvGrpSpPr>
          <p:cNvPr id="13" name="Group 21"/>
          <p:cNvGrpSpPr>
            <a:grpSpLocks/>
          </p:cNvGrpSpPr>
          <p:nvPr/>
        </p:nvGrpSpPr>
        <p:grpSpPr bwMode="auto">
          <a:xfrm>
            <a:off x="6743700" y="738000"/>
            <a:ext cx="1752600" cy="1733550"/>
            <a:chOff x="545458" y="4783771"/>
            <a:chExt cx="2293787" cy="1733798"/>
          </a:xfrm>
        </p:grpSpPr>
        <p:sp>
          <p:nvSpPr>
            <p:cNvPr id="15" name="Rounded Rectangle 14"/>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16" name="Rounded Rectangle 15"/>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grpSp>
      <p:sp>
        <p:nvSpPr>
          <p:cNvPr id="14" name="TextBox 34"/>
          <p:cNvSpPr txBox="1">
            <a:spLocks noChangeArrowheads="1"/>
          </p:cNvSpPr>
          <p:nvPr/>
        </p:nvSpPr>
        <p:spPr bwMode="auto">
          <a:xfrm>
            <a:off x="6851650" y="2220725"/>
            <a:ext cx="1555750" cy="230832"/>
          </a:xfrm>
          <a:prstGeom prst="rect">
            <a:avLst/>
          </a:prstGeom>
          <a:noFill/>
          <a:ln w="9525">
            <a:noFill/>
            <a:miter lim="800000"/>
            <a:headEnd/>
            <a:tailEnd/>
          </a:ln>
        </p:spPr>
        <p:txBody>
          <a:bodyPr>
            <a:spAutoFit/>
          </a:bodyPr>
          <a:lstStyle/>
          <a:p>
            <a:pPr algn="ctr"/>
            <a:r>
              <a:rPr lang="en-US" sz="900" b="1" dirty="0" smtClean="0">
                <a:solidFill>
                  <a:srgbClr val="6F2927"/>
                </a:solidFill>
                <a:latin typeface="+mj-lt"/>
                <a:ea typeface="Verdana" pitchFamily="34" charset="0"/>
                <a:cs typeface="Helvetica Neue"/>
              </a:rPr>
              <a:t>security group</a:t>
            </a:r>
            <a:endParaRPr lang="en-US" sz="900" b="1" dirty="0">
              <a:solidFill>
                <a:srgbClr val="6F2927"/>
              </a:solidFill>
              <a:latin typeface="+mj-lt"/>
              <a:ea typeface="Verdana" pitchFamily="34" charset="0"/>
              <a:cs typeface="Helvetica Neue"/>
            </a:endParaRPr>
          </a:p>
        </p:txBody>
      </p:sp>
      <p:sp>
        <p:nvSpPr>
          <p:cNvPr id="18" name="TextBox 35"/>
          <p:cNvSpPr txBox="1">
            <a:spLocks noChangeArrowheads="1"/>
          </p:cNvSpPr>
          <p:nvPr/>
        </p:nvSpPr>
        <p:spPr bwMode="auto">
          <a:xfrm>
            <a:off x="476250" y="4277004"/>
            <a:ext cx="1719264" cy="230832"/>
          </a:xfrm>
          <a:prstGeom prst="rect">
            <a:avLst/>
          </a:prstGeom>
          <a:noFill/>
          <a:ln w="9525">
            <a:noFill/>
            <a:miter lim="800000"/>
            <a:headEnd/>
            <a:tailEnd/>
          </a:ln>
        </p:spPr>
        <p:txBody>
          <a:bodyPr wrap="square">
            <a:spAutoFit/>
          </a:bodyPr>
          <a:lstStyle/>
          <a:p>
            <a:pPr algn="ctr"/>
            <a:r>
              <a:rPr lang="en-US" sz="900" b="1" dirty="0">
                <a:latin typeface="+mj-lt"/>
                <a:ea typeface="Verdana" pitchFamily="34" charset="0"/>
                <a:cs typeface="Helvetica Neue"/>
              </a:rPr>
              <a:t>Elastic Beanstalk </a:t>
            </a:r>
            <a:r>
              <a:rPr lang="en-US" sz="900" b="1" dirty="0" smtClean="0">
                <a:latin typeface="+mj-lt"/>
                <a:ea typeface="Verdana" pitchFamily="34" charset="0"/>
                <a:cs typeface="Helvetica Neue"/>
              </a:rPr>
              <a:t>container</a:t>
            </a:r>
            <a:endParaRPr lang="en-US" sz="900" b="1" dirty="0">
              <a:latin typeface="+mj-lt"/>
              <a:ea typeface="Verdana" pitchFamily="34" charset="0"/>
              <a:cs typeface="Helvetica Neue"/>
            </a:endParaRPr>
          </a:p>
        </p:txBody>
      </p:sp>
      <p:sp>
        <p:nvSpPr>
          <p:cNvPr id="20" name="TextBox 36"/>
          <p:cNvSpPr txBox="1">
            <a:spLocks noChangeArrowheads="1"/>
          </p:cNvSpPr>
          <p:nvPr/>
        </p:nvSpPr>
        <p:spPr bwMode="auto">
          <a:xfrm>
            <a:off x="2655888"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EC2 </a:t>
            </a:r>
            <a:r>
              <a:rPr lang="en-US" sz="900" b="1" dirty="0" smtClean="0">
                <a:latin typeface="+mj-lt"/>
                <a:ea typeface="Verdana" pitchFamily="34" charset="0"/>
                <a:cs typeface="Helvetica Neue"/>
              </a:rPr>
              <a:t>instance contents</a:t>
            </a:r>
            <a:endParaRPr lang="en-US" sz="900" b="1" dirty="0">
              <a:latin typeface="+mj-lt"/>
              <a:ea typeface="Verdana" pitchFamily="34" charset="0"/>
              <a:cs typeface="Helvetica Neue"/>
            </a:endParaRPr>
          </a:p>
        </p:txBody>
      </p:sp>
      <p:sp>
        <p:nvSpPr>
          <p:cNvPr id="25" name="Rounded Rectangle 24"/>
          <p:cNvSpPr/>
          <p:nvPr/>
        </p:nvSpPr>
        <p:spPr>
          <a:xfrm>
            <a:off x="6750050" y="2813329"/>
            <a:ext cx="1752600" cy="1735137"/>
          </a:xfrm>
          <a:prstGeom prst="roundRect">
            <a:avLst>
              <a:gd name="adj" fmla="val 9818"/>
            </a:avLst>
          </a:prstGeom>
          <a:solidFill>
            <a:srgbClr val="DBDBDB"/>
          </a:solidFill>
          <a:ln w="6350">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6" name="TextBox 25"/>
          <p:cNvSpPr txBox="1"/>
          <p:nvPr/>
        </p:nvSpPr>
        <p:spPr>
          <a:xfrm>
            <a:off x="6838950" y="4277004"/>
            <a:ext cx="1555750" cy="230832"/>
          </a:xfrm>
          <a:prstGeom prst="rect">
            <a:avLst/>
          </a:prstGeom>
          <a:noFill/>
        </p:spPr>
        <p:txBody>
          <a:bodyPr>
            <a:spAutoFit/>
          </a:bodyPr>
          <a:lstStyle/>
          <a:p>
            <a:pPr algn="ctr" fontAlgn="auto">
              <a:spcBef>
                <a:spcPts val="0"/>
              </a:spcBef>
              <a:spcAft>
                <a:spcPts val="0"/>
              </a:spcAft>
              <a:defRPr/>
            </a:pPr>
            <a:r>
              <a:rPr lang="en-US" sz="900" b="1" dirty="0" smtClean="0">
                <a:solidFill>
                  <a:schemeClr val="bg1">
                    <a:lumMod val="50000"/>
                  </a:schemeClr>
                </a:solidFill>
                <a:latin typeface="+mj-lt"/>
                <a:cs typeface="Helvetica Neue"/>
              </a:rPr>
              <a:t>server contents</a:t>
            </a:r>
            <a:endParaRPr lang="en-US" sz="900" b="1" dirty="0">
              <a:solidFill>
                <a:schemeClr val="bg1">
                  <a:lumMod val="50000"/>
                </a:schemeClr>
              </a:solidFill>
              <a:latin typeface="+mj-lt"/>
              <a:cs typeface="Helvetica Neue"/>
            </a:endParaRPr>
          </a:p>
        </p:txBody>
      </p:sp>
      <p:sp>
        <p:nvSpPr>
          <p:cNvPr id="22" name="Rounded Rectangle 21"/>
          <p:cNvSpPr/>
          <p:nvPr/>
        </p:nvSpPr>
        <p:spPr>
          <a:xfrm>
            <a:off x="4629150"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23" name="TextBox 37"/>
          <p:cNvSpPr txBox="1">
            <a:spLocks noChangeArrowheads="1"/>
          </p:cNvSpPr>
          <p:nvPr/>
        </p:nvSpPr>
        <p:spPr bwMode="auto">
          <a:xfrm>
            <a:off x="4721225" y="4277004"/>
            <a:ext cx="1555750" cy="230832"/>
          </a:xfrm>
          <a:prstGeom prst="rect">
            <a:avLst/>
          </a:prstGeom>
          <a:noFill/>
          <a:ln w="9525">
            <a:noFill/>
            <a:miter lim="800000"/>
            <a:headEnd/>
            <a:tailEnd/>
          </a:ln>
        </p:spPr>
        <p:txBody>
          <a:bodyPr>
            <a:spAutoFit/>
          </a:bodyPr>
          <a:lstStyle/>
          <a:p>
            <a:pPr algn="ctr"/>
            <a:r>
              <a:rPr lang="en-US" sz="900" b="1" dirty="0">
                <a:latin typeface="+mj-lt"/>
                <a:ea typeface="Verdana" pitchFamily="34" charset="0"/>
                <a:cs typeface="Helvetica Neue"/>
              </a:rPr>
              <a:t>VPC </a:t>
            </a:r>
            <a:r>
              <a:rPr lang="en-US" sz="900" b="1" dirty="0" smtClean="0">
                <a:latin typeface="+mj-lt"/>
                <a:ea typeface="Verdana" pitchFamily="34" charset="0"/>
                <a:cs typeface="Helvetica Neue"/>
              </a:rPr>
              <a:t>subnet</a:t>
            </a:r>
            <a:endParaRPr lang="en-US" sz="900" b="1" dirty="0">
              <a:latin typeface="+mj-lt"/>
              <a:ea typeface="Verdana" pitchFamily="34" charset="0"/>
              <a:cs typeface="Helvetica Neue"/>
            </a:endParaRPr>
          </a:p>
        </p:txBody>
      </p:sp>
      <p:pic>
        <p:nvPicPr>
          <p:cNvPr id="36" name="Picture 35"/>
          <p:cNvPicPr>
            <a:picLocks noChangeAspect="1"/>
          </p:cNvPicPr>
          <p:nvPr/>
        </p:nvPicPr>
        <p:blipFill>
          <a:blip r:embed="rId3"/>
          <a:stretch>
            <a:fillRect/>
          </a:stretch>
        </p:blipFill>
        <p:spPr>
          <a:xfrm>
            <a:off x="4808538" y="2631887"/>
            <a:ext cx="215900" cy="241300"/>
          </a:xfrm>
          <a:prstGeom prst="rect">
            <a:avLst/>
          </a:prstGeom>
        </p:spPr>
      </p:pic>
      <p:sp>
        <p:nvSpPr>
          <p:cNvPr id="17" name="Rounded Rectangle 16"/>
          <p:cNvSpPr/>
          <p:nvPr/>
        </p:nvSpPr>
        <p:spPr>
          <a:xfrm>
            <a:off x="442913" y="2794279"/>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04" y="2582465"/>
            <a:ext cx="360192" cy="504270"/>
          </a:xfrm>
          <a:prstGeom prst="rect">
            <a:avLst/>
          </a:prstGeom>
        </p:spPr>
      </p:pic>
      <p:sp>
        <p:nvSpPr>
          <p:cNvPr id="19" name="Rounded Rectangle 18"/>
          <p:cNvSpPr/>
          <p:nvPr/>
        </p:nvSpPr>
        <p:spPr>
          <a:xfrm>
            <a:off x="2536825" y="2794279"/>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588" y="2625066"/>
            <a:ext cx="353854" cy="366960"/>
          </a:xfrm>
          <a:prstGeom prst="rect">
            <a:avLst/>
          </a:prstGeom>
        </p:spPr>
      </p:pic>
      <p:sp>
        <p:nvSpPr>
          <p:cNvPr id="33" name="Rectangle 32"/>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36904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608" y="114936"/>
            <a:ext cx="8205304" cy="587299"/>
          </a:xfrm>
        </p:spPr>
        <p:txBody>
          <a:bodyPr>
            <a:normAutofit/>
          </a:bodyPr>
          <a:lstStyle/>
          <a:p>
            <a:r>
              <a:rPr lang="en-US" b="0" dirty="0" smtClean="0">
                <a:latin typeface="Helvetica Neue"/>
                <a:cs typeface="Helvetica Neue"/>
              </a:rPr>
              <a:t>Groups (Continued)</a:t>
            </a:r>
            <a:endParaRPr lang="en-US" b="0" dirty="0">
              <a:latin typeface="Helvetica Neue"/>
              <a:cs typeface="Helvetica Neue"/>
            </a:endParaRPr>
          </a:p>
        </p:txBody>
      </p:sp>
      <p:sp>
        <p:nvSpPr>
          <p:cNvPr id="3" name="Rounded Rectangle 2"/>
          <p:cNvSpPr/>
          <p:nvPr/>
        </p:nvSpPr>
        <p:spPr>
          <a:xfrm>
            <a:off x="2562225" y="1250857"/>
            <a:ext cx="1751013"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4" name="Rounded Rectangle 3"/>
          <p:cNvSpPr/>
          <p:nvPr/>
        </p:nvSpPr>
        <p:spPr>
          <a:xfrm>
            <a:off x="468313" y="1250857"/>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5" name="TextBox 35"/>
          <p:cNvSpPr txBox="1">
            <a:spLocks noChangeArrowheads="1"/>
          </p:cNvSpPr>
          <p:nvPr/>
        </p:nvSpPr>
        <p:spPr bwMode="auto">
          <a:xfrm>
            <a:off x="557213" y="2739324"/>
            <a:ext cx="1557337" cy="276999"/>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virtual private cloud</a:t>
            </a:r>
            <a:endParaRPr lang="en-US" sz="1200" b="1" dirty="0">
              <a:latin typeface="Open Sans Light"/>
              <a:ea typeface="Verdana" pitchFamily="34" charset="0"/>
              <a:cs typeface="Open Sans Light"/>
            </a:endParaRPr>
          </a:p>
        </p:txBody>
      </p:sp>
      <p:sp>
        <p:nvSpPr>
          <p:cNvPr id="6" name="TextBox 5"/>
          <p:cNvSpPr txBox="1">
            <a:spLocks noChangeArrowheads="1"/>
          </p:cNvSpPr>
          <p:nvPr/>
        </p:nvSpPr>
        <p:spPr bwMode="auto">
          <a:xfrm>
            <a:off x="2681288" y="2739324"/>
            <a:ext cx="1557337" cy="276999"/>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AWS cloud</a:t>
            </a:r>
            <a:endParaRPr lang="en-US" sz="1200" b="1" dirty="0">
              <a:latin typeface="Open Sans Light"/>
              <a:ea typeface="Verdana" pitchFamily="34" charset="0"/>
              <a:cs typeface="Open Sans Light"/>
            </a:endParaRPr>
          </a:p>
        </p:txBody>
      </p:sp>
      <p:sp>
        <p:nvSpPr>
          <p:cNvPr id="8" name="Rounded Rectangle 7"/>
          <p:cNvSpPr/>
          <p:nvPr/>
        </p:nvSpPr>
        <p:spPr>
          <a:xfrm>
            <a:off x="4676775" y="1248662"/>
            <a:ext cx="1752600"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 name="TextBox 37"/>
          <p:cNvSpPr txBox="1">
            <a:spLocks noChangeArrowheads="1"/>
          </p:cNvSpPr>
          <p:nvPr/>
        </p:nvSpPr>
        <p:spPr bwMode="auto">
          <a:xfrm>
            <a:off x="4768850" y="2739324"/>
            <a:ext cx="1555750" cy="461665"/>
          </a:xfrm>
          <a:prstGeom prst="rect">
            <a:avLst/>
          </a:prstGeom>
          <a:noFill/>
          <a:ln w="9525">
            <a:noFill/>
            <a:miter lim="800000"/>
            <a:headEnd/>
            <a:tailEnd/>
          </a:ln>
        </p:spPr>
        <p:txBody>
          <a:bodyPr>
            <a:spAutoFit/>
          </a:bodyPr>
          <a:lstStyle/>
          <a:p>
            <a:pPr algn="ctr"/>
            <a:r>
              <a:rPr lang="en-US" sz="1200" b="1" dirty="0" smtClean="0">
                <a:latin typeface="Open Sans Light"/>
                <a:ea typeface="Verdana" pitchFamily="34" charset="0"/>
                <a:cs typeface="Open Sans Light"/>
              </a:rPr>
              <a:t>corporate data center</a:t>
            </a:r>
            <a:endParaRPr lang="en-US" sz="1200" b="1" dirty="0">
              <a:latin typeface="Open Sans Light"/>
              <a:ea typeface="Verdana" pitchFamily="34" charset="0"/>
              <a:cs typeface="Open Sans Ligh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81" y="988432"/>
            <a:ext cx="599171" cy="391125"/>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554" y="987017"/>
            <a:ext cx="603504" cy="39395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370" y="982605"/>
            <a:ext cx="323114" cy="446204"/>
          </a:xfrm>
          <a:prstGeom prst="rect">
            <a:avLst/>
          </a:prstGeom>
        </p:spPr>
      </p:pic>
      <p:sp>
        <p:nvSpPr>
          <p:cNvPr id="14" name="Rectangle 13"/>
          <p:cNvSpPr/>
          <p:nvPr/>
        </p:nvSpPr>
        <p:spPr>
          <a:xfrm>
            <a:off x="212378" y="4723768"/>
            <a:ext cx="2353128"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Groups</a:t>
            </a:r>
            <a:endParaRPr lang="en-US" sz="1400" dirty="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4285801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a:spLocks noChangeArrowheads="1"/>
          </p:cNvSpPr>
          <p:nvPr/>
        </p:nvSpPr>
        <p:spPr bwMode="auto">
          <a:xfrm>
            <a:off x="313204" y="196476"/>
            <a:ext cx="6069013" cy="276225"/>
          </a:xfrm>
          <a:prstGeom prst="rect">
            <a:avLst/>
          </a:prstGeom>
          <a:noFill/>
          <a:ln w="9525">
            <a:noFill/>
            <a:miter lim="800000"/>
            <a:headEnd/>
            <a:tailEnd/>
          </a:ln>
        </p:spPr>
        <p:txBody>
          <a:bodyPr>
            <a:spAutoFit/>
          </a:bodyPr>
          <a:lstStyle/>
          <a:p>
            <a:r>
              <a:rPr lang="en-US" sz="1200" b="1" dirty="0" smtClean="0">
                <a:latin typeface="Helvetica Neue"/>
                <a:ea typeface="Verdana" pitchFamily="34" charset="0"/>
                <a:cs typeface="Helvetica Neue"/>
              </a:rPr>
              <a:t>Example</a:t>
            </a:r>
            <a:r>
              <a:rPr lang="en-US" sz="1200" dirty="0" smtClean="0">
                <a:latin typeface="Helvetica Neue"/>
                <a:ea typeface="Verdana" pitchFamily="34" charset="0"/>
                <a:cs typeface="Helvetica Neue"/>
              </a:rPr>
              <a:t>: </a:t>
            </a:r>
            <a:r>
              <a:rPr lang="en-US" sz="1200" dirty="0">
                <a:latin typeface="Helvetica Neue"/>
                <a:ea typeface="Verdana" pitchFamily="34" charset="0"/>
                <a:cs typeface="Helvetica Neue"/>
              </a:rPr>
              <a:t>2-Tier </a:t>
            </a:r>
            <a:r>
              <a:rPr lang="en-US" sz="1200" dirty="0" smtClean="0">
                <a:latin typeface="Helvetica Neue"/>
                <a:ea typeface="Verdana" pitchFamily="34" charset="0"/>
                <a:cs typeface="Helvetica Neue"/>
              </a:rPr>
              <a:t>Scalable </a:t>
            </a:r>
            <a:r>
              <a:rPr lang="en-US" sz="1200" dirty="0">
                <a:latin typeface="Helvetica Neue"/>
                <a:ea typeface="Verdana" pitchFamily="34" charset="0"/>
                <a:cs typeface="Helvetica Neue"/>
              </a:rPr>
              <a:t>Web Application Architecture in 1 </a:t>
            </a:r>
            <a:r>
              <a:rPr lang="en-US" sz="1200" dirty="0" smtClean="0">
                <a:latin typeface="Helvetica Neue"/>
                <a:ea typeface="Verdana" pitchFamily="34" charset="0"/>
                <a:cs typeface="Helvetica Neue"/>
              </a:rPr>
              <a:t>Zone</a:t>
            </a:r>
            <a:endParaRPr lang="en-US" sz="1200" dirty="0">
              <a:latin typeface="Helvetica Neue"/>
              <a:ea typeface="Verdana" pitchFamily="34" charset="0"/>
              <a:cs typeface="Helvetica Neue"/>
            </a:endParaRPr>
          </a:p>
        </p:txBody>
      </p:sp>
      <p:grpSp>
        <p:nvGrpSpPr>
          <p:cNvPr id="3" name="Group 2"/>
          <p:cNvGrpSpPr/>
          <p:nvPr/>
        </p:nvGrpSpPr>
        <p:grpSpPr>
          <a:xfrm>
            <a:off x="3137647" y="1683437"/>
            <a:ext cx="2225323" cy="1407692"/>
            <a:chOff x="463550" y="760413"/>
            <a:chExt cx="1709738" cy="1737602"/>
          </a:xfrm>
        </p:grpSpPr>
        <p:sp>
          <p:nvSpPr>
            <p:cNvPr id="4" name="Rounded Rectangle 3"/>
            <p:cNvSpPr/>
            <p:nvPr/>
          </p:nvSpPr>
          <p:spPr>
            <a:xfrm>
              <a:off x="463550" y="760413"/>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5" name="TextBox 31"/>
            <p:cNvSpPr txBox="1">
              <a:spLocks noChangeArrowheads="1"/>
            </p:cNvSpPr>
            <p:nvPr/>
          </p:nvSpPr>
          <p:spPr bwMode="auto">
            <a:xfrm>
              <a:off x="546100" y="2251075"/>
              <a:ext cx="1555750" cy="246940"/>
            </a:xfrm>
            <a:prstGeom prst="rect">
              <a:avLst/>
            </a:prstGeom>
            <a:noFill/>
            <a:ln w="9525">
              <a:noFill/>
              <a:miter lim="800000"/>
              <a:headEnd/>
              <a:tailEnd/>
            </a:ln>
          </p:spPr>
          <p:txBody>
            <a:bodyPr>
              <a:spAutoFit/>
            </a:bodyPr>
            <a:lstStyle/>
            <a:p>
              <a:pPr algn="ctr"/>
              <a:r>
                <a:rPr lang="en-US" sz="700" b="1" dirty="0" smtClean="0">
                  <a:solidFill>
                    <a:srgbClr val="414042"/>
                  </a:solidFill>
                  <a:latin typeface="Helvetica Neue"/>
                  <a:ea typeface="Verdana" pitchFamily="34" charset="0"/>
                  <a:cs typeface="Helvetica Neue"/>
                </a:rPr>
                <a:t>Auto Scaling group</a:t>
              </a:r>
              <a:endParaRPr lang="en-US" sz="700" b="1" dirty="0">
                <a:solidFill>
                  <a:srgbClr val="414042"/>
                </a:solidFill>
                <a:latin typeface="Helvetica Neue"/>
                <a:ea typeface="Verdana" pitchFamily="34" charset="0"/>
                <a:cs typeface="Helvetica Neue"/>
              </a:endParaRPr>
            </a:p>
          </p:txBody>
        </p:sp>
      </p:grpSp>
      <p:grpSp>
        <p:nvGrpSpPr>
          <p:cNvPr id="6" name="Group 5"/>
          <p:cNvGrpSpPr/>
          <p:nvPr/>
        </p:nvGrpSpPr>
        <p:grpSpPr>
          <a:xfrm>
            <a:off x="3010647" y="1571778"/>
            <a:ext cx="2465614" cy="2843339"/>
            <a:chOff x="2549525" y="760413"/>
            <a:chExt cx="1689100" cy="1733550"/>
          </a:xfrm>
        </p:grpSpPr>
        <p:sp>
          <p:nvSpPr>
            <p:cNvPr id="7" name="Rounded Rectangle 6"/>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8" name="TextBox 32"/>
            <p:cNvSpPr txBox="1">
              <a:spLocks noChangeArrowheads="1"/>
            </p:cNvSpPr>
            <p:nvPr/>
          </p:nvSpPr>
          <p:spPr bwMode="auto">
            <a:xfrm>
              <a:off x="2605191" y="2351726"/>
              <a:ext cx="1557338" cy="121971"/>
            </a:xfrm>
            <a:prstGeom prst="rect">
              <a:avLst/>
            </a:prstGeom>
            <a:noFill/>
            <a:ln w="9525">
              <a:noFill/>
              <a:miter lim="800000"/>
              <a:headEnd/>
              <a:tailEnd/>
            </a:ln>
          </p:spPr>
          <p:txBody>
            <a:bodyPr anchor="ctr" anchorCtr="0">
              <a:spAutoFit/>
            </a:bodyPr>
            <a:lstStyle/>
            <a:p>
              <a:pPr algn="ctr"/>
              <a:r>
                <a:rPr lang="en-US" sz="700" b="1" dirty="0">
                  <a:solidFill>
                    <a:srgbClr val="F7981F"/>
                  </a:solidFill>
                  <a:latin typeface="Helvetica Neue"/>
                  <a:ea typeface="Verdana" pitchFamily="34" charset="0"/>
                  <a:cs typeface="Helvetica Neue"/>
                </a:rPr>
                <a:t>Availability </a:t>
              </a:r>
              <a:r>
                <a:rPr lang="en-US" sz="700" b="1" dirty="0" smtClean="0">
                  <a:solidFill>
                    <a:srgbClr val="F7981F"/>
                  </a:solidFill>
                  <a:latin typeface="Helvetica Neue"/>
                  <a:ea typeface="Verdana" pitchFamily="34" charset="0"/>
                  <a:cs typeface="Helvetica Neue"/>
                </a:rPr>
                <a:t>Zone #1</a:t>
              </a:r>
              <a:endParaRPr lang="en-US" sz="700" b="1" dirty="0">
                <a:solidFill>
                  <a:srgbClr val="F7981F"/>
                </a:solidFill>
                <a:latin typeface="Helvetica Neue"/>
                <a:ea typeface="Verdana" pitchFamily="34" charset="0"/>
                <a:cs typeface="Helvetica Neue"/>
              </a:endParaRPr>
            </a:p>
          </p:txBody>
        </p:sp>
      </p:grpSp>
      <p:cxnSp>
        <p:nvCxnSpPr>
          <p:cNvPr id="9" name="Straight Connector 8"/>
          <p:cNvCxnSpPr/>
          <p:nvPr/>
        </p:nvCxnSpPr>
        <p:spPr>
          <a:xfrm flipH="1">
            <a:off x="1957294" y="2305430"/>
            <a:ext cx="1180354" cy="0"/>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5" idx="2"/>
          </p:cNvCxnSpPr>
          <p:nvPr/>
        </p:nvCxnSpPr>
        <p:spPr>
          <a:xfrm flipH="1">
            <a:off x="1904655" y="1961303"/>
            <a:ext cx="1365" cy="27069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08627" y="610589"/>
            <a:ext cx="1795735" cy="307777"/>
          </a:xfrm>
          <a:prstGeom prst="rect">
            <a:avLst/>
          </a:prstGeom>
          <a:noFill/>
        </p:spPr>
        <p:txBody>
          <a:bodyPr wrap="square" rtlCol="0">
            <a:spAutoFit/>
          </a:bodyPr>
          <a:lstStyle/>
          <a:p>
            <a:pPr algn="ctr"/>
            <a:r>
              <a:rPr lang="en-US" sz="1400" dirty="0" smtClean="0">
                <a:latin typeface="Helvetica Neue"/>
                <a:cs typeface="Helvetica Neue"/>
              </a:rPr>
              <a:t>www.example.com</a:t>
            </a:r>
            <a:endParaRPr lang="en-US" sz="1400" dirty="0">
              <a:latin typeface="Helvetica Neue"/>
              <a:cs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739" y="3332051"/>
            <a:ext cx="358453" cy="472507"/>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1434" y="1958521"/>
            <a:ext cx="551151" cy="571564"/>
          </a:xfrm>
          <a:prstGeom prst="rect">
            <a:avLst/>
          </a:prstGeom>
        </p:spPr>
      </p:pic>
      <p:grpSp>
        <p:nvGrpSpPr>
          <p:cNvPr id="21" name="Group 20"/>
          <p:cNvGrpSpPr/>
          <p:nvPr/>
        </p:nvGrpSpPr>
        <p:grpSpPr>
          <a:xfrm>
            <a:off x="3680444" y="3184194"/>
            <a:ext cx="977909" cy="908890"/>
            <a:chOff x="6743700" y="760413"/>
            <a:chExt cx="1752600" cy="1804331"/>
          </a:xfrm>
        </p:grpSpPr>
        <p:grpSp>
          <p:nvGrpSpPr>
            <p:cNvPr id="22" name="Group 21"/>
            <p:cNvGrpSpPr>
              <a:grpSpLocks/>
            </p:cNvGrpSpPr>
            <p:nvPr/>
          </p:nvGrpSpPr>
          <p:grpSpPr bwMode="auto">
            <a:xfrm>
              <a:off x="6743700" y="760413"/>
              <a:ext cx="1752600" cy="1733550"/>
              <a:chOff x="545458" y="4783771"/>
              <a:chExt cx="2293787" cy="1733798"/>
            </a:xfrm>
          </p:grpSpPr>
          <p:sp>
            <p:nvSpPr>
              <p:cNvPr id="24" name="Rounded Rectangle 23"/>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sp>
            <p:nvSpPr>
              <p:cNvPr id="25" name="Rounded Rectangle 24"/>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Helvetica Neue"/>
                  <a:cs typeface="Helvetica Neue"/>
                </a:endParaRPr>
              </a:p>
            </p:txBody>
          </p:sp>
        </p:grpSp>
        <p:sp>
          <p:nvSpPr>
            <p:cNvPr id="23" name="TextBox 34"/>
            <p:cNvSpPr txBox="1">
              <a:spLocks noChangeArrowheads="1"/>
            </p:cNvSpPr>
            <p:nvPr/>
          </p:nvSpPr>
          <p:spPr bwMode="auto">
            <a:xfrm>
              <a:off x="6851651" y="2167594"/>
              <a:ext cx="1555749" cy="397150"/>
            </a:xfrm>
            <a:prstGeom prst="rect">
              <a:avLst/>
            </a:prstGeom>
            <a:noFill/>
            <a:ln w="9525">
              <a:noFill/>
              <a:miter lim="800000"/>
              <a:headEnd/>
              <a:tailEnd/>
            </a:ln>
          </p:spPr>
          <p:txBody>
            <a:bodyPr anchor="ctr" anchorCtr="0">
              <a:spAutoFit/>
            </a:bodyPr>
            <a:lstStyle/>
            <a:p>
              <a:pPr algn="ctr"/>
              <a:r>
                <a:rPr lang="en-US" sz="700" b="1" dirty="0" smtClean="0">
                  <a:solidFill>
                    <a:srgbClr val="6F2927"/>
                  </a:solidFill>
                  <a:latin typeface="Helvetica Neue"/>
                  <a:ea typeface="Verdana" pitchFamily="34" charset="0"/>
                  <a:cs typeface="Helvetica Neue"/>
                </a:rPr>
                <a:t>security group</a:t>
              </a:r>
              <a:endParaRPr lang="en-US" sz="700" b="1" dirty="0">
                <a:solidFill>
                  <a:srgbClr val="6F2927"/>
                </a:solidFill>
                <a:latin typeface="Helvetica Neue"/>
                <a:ea typeface="Verdana" pitchFamily="34" charset="0"/>
                <a:cs typeface="Helvetica Neue"/>
              </a:endParaRPr>
            </a:p>
          </p:txBody>
        </p:sp>
      </p:grpSp>
      <p:grpSp>
        <p:nvGrpSpPr>
          <p:cNvPr id="26" name="Group 25"/>
          <p:cNvGrpSpPr/>
          <p:nvPr/>
        </p:nvGrpSpPr>
        <p:grpSpPr>
          <a:xfrm>
            <a:off x="3314386" y="1801634"/>
            <a:ext cx="977909" cy="1033917"/>
            <a:chOff x="6743700" y="760413"/>
            <a:chExt cx="1752600" cy="1777745"/>
          </a:xfrm>
        </p:grpSpPr>
        <p:grpSp>
          <p:nvGrpSpPr>
            <p:cNvPr id="27" name="Group 26"/>
            <p:cNvGrpSpPr>
              <a:grpSpLocks/>
            </p:cNvGrpSpPr>
            <p:nvPr/>
          </p:nvGrpSpPr>
          <p:grpSpPr bwMode="auto">
            <a:xfrm>
              <a:off x="6743700" y="760413"/>
              <a:ext cx="1752600" cy="1733550"/>
              <a:chOff x="545458" y="4783771"/>
              <a:chExt cx="2293787" cy="1733798"/>
            </a:xfrm>
          </p:grpSpPr>
          <p:sp>
            <p:nvSpPr>
              <p:cNvPr id="29" name="Rounded Rectangle 28"/>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sp>
            <p:nvSpPr>
              <p:cNvPr id="30" name="Rounded Rectangle 29"/>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tx1"/>
                  </a:solidFill>
                  <a:latin typeface="Arial"/>
                  <a:cs typeface="Arial"/>
                </a:endParaRPr>
              </a:p>
            </p:txBody>
          </p:sp>
        </p:grpSp>
        <p:sp>
          <p:nvSpPr>
            <p:cNvPr id="28" name="TextBox 34"/>
            <p:cNvSpPr txBox="1">
              <a:spLocks noChangeArrowheads="1"/>
            </p:cNvSpPr>
            <p:nvPr/>
          </p:nvSpPr>
          <p:spPr bwMode="auto">
            <a:xfrm>
              <a:off x="6851651" y="2194178"/>
              <a:ext cx="1555749" cy="343980"/>
            </a:xfrm>
            <a:prstGeom prst="rect">
              <a:avLst/>
            </a:prstGeom>
            <a:noFill/>
            <a:ln w="9525">
              <a:noFill/>
              <a:miter lim="800000"/>
              <a:headEnd/>
              <a:tailEnd/>
            </a:ln>
          </p:spPr>
          <p:txBody>
            <a:bodyPr anchor="ctr" anchorCtr="0">
              <a:spAutoFit/>
            </a:bodyPr>
            <a:lstStyle/>
            <a:p>
              <a:pPr algn="ctr"/>
              <a:r>
                <a:rPr lang="en-US" sz="700" b="1" dirty="0" smtClean="0">
                  <a:solidFill>
                    <a:srgbClr val="414042"/>
                  </a:solidFill>
                  <a:latin typeface="Arial"/>
                  <a:ea typeface="Verdana" pitchFamily="34" charset="0"/>
                  <a:cs typeface="Arial"/>
                </a:rPr>
                <a:t>security group</a:t>
              </a:r>
              <a:endParaRPr lang="en-US" sz="700" b="1" dirty="0">
                <a:solidFill>
                  <a:srgbClr val="414042"/>
                </a:solidFill>
                <a:latin typeface="Arial"/>
                <a:ea typeface="Verdana" pitchFamily="34" charset="0"/>
                <a:cs typeface="Arial"/>
              </a:endParaRPr>
            </a:p>
          </p:txBody>
        </p:sp>
      </p:grpSp>
      <p:sp>
        <p:nvSpPr>
          <p:cNvPr id="31" name="TextBox 30"/>
          <p:cNvSpPr txBox="1"/>
          <p:nvPr/>
        </p:nvSpPr>
        <p:spPr>
          <a:xfrm>
            <a:off x="4450742" y="2121636"/>
            <a:ext cx="772969" cy="215444"/>
          </a:xfrm>
          <a:prstGeom prst="rect">
            <a:avLst/>
          </a:prstGeom>
          <a:noFill/>
        </p:spPr>
        <p:txBody>
          <a:bodyPr wrap="none" rtlCol="0">
            <a:spAutoFit/>
          </a:bodyPr>
          <a:lstStyle/>
          <a:p>
            <a:pPr algn="ctr"/>
            <a:r>
              <a:rPr lang="en-US" sz="800" b="1" dirty="0" smtClean="0">
                <a:latin typeface="Helvetica Neue"/>
                <a:cs typeface="Helvetica Neue"/>
              </a:rPr>
              <a:t>root volume</a:t>
            </a:r>
            <a:endParaRPr lang="en-US" sz="800" b="1" dirty="0">
              <a:latin typeface="Helvetica Neue"/>
              <a:cs typeface="Helvetica Neue"/>
            </a:endParaRPr>
          </a:p>
        </p:txBody>
      </p:sp>
      <p:sp>
        <p:nvSpPr>
          <p:cNvPr id="32" name="TextBox 31"/>
          <p:cNvSpPr txBox="1"/>
          <p:nvPr/>
        </p:nvSpPr>
        <p:spPr>
          <a:xfrm>
            <a:off x="4438175" y="2728706"/>
            <a:ext cx="813043" cy="215444"/>
          </a:xfrm>
          <a:prstGeom prst="rect">
            <a:avLst/>
          </a:prstGeom>
          <a:noFill/>
        </p:spPr>
        <p:txBody>
          <a:bodyPr wrap="none" rtlCol="0">
            <a:spAutoFit/>
          </a:bodyPr>
          <a:lstStyle/>
          <a:p>
            <a:pPr algn="ctr"/>
            <a:r>
              <a:rPr lang="en-US" sz="800" b="1" dirty="0" smtClean="0">
                <a:latin typeface="Helvetica Neue"/>
                <a:cs typeface="Helvetica Neue"/>
              </a:rPr>
              <a:t>data volume</a:t>
            </a:r>
            <a:endParaRPr lang="en-US" sz="800" b="1" dirty="0">
              <a:latin typeface="Helvetica Neue"/>
              <a:cs typeface="Helvetica Neue"/>
            </a:endParaRPr>
          </a:p>
        </p:txBody>
      </p:sp>
      <p:sp>
        <p:nvSpPr>
          <p:cNvPr id="33" name="TextBox 32"/>
          <p:cNvSpPr txBox="1"/>
          <p:nvPr/>
        </p:nvSpPr>
        <p:spPr>
          <a:xfrm>
            <a:off x="6210858" y="636373"/>
            <a:ext cx="2163672" cy="307777"/>
          </a:xfrm>
          <a:prstGeom prst="rect">
            <a:avLst/>
          </a:prstGeom>
          <a:noFill/>
        </p:spPr>
        <p:txBody>
          <a:bodyPr wrap="square" rtlCol="0">
            <a:spAutoFit/>
          </a:bodyPr>
          <a:lstStyle/>
          <a:p>
            <a:pPr algn="ctr"/>
            <a:r>
              <a:rPr lang="en-US" sz="1400" dirty="0">
                <a:latin typeface="Helvetica Neue"/>
                <a:cs typeface="Helvetica Neue"/>
              </a:rPr>
              <a:t>m</a:t>
            </a:r>
            <a:r>
              <a:rPr lang="en-US" sz="1400" dirty="0" smtClean="0">
                <a:latin typeface="Helvetica Neue"/>
                <a:cs typeface="Helvetica Neue"/>
              </a:rPr>
              <a:t>edia.example.com</a:t>
            </a:r>
            <a:endParaRPr lang="en-US" sz="1400" dirty="0">
              <a:latin typeface="Helvetica Neue"/>
              <a:cs typeface="Helvetica Neue"/>
            </a:endParaRPr>
          </a:p>
        </p:txBody>
      </p:sp>
      <p:sp>
        <p:nvSpPr>
          <p:cNvPr id="34" name="TextBox 33"/>
          <p:cNvSpPr txBox="1"/>
          <p:nvPr/>
        </p:nvSpPr>
        <p:spPr>
          <a:xfrm>
            <a:off x="1406509" y="2576123"/>
            <a:ext cx="999021" cy="338554"/>
          </a:xfrm>
          <a:prstGeom prst="rect">
            <a:avLst/>
          </a:prstGeom>
          <a:noFill/>
        </p:spPr>
        <p:txBody>
          <a:bodyPr wrap="square" rtlCol="0">
            <a:spAutoFit/>
          </a:bodyPr>
          <a:lstStyle/>
          <a:p>
            <a:pPr algn="ctr"/>
            <a:r>
              <a:rPr lang="en-US" sz="800" b="1" dirty="0" smtClean="0">
                <a:latin typeface="Helvetica Neue"/>
                <a:cs typeface="Helvetica Neue"/>
              </a:rPr>
              <a:t>Elastic Load Balancing</a:t>
            </a:r>
            <a:endParaRPr lang="en-US" sz="800" b="1" dirty="0">
              <a:latin typeface="Helvetica Neue"/>
              <a:cs typeface="Helvetica Neue"/>
            </a:endParaRPr>
          </a:p>
        </p:txBody>
      </p:sp>
      <p:cxnSp>
        <p:nvCxnSpPr>
          <p:cNvPr id="35" name="Straight Connector 34"/>
          <p:cNvCxnSpPr>
            <a:endCxn id="29" idx="3"/>
          </p:cNvCxnSpPr>
          <p:nvPr/>
        </p:nvCxnSpPr>
        <p:spPr>
          <a:xfrm flipH="1" flipV="1">
            <a:off x="4292295" y="2305741"/>
            <a:ext cx="2670294" cy="15857"/>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H="1" flipV="1">
            <a:off x="6267824" y="2508019"/>
            <a:ext cx="687295" cy="207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flipV="1">
            <a:off x="5072529" y="2495176"/>
            <a:ext cx="806824" cy="14916"/>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3" idx="2"/>
          </p:cNvCxnSpPr>
          <p:nvPr/>
        </p:nvCxnSpPr>
        <p:spPr>
          <a:xfrm>
            <a:off x="7292694" y="944150"/>
            <a:ext cx="0" cy="132035"/>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6908617" y="2675454"/>
            <a:ext cx="768159" cy="338554"/>
          </a:xfrm>
          <a:prstGeom prst="rect">
            <a:avLst/>
          </a:prstGeom>
          <a:noFill/>
        </p:spPr>
        <p:txBody>
          <a:bodyPr wrap="none" rtlCol="0">
            <a:spAutoFit/>
          </a:bodyPr>
          <a:lstStyle/>
          <a:p>
            <a:pPr algn="ctr"/>
            <a:r>
              <a:rPr lang="en-US" sz="800" b="1" dirty="0" smtClean="0">
                <a:latin typeface="Helvetica Neue"/>
                <a:cs typeface="Helvetica Neue"/>
              </a:rPr>
              <a:t>Amazon S3 </a:t>
            </a:r>
            <a:br>
              <a:rPr lang="en-US" sz="800" b="1" dirty="0" smtClean="0">
                <a:latin typeface="Helvetica Neue"/>
                <a:cs typeface="Helvetica Neue"/>
              </a:rPr>
            </a:br>
            <a:r>
              <a:rPr lang="en-US" sz="800" b="1" dirty="0" smtClean="0">
                <a:latin typeface="Helvetica Neue"/>
                <a:cs typeface="Helvetica Neue"/>
              </a:rPr>
              <a:t>bucket</a:t>
            </a:r>
            <a:endParaRPr lang="en-US" sz="800" b="1" dirty="0">
              <a:latin typeface="Helvetica Neue"/>
              <a:cs typeface="Helvetica Neue"/>
            </a:endParaRPr>
          </a:p>
        </p:txBody>
      </p:sp>
      <p:sp>
        <p:nvSpPr>
          <p:cNvPr id="40" name="TextBox 39"/>
          <p:cNvSpPr txBox="1"/>
          <p:nvPr/>
        </p:nvSpPr>
        <p:spPr>
          <a:xfrm>
            <a:off x="5887681" y="2121636"/>
            <a:ext cx="396262" cy="215444"/>
          </a:xfrm>
          <a:prstGeom prst="rect">
            <a:avLst/>
          </a:prstGeom>
          <a:noFill/>
        </p:spPr>
        <p:txBody>
          <a:bodyPr wrap="none" rtlCol="0">
            <a:spAutoFit/>
          </a:bodyPr>
          <a:lstStyle/>
          <a:p>
            <a:pPr algn="ctr"/>
            <a:r>
              <a:rPr lang="en-US" sz="800" b="1" dirty="0" smtClean="0">
                <a:latin typeface="Helvetica Neue"/>
                <a:cs typeface="Helvetica Neue"/>
              </a:rPr>
              <a:t>logs</a:t>
            </a:r>
            <a:endParaRPr lang="en-US" sz="800" b="1" dirty="0">
              <a:latin typeface="Helvetica Neue"/>
              <a:cs typeface="Helvetica Neue"/>
            </a:endParaRPr>
          </a:p>
        </p:txBody>
      </p:sp>
      <p:sp>
        <p:nvSpPr>
          <p:cNvPr id="41" name="TextBox 40"/>
          <p:cNvSpPr txBox="1"/>
          <p:nvPr/>
        </p:nvSpPr>
        <p:spPr>
          <a:xfrm>
            <a:off x="5627443" y="2682925"/>
            <a:ext cx="855000" cy="338554"/>
          </a:xfrm>
          <a:prstGeom prst="rect">
            <a:avLst/>
          </a:prstGeom>
          <a:noFill/>
        </p:spPr>
        <p:txBody>
          <a:bodyPr wrap="square" rtlCol="0">
            <a:spAutoFit/>
          </a:bodyPr>
          <a:lstStyle/>
          <a:p>
            <a:pPr algn="ctr"/>
            <a:r>
              <a:rPr lang="en-US" sz="800" b="1" dirty="0" smtClean="0">
                <a:latin typeface="Helvetica Neue"/>
                <a:cs typeface="Helvetica Neue"/>
              </a:rPr>
              <a:t>Amazon EBS </a:t>
            </a:r>
            <a:br>
              <a:rPr lang="en-US" sz="800" b="1" dirty="0" smtClean="0">
                <a:latin typeface="Helvetica Neue"/>
                <a:cs typeface="Helvetica Neue"/>
              </a:rPr>
            </a:br>
            <a:r>
              <a:rPr lang="en-US" sz="800" b="1" dirty="0" smtClean="0">
                <a:latin typeface="Helvetica Neue"/>
                <a:cs typeface="Helvetica Neue"/>
              </a:rPr>
              <a:t>snapshot</a:t>
            </a:r>
            <a:endParaRPr lang="en-US" sz="800" b="1" dirty="0">
              <a:latin typeface="Helvetica Neue"/>
              <a:cs typeface="Helvetica Neue"/>
            </a:endParaRPr>
          </a:p>
        </p:txBody>
      </p:sp>
      <p:sp>
        <p:nvSpPr>
          <p:cNvPr id="43" name="TextBox 42"/>
          <p:cNvSpPr txBox="1"/>
          <p:nvPr/>
        </p:nvSpPr>
        <p:spPr>
          <a:xfrm>
            <a:off x="6748742" y="1650277"/>
            <a:ext cx="1087906" cy="338554"/>
          </a:xfrm>
          <a:prstGeom prst="rect">
            <a:avLst/>
          </a:prstGeom>
          <a:noFill/>
        </p:spPr>
        <p:txBody>
          <a:bodyPr wrap="square" rtlCol="0">
            <a:spAutoFit/>
          </a:bodyPr>
          <a:lstStyle/>
          <a:p>
            <a:pPr algn="ctr"/>
            <a:r>
              <a:rPr lang="en-US" sz="800" b="1" dirty="0" smtClean="0">
                <a:latin typeface="Helvetica Neue"/>
                <a:cs typeface="Helvetica Neue"/>
              </a:rPr>
              <a:t>CloudFront</a:t>
            </a:r>
          </a:p>
          <a:p>
            <a:pPr algn="ctr"/>
            <a:r>
              <a:rPr lang="en-US" sz="800" b="1" dirty="0" smtClean="0">
                <a:latin typeface="Helvetica Neue"/>
                <a:cs typeface="Helvetica Neue"/>
              </a:rPr>
              <a:t>distribution</a:t>
            </a:r>
            <a:endParaRPr lang="en-US" sz="800" b="1" dirty="0">
              <a:latin typeface="Helvetica Neue"/>
              <a:cs typeface="Helvetica Neue"/>
            </a:endParaRPr>
          </a:p>
        </p:txBody>
      </p:sp>
      <p:cxnSp>
        <p:nvCxnSpPr>
          <p:cNvPr id="44" name="Straight Connector 43"/>
          <p:cNvCxnSpPr>
            <a:stCxn id="43" idx="2"/>
          </p:cNvCxnSpPr>
          <p:nvPr/>
        </p:nvCxnSpPr>
        <p:spPr>
          <a:xfrm flipH="1">
            <a:off x="7292694" y="1988831"/>
            <a:ext cx="1" cy="119154"/>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5" idx="0"/>
            <a:endCxn id="12" idx="2"/>
          </p:cNvCxnSpPr>
          <p:nvPr/>
        </p:nvCxnSpPr>
        <p:spPr>
          <a:xfrm flipV="1">
            <a:off x="1906020" y="918366"/>
            <a:ext cx="475" cy="704383"/>
          </a:xfrm>
          <a:prstGeom prst="line">
            <a:avLst/>
          </a:prstGeom>
          <a:ln>
            <a:solidFill>
              <a:srgbClr val="414042"/>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9154" y="2524470"/>
            <a:ext cx="838691" cy="215444"/>
          </a:xfrm>
          <a:prstGeom prst="rect">
            <a:avLst/>
          </a:prstGeom>
          <a:noFill/>
        </p:spPr>
        <p:txBody>
          <a:bodyPr wrap="none" rtlCol="0">
            <a:spAutoFit/>
          </a:bodyPr>
          <a:lstStyle/>
          <a:p>
            <a:pPr algn="ctr"/>
            <a:r>
              <a:rPr lang="en-US" sz="800" b="1" dirty="0" smtClean="0">
                <a:latin typeface="Helvetica Neue"/>
                <a:cs typeface="Helvetica Neue"/>
              </a:rPr>
              <a:t>EC2 instance</a:t>
            </a:r>
            <a:endParaRPr lang="en-US" sz="800" b="1" dirty="0">
              <a:latin typeface="Helvetica Neue"/>
              <a:cs typeface="Helvetica Neue"/>
            </a:endParaRPr>
          </a:p>
        </p:txBody>
      </p:sp>
      <p:sp>
        <p:nvSpPr>
          <p:cNvPr id="46" name="TextBox 45"/>
          <p:cNvSpPr txBox="1"/>
          <p:nvPr/>
        </p:nvSpPr>
        <p:spPr>
          <a:xfrm>
            <a:off x="3524637" y="2107985"/>
            <a:ext cx="575799" cy="338554"/>
          </a:xfrm>
          <a:prstGeom prst="rect">
            <a:avLst/>
          </a:prstGeom>
          <a:noFill/>
        </p:spPr>
        <p:txBody>
          <a:bodyPr wrap="none" rtlCol="0">
            <a:spAutoFit/>
          </a:bodyPr>
          <a:lstStyle/>
          <a:p>
            <a:pPr algn="ctr"/>
            <a:r>
              <a:rPr lang="en-US" sz="800" dirty="0" smtClean="0">
                <a:solidFill>
                  <a:schemeClr val="bg1"/>
                </a:solidFill>
                <a:latin typeface="Helvetica Neue"/>
                <a:cs typeface="Helvetica Neue"/>
              </a:rPr>
              <a:t>web app</a:t>
            </a:r>
          </a:p>
          <a:p>
            <a:pPr algn="ctr"/>
            <a:r>
              <a:rPr lang="en-US" sz="800" dirty="0" smtClean="0">
                <a:solidFill>
                  <a:schemeClr val="bg1"/>
                </a:solidFill>
                <a:latin typeface="Helvetica Neue"/>
                <a:cs typeface="Helvetica Neue"/>
              </a:rPr>
              <a:t>server</a:t>
            </a:r>
            <a:endParaRPr lang="en-US" sz="800" dirty="0">
              <a:solidFill>
                <a:schemeClr val="bg1"/>
              </a:solidFill>
              <a:latin typeface="Helvetica Neue"/>
              <a:cs typeface="Helvetica Neue"/>
            </a:endParaRPr>
          </a:p>
        </p:txBody>
      </p:sp>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4901" y="2035153"/>
            <a:ext cx="433410" cy="520092"/>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0995" y="1101541"/>
            <a:ext cx="504920" cy="521208"/>
          </a:xfrm>
          <a:prstGeom prst="rect">
            <a:avLst/>
          </a:prstGeom>
        </p:spPr>
      </p:pic>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0705" y="1011504"/>
            <a:ext cx="450376" cy="540452"/>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8250" y="2170238"/>
            <a:ext cx="468336" cy="485682"/>
          </a:xfrm>
          <a:prstGeom prst="rect">
            <a:avLst/>
          </a:prstGeom>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2325759"/>
            <a:ext cx="306546" cy="427888"/>
          </a:xfrm>
          <a:prstGeom prst="rect">
            <a:avLst/>
          </a:prstGeom>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0024" y="2339176"/>
            <a:ext cx="315296" cy="385362"/>
          </a:xfrm>
          <a:prstGeom prst="rect">
            <a:avLst/>
          </a:prstGeom>
        </p:spPr>
      </p:pic>
      <p:pic>
        <p:nvPicPr>
          <p:cNvPr id="51" name="Picture 5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7960" y="1728112"/>
            <a:ext cx="306546" cy="427888"/>
          </a:xfrm>
          <a:prstGeom prst="rect">
            <a:avLst/>
          </a:prstGeom>
        </p:spPr>
      </p:pic>
      <p:sp>
        <p:nvSpPr>
          <p:cNvPr id="52" name="Rectangle 51"/>
          <p:cNvSpPr/>
          <p:nvPr/>
        </p:nvSpPr>
        <p:spPr>
          <a:xfrm>
            <a:off x="212378" y="4723768"/>
            <a:ext cx="2460674" cy="307777"/>
          </a:xfrm>
          <a:prstGeom prst="rect">
            <a:avLst/>
          </a:prstGeom>
        </p:spPr>
        <p:txBody>
          <a:bodyPr wrap="none">
            <a:spAutoFit/>
          </a:bodyPr>
          <a:lstStyle/>
          <a:p>
            <a:r>
              <a:rPr lang="en-US" sz="1400" dirty="0" smtClean="0">
                <a:solidFill>
                  <a:schemeClr val="bg1">
                    <a:lumMod val="65000"/>
                  </a:schemeClr>
                </a:solidFill>
                <a:latin typeface="Helvetica Neue"/>
                <a:cs typeface="Helvetica Neue"/>
              </a:rPr>
              <a:t>AWS Simple Icons: Example</a:t>
            </a:r>
            <a:endParaRPr lang="en-US" sz="1400" dirty="0">
              <a:solidFill>
                <a:schemeClr val="bg1">
                  <a:lumMod val="65000"/>
                </a:schemeClr>
              </a:solidFill>
              <a:latin typeface="Helvetica Neue"/>
              <a:cs typeface="Helvetica Neue"/>
            </a:endParaRPr>
          </a:p>
        </p:txBody>
      </p:sp>
      <p:sp>
        <p:nvSpPr>
          <p:cNvPr id="55" name="TextBox 54"/>
          <p:cNvSpPr txBox="1"/>
          <p:nvPr/>
        </p:nvSpPr>
        <p:spPr>
          <a:xfrm>
            <a:off x="1406509" y="1622749"/>
            <a:ext cx="999021" cy="338554"/>
          </a:xfrm>
          <a:prstGeom prst="rect">
            <a:avLst/>
          </a:prstGeom>
          <a:noFill/>
        </p:spPr>
        <p:txBody>
          <a:bodyPr wrap="square" rtlCol="0">
            <a:spAutoFit/>
          </a:bodyPr>
          <a:lstStyle/>
          <a:p>
            <a:pPr algn="ctr"/>
            <a:r>
              <a:rPr lang="en-US" sz="800" b="1" dirty="0" smtClean="0">
                <a:latin typeface="Helvetica Neue"/>
                <a:cs typeface="Helvetica Neue"/>
              </a:rPr>
              <a:t>Amazon </a:t>
            </a:r>
            <a:br>
              <a:rPr lang="en-US" sz="800" b="1" dirty="0" smtClean="0">
                <a:latin typeface="Helvetica Neue"/>
                <a:cs typeface="Helvetica Neue"/>
              </a:rPr>
            </a:br>
            <a:r>
              <a:rPr lang="en-US" sz="800" b="1" dirty="0" smtClean="0">
                <a:latin typeface="Helvetica Neue"/>
                <a:cs typeface="Helvetica Neue"/>
              </a:rPr>
              <a:t>Route 53</a:t>
            </a:r>
            <a:endParaRPr lang="en-US" sz="800" b="1" dirty="0">
              <a:latin typeface="Helvetica Neue"/>
              <a:cs typeface="Helvetica Neue"/>
            </a:endParaRPr>
          </a:p>
        </p:txBody>
      </p:sp>
    </p:spTree>
    <p:extLst>
      <p:ext uri="{BB962C8B-B14F-4D97-AF65-F5344CB8AC3E}">
        <p14:creationId xmlns:p14="http://schemas.microsoft.com/office/powerpoint/2010/main" val="175236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62866" y="2083396"/>
            <a:ext cx="2212742"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3" name="Rounded Rectangle 2"/>
          <p:cNvSpPr/>
          <p:nvPr/>
        </p:nvSpPr>
        <p:spPr>
          <a:xfrm>
            <a:off x="2005193" y="2612487"/>
            <a:ext cx="2515775"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4" name="Rounded Rectangle 3"/>
          <p:cNvSpPr/>
          <p:nvPr/>
        </p:nvSpPr>
        <p:spPr>
          <a:xfrm>
            <a:off x="1878088" y="2554744"/>
            <a:ext cx="2204391" cy="2033162"/>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200" dirty="0">
              <a:solidFill>
                <a:schemeClr val="tx1"/>
              </a:solidFill>
              <a:latin typeface="Helvetica Neue"/>
              <a:cs typeface="Helvetica Neue"/>
            </a:endParaRPr>
          </a:p>
        </p:txBody>
      </p:sp>
      <p:sp>
        <p:nvSpPr>
          <p:cNvPr id="5" name="Rounded Rectangle 4"/>
          <p:cNvSpPr/>
          <p:nvPr/>
        </p:nvSpPr>
        <p:spPr>
          <a:xfrm>
            <a:off x="2134301" y="2310541"/>
            <a:ext cx="2174984" cy="173355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200" dirty="0">
              <a:solidFill>
                <a:schemeClr val="tx1"/>
              </a:solidFill>
              <a:latin typeface="Helvetica Neue"/>
              <a:cs typeface="Helvetica Neue"/>
            </a:endParaRPr>
          </a:p>
        </p:txBody>
      </p:sp>
      <p:sp>
        <p:nvSpPr>
          <p:cNvPr id="6" name="TextBox 31"/>
          <p:cNvSpPr txBox="1">
            <a:spLocks noChangeArrowheads="1"/>
          </p:cNvSpPr>
          <p:nvPr/>
        </p:nvSpPr>
        <p:spPr bwMode="auto">
          <a:xfrm>
            <a:off x="2328523" y="3535887"/>
            <a:ext cx="1738963" cy="276999"/>
          </a:xfrm>
          <a:prstGeom prst="rect">
            <a:avLst/>
          </a:prstGeom>
          <a:noFill/>
          <a:ln w="9525">
            <a:noFill/>
            <a:miter lim="800000"/>
            <a:headEnd/>
            <a:tailEnd/>
          </a:ln>
        </p:spPr>
        <p:txBody>
          <a:bodyPr wrap="square">
            <a:spAutoFit/>
          </a:bodyPr>
          <a:lstStyle/>
          <a:p>
            <a:r>
              <a:rPr lang="en-US" sz="1200" dirty="0" smtClean="0">
                <a:latin typeface="+mj-lt"/>
                <a:ea typeface="Verdana" pitchFamily="34" charset="0"/>
                <a:cs typeface="Helvetica Neue"/>
              </a:rPr>
              <a:t>Auto Scaling group</a:t>
            </a:r>
            <a:endParaRPr lang="en-US" sz="1200" dirty="0">
              <a:latin typeface="+mj-lt"/>
              <a:ea typeface="Verdana" pitchFamily="34" charset="0"/>
              <a:cs typeface="Helvetica Neue"/>
            </a:endParaRPr>
          </a:p>
        </p:txBody>
      </p:sp>
      <p:sp>
        <p:nvSpPr>
          <p:cNvPr id="7" name="TextBox 32"/>
          <p:cNvSpPr txBox="1">
            <a:spLocks noChangeArrowheads="1"/>
          </p:cNvSpPr>
          <p:nvPr/>
        </p:nvSpPr>
        <p:spPr bwMode="auto">
          <a:xfrm>
            <a:off x="2090165" y="4049861"/>
            <a:ext cx="1557338" cy="276999"/>
          </a:xfrm>
          <a:prstGeom prst="rect">
            <a:avLst/>
          </a:prstGeom>
          <a:noFill/>
          <a:ln w="9525">
            <a:noFill/>
            <a:miter lim="800000"/>
            <a:headEnd/>
            <a:tailEnd/>
          </a:ln>
        </p:spPr>
        <p:txBody>
          <a:bodyPr>
            <a:spAutoFit/>
          </a:bodyPr>
          <a:lstStyle/>
          <a:p>
            <a:r>
              <a:rPr lang="en-US" sz="1200" dirty="0">
                <a:solidFill>
                  <a:srgbClr val="F7981F"/>
                </a:solidFill>
                <a:latin typeface="+mj-lt"/>
                <a:ea typeface="Verdana" pitchFamily="34" charset="0"/>
                <a:cs typeface="Helvetica Neue"/>
              </a:rPr>
              <a:t>Availability Zone</a:t>
            </a:r>
          </a:p>
        </p:txBody>
      </p:sp>
      <p:sp>
        <p:nvSpPr>
          <p:cNvPr id="8" name="TextBox 33"/>
          <p:cNvSpPr txBox="1">
            <a:spLocks noChangeArrowheads="1"/>
          </p:cNvSpPr>
          <p:nvPr/>
        </p:nvSpPr>
        <p:spPr bwMode="auto">
          <a:xfrm>
            <a:off x="1984451" y="4306846"/>
            <a:ext cx="1555750" cy="276999"/>
          </a:xfrm>
          <a:prstGeom prst="rect">
            <a:avLst/>
          </a:prstGeom>
          <a:noFill/>
          <a:ln w="9525">
            <a:noFill/>
            <a:miter lim="800000"/>
            <a:headEnd/>
            <a:tailEnd/>
          </a:ln>
        </p:spPr>
        <p:txBody>
          <a:bodyPr>
            <a:spAutoFit/>
          </a:bodyPr>
          <a:lstStyle/>
          <a:p>
            <a:r>
              <a:rPr lang="en-US" sz="1200" dirty="0" smtClean="0">
                <a:latin typeface="+mj-lt"/>
                <a:ea typeface="Verdana" pitchFamily="34" charset="0"/>
                <a:cs typeface="Helvetica Neue"/>
              </a:rPr>
              <a:t>region</a:t>
            </a:r>
            <a:endParaRPr lang="en-US" sz="1200" dirty="0">
              <a:latin typeface="+mj-lt"/>
              <a:ea typeface="Verdana" pitchFamily="34" charset="0"/>
              <a:cs typeface="Helvetica Neue"/>
            </a:endParaRPr>
          </a:p>
        </p:txBody>
      </p:sp>
      <p:sp>
        <p:nvSpPr>
          <p:cNvPr id="9" name="TextBox 34"/>
          <p:cNvSpPr txBox="1">
            <a:spLocks noChangeArrowheads="1"/>
          </p:cNvSpPr>
          <p:nvPr/>
        </p:nvSpPr>
        <p:spPr bwMode="auto">
          <a:xfrm>
            <a:off x="2512126" y="3248668"/>
            <a:ext cx="1555750" cy="276999"/>
          </a:xfrm>
          <a:prstGeom prst="rect">
            <a:avLst/>
          </a:prstGeom>
          <a:noFill/>
          <a:ln w="9525">
            <a:noFill/>
            <a:miter lim="800000"/>
            <a:headEnd/>
            <a:tailEnd/>
          </a:ln>
        </p:spPr>
        <p:txBody>
          <a:bodyPr>
            <a:spAutoFit/>
          </a:bodyPr>
          <a:lstStyle/>
          <a:p>
            <a:r>
              <a:rPr lang="en-US" sz="1200" dirty="0" smtClean="0">
                <a:solidFill>
                  <a:srgbClr val="6F2927"/>
                </a:solidFill>
                <a:latin typeface="+mj-lt"/>
                <a:ea typeface="Verdana" pitchFamily="34" charset="0"/>
                <a:cs typeface="Helvetica Neue"/>
              </a:rPr>
              <a:t>security group</a:t>
            </a:r>
            <a:endParaRPr lang="en-US" sz="1200" dirty="0">
              <a:solidFill>
                <a:srgbClr val="6F2927"/>
              </a:solidFill>
              <a:latin typeface="+mj-lt"/>
              <a:ea typeface="Verdana" pitchFamily="34" charset="0"/>
              <a:cs typeface="Helvetica Neue"/>
            </a:endParaRPr>
          </a:p>
        </p:txBody>
      </p:sp>
      <p:sp>
        <p:nvSpPr>
          <p:cNvPr id="10" name="TextBox 37"/>
          <p:cNvSpPr txBox="1">
            <a:spLocks noChangeArrowheads="1"/>
          </p:cNvSpPr>
          <p:nvPr/>
        </p:nvSpPr>
        <p:spPr bwMode="auto">
          <a:xfrm>
            <a:off x="2226376" y="3793266"/>
            <a:ext cx="1555750" cy="276999"/>
          </a:xfrm>
          <a:prstGeom prst="rect">
            <a:avLst/>
          </a:prstGeom>
          <a:noFill/>
          <a:ln w="9525">
            <a:noFill/>
            <a:miter lim="800000"/>
            <a:headEnd/>
            <a:tailEnd/>
          </a:ln>
        </p:spPr>
        <p:txBody>
          <a:bodyPr>
            <a:spAutoFit/>
          </a:bodyPr>
          <a:lstStyle/>
          <a:p>
            <a:r>
              <a:rPr lang="en-US" sz="1200" dirty="0">
                <a:latin typeface="+mj-lt"/>
                <a:ea typeface="Verdana" pitchFamily="34" charset="0"/>
                <a:cs typeface="Helvetica Neue"/>
              </a:rPr>
              <a:t>VPC </a:t>
            </a:r>
            <a:r>
              <a:rPr lang="en-US" sz="1200" dirty="0" smtClean="0">
                <a:latin typeface="+mj-lt"/>
                <a:ea typeface="Verdana" pitchFamily="34" charset="0"/>
                <a:cs typeface="Helvetica Neue"/>
              </a:rPr>
              <a:t>subnet</a:t>
            </a:r>
            <a:endParaRPr lang="en-US" sz="1200" dirty="0">
              <a:latin typeface="+mj-lt"/>
              <a:ea typeface="Verdana" pitchFamily="34" charset="0"/>
              <a:cs typeface="Helvetica Neue"/>
            </a:endParaRPr>
          </a:p>
        </p:txBody>
      </p:sp>
      <p:grpSp>
        <p:nvGrpSpPr>
          <p:cNvPr id="11" name="Group 21"/>
          <p:cNvGrpSpPr>
            <a:grpSpLocks/>
          </p:cNvGrpSpPr>
          <p:nvPr/>
        </p:nvGrpSpPr>
        <p:grpSpPr bwMode="auto">
          <a:xfrm>
            <a:off x="2449536" y="1796177"/>
            <a:ext cx="1752600" cy="1733550"/>
            <a:chOff x="545458" y="4783771"/>
            <a:chExt cx="2293787" cy="1733798"/>
          </a:xfrm>
        </p:grpSpPr>
        <p:sp>
          <p:nvSpPr>
            <p:cNvPr id="12" name="Rounded Rectangle 1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sp>
          <p:nvSpPr>
            <p:cNvPr id="13" name="Rounded Rectangle 1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latin typeface="Helvetica Neue"/>
                <a:cs typeface="Helvetica Neue"/>
              </a:endParaRPr>
            </a:p>
          </p:txBody>
        </p:sp>
      </p:grpSp>
      <p:sp>
        <p:nvSpPr>
          <p:cNvPr id="14" name="Rounded Rectangle 13"/>
          <p:cNvSpPr/>
          <p:nvPr/>
        </p:nvSpPr>
        <p:spPr>
          <a:xfrm>
            <a:off x="1745729" y="1481449"/>
            <a:ext cx="3425413" cy="3422795"/>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sp>
        <p:nvSpPr>
          <p:cNvPr id="15" name="TextBox 14"/>
          <p:cNvSpPr txBox="1">
            <a:spLocks noChangeArrowheads="1"/>
          </p:cNvSpPr>
          <p:nvPr/>
        </p:nvSpPr>
        <p:spPr bwMode="auto">
          <a:xfrm>
            <a:off x="1879912" y="4659161"/>
            <a:ext cx="1557337" cy="276999"/>
          </a:xfrm>
          <a:prstGeom prst="rect">
            <a:avLst/>
          </a:prstGeom>
          <a:noFill/>
          <a:ln w="9525">
            <a:noFill/>
            <a:miter lim="800000"/>
            <a:headEnd/>
            <a:tailEnd/>
          </a:ln>
        </p:spPr>
        <p:txBody>
          <a:bodyPr>
            <a:spAutoFit/>
          </a:bodyPr>
          <a:lstStyle/>
          <a:p>
            <a:r>
              <a:rPr lang="en-US" sz="1200" b="1" dirty="0" smtClean="0">
                <a:latin typeface="Open Sans Light"/>
                <a:ea typeface="Verdana" pitchFamily="34" charset="0"/>
                <a:cs typeface="Open Sans Light"/>
              </a:rPr>
              <a:t>AWS cloud</a:t>
            </a:r>
            <a:endParaRPr lang="en-US" sz="1200" b="1" dirty="0">
              <a:latin typeface="Open Sans Light"/>
              <a:ea typeface="Verdana" pitchFamily="34" charset="0"/>
              <a:cs typeface="Open Sans Light"/>
            </a:endParaRPr>
          </a:p>
        </p:txBody>
      </p:sp>
    </p:spTree>
    <p:extLst>
      <p:ext uri="{BB962C8B-B14F-4D97-AF65-F5344CB8AC3E}">
        <p14:creationId xmlns:p14="http://schemas.microsoft.com/office/powerpoint/2010/main" val="150863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Compute</a:t>
            </a:r>
            <a:endParaRPr lang="en-US" dirty="0"/>
          </a:p>
        </p:txBody>
      </p:sp>
      <p:sp>
        <p:nvSpPr>
          <p:cNvPr id="68" name="TextBox 67"/>
          <p:cNvSpPr txBox="1"/>
          <p:nvPr/>
        </p:nvSpPr>
        <p:spPr>
          <a:xfrm>
            <a:off x="411205" y="3589456"/>
            <a:ext cx="640080" cy="274320"/>
          </a:xfrm>
          <a:prstGeom prst="rect">
            <a:avLst/>
          </a:prstGeom>
          <a:noFill/>
        </p:spPr>
        <p:txBody>
          <a:bodyPr wrap="square" lIns="0" tIns="0" rIns="0" bIns="0" rtlCol="0" anchor="t">
            <a:noAutofit/>
          </a:bodyPr>
          <a:lstStyle/>
          <a:p>
            <a:pPr algn="ctr"/>
            <a:r>
              <a:rPr lang="en-US" sz="800" b="1" dirty="0" smtClean="0"/>
              <a:t>instance</a:t>
            </a:r>
            <a:endParaRPr lang="en-US" sz="1400" b="1" dirty="0"/>
          </a:p>
        </p:txBody>
      </p:sp>
      <p:pic>
        <p:nvPicPr>
          <p:cNvPr id="69" name="Pictur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06" y="2904477"/>
            <a:ext cx="544782" cy="564959"/>
          </a:xfrm>
          <a:prstGeom prst="rect">
            <a:avLst/>
          </a:prstGeom>
        </p:spPr>
      </p:pic>
      <p:sp>
        <p:nvSpPr>
          <p:cNvPr id="70" name="TextBox 69"/>
          <p:cNvSpPr txBox="1"/>
          <p:nvPr/>
        </p:nvSpPr>
        <p:spPr>
          <a:xfrm>
            <a:off x="1193196" y="3589456"/>
            <a:ext cx="640080" cy="274320"/>
          </a:xfrm>
          <a:prstGeom prst="rect">
            <a:avLst/>
          </a:prstGeom>
          <a:noFill/>
        </p:spPr>
        <p:txBody>
          <a:bodyPr wrap="square" lIns="0" tIns="0" rIns="0" bIns="0" rtlCol="0" anchor="t">
            <a:noAutofit/>
          </a:bodyPr>
          <a:lstStyle/>
          <a:p>
            <a:pPr algn="ctr"/>
            <a:r>
              <a:rPr lang="en-US" sz="800" b="1" dirty="0" smtClean="0"/>
              <a:t>instances</a:t>
            </a:r>
            <a:endParaRPr lang="en-US" sz="1400" b="1" dirty="0"/>
          </a:p>
        </p:txBody>
      </p:sp>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133" y="2901893"/>
            <a:ext cx="544782" cy="575047"/>
          </a:xfrm>
          <a:prstGeom prst="rect">
            <a:avLst/>
          </a:prstGeom>
        </p:spPr>
      </p:pic>
      <p:sp>
        <p:nvSpPr>
          <p:cNvPr id="72" name="TextBox 71"/>
          <p:cNvSpPr txBox="1"/>
          <p:nvPr/>
        </p:nvSpPr>
        <p:spPr>
          <a:xfrm>
            <a:off x="409771" y="2531627"/>
            <a:ext cx="636547" cy="274320"/>
          </a:xfrm>
          <a:prstGeom prst="rect">
            <a:avLst/>
          </a:prstGeom>
          <a:noFill/>
        </p:spPr>
        <p:txBody>
          <a:bodyPr wrap="square" lIns="0" tIns="0" rIns="0" bIns="0" rtlCol="0" anchor="t">
            <a:noAutofit/>
          </a:bodyPr>
          <a:lstStyle/>
          <a:p>
            <a:pPr algn="ctr"/>
            <a:r>
              <a:rPr lang="en-US" sz="800" b="1" dirty="0" smtClean="0"/>
              <a:t>AMI</a:t>
            </a:r>
            <a:endParaRPr lang="en-US" sz="1400" b="1"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12" y="1847036"/>
            <a:ext cx="544782" cy="564959"/>
          </a:xfrm>
          <a:prstGeom prst="rect">
            <a:avLst/>
          </a:prstGeom>
        </p:spPr>
      </p:pic>
      <p:sp>
        <p:nvSpPr>
          <p:cNvPr id="74" name="TextBox 73"/>
          <p:cNvSpPr txBox="1"/>
          <p:nvPr/>
        </p:nvSpPr>
        <p:spPr>
          <a:xfrm>
            <a:off x="1973652" y="2531628"/>
            <a:ext cx="641615" cy="279062"/>
          </a:xfrm>
          <a:prstGeom prst="rect">
            <a:avLst/>
          </a:prstGeom>
          <a:noFill/>
        </p:spPr>
        <p:txBody>
          <a:bodyPr wrap="square" lIns="0" tIns="0" rIns="0" bIns="0" rtlCol="0" anchor="t">
            <a:noAutofit/>
          </a:bodyPr>
          <a:lstStyle/>
          <a:p>
            <a:pPr algn="ctr"/>
            <a:r>
              <a:rPr lang="en-US" sz="800" b="1" dirty="0" smtClean="0"/>
              <a:t>DB on instance</a:t>
            </a:r>
            <a:endParaRPr lang="en-US" sz="1400" b="1" dirty="0"/>
          </a:p>
        </p:txBody>
      </p:sp>
      <p:pic>
        <p:nvPicPr>
          <p:cNvPr id="75" name="Picture 7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644" y="1836240"/>
            <a:ext cx="544782" cy="575047"/>
          </a:xfrm>
          <a:prstGeom prst="rect">
            <a:avLst/>
          </a:prstGeom>
        </p:spPr>
      </p:pic>
      <p:sp>
        <p:nvSpPr>
          <p:cNvPr id="76" name="TextBox 75"/>
          <p:cNvSpPr txBox="1"/>
          <p:nvPr/>
        </p:nvSpPr>
        <p:spPr>
          <a:xfrm>
            <a:off x="1914246" y="3589456"/>
            <a:ext cx="761962" cy="274320"/>
          </a:xfrm>
          <a:prstGeom prst="rect">
            <a:avLst/>
          </a:prstGeom>
          <a:noFill/>
        </p:spPr>
        <p:txBody>
          <a:bodyPr wrap="square" lIns="0" tIns="0" rIns="0" bIns="0" rtlCol="0" anchor="t">
            <a:noAutofit/>
          </a:bodyPr>
          <a:lstStyle/>
          <a:p>
            <a:pPr algn="ctr"/>
            <a:r>
              <a:rPr lang="en-US" sz="800" b="1" dirty="0" smtClean="0"/>
              <a:t>instance with </a:t>
            </a:r>
            <a:r>
              <a:rPr lang="en-US" sz="800" b="1" dirty="0" err="1" smtClean="0"/>
              <a:t>CloudWatch</a:t>
            </a:r>
            <a:endParaRPr lang="en-US" sz="1400" b="1" dirty="0"/>
          </a:p>
        </p:txBody>
      </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0644" y="2894389"/>
            <a:ext cx="544782" cy="575047"/>
          </a:xfrm>
          <a:prstGeom prst="rect">
            <a:avLst/>
          </a:prstGeom>
        </p:spPr>
      </p:pic>
      <p:sp>
        <p:nvSpPr>
          <p:cNvPr id="78" name="TextBox 77"/>
          <p:cNvSpPr txBox="1"/>
          <p:nvPr/>
        </p:nvSpPr>
        <p:spPr>
          <a:xfrm>
            <a:off x="2759865" y="2531628"/>
            <a:ext cx="640080" cy="274320"/>
          </a:xfrm>
          <a:prstGeom prst="rect">
            <a:avLst/>
          </a:prstGeom>
          <a:noFill/>
        </p:spPr>
        <p:txBody>
          <a:bodyPr wrap="square" lIns="0" tIns="0" rIns="0" bIns="0" rtlCol="0" anchor="t">
            <a:noAutofit/>
          </a:bodyPr>
          <a:lstStyle/>
          <a:p>
            <a:pPr algn="ctr"/>
            <a:r>
              <a:rPr lang="en-US" sz="800" b="1" dirty="0" smtClean="0"/>
              <a:t>Elastic IP</a:t>
            </a:r>
            <a:endParaRPr lang="en-US" sz="1400" b="1" dirty="0"/>
          </a:p>
        </p:txBody>
      </p:sp>
      <p:pic>
        <p:nvPicPr>
          <p:cNvPr id="79" name="Picture 7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4439" y="2059176"/>
            <a:ext cx="544782" cy="160230"/>
          </a:xfrm>
          <a:prstGeom prst="rect">
            <a:avLst/>
          </a:prstGeom>
        </p:spPr>
      </p:pic>
      <p:sp>
        <p:nvSpPr>
          <p:cNvPr id="80" name="TextBox 79"/>
          <p:cNvSpPr txBox="1"/>
          <p:nvPr/>
        </p:nvSpPr>
        <p:spPr>
          <a:xfrm>
            <a:off x="414489" y="4658802"/>
            <a:ext cx="643781" cy="274320"/>
          </a:xfrm>
          <a:prstGeom prst="rect">
            <a:avLst/>
          </a:prstGeom>
          <a:noFill/>
        </p:spPr>
        <p:txBody>
          <a:bodyPr wrap="square" lIns="0" tIns="0" rIns="0" bIns="0" rtlCol="0" anchor="t">
            <a:noAutofit/>
          </a:bodyPr>
          <a:lstStyle/>
          <a:p>
            <a:pPr algn="ctr"/>
            <a:r>
              <a:rPr lang="en-US" sz="800" b="1" dirty="0" smtClean="0"/>
              <a:t>optimized instance</a:t>
            </a:r>
            <a:endParaRPr lang="en-US" sz="1400" b="1" dirty="0"/>
          </a:p>
        </p:txBody>
      </p:sp>
      <p:pic>
        <p:nvPicPr>
          <p:cNvPr id="81" name="Picture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174" y="3993003"/>
            <a:ext cx="544782" cy="564959"/>
          </a:xfrm>
          <a:prstGeom prst="rect">
            <a:avLst/>
          </a:prstGeom>
        </p:spPr>
      </p:pic>
      <p:sp>
        <p:nvSpPr>
          <p:cNvPr id="91" name="TextBox 90"/>
          <p:cNvSpPr txBox="1"/>
          <p:nvPr/>
        </p:nvSpPr>
        <p:spPr>
          <a:xfrm>
            <a:off x="5872993" y="2531628"/>
            <a:ext cx="640080" cy="274320"/>
          </a:xfrm>
          <a:prstGeom prst="rect">
            <a:avLst/>
          </a:prstGeom>
          <a:noFill/>
        </p:spPr>
        <p:txBody>
          <a:bodyPr wrap="square" lIns="0" tIns="0" rIns="0" bIns="0" rtlCol="0" anchor="t">
            <a:noAutofit/>
          </a:bodyPr>
          <a:lstStyle/>
          <a:p>
            <a:pPr algn="ctr"/>
            <a:r>
              <a:rPr lang="en-US" sz="800" b="1" dirty="0" smtClean="0"/>
              <a:t>application</a:t>
            </a:r>
            <a:endParaRPr lang="en-US" sz="1400" b="1" dirty="0"/>
          </a:p>
        </p:txBody>
      </p:sp>
      <p:pic>
        <p:nvPicPr>
          <p:cNvPr id="92" name="Picture 9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34203" y="1831196"/>
            <a:ext cx="322833" cy="585134"/>
          </a:xfrm>
          <a:prstGeom prst="rect">
            <a:avLst/>
          </a:prstGeom>
        </p:spPr>
      </p:pic>
      <p:sp>
        <p:nvSpPr>
          <p:cNvPr id="93" name="TextBox 92"/>
          <p:cNvSpPr txBox="1"/>
          <p:nvPr/>
        </p:nvSpPr>
        <p:spPr>
          <a:xfrm>
            <a:off x="5872993" y="3589456"/>
            <a:ext cx="640080" cy="274320"/>
          </a:xfrm>
          <a:prstGeom prst="rect">
            <a:avLst/>
          </a:prstGeom>
          <a:noFill/>
        </p:spPr>
        <p:txBody>
          <a:bodyPr wrap="square" lIns="0" tIns="0" rIns="0" bIns="0" rtlCol="0" anchor="t">
            <a:noAutofit/>
          </a:bodyPr>
          <a:lstStyle/>
          <a:p>
            <a:pPr algn="ctr"/>
            <a:r>
              <a:rPr lang="en-US" sz="800" b="1" dirty="0" smtClean="0"/>
              <a:t>deployment</a:t>
            </a:r>
            <a:endParaRPr lang="en-US" sz="1400" b="1" dirty="0"/>
          </a:p>
        </p:txBody>
      </p:sp>
      <p:pic>
        <p:nvPicPr>
          <p:cNvPr id="94" name="Picture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79207" y="2903098"/>
            <a:ext cx="443284" cy="585134"/>
          </a:xfrm>
          <a:prstGeom prst="rect">
            <a:avLst/>
          </a:prstGeom>
        </p:spPr>
      </p:pic>
      <p:cxnSp>
        <p:nvCxnSpPr>
          <p:cNvPr id="110" name="Straight Connector 109"/>
          <p:cNvCxnSpPr/>
          <p:nvPr/>
        </p:nvCxnSpPr>
        <p:spPr>
          <a:xfrm>
            <a:off x="56662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0426" y="679296"/>
            <a:ext cx="544781" cy="653738"/>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71534" y="765554"/>
            <a:ext cx="513304" cy="481223"/>
          </a:xfrm>
          <a:prstGeom prst="rect">
            <a:avLst/>
          </a:prstGeom>
        </p:spPr>
      </p:pic>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8378" y="679296"/>
            <a:ext cx="544781" cy="653738"/>
          </a:xfrm>
          <a:prstGeom prst="rect">
            <a:avLst/>
          </a:prstGeom>
        </p:spPr>
      </p:pic>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75575" y="720373"/>
            <a:ext cx="408274" cy="571584"/>
          </a:xfrm>
          <a:prstGeom prst="rect">
            <a:avLst/>
          </a:prstGeom>
        </p:spPr>
      </p:pic>
      <p:sp>
        <p:nvSpPr>
          <p:cNvPr id="49" name="TextBox 48"/>
          <p:cNvSpPr txBox="1"/>
          <p:nvPr/>
        </p:nvSpPr>
        <p:spPr>
          <a:xfrm>
            <a:off x="1972561" y="4658802"/>
            <a:ext cx="643781" cy="274320"/>
          </a:xfrm>
          <a:prstGeom prst="rect">
            <a:avLst/>
          </a:prstGeom>
          <a:noFill/>
        </p:spPr>
        <p:txBody>
          <a:bodyPr wrap="square" lIns="0" tIns="0" rIns="0" bIns="0" rtlCol="0" anchor="t">
            <a:noAutofit/>
          </a:bodyPr>
          <a:lstStyle/>
          <a:p>
            <a:pPr algn="ctr"/>
            <a:r>
              <a:rPr lang="en-US" sz="800" b="1" dirty="0" smtClean="0"/>
              <a:t>Spot instance</a:t>
            </a:r>
            <a:endParaRPr lang="en-US" sz="1400" b="1" dirty="0"/>
          </a:p>
        </p:txBody>
      </p:sp>
      <p:pic>
        <p:nvPicPr>
          <p:cNvPr id="50" name="Picture 4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8302" y="4002084"/>
            <a:ext cx="526622" cy="555878"/>
          </a:xfrm>
          <a:prstGeom prst="rect">
            <a:avLst/>
          </a:prstGeom>
        </p:spPr>
      </p:pic>
      <p:sp>
        <p:nvSpPr>
          <p:cNvPr id="51" name="TextBox 50"/>
          <p:cNvSpPr txBox="1"/>
          <p:nvPr/>
        </p:nvSpPr>
        <p:spPr>
          <a:xfrm>
            <a:off x="1193525" y="4658802"/>
            <a:ext cx="643781" cy="274320"/>
          </a:xfrm>
          <a:prstGeom prst="rect">
            <a:avLst/>
          </a:prstGeom>
          <a:noFill/>
        </p:spPr>
        <p:txBody>
          <a:bodyPr wrap="square" lIns="0" tIns="0" rIns="0" bIns="0" rtlCol="0" anchor="t">
            <a:noAutofit/>
          </a:bodyPr>
          <a:lstStyle/>
          <a:p>
            <a:pPr algn="ctr"/>
            <a:r>
              <a:rPr lang="en-US" sz="800" b="1" dirty="0" smtClean="0"/>
              <a:t>Spot fleet</a:t>
            </a:r>
            <a:endParaRPr lang="en-US" sz="1400" b="1" dirty="0"/>
          </a:p>
        </p:txBody>
      </p:sp>
      <p:pic>
        <p:nvPicPr>
          <p:cNvPr id="52" name="Picture 5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45466" y="3957749"/>
            <a:ext cx="544782" cy="568129"/>
          </a:xfrm>
          <a:prstGeom prst="rect">
            <a:avLst/>
          </a:prstGeom>
        </p:spPr>
      </p:pic>
      <p:sp>
        <p:nvSpPr>
          <p:cNvPr id="53" name="TextBox 52"/>
          <p:cNvSpPr txBox="1"/>
          <p:nvPr/>
        </p:nvSpPr>
        <p:spPr>
          <a:xfrm>
            <a:off x="1209145" y="2531627"/>
            <a:ext cx="630932" cy="274320"/>
          </a:xfrm>
          <a:prstGeom prst="rect">
            <a:avLst/>
          </a:prstGeom>
          <a:noFill/>
        </p:spPr>
        <p:txBody>
          <a:bodyPr wrap="square" lIns="0" tIns="0" rIns="0" bIns="0" rtlCol="0" anchor="t">
            <a:noAutofit/>
          </a:bodyPr>
          <a:lstStyle/>
          <a:p>
            <a:pPr algn="ctr"/>
            <a:r>
              <a:rPr lang="en-US" sz="800" b="1" dirty="0" smtClean="0"/>
              <a:t>Auto Scaling</a:t>
            </a:r>
            <a:endParaRPr lang="en-US" sz="1400" b="1" dirty="0"/>
          </a:p>
        </p:txBody>
      </p:sp>
      <p:pic>
        <p:nvPicPr>
          <p:cNvPr id="54" name="Picture 5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53702" y="1864690"/>
            <a:ext cx="544782" cy="529649"/>
          </a:xfrm>
          <a:prstGeom prst="rect">
            <a:avLst/>
          </a:prstGeom>
        </p:spPr>
      </p:pic>
      <p:cxnSp>
        <p:nvCxnSpPr>
          <p:cNvPr id="46" name="Straight Connector 45"/>
          <p:cNvCxnSpPr/>
          <p:nvPr/>
        </p:nvCxnSpPr>
        <p:spPr>
          <a:xfrm>
            <a:off x="364494" y="1739909"/>
            <a:ext cx="31089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4" name="TextBox 213"/>
          <p:cNvSpPr txBox="1"/>
          <p:nvPr/>
        </p:nvSpPr>
        <p:spPr>
          <a:xfrm>
            <a:off x="410926" y="1360220"/>
            <a:ext cx="643781" cy="155632"/>
          </a:xfrm>
          <a:prstGeom prst="rect">
            <a:avLst/>
          </a:prstGeom>
          <a:noFill/>
        </p:spPr>
        <p:txBody>
          <a:bodyPr wrap="square" lIns="0" tIns="0" rIns="0" bIns="0" rtlCol="0" anchor="t">
            <a:noAutofit/>
          </a:bodyPr>
          <a:lstStyle/>
          <a:p>
            <a:pPr algn="ctr"/>
            <a:r>
              <a:rPr lang="en-US" sz="1000" b="1" dirty="0" smtClean="0"/>
              <a:t>Amazon EC2</a:t>
            </a:r>
            <a:endParaRPr lang="en-US" b="1" dirty="0"/>
          </a:p>
        </p:txBody>
      </p:sp>
      <p:cxnSp>
        <p:nvCxnSpPr>
          <p:cNvPr id="265" name="Straight Connector 264"/>
          <p:cNvCxnSpPr/>
          <p:nvPr/>
        </p:nvCxnSpPr>
        <p:spPr>
          <a:xfrm>
            <a:off x="359373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662313" y="733262"/>
            <a:ext cx="822960" cy="782590"/>
            <a:chOff x="3671413" y="733262"/>
            <a:chExt cx="822960" cy="782590"/>
          </a:xfrm>
        </p:grpSpPr>
        <p:pic>
          <p:nvPicPr>
            <p:cNvPr id="56" name="Picture 5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808573" y="733262"/>
              <a:ext cx="548640" cy="566338"/>
            </a:xfrm>
            <a:prstGeom prst="rect">
              <a:avLst/>
            </a:prstGeom>
          </p:spPr>
        </p:pic>
        <p:sp>
          <p:nvSpPr>
            <p:cNvPr id="266" name="TextBox 265"/>
            <p:cNvSpPr txBox="1"/>
            <p:nvPr/>
          </p:nvSpPr>
          <p:spPr>
            <a:xfrm>
              <a:off x="3671413"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ECR</a:t>
              </a:r>
              <a:endParaRPr lang="en-US" sz="1000" b="1" dirty="0"/>
            </a:p>
          </p:txBody>
        </p:sp>
      </p:grpSp>
      <p:sp>
        <p:nvSpPr>
          <p:cNvPr id="501" name="TextBox 500"/>
          <p:cNvSpPr txBox="1"/>
          <p:nvPr/>
        </p:nvSpPr>
        <p:spPr>
          <a:xfrm>
            <a:off x="4716706" y="1360220"/>
            <a:ext cx="822960" cy="155632"/>
          </a:xfrm>
          <a:prstGeom prst="rect">
            <a:avLst/>
          </a:prstGeom>
          <a:noFill/>
        </p:spPr>
        <p:txBody>
          <a:bodyPr wrap="square" lIns="0" tIns="0" rIns="0" bIns="0" rtlCol="0" anchor="t">
            <a:noAutofit/>
          </a:bodyPr>
          <a:lstStyle/>
          <a:p>
            <a:pPr algn="ctr"/>
            <a:r>
              <a:rPr lang="en-US" sz="1000" b="1" dirty="0"/>
              <a:t>Amazon </a:t>
            </a:r>
            <a:r>
              <a:rPr lang="en-US" sz="1000" b="1" dirty="0" smtClean="0"/>
              <a:t>ECS</a:t>
            </a:r>
            <a:endParaRPr lang="en-US" sz="1000" b="1" dirty="0"/>
          </a:p>
        </p:txBody>
      </p:sp>
      <p:cxnSp>
        <p:nvCxnSpPr>
          <p:cNvPr id="502" name="Straight Connector 501"/>
          <p:cNvCxnSpPr/>
          <p:nvPr/>
        </p:nvCxnSpPr>
        <p:spPr>
          <a:xfrm>
            <a:off x="571316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3" name="TextBox 502"/>
          <p:cNvSpPr txBox="1"/>
          <p:nvPr/>
        </p:nvSpPr>
        <p:spPr>
          <a:xfrm>
            <a:off x="5771416" y="1360220"/>
            <a:ext cx="825006" cy="155632"/>
          </a:xfrm>
          <a:prstGeom prst="rect">
            <a:avLst/>
          </a:prstGeom>
          <a:noFill/>
        </p:spPr>
        <p:txBody>
          <a:bodyPr wrap="square" lIns="0" tIns="0" rIns="0" bIns="0" rtlCol="0" anchor="t">
            <a:noAutofit/>
          </a:bodyPr>
          <a:lstStyle/>
          <a:p>
            <a:pPr algn="ctr"/>
            <a:r>
              <a:rPr lang="en-US" sz="1000" b="1" dirty="0"/>
              <a:t>AWS Elastic Beanstalk</a:t>
            </a:r>
          </a:p>
        </p:txBody>
      </p:sp>
      <p:cxnSp>
        <p:nvCxnSpPr>
          <p:cNvPr id="504" name="Straight Connector 503"/>
          <p:cNvCxnSpPr/>
          <p:nvPr/>
        </p:nvCxnSpPr>
        <p:spPr>
          <a:xfrm>
            <a:off x="677324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05" name="TextBox 504"/>
          <p:cNvSpPr txBox="1"/>
          <p:nvPr/>
        </p:nvSpPr>
        <p:spPr>
          <a:xfrm>
            <a:off x="6848266" y="1360220"/>
            <a:ext cx="825006" cy="155632"/>
          </a:xfrm>
          <a:prstGeom prst="rect">
            <a:avLst/>
          </a:prstGeom>
          <a:noFill/>
        </p:spPr>
        <p:txBody>
          <a:bodyPr wrap="square" lIns="0" tIns="0" rIns="0" bIns="0" rtlCol="0" anchor="t">
            <a:noAutofit/>
          </a:bodyPr>
          <a:lstStyle/>
          <a:p>
            <a:pPr algn="ctr"/>
            <a:r>
              <a:rPr lang="en-US" sz="1000" b="1" dirty="0" smtClean="0"/>
              <a:t>AWS</a:t>
            </a:r>
          </a:p>
          <a:p>
            <a:pPr algn="ctr"/>
            <a:r>
              <a:rPr lang="en-US" sz="1000" b="1" dirty="0" smtClean="0"/>
              <a:t>Lambda</a:t>
            </a:r>
            <a:endParaRPr lang="en-US" sz="1000" b="1" dirty="0"/>
          </a:p>
        </p:txBody>
      </p:sp>
      <p:cxnSp>
        <p:nvCxnSpPr>
          <p:cNvPr id="108" name="Straight Connector 107"/>
          <p:cNvCxnSpPr/>
          <p:nvPr/>
        </p:nvCxnSpPr>
        <p:spPr>
          <a:xfrm>
            <a:off x="353776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59783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648168"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72636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78707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830253"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831193" y="1360404"/>
            <a:ext cx="943550" cy="155448"/>
          </a:xfrm>
          <a:prstGeom prst="rect">
            <a:avLst/>
          </a:prstGeom>
          <a:noFill/>
        </p:spPr>
        <p:txBody>
          <a:bodyPr wrap="square" lIns="0" tIns="0" rIns="0" bIns="0" rtlCol="0" anchor="t">
            <a:noAutofit/>
          </a:bodyPr>
          <a:lstStyle/>
          <a:p>
            <a:pPr algn="ctr"/>
            <a:r>
              <a:rPr lang="en-US" sz="1000" b="1" dirty="0" smtClean="0"/>
              <a:t>Elastic Load Balancing</a:t>
            </a:r>
            <a:endParaRPr lang="en-US" b="1" dirty="0"/>
          </a:p>
        </p:txBody>
      </p:sp>
      <p:pic>
        <p:nvPicPr>
          <p:cNvPr id="61" name="Picture 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23714" y="673146"/>
            <a:ext cx="544781" cy="653737"/>
          </a:xfrm>
          <a:prstGeom prst="rect">
            <a:avLst/>
          </a:prstGeom>
        </p:spPr>
      </p:pic>
    </p:spTree>
    <p:extLst>
      <p:ext uri="{BB962C8B-B14F-4D97-AF65-F5344CB8AC3E}">
        <p14:creationId xmlns:p14="http://schemas.microsoft.com/office/powerpoint/2010/main" val="229696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&amp; Content Delivery</a:t>
            </a:r>
            <a:endParaRPr lang="en-US" dirty="0"/>
          </a:p>
        </p:txBody>
      </p:sp>
    </p:spTree>
    <p:extLst>
      <p:ext uri="{BB962C8B-B14F-4D97-AF65-F5344CB8AC3E}">
        <p14:creationId xmlns:p14="http://schemas.microsoft.com/office/powerpoint/2010/main" val="382565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&amp; Content Delivery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166" y="709358"/>
            <a:ext cx="521367" cy="625641"/>
          </a:xfrm>
          <a:prstGeom prst="rect">
            <a:avLst/>
          </a:prstGeom>
        </p:spPr>
      </p:pic>
      <p:sp>
        <p:nvSpPr>
          <p:cNvPr id="8" name="TextBox 7"/>
          <p:cNvSpPr txBox="1"/>
          <p:nvPr/>
        </p:nvSpPr>
        <p:spPr>
          <a:xfrm>
            <a:off x="3698480" y="2540805"/>
            <a:ext cx="640080" cy="274320"/>
          </a:xfrm>
          <a:prstGeom prst="rect">
            <a:avLst/>
          </a:prstGeom>
          <a:noFill/>
        </p:spPr>
        <p:txBody>
          <a:bodyPr wrap="square" lIns="0" tIns="0" rIns="0" bIns="0" rtlCol="0" anchor="t">
            <a:noAutofit/>
          </a:bodyPr>
          <a:lstStyle/>
          <a:p>
            <a:pPr algn="ctr"/>
            <a:r>
              <a:rPr lang="en-US" sz="800" b="1" dirty="0" smtClean="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712" y="1867192"/>
            <a:ext cx="503140" cy="521775"/>
          </a:xfrm>
          <a:prstGeom prst="rect">
            <a:avLst/>
          </a:prstGeom>
        </p:spPr>
      </p:pic>
      <p:sp>
        <p:nvSpPr>
          <p:cNvPr id="10" name="TextBox 9"/>
          <p:cNvSpPr txBox="1"/>
          <p:nvPr/>
        </p:nvSpPr>
        <p:spPr>
          <a:xfrm>
            <a:off x="3698480" y="3577781"/>
            <a:ext cx="640080" cy="274320"/>
          </a:xfrm>
          <a:prstGeom prst="rect">
            <a:avLst/>
          </a:prstGeom>
          <a:noFill/>
        </p:spPr>
        <p:txBody>
          <a:bodyPr wrap="square" lIns="0" tIns="0" rIns="0" bIns="0" rtlCol="0" anchor="t">
            <a:noAutofit/>
          </a:bodyPr>
          <a:lstStyle/>
          <a:p>
            <a:pPr algn="ctr"/>
            <a:r>
              <a:rPr lang="en-US" sz="800" b="1" dirty="0" smtClean="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864" y="2906352"/>
            <a:ext cx="543745" cy="563884"/>
          </a:xfrm>
          <a:prstGeom prst="rect">
            <a:avLst/>
          </a:prstGeom>
        </p:spPr>
      </p:pic>
      <p:sp>
        <p:nvSpPr>
          <p:cNvPr id="12" name="TextBox 11"/>
          <p:cNvSpPr txBox="1"/>
          <p:nvPr/>
        </p:nvSpPr>
        <p:spPr>
          <a:xfrm>
            <a:off x="3689934" y="4664432"/>
            <a:ext cx="640080" cy="274320"/>
          </a:xfrm>
          <a:prstGeom prst="rect">
            <a:avLst/>
          </a:prstGeom>
          <a:noFill/>
        </p:spPr>
        <p:txBody>
          <a:bodyPr wrap="square" lIns="0" tIns="0" rIns="0" bIns="0" rtlCol="0" anchor="t">
            <a:noAutofit/>
          </a:bodyPr>
          <a:lstStyle/>
          <a:p>
            <a:pPr algn="ctr"/>
            <a:r>
              <a:rPr lang="en-US" sz="800" b="1" dirty="0" smtClean="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4706" y="4065390"/>
            <a:ext cx="359681" cy="388076"/>
          </a:xfrm>
          <a:prstGeom prst="rect">
            <a:avLst/>
          </a:prstGeom>
        </p:spPr>
      </p:pic>
      <p:cxnSp>
        <p:nvCxnSpPr>
          <p:cNvPr id="20" name="Straight Connector 19"/>
          <p:cNvCxnSpPr/>
          <p:nvPr/>
        </p:nvCxnSpPr>
        <p:spPr>
          <a:xfrm>
            <a:off x="562980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1214" y="686643"/>
            <a:ext cx="543292" cy="651951"/>
          </a:xfrm>
          <a:prstGeom prst="rect">
            <a:avLst/>
          </a:prstGeom>
        </p:spPr>
      </p:pic>
      <p:sp>
        <p:nvSpPr>
          <p:cNvPr id="51" name="TextBox 50"/>
          <p:cNvSpPr txBox="1"/>
          <p:nvPr/>
        </p:nvSpPr>
        <p:spPr>
          <a:xfrm>
            <a:off x="6792818" y="2509786"/>
            <a:ext cx="899042" cy="274320"/>
          </a:xfrm>
          <a:prstGeom prst="rect">
            <a:avLst/>
          </a:prstGeom>
          <a:noFill/>
        </p:spPr>
        <p:txBody>
          <a:bodyPr wrap="square" lIns="0" tIns="0" rIns="0" bIns="0" rtlCol="0" anchor="t">
            <a:noAutofit/>
          </a:bodyPr>
          <a:lstStyle/>
          <a:p>
            <a:pPr algn="ctr"/>
            <a:r>
              <a:rPr lang="en-US" sz="800" b="1" dirty="0" smtClean="0"/>
              <a:t>Amazon EBS</a:t>
            </a:r>
            <a:endParaRPr lang="en-US" sz="1400" b="1" dirty="0"/>
          </a:p>
        </p:txBody>
      </p:sp>
      <p:pic>
        <p:nvPicPr>
          <p:cNvPr id="52" name="Picture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8184" y="1854526"/>
            <a:ext cx="368311" cy="514100"/>
          </a:xfrm>
          <a:prstGeom prst="rect">
            <a:avLst/>
          </a:prstGeom>
        </p:spPr>
      </p:pic>
      <p:sp>
        <p:nvSpPr>
          <p:cNvPr id="53" name="TextBox 52"/>
          <p:cNvSpPr txBox="1"/>
          <p:nvPr/>
        </p:nvSpPr>
        <p:spPr>
          <a:xfrm>
            <a:off x="6922299" y="4609819"/>
            <a:ext cx="640080" cy="274320"/>
          </a:xfrm>
          <a:prstGeom prst="rect">
            <a:avLst/>
          </a:prstGeom>
          <a:noFill/>
        </p:spPr>
        <p:txBody>
          <a:bodyPr wrap="square" lIns="0" tIns="0" rIns="0" bIns="0" rtlCol="0" anchor="t">
            <a:noAutofit/>
          </a:bodyPr>
          <a:lstStyle/>
          <a:p>
            <a:pPr algn="ctr"/>
            <a:r>
              <a:rPr lang="en-US" sz="800" b="1" dirty="0"/>
              <a:t>v</a:t>
            </a:r>
            <a:r>
              <a:rPr lang="en-US" sz="800" b="1" dirty="0" smtClean="0"/>
              <a:t>olume</a:t>
            </a:r>
            <a:endParaRPr lang="en-US" sz="1400" b="1" dirty="0"/>
          </a:p>
        </p:txBody>
      </p:sp>
      <p:pic>
        <p:nvPicPr>
          <p:cNvPr id="54" name="Picture 5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43322" y="3948466"/>
            <a:ext cx="398035" cy="555590"/>
          </a:xfrm>
          <a:prstGeom prst="rect">
            <a:avLst/>
          </a:prstGeom>
        </p:spPr>
      </p:pic>
      <p:sp>
        <p:nvSpPr>
          <p:cNvPr id="55" name="TextBox 54"/>
          <p:cNvSpPr txBox="1"/>
          <p:nvPr/>
        </p:nvSpPr>
        <p:spPr>
          <a:xfrm>
            <a:off x="6922299" y="3565046"/>
            <a:ext cx="640080" cy="274320"/>
          </a:xfrm>
          <a:prstGeom prst="rect">
            <a:avLst/>
          </a:prstGeom>
          <a:noFill/>
        </p:spPr>
        <p:txBody>
          <a:bodyPr wrap="square" lIns="0" tIns="0" rIns="0" bIns="0" rtlCol="0" anchor="t">
            <a:noAutofit/>
          </a:bodyPr>
          <a:lstStyle/>
          <a:p>
            <a:pPr algn="ctr"/>
            <a:r>
              <a:rPr lang="en-US" sz="800" b="1" dirty="0" smtClean="0"/>
              <a:t>snapshot</a:t>
            </a:r>
            <a:endParaRPr lang="en-US" sz="1400" b="1" dirty="0"/>
          </a:p>
        </p:txBody>
      </p:sp>
      <p:pic>
        <p:nvPicPr>
          <p:cNvPr id="56" name="Picture 5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32072" y="2916587"/>
            <a:ext cx="420534" cy="513987"/>
          </a:xfrm>
          <a:prstGeom prst="rect">
            <a:avLst/>
          </a:prstGeom>
        </p:spPr>
      </p:pic>
      <p:sp>
        <p:nvSpPr>
          <p:cNvPr id="57" name="TextBox 56"/>
          <p:cNvSpPr txBox="1"/>
          <p:nvPr/>
        </p:nvSpPr>
        <p:spPr>
          <a:xfrm>
            <a:off x="4780364" y="2536369"/>
            <a:ext cx="640080" cy="274320"/>
          </a:xfrm>
          <a:prstGeom prst="rect">
            <a:avLst/>
          </a:prstGeom>
          <a:noFill/>
        </p:spPr>
        <p:txBody>
          <a:bodyPr wrap="square" lIns="0" tIns="0" rIns="0" bIns="0" rtlCol="0" anchor="t">
            <a:noAutofit/>
          </a:bodyPr>
          <a:lstStyle/>
          <a:p>
            <a:pPr algn="ctr"/>
            <a:r>
              <a:rPr lang="en-US" sz="800" b="1" dirty="0" smtClean="0"/>
              <a:t>import/</a:t>
            </a:r>
            <a:br>
              <a:rPr lang="en-US" sz="800" b="1" dirty="0" smtClean="0"/>
            </a:br>
            <a:r>
              <a:rPr lang="en-US" sz="800" b="1" dirty="0" smtClean="0"/>
              <a:t>export</a:t>
            </a:r>
            <a:endParaRPr lang="en-US" sz="1400" b="1" dirty="0"/>
          </a:p>
        </p:txBody>
      </p:sp>
      <p:pic>
        <p:nvPicPr>
          <p:cNvPr id="58" name="Picture 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71878" y="1884549"/>
            <a:ext cx="461359" cy="461359"/>
          </a:xfrm>
          <a:prstGeom prst="rect">
            <a:avLst/>
          </a:prstGeom>
        </p:spPr>
      </p:pic>
      <p:pic>
        <p:nvPicPr>
          <p:cNvPr id="70" name="Picture 6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11284" y="698794"/>
            <a:ext cx="543292" cy="641262"/>
          </a:xfrm>
          <a:prstGeom prst="rect">
            <a:avLst/>
          </a:prstGeom>
        </p:spPr>
      </p:pic>
      <p:pic>
        <p:nvPicPr>
          <p:cNvPr id="60" name="Picture 5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7534" y="679969"/>
            <a:ext cx="544780" cy="653736"/>
          </a:xfrm>
          <a:prstGeom prst="rect">
            <a:avLst/>
          </a:prstGeom>
        </p:spPr>
      </p:pic>
      <p:pic>
        <p:nvPicPr>
          <p:cNvPr id="63" name="Picture 6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78454" y="708269"/>
            <a:ext cx="543292" cy="651951"/>
          </a:xfrm>
          <a:prstGeom prst="rect">
            <a:avLst/>
          </a:prstGeom>
        </p:spPr>
      </p:pic>
      <p:cxnSp>
        <p:nvCxnSpPr>
          <p:cNvPr id="65" name="Straight Connector 64"/>
          <p:cNvCxnSpPr/>
          <p:nvPr/>
        </p:nvCxnSpPr>
        <p:spPr>
          <a:xfrm>
            <a:off x="136031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56462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9706" y="2531572"/>
            <a:ext cx="640080" cy="274320"/>
          </a:xfrm>
          <a:prstGeom prst="rect">
            <a:avLst/>
          </a:prstGeom>
          <a:noFill/>
        </p:spPr>
        <p:txBody>
          <a:bodyPr wrap="square" lIns="0" tIns="0" rIns="0" bIns="0" rtlCol="0" anchor="t">
            <a:noAutofit/>
          </a:bodyPr>
          <a:lstStyle/>
          <a:p>
            <a:pPr algn="ctr"/>
            <a:r>
              <a:rPr lang="en-US" sz="800" b="1" dirty="0" smtClean="0"/>
              <a:t>download distribution</a:t>
            </a:r>
            <a:endParaRPr lang="en-US" sz="1400" b="1" dirty="0"/>
          </a:p>
        </p:txBody>
      </p:sp>
      <p:pic>
        <p:nvPicPr>
          <p:cNvPr id="71" name="Picture 7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65056" y="1873584"/>
            <a:ext cx="503782" cy="520033"/>
          </a:xfrm>
          <a:prstGeom prst="rect">
            <a:avLst/>
          </a:prstGeom>
        </p:spPr>
      </p:pic>
      <p:sp>
        <p:nvSpPr>
          <p:cNvPr id="74" name="TextBox 73"/>
          <p:cNvSpPr txBox="1"/>
          <p:nvPr/>
        </p:nvSpPr>
        <p:spPr>
          <a:xfrm>
            <a:off x="479706" y="3577781"/>
            <a:ext cx="640080" cy="274320"/>
          </a:xfrm>
          <a:prstGeom prst="rect">
            <a:avLst/>
          </a:prstGeom>
          <a:noFill/>
        </p:spPr>
        <p:txBody>
          <a:bodyPr wrap="square" lIns="0" tIns="0" rIns="0" bIns="0" rtlCol="0" anchor="t">
            <a:noAutofit/>
          </a:bodyPr>
          <a:lstStyle/>
          <a:p>
            <a:pPr algn="ctr"/>
            <a:r>
              <a:rPr lang="en-US" sz="800" b="1" dirty="0" smtClean="0"/>
              <a:t>edge location</a:t>
            </a:r>
            <a:endParaRPr lang="en-US" sz="1400" b="1" dirty="0"/>
          </a:p>
        </p:txBody>
      </p:sp>
      <p:pic>
        <p:nvPicPr>
          <p:cNvPr id="75" name="Picture 7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4449" y="2899712"/>
            <a:ext cx="524995" cy="563883"/>
          </a:xfrm>
          <a:prstGeom prst="rect">
            <a:avLst/>
          </a:prstGeom>
          <a:noFill/>
          <a:ln>
            <a:noFill/>
          </a:ln>
        </p:spPr>
      </p:pic>
      <p:sp>
        <p:nvSpPr>
          <p:cNvPr id="76" name="TextBox 75"/>
          <p:cNvSpPr txBox="1"/>
          <p:nvPr/>
        </p:nvSpPr>
        <p:spPr>
          <a:xfrm>
            <a:off x="5844121" y="4661460"/>
            <a:ext cx="640080" cy="274320"/>
          </a:xfrm>
          <a:prstGeom prst="rect">
            <a:avLst/>
          </a:prstGeom>
          <a:noFill/>
        </p:spPr>
        <p:txBody>
          <a:bodyPr wrap="square" lIns="0" tIns="0" rIns="0" bIns="0" rtlCol="0" anchor="t">
            <a:noAutofit/>
          </a:bodyPr>
          <a:lstStyle/>
          <a:p>
            <a:pPr algn="ctr"/>
            <a:r>
              <a:rPr lang="en-US" sz="800" b="1" dirty="0" smtClean="0"/>
              <a:t>virtual tape library</a:t>
            </a:r>
            <a:endParaRPr lang="en-US" sz="1400" b="1" dirty="0"/>
          </a:p>
        </p:txBody>
      </p:sp>
      <p:pic>
        <p:nvPicPr>
          <p:cNvPr id="77" name="Picture 7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946532" y="3998442"/>
            <a:ext cx="420535" cy="513987"/>
          </a:xfrm>
          <a:prstGeom prst="rect">
            <a:avLst/>
          </a:prstGeom>
        </p:spPr>
      </p:pic>
      <p:sp>
        <p:nvSpPr>
          <p:cNvPr id="78" name="TextBox 77"/>
          <p:cNvSpPr txBox="1"/>
          <p:nvPr/>
        </p:nvSpPr>
        <p:spPr>
          <a:xfrm>
            <a:off x="5852667" y="3577781"/>
            <a:ext cx="640080" cy="274320"/>
          </a:xfrm>
          <a:prstGeom prst="rect">
            <a:avLst/>
          </a:prstGeom>
          <a:noFill/>
        </p:spPr>
        <p:txBody>
          <a:bodyPr wrap="square" lIns="0" tIns="0" rIns="0" bIns="0" rtlCol="0" anchor="t">
            <a:noAutofit/>
          </a:bodyPr>
          <a:lstStyle/>
          <a:p>
            <a:pPr algn="ctr"/>
            <a:r>
              <a:rPr lang="en-US" sz="800" b="1" dirty="0" smtClean="0"/>
              <a:t>non-cached volume</a:t>
            </a:r>
            <a:endParaRPr lang="en-US" sz="1400" b="1" dirty="0"/>
          </a:p>
        </p:txBody>
      </p:sp>
      <p:pic>
        <p:nvPicPr>
          <p:cNvPr id="79" name="Picture 7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934287" y="2906352"/>
            <a:ext cx="461359" cy="563883"/>
          </a:xfrm>
          <a:prstGeom prst="rect">
            <a:avLst/>
          </a:prstGeom>
        </p:spPr>
      </p:pic>
      <p:cxnSp>
        <p:nvCxnSpPr>
          <p:cNvPr id="83" name="Straight Connector 82"/>
          <p:cNvCxnSpPr/>
          <p:nvPr/>
        </p:nvCxnSpPr>
        <p:spPr>
          <a:xfrm>
            <a:off x="670555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5" name="Picture 8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86683" y="681263"/>
            <a:ext cx="544780" cy="653736"/>
          </a:xfrm>
          <a:prstGeom prst="rect">
            <a:avLst/>
          </a:prstGeom>
        </p:spPr>
      </p:pic>
      <p:sp>
        <p:nvSpPr>
          <p:cNvPr id="87" name="TextBox 86"/>
          <p:cNvSpPr txBox="1"/>
          <p:nvPr/>
        </p:nvSpPr>
        <p:spPr>
          <a:xfrm>
            <a:off x="2628728" y="2528140"/>
            <a:ext cx="640080" cy="274320"/>
          </a:xfrm>
          <a:prstGeom prst="rect">
            <a:avLst/>
          </a:prstGeom>
          <a:noFill/>
        </p:spPr>
        <p:txBody>
          <a:bodyPr wrap="square" lIns="0" tIns="0" rIns="0" bIns="0" rtlCol="0" anchor="t">
            <a:noAutofit/>
          </a:bodyPr>
          <a:lstStyle/>
          <a:p>
            <a:pPr algn="ctr"/>
            <a:r>
              <a:rPr lang="en-US" sz="800" b="1" dirty="0" smtClean="0"/>
              <a:t>archive</a:t>
            </a:r>
            <a:endParaRPr lang="en-US" sz="1400" b="1" dirty="0"/>
          </a:p>
        </p:txBody>
      </p:sp>
      <p:pic>
        <p:nvPicPr>
          <p:cNvPr id="88" name="Picture 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56167" y="1867193"/>
            <a:ext cx="404959" cy="521775"/>
          </a:xfrm>
          <a:prstGeom prst="rect">
            <a:avLst/>
          </a:prstGeom>
        </p:spPr>
      </p:pic>
      <p:sp>
        <p:nvSpPr>
          <p:cNvPr id="89" name="TextBox 88"/>
          <p:cNvSpPr txBox="1"/>
          <p:nvPr/>
        </p:nvSpPr>
        <p:spPr>
          <a:xfrm>
            <a:off x="2628728" y="3577781"/>
            <a:ext cx="640080" cy="274320"/>
          </a:xfrm>
          <a:prstGeom prst="rect">
            <a:avLst/>
          </a:prstGeom>
          <a:noFill/>
        </p:spPr>
        <p:txBody>
          <a:bodyPr wrap="square" lIns="0" tIns="0" rIns="0" bIns="0" rtlCol="0" anchor="t">
            <a:noAutofit/>
          </a:bodyPr>
          <a:lstStyle/>
          <a:p>
            <a:pPr algn="ctr"/>
            <a:r>
              <a:rPr lang="en-US" sz="800" b="1" dirty="0" smtClean="0"/>
              <a:t>vault</a:t>
            </a:r>
            <a:endParaRPr lang="en-US" sz="1400" b="1" dirty="0"/>
          </a:p>
        </p:txBody>
      </p:sp>
      <p:pic>
        <p:nvPicPr>
          <p:cNvPr id="90" name="Picture 8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56167" y="2916428"/>
            <a:ext cx="398035" cy="555590"/>
          </a:xfrm>
          <a:prstGeom prst="rect">
            <a:avLst/>
          </a:prstGeom>
        </p:spPr>
      </p:pic>
      <p:cxnSp>
        <p:nvCxnSpPr>
          <p:cNvPr id="91" name="Straight Connector 90"/>
          <p:cNvCxnSpPr/>
          <p:nvPr/>
        </p:nvCxnSpPr>
        <p:spPr>
          <a:xfrm>
            <a:off x="24305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48602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79706" y="4661797"/>
            <a:ext cx="640080" cy="274320"/>
          </a:xfrm>
          <a:prstGeom prst="rect">
            <a:avLst/>
          </a:prstGeom>
          <a:noFill/>
        </p:spPr>
        <p:txBody>
          <a:bodyPr wrap="square" lIns="0" tIns="0" rIns="0" bIns="0" rtlCol="0" anchor="t">
            <a:noAutofit/>
          </a:bodyPr>
          <a:lstStyle/>
          <a:p>
            <a:pPr algn="ctr"/>
            <a:r>
              <a:rPr lang="en-US" sz="800" b="1" dirty="0" smtClean="0"/>
              <a:t>streaming distribution</a:t>
            </a:r>
            <a:endParaRPr lang="en-US" sz="1400" b="1" dirty="0"/>
          </a:p>
        </p:txBody>
      </p:sp>
      <p:pic>
        <p:nvPicPr>
          <p:cNvPr id="96" name="Picture 9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45525" y="3987215"/>
            <a:ext cx="544439" cy="562001"/>
          </a:xfrm>
          <a:prstGeom prst="rect">
            <a:avLst/>
          </a:prstGeom>
        </p:spPr>
      </p:pic>
      <p:sp>
        <p:nvSpPr>
          <p:cNvPr id="72" name="TextBox 71"/>
          <p:cNvSpPr txBox="1"/>
          <p:nvPr/>
        </p:nvSpPr>
        <p:spPr>
          <a:xfrm>
            <a:off x="5844121" y="2526939"/>
            <a:ext cx="640080" cy="274320"/>
          </a:xfrm>
          <a:prstGeom prst="rect">
            <a:avLst/>
          </a:prstGeom>
          <a:noFill/>
        </p:spPr>
        <p:txBody>
          <a:bodyPr wrap="square" lIns="0" tIns="0" rIns="0" bIns="0" rtlCol="0" anchor="t">
            <a:noAutofit/>
          </a:bodyPr>
          <a:lstStyle/>
          <a:p>
            <a:pPr algn="ctr"/>
            <a:r>
              <a:rPr lang="en-US" sz="800" b="1" dirty="0" smtClean="0"/>
              <a:t>cached volume</a:t>
            </a:r>
            <a:endParaRPr lang="en-US" sz="1400" b="1" dirty="0"/>
          </a:p>
        </p:txBody>
      </p:sp>
      <p:pic>
        <p:nvPicPr>
          <p:cNvPr id="73" name="Picture 7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941040" y="1846137"/>
            <a:ext cx="461359" cy="563883"/>
          </a:xfrm>
          <a:prstGeom prst="rect">
            <a:avLst/>
          </a:prstGeom>
        </p:spPr>
      </p:pic>
      <p:sp>
        <p:nvSpPr>
          <p:cNvPr id="82" name="TextBox 81"/>
          <p:cNvSpPr txBox="1"/>
          <p:nvPr/>
        </p:nvSpPr>
        <p:spPr>
          <a:xfrm>
            <a:off x="444164" y="1360220"/>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cxnSp>
        <p:nvCxnSpPr>
          <p:cNvPr id="255" name="Straight Connector 254"/>
          <p:cNvCxnSpPr/>
          <p:nvPr/>
        </p:nvCxnSpPr>
        <p:spPr>
          <a:xfrm>
            <a:off x="32986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84" name="TextBox 283"/>
          <p:cNvSpPr txBox="1"/>
          <p:nvPr/>
        </p:nvSpPr>
        <p:spPr>
          <a:xfrm>
            <a:off x="1400653" y="1360220"/>
            <a:ext cx="980160" cy="155632"/>
          </a:xfrm>
          <a:prstGeom prst="rect">
            <a:avLst/>
          </a:prstGeom>
          <a:noFill/>
        </p:spPr>
        <p:txBody>
          <a:bodyPr wrap="square" lIns="0" tIns="0" rIns="0" bIns="0" rtlCol="0" anchor="t">
            <a:noAutofit/>
          </a:bodyPr>
          <a:lstStyle/>
          <a:p>
            <a:pPr algn="ctr"/>
            <a:r>
              <a:rPr lang="en-US" sz="1000" b="1" dirty="0"/>
              <a:t>Amazon </a:t>
            </a:r>
            <a:r>
              <a:rPr lang="en-US" sz="1000" b="1" dirty="0" smtClean="0"/>
              <a:t>EFS</a:t>
            </a:r>
            <a:endParaRPr lang="en-US" sz="1000" b="1" dirty="0"/>
          </a:p>
        </p:txBody>
      </p:sp>
      <p:cxnSp>
        <p:nvCxnSpPr>
          <p:cNvPr id="285" name="Straight Connector 284"/>
          <p:cNvCxnSpPr/>
          <p:nvPr/>
        </p:nvCxnSpPr>
        <p:spPr>
          <a:xfrm>
            <a:off x="139702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91" name="TextBox 290"/>
          <p:cNvSpPr txBox="1"/>
          <p:nvPr/>
        </p:nvSpPr>
        <p:spPr>
          <a:xfrm>
            <a:off x="2591834" y="1360220"/>
            <a:ext cx="731520" cy="155632"/>
          </a:xfrm>
          <a:prstGeom prst="rect">
            <a:avLst/>
          </a:prstGeom>
          <a:noFill/>
        </p:spPr>
        <p:txBody>
          <a:bodyPr wrap="square" lIns="0" tIns="0" rIns="0" bIns="0" rtlCol="0" anchor="t">
            <a:noAutofit/>
          </a:bodyPr>
          <a:lstStyle/>
          <a:p>
            <a:pPr algn="ctr"/>
            <a:r>
              <a:rPr lang="en-US" sz="1000" b="1" dirty="0" smtClean="0"/>
              <a:t>Amazon Glacier</a:t>
            </a:r>
            <a:endParaRPr lang="en-US" b="1" dirty="0"/>
          </a:p>
        </p:txBody>
      </p:sp>
      <p:cxnSp>
        <p:nvCxnSpPr>
          <p:cNvPr id="292" name="Straight Connector 291"/>
          <p:cNvCxnSpPr/>
          <p:nvPr/>
        </p:nvCxnSpPr>
        <p:spPr>
          <a:xfrm>
            <a:off x="2477534"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8" name="TextBox 347"/>
          <p:cNvSpPr txBox="1"/>
          <p:nvPr/>
        </p:nvSpPr>
        <p:spPr>
          <a:xfrm>
            <a:off x="3654607" y="1360220"/>
            <a:ext cx="731520"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S3</a:t>
            </a:r>
            <a:endParaRPr lang="en-US" b="1" dirty="0"/>
          </a:p>
        </p:txBody>
      </p:sp>
      <p:cxnSp>
        <p:nvCxnSpPr>
          <p:cNvPr id="349" name="Straight Connector 348"/>
          <p:cNvCxnSpPr/>
          <p:nvPr/>
        </p:nvCxnSpPr>
        <p:spPr>
          <a:xfrm>
            <a:off x="3540307"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51" name="TextBox 350"/>
          <p:cNvSpPr txBox="1"/>
          <p:nvPr/>
        </p:nvSpPr>
        <p:spPr>
          <a:xfrm>
            <a:off x="4571078" y="1360220"/>
            <a:ext cx="1005840" cy="155632"/>
          </a:xfrm>
          <a:prstGeom prst="rect">
            <a:avLst/>
          </a:prstGeom>
          <a:noFill/>
        </p:spPr>
        <p:txBody>
          <a:bodyPr wrap="square" lIns="0" tIns="0" rIns="0" bIns="0" rtlCol="0" anchor="t">
            <a:noAutofit/>
          </a:bodyPr>
          <a:lstStyle/>
          <a:p>
            <a:pPr algn="ctr"/>
            <a:r>
              <a:rPr lang="en-US" sz="1000" b="1" spc="-50" dirty="0" smtClean="0"/>
              <a:t>AWS Import/</a:t>
            </a:r>
          </a:p>
          <a:p>
            <a:pPr algn="ctr"/>
            <a:r>
              <a:rPr lang="en-US" sz="1000" b="1" spc="-50" dirty="0" smtClean="0"/>
              <a:t>Export Snowball</a:t>
            </a:r>
            <a:endParaRPr lang="en-US" b="1" spc="-50" dirty="0"/>
          </a:p>
        </p:txBody>
      </p:sp>
      <p:cxnSp>
        <p:nvCxnSpPr>
          <p:cNvPr id="352" name="Straight Connector 351"/>
          <p:cNvCxnSpPr/>
          <p:nvPr/>
        </p:nvCxnSpPr>
        <p:spPr>
          <a:xfrm>
            <a:off x="4610606"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1" name="TextBox 380"/>
          <p:cNvSpPr txBox="1"/>
          <p:nvPr/>
        </p:nvSpPr>
        <p:spPr>
          <a:xfrm>
            <a:off x="5673621" y="1360220"/>
            <a:ext cx="942488" cy="155632"/>
          </a:xfrm>
          <a:prstGeom prst="rect">
            <a:avLst/>
          </a:prstGeom>
          <a:noFill/>
        </p:spPr>
        <p:txBody>
          <a:bodyPr wrap="square" lIns="0" tIns="0" rIns="0" bIns="0" rtlCol="0" anchor="t">
            <a:noAutofit/>
          </a:bodyPr>
          <a:lstStyle/>
          <a:p>
            <a:pPr algn="ctr"/>
            <a:r>
              <a:rPr lang="en-US" sz="1000" b="1" dirty="0" smtClean="0"/>
              <a:t>AWS Storage Gateway</a:t>
            </a:r>
            <a:endParaRPr lang="en-US" b="1" dirty="0"/>
          </a:p>
        </p:txBody>
      </p:sp>
      <p:cxnSp>
        <p:nvCxnSpPr>
          <p:cNvPr id="382" name="Straight Connector 381"/>
          <p:cNvCxnSpPr/>
          <p:nvPr/>
        </p:nvCxnSpPr>
        <p:spPr>
          <a:xfrm>
            <a:off x="5703079"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67651"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936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Tree>
    <p:extLst>
      <p:ext uri="{BB962C8B-B14F-4D97-AF65-F5344CB8AC3E}">
        <p14:creationId xmlns:p14="http://schemas.microsoft.com/office/powerpoint/2010/main" val="193699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6789" y="114936"/>
            <a:ext cx="8205304" cy="545192"/>
          </a:xfrm>
        </p:spPr>
        <p:txBody>
          <a:bodyPr/>
          <a:lstStyle/>
          <a:p>
            <a:r>
              <a:rPr lang="en-US" dirty="0" smtClean="0"/>
              <a:t>Database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050" y="718387"/>
            <a:ext cx="521366" cy="60283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89" y="709817"/>
            <a:ext cx="543467" cy="601994"/>
          </a:xfrm>
          <a:prstGeom prst="rect">
            <a:avLst/>
          </a:prstGeom>
        </p:spPr>
      </p:pic>
      <p:cxnSp>
        <p:nvCxnSpPr>
          <p:cNvPr id="65" name="Straight Connector 64"/>
          <p:cNvCxnSpPr/>
          <p:nvPr/>
        </p:nvCxnSpPr>
        <p:spPr>
          <a:xfrm>
            <a:off x="305298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7597" y="690987"/>
            <a:ext cx="548640" cy="647575"/>
          </a:xfrm>
          <a:prstGeom prst="rect">
            <a:avLst/>
          </a:prstGeom>
        </p:spPr>
      </p:pic>
      <p:cxnSp>
        <p:nvCxnSpPr>
          <p:cNvPr id="26" name="Straight Connector 25"/>
          <p:cNvCxnSpPr/>
          <p:nvPr/>
        </p:nvCxnSpPr>
        <p:spPr>
          <a:xfrm>
            <a:off x="197219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0425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1918" y="712460"/>
            <a:ext cx="548640" cy="603504"/>
          </a:xfrm>
          <a:prstGeom prst="rect">
            <a:avLst/>
          </a:prstGeom>
        </p:spPr>
      </p:pic>
      <p:sp>
        <p:nvSpPr>
          <p:cNvPr id="69" name="TextBox 68"/>
          <p:cNvSpPr txBox="1"/>
          <p:nvPr/>
        </p:nvSpPr>
        <p:spPr>
          <a:xfrm>
            <a:off x="2181743" y="2534480"/>
            <a:ext cx="640080" cy="274320"/>
          </a:xfrm>
          <a:prstGeom prst="rect">
            <a:avLst/>
          </a:prstGeom>
          <a:noFill/>
        </p:spPr>
        <p:txBody>
          <a:bodyPr wrap="square" lIns="0" tIns="0" rIns="0" bIns="0" rtlCol="0" anchor="t">
            <a:noAutofit/>
          </a:bodyPr>
          <a:lstStyle/>
          <a:p>
            <a:pPr algn="ctr"/>
            <a:r>
              <a:rPr lang="en-US" sz="800" b="1" dirty="0" smtClean="0"/>
              <a:t>cache node</a:t>
            </a:r>
            <a:endParaRPr lang="en-US" sz="1400" b="1" dirty="0"/>
          </a:p>
        </p:txBody>
      </p:sp>
      <p:sp>
        <p:nvSpPr>
          <p:cNvPr id="123" name="TextBox 122"/>
          <p:cNvSpPr txBox="1"/>
          <p:nvPr/>
        </p:nvSpPr>
        <p:spPr>
          <a:xfrm>
            <a:off x="5529685" y="3588345"/>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instance</a:t>
            </a:r>
            <a:endParaRPr lang="en-US" sz="1400" b="1" dirty="0"/>
          </a:p>
        </p:txBody>
      </p:sp>
      <p:pic>
        <p:nvPicPr>
          <p:cNvPr id="83" name="Picture 8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6914" y="2883916"/>
            <a:ext cx="457319" cy="602830"/>
          </a:xfrm>
          <a:prstGeom prst="rect">
            <a:avLst/>
          </a:prstGeom>
        </p:spPr>
      </p:pic>
      <p:sp>
        <p:nvSpPr>
          <p:cNvPr id="38" name="TextBox 37"/>
          <p:cNvSpPr txBox="1"/>
          <p:nvPr/>
        </p:nvSpPr>
        <p:spPr>
          <a:xfrm>
            <a:off x="4747730" y="2534480"/>
            <a:ext cx="640080" cy="274320"/>
          </a:xfrm>
          <a:prstGeom prst="rect">
            <a:avLst/>
          </a:prstGeom>
          <a:noFill/>
        </p:spPr>
        <p:txBody>
          <a:bodyPr wrap="square" lIns="0" tIns="0" rIns="0" bIns="0" rtlCol="0" anchor="t">
            <a:noAutofit/>
          </a:bodyPr>
          <a:lstStyle/>
          <a:p>
            <a:pPr algn="ctr"/>
            <a:r>
              <a:rPr lang="en-US" sz="800" b="1" dirty="0"/>
              <a:t>MySQL DB </a:t>
            </a:r>
            <a:r>
              <a:rPr lang="en-US" sz="800" b="1" dirty="0" smtClean="0"/>
              <a:t>instance</a:t>
            </a:r>
            <a:endParaRPr lang="en-US" sz="1400" b="1" dirty="0"/>
          </a:p>
        </p:txBody>
      </p:sp>
      <p:pic>
        <p:nvPicPr>
          <p:cNvPr id="86" name="Picture 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5258" y="1856116"/>
            <a:ext cx="512377" cy="550330"/>
          </a:xfrm>
          <a:prstGeom prst="rect">
            <a:avLst/>
          </a:prstGeom>
        </p:spPr>
      </p:pic>
      <p:sp>
        <p:nvSpPr>
          <p:cNvPr id="45" name="TextBox 44"/>
          <p:cNvSpPr txBox="1"/>
          <p:nvPr/>
        </p:nvSpPr>
        <p:spPr>
          <a:xfrm>
            <a:off x="5531340" y="4661111"/>
            <a:ext cx="640080" cy="274320"/>
          </a:xfrm>
          <a:prstGeom prst="rect">
            <a:avLst/>
          </a:prstGeom>
          <a:noFill/>
        </p:spPr>
        <p:txBody>
          <a:bodyPr wrap="square" lIns="0" tIns="0" rIns="0" bIns="0" rtlCol="0" anchor="t">
            <a:noAutofit/>
          </a:bodyPr>
          <a:lstStyle/>
          <a:p>
            <a:pPr algn="ctr"/>
            <a:r>
              <a:rPr lang="en-US" sz="800" b="1" dirty="0" smtClean="0"/>
              <a:t>SQL slave</a:t>
            </a:r>
            <a:endParaRPr lang="en-US" sz="1400" b="1" dirty="0"/>
          </a:p>
        </p:txBody>
      </p:sp>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84891" y="3990727"/>
            <a:ext cx="521366" cy="550331"/>
          </a:xfrm>
          <a:prstGeom prst="rect">
            <a:avLst/>
          </a:prstGeom>
        </p:spPr>
      </p:pic>
      <p:sp>
        <p:nvSpPr>
          <p:cNvPr id="126" name="TextBox 125"/>
          <p:cNvSpPr txBox="1"/>
          <p:nvPr/>
        </p:nvSpPr>
        <p:spPr>
          <a:xfrm>
            <a:off x="4740221" y="3588345"/>
            <a:ext cx="640080" cy="274320"/>
          </a:xfrm>
          <a:prstGeom prst="rect">
            <a:avLst/>
          </a:prstGeom>
          <a:noFill/>
        </p:spPr>
        <p:txBody>
          <a:bodyPr wrap="square" lIns="0" tIns="0" rIns="0" bIns="0" rtlCol="0" anchor="t">
            <a:noAutofit/>
          </a:bodyPr>
          <a:lstStyle/>
          <a:p>
            <a:pPr algn="ctr"/>
            <a:r>
              <a:rPr lang="en-US" sz="800" b="1" dirty="0" smtClean="0"/>
              <a:t>Postgre SQL instance</a:t>
            </a:r>
            <a:endParaRPr lang="en-US" sz="1400" b="1" dirty="0"/>
          </a:p>
        </p:txBody>
      </p:sp>
      <p:pic>
        <p:nvPicPr>
          <p:cNvPr id="129" name="Picture 1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10953" y="2915911"/>
            <a:ext cx="512055" cy="531021"/>
          </a:xfrm>
          <a:prstGeom prst="rect">
            <a:avLst/>
          </a:prstGeom>
        </p:spPr>
      </p:pic>
      <p:sp>
        <p:nvSpPr>
          <p:cNvPr id="132" name="TextBox 131"/>
          <p:cNvSpPr txBox="1"/>
          <p:nvPr/>
        </p:nvSpPr>
        <p:spPr>
          <a:xfrm>
            <a:off x="3179963" y="3588345"/>
            <a:ext cx="640080" cy="274320"/>
          </a:xfrm>
          <a:prstGeom prst="rect">
            <a:avLst/>
          </a:prstGeom>
          <a:noFill/>
        </p:spPr>
        <p:txBody>
          <a:bodyPr wrap="square" lIns="0" tIns="0" rIns="0" bIns="0" rtlCol="0" anchor="t">
            <a:noAutofit/>
          </a:bodyPr>
          <a:lstStyle/>
          <a:p>
            <a:pPr algn="ctr"/>
            <a:r>
              <a:rPr lang="en-US" sz="800" b="1" dirty="0" smtClean="0"/>
              <a:t>Oracle DB instance alternate</a:t>
            </a:r>
            <a:endParaRPr lang="en-US" sz="1400" b="1" dirty="0"/>
          </a:p>
        </p:txBody>
      </p:sp>
      <p:pic>
        <p:nvPicPr>
          <p:cNvPr id="133" name="Picture 1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51351" y="2910504"/>
            <a:ext cx="512055" cy="531021"/>
          </a:xfrm>
          <a:prstGeom prst="rect">
            <a:avLst/>
          </a:prstGeom>
        </p:spPr>
      </p:pic>
      <p:pic>
        <p:nvPicPr>
          <p:cNvPr id="140" name="Picture 13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5097" y="1859873"/>
            <a:ext cx="511724" cy="530677"/>
          </a:xfrm>
          <a:prstGeom prst="rect">
            <a:avLst/>
          </a:prstGeom>
        </p:spPr>
      </p:pic>
      <p:sp>
        <p:nvSpPr>
          <p:cNvPr id="125" name="TextBox 124"/>
          <p:cNvSpPr txBox="1"/>
          <p:nvPr/>
        </p:nvSpPr>
        <p:spPr>
          <a:xfrm>
            <a:off x="3138044" y="4661111"/>
            <a:ext cx="746446" cy="274320"/>
          </a:xfrm>
          <a:prstGeom prst="rect">
            <a:avLst/>
          </a:prstGeom>
          <a:noFill/>
        </p:spPr>
        <p:txBody>
          <a:bodyPr wrap="square" lIns="0" tIns="0" rIns="0" bIns="0" rtlCol="0" anchor="t">
            <a:noAutofit/>
          </a:bodyPr>
          <a:lstStyle/>
          <a:p>
            <a:pPr algn="ctr"/>
            <a:r>
              <a:rPr lang="en-US" sz="800" b="1" spc="-50" dirty="0"/>
              <a:t>RDS DB </a:t>
            </a:r>
            <a:r>
              <a:rPr lang="en-US" sz="800" b="1" spc="-50" dirty="0" smtClean="0"/>
              <a:t/>
            </a:r>
            <a:br>
              <a:rPr lang="en-US" sz="800" b="1" spc="-50" dirty="0" smtClean="0"/>
            </a:br>
            <a:r>
              <a:rPr lang="en-US" sz="800" b="1" spc="-50" dirty="0" smtClean="0"/>
              <a:t>instance standby (multi-AZ</a:t>
            </a:r>
            <a:r>
              <a:rPr lang="en-US" sz="800" b="1" spc="-50" dirty="0"/>
              <a:t>)</a:t>
            </a:r>
            <a:endParaRPr lang="en-US" sz="1400" b="1" spc="-50" dirty="0"/>
          </a:p>
        </p:txBody>
      </p:sp>
      <p:pic>
        <p:nvPicPr>
          <p:cNvPr id="84" name="Picture 8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76535" y="3974362"/>
            <a:ext cx="457319" cy="602830"/>
          </a:xfrm>
          <a:prstGeom prst="rect">
            <a:avLst/>
          </a:prstGeom>
        </p:spPr>
      </p:pic>
      <p:sp>
        <p:nvSpPr>
          <p:cNvPr id="40" name="TextBox 39"/>
          <p:cNvSpPr txBox="1"/>
          <p:nvPr/>
        </p:nvSpPr>
        <p:spPr>
          <a:xfrm>
            <a:off x="6317722" y="2534480"/>
            <a:ext cx="640080" cy="274320"/>
          </a:xfrm>
          <a:prstGeom prst="rect">
            <a:avLst/>
          </a:prstGeom>
          <a:noFill/>
        </p:spPr>
        <p:txBody>
          <a:bodyPr wrap="square" lIns="0" tIns="0" rIns="0" bIns="0" rtlCol="0" anchor="t">
            <a:noAutofit/>
          </a:bodyPr>
          <a:lstStyle/>
          <a:p>
            <a:pPr algn="ctr"/>
            <a:r>
              <a:rPr lang="en-US" sz="800" b="1" dirty="0" smtClean="0"/>
              <a:t>Oracle DB instance</a:t>
            </a:r>
            <a:endParaRPr lang="en-US" sz="1400" b="1" dirty="0"/>
          </a:p>
        </p:txBody>
      </p:sp>
      <p:pic>
        <p:nvPicPr>
          <p:cNvPr id="87" name="Picture 8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83152" y="1856116"/>
            <a:ext cx="512377" cy="550331"/>
          </a:xfrm>
          <a:prstGeom prst="rect">
            <a:avLst/>
          </a:prstGeom>
        </p:spPr>
      </p:pic>
      <p:sp>
        <p:nvSpPr>
          <p:cNvPr id="49" name="TextBox 48"/>
          <p:cNvSpPr txBox="1"/>
          <p:nvPr/>
        </p:nvSpPr>
        <p:spPr>
          <a:xfrm>
            <a:off x="3959530" y="3588345"/>
            <a:ext cx="640080" cy="274320"/>
          </a:xfrm>
          <a:prstGeom prst="rect">
            <a:avLst/>
          </a:prstGeom>
          <a:noFill/>
        </p:spPr>
        <p:txBody>
          <a:bodyPr wrap="square" lIns="0" tIns="0" rIns="0" bIns="0" rtlCol="0" anchor="t">
            <a:noAutofit/>
          </a:bodyPr>
          <a:lstStyle/>
          <a:p>
            <a:pPr algn="ctr"/>
            <a:r>
              <a:rPr lang="en-US" sz="800" b="1" dirty="0" smtClean="0"/>
              <a:t>PIOP</a:t>
            </a:r>
            <a:endParaRPr lang="en-US" sz="1400" b="1" dirty="0"/>
          </a:p>
        </p:txBody>
      </p:sp>
      <p:pic>
        <p:nvPicPr>
          <p:cNvPr id="90" name="Picture 8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20073" y="2914626"/>
            <a:ext cx="512055" cy="531021"/>
          </a:xfrm>
          <a:prstGeom prst="rect">
            <a:avLst/>
          </a:prstGeom>
        </p:spPr>
      </p:pic>
      <p:sp>
        <p:nvSpPr>
          <p:cNvPr id="127" name="TextBox 126"/>
          <p:cNvSpPr txBox="1"/>
          <p:nvPr/>
        </p:nvSpPr>
        <p:spPr>
          <a:xfrm>
            <a:off x="5482219" y="2534480"/>
            <a:ext cx="748530" cy="274320"/>
          </a:xfrm>
          <a:prstGeom prst="rect">
            <a:avLst/>
          </a:prstGeom>
          <a:noFill/>
        </p:spPr>
        <p:txBody>
          <a:bodyPr wrap="square" lIns="0" tIns="0" rIns="0" bIns="0" rtlCol="0" anchor="t">
            <a:noAutofit/>
          </a:bodyPr>
          <a:lstStyle/>
          <a:p>
            <a:pPr algn="ctr"/>
            <a:r>
              <a:rPr lang="en-US" sz="800" b="1" spc="-60" dirty="0" smtClean="0"/>
              <a:t>MySQL </a:t>
            </a:r>
            <a:br>
              <a:rPr lang="en-US" sz="800" b="1" spc="-60" dirty="0" smtClean="0"/>
            </a:br>
            <a:r>
              <a:rPr lang="en-US" sz="800" b="1" spc="-60" dirty="0" smtClean="0"/>
              <a:t>instance alternate</a:t>
            </a:r>
            <a:endParaRPr lang="en-US" sz="1400" b="1" spc="-60" dirty="0"/>
          </a:p>
        </p:txBody>
      </p:sp>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99366" y="1856116"/>
            <a:ext cx="512055" cy="531021"/>
          </a:xfrm>
          <a:prstGeom prst="rect">
            <a:avLst/>
          </a:prstGeom>
        </p:spPr>
      </p:pic>
      <p:sp>
        <p:nvSpPr>
          <p:cNvPr id="78" name="TextBox 77"/>
          <p:cNvSpPr txBox="1"/>
          <p:nvPr/>
        </p:nvSpPr>
        <p:spPr>
          <a:xfrm>
            <a:off x="7260022" y="2534480"/>
            <a:ext cx="744530" cy="274320"/>
          </a:xfrm>
          <a:prstGeom prst="rect">
            <a:avLst/>
          </a:prstGeom>
          <a:noFill/>
        </p:spPr>
        <p:txBody>
          <a:bodyPr wrap="square" lIns="0" tIns="0" rIns="0" bIns="0" rtlCol="0" anchor="t">
            <a:noAutofit/>
          </a:bodyPr>
          <a:lstStyle/>
          <a:p>
            <a:pPr algn="ctr"/>
            <a:r>
              <a:rPr lang="en-US" sz="800" b="1" dirty="0" smtClean="0"/>
              <a:t>dense compute node</a:t>
            </a:r>
            <a:endParaRPr lang="en-US" sz="1400" b="1" dirty="0"/>
          </a:p>
        </p:txBody>
      </p:sp>
      <p:pic>
        <p:nvPicPr>
          <p:cNvPr id="144" name="Picture 1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07556" y="1856116"/>
            <a:ext cx="449463" cy="512387"/>
          </a:xfrm>
          <a:prstGeom prst="rect">
            <a:avLst/>
          </a:prstGeom>
        </p:spPr>
      </p:pic>
      <p:sp>
        <p:nvSpPr>
          <p:cNvPr id="42" name="TextBox 41"/>
          <p:cNvSpPr txBox="1"/>
          <p:nvPr/>
        </p:nvSpPr>
        <p:spPr>
          <a:xfrm>
            <a:off x="3968322" y="4661111"/>
            <a:ext cx="640080" cy="274320"/>
          </a:xfrm>
          <a:prstGeom prst="rect">
            <a:avLst/>
          </a:prstGeom>
          <a:noFill/>
        </p:spPr>
        <p:txBody>
          <a:bodyPr wrap="square" lIns="0" tIns="0" rIns="0" bIns="0" rtlCol="0" anchor="t">
            <a:noAutofit/>
          </a:bodyPr>
          <a:lstStyle/>
          <a:p>
            <a:pPr algn="ctr"/>
            <a:r>
              <a:rPr lang="en-US" sz="800" b="1" dirty="0"/>
              <a:t>RDS DB </a:t>
            </a:r>
            <a:r>
              <a:rPr lang="en-US" sz="800" b="1" dirty="0" smtClean="0"/>
              <a:t/>
            </a:r>
            <a:br>
              <a:rPr lang="en-US" sz="800" b="1" dirty="0" smtClean="0"/>
            </a:br>
            <a:r>
              <a:rPr lang="en-US" sz="800" b="1" dirty="0" smtClean="0"/>
              <a:t>instance read replica</a:t>
            </a:r>
            <a:endParaRPr lang="en-US" sz="1400" b="1" dirty="0"/>
          </a:p>
        </p:txBody>
      </p:sp>
      <p:pic>
        <p:nvPicPr>
          <p:cNvPr id="85" name="Picture 8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69829" y="3970765"/>
            <a:ext cx="457319" cy="602830"/>
          </a:xfrm>
          <a:prstGeom prst="rect">
            <a:avLst/>
          </a:prstGeom>
        </p:spPr>
      </p:pic>
      <p:sp>
        <p:nvSpPr>
          <p:cNvPr id="41" name="TextBox 40"/>
          <p:cNvSpPr txBox="1"/>
          <p:nvPr/>
        </p:nvSpPr>
        <p:spPr>
          <a:xfrm>
            <a:off x="3175808" y="2534480"/>
            <a:ext cx="640080" cy="274320"/>
          </a:xfrm>
          <a:prstGeom prst="rect">
            <a:avLst/>
          </a:prstGeom>
          <a:noFill/>
        </p:spPr>
        <p:txBody>
          <a:bodyPr wrap="square" lIns="0" tIns="0" rIns="0" bIns="0" rtlCol="0" anchor="t">
            <a:noAutofit/>
          </a:bodyPr>
          <a:lstStyle/>
          <a:p>
            <a:pPr algn="ctr"/>
            <a:r>
              <a:rPr lang="en-US" sz="800" b="1" dirty="0" smtClean="0"/>
              <a:t>MS SQL instance</a:t>
            </a:r>
            <a:endParaRPr lang="en-US" sz="1400" b="1" dirty="0"/>
          </a:p>
        </p:txBody>
      </p:sp>
      <p:pic>
        <p:nvPicPr>
          <p:cNvPr id="88" name="Picture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47362" y="1856116"/>
            <a:ext cx="512377" cy="550331"/>
          </a:xfrm>
          <a:prstGeom prst="rect">
            <a:avLst/>
          </a:prstGeom>
        </p:spPr>
      </p:pic>
      <p:sp>
        <p:nvSpPr>
          <p:cNvPr id="50" name="TextBox 49"/>
          <p:cNvSpPr txBox="1"/>
          <p:nvPr/>
        </p:nvSpPr>
        <p:spPr>
          <a:xfrm>
            <a:off x="4747730" y="4661111"/>
            <a:ext cx="640080" cy="274320"/>
          </a:xfrm>
          <a:prstGeom prst="rect">
            <a:avLst/>
          </a:prstGeom>
          <a:noFill/>
        </p:spPr>
        <p:txBody>
          <a:bodyPr wrap="square" lIns="0" tIns="0" rIns="0" bIns="0" rtlCol="0" anchor="t">
            <a:noAutofit/>
          </a:bodyPr>
          <a:lstStyle/>
          <a:p>
            <a:pPr algn="ctr"/>
            <a:r>
              <a:rPr lang="en-US" sz="800" b="1" dirty="0" smtClean="0"/>
              <a:t>SQL master</a:t>
            </a:r>
            <a:endParaRPr lang="en-US" sz="1400" b="1" dirty="0"/>
          </a:p>
        </p:txBody>
      </p:sp>
      <p:pic>
        <p:nvPicPr>
          <p:cNvPr id="91" name="Picture 9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06746" y="3990727"/>
            <a:ext cx="521366" cy="550331"/>
          </a:xfrm>
          <a:prstGeom prst="rect">
            <a:avLst/>
          </a:prstGeom>
        </p:spPr>
      </p:pic>
      <p:sp>
        <p:nvSpPr>
          <p:cNvPr id="128" name="TextBox 127"/>
          <p:cNvSpPr txBox="1"/>
          <p:nvPr/>
        </p:nvSpPr>
        <p:spPr>
          <a:xfrm>
            <a:off x="3923826" y="2534480"/>
            <a:ext cx="736214" cy="274320"/>
          </a:xfrm>
          <a:prstGeom prst="rect">
            <a:avLst/>
          </a:prstGeom>
          <a:noFill/>
        </p:spPr>
        <p:txBody>
          <a:bodyPr wrap="square" lIns="0" tIns="0" rIns="0" bIns="0" rtlCol="0" anchor="t">
            <a:noAutofit/>
          </a:bodyPr>
          <a:lstStyle/>
          <a:p>
            <a:pPr algn="ctr"/>
            <a:r>
              <a:rPr lang="en-US" sz="800" b="1" spc="-60" dirty="0" smtClean="0"/>
              <a:t>MS SQL </a:t>
            </a:r>
            <a:br>
              <a:rPr lang="en-US" sz="800" b="1" spc="-60" dirty="0" smtClean="0"/>
            </a:br>
            <a:r>
              <a:rPr lang="en-US" sz="800" b="1" spc="-60" dirty="0" smtClean="0"/>
              <a:t>instance alternate</a:t>
            </a:r>
            <a:endParaRPr lang="en-US" sz="1400" b="1" spc="-60" dirty="0"/>
          </a:p>
        </p:txBody>
      </p:sp>
      <p:pic>
        <p:nvPicPr>
          <p:cNvPr id="131" name="Picture 13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031471" y="1856116"/>
            <a:ext cx="512055" cy="531021"/>
          </a:xfrm>
          <a:prstGeom prst="rect">
            <a:avLst/>
          </a:prstGeom>
        </p:spPr>
      </p:pic>
      <p:sp>
        <p:nvSpPr>
          <p:cNvPr id="55" name="TextBox 54"/>
          <p:cNvSpPr txBox="1"/>
          <p:nvPr/>
        </p:nvSpPr>
        <p:spPr>
          <a:xfrm>
            <a:off x="1199227" y="3588345"/>
            <a:ext cx="640080" cy="274320"/>
          </a:xfrm>
          <a:prstGeom prst="rect">
            <a:avLst/>
          </a:prstGeom>
          <a:noFill/>
        </p:spPr>
        <p:txBody>
          <a:bodyPr wrap="square" lIns="0" tIns="0" rIns="0" bIns="0" rtlCol="0" anchor="t">
            <a:noAutofit/>
          </a:bodyPr>
          <a:lstStyle/>
          <a:p>
            <a:pPr algn="ctr"/>
            <a:r>
              <a:rPr lang="en-US" sz="800" b="1" dirty="0"/>
              <a:t>i</a:t>
            </a:r>
            <a:r>
              <a:rPr lang="en-US" sz="800" b="1" dirty="0" smtClean="0"/>
              <a:t>tem</a:t>
            </a:r>
            <a:endParaRPr lang="en-US" sz="1400" b="1" dirty="0"/>
          </a:p>
        </p:txBody>
      </p:sp>
      <p:pic>
        <p:nvPicPr>
          <p:cNvPr id="135" name="Picture 13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269954" y="2924648"/>
            <a:ext cx="486609" cy="521367"/>
          </a:xfrm>
          <a:prstGeom prst="rect">
            <a:avLst/>
          </a:prstGeom>
        </p:spPr>
      </p:pic>
      <p:sp>
        <p:nvSpPr>
          <p:cNvPr id="56" name="TextBox 55"/>
          <p:cNvSpPr txBox="1"/>
          <p:nvPr/>
        </p:nvSpPr>
        <p:spPr>
          <a:xfrm>
            <a:off x="409773" y="4661111"/>
            <a:ext cx="640080" cy="274320"/>
          </a:xfrm>
          <a:prstGeom prst="rect">
            <a:avLst/>
          </a:prstGeom>
          <a:noFill/>
        </p:spPr>
        <p:txBody>
          <a:bodyPr wrap="square" lIns="0" tIns="0" rIns="0" bIns="0" rtlCol="0" anchor="t">
            <a:noAutofit/>
          </a:bodyPr>
          <a:lstStyle/>
          <a:p>
            <a:pPr algn="ctr"/>
            <a:r>
              <a:rPr lang="en-US" sz="800" b="1" dirty="0" smtClean="0"/>
              <a:t>items</a:t>
            </a:r>
            <a:endParaRPr lang="en-US" sz="1400" b="1" dirty="0"/>
          </a:p>
        </p:txBody>
      </p:sp>
      <p:pic>
        <p:nvPicPr>
          <p:cNvPr id="136" name="Picture 13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78816" y="3991336"/>
            <a:ext cx="503072" cy="529549"/>
          </a:xfrm>
          <a:prstGeom prst="rect">
            <a:avLst/>
          </a:prstGeom>
        </p:spPr>
      </p:pic>
      <p:sp>
        <p:nvSpPr>
          <p:cNvPr id="73" name="TextBox 72"/>
          <p:cNvSpPr txBox="1"/>
          <p:nvPr/>
        </p:nvSpPr>
        <p:spPr>
          <a:xfrm>
            <a:off x="2181743" y="3588345"/>
            <a:ext cx="640080" cy="274320"/>
          </a:xfrm>
          <a:prstGeom prst="rect">
            <a:avLst/>
          </a:prstGeom>
          <a:noFill/>
        </p:spPr>
        <p:txBody>
          <a:bodyPr wrap="square" lIns="0" tIns="0" rIns="0" bIns="0" rtlCol="0" anchor="t">
            <a:noAutofit/>
          </a:bodyPr>
          <a:lstStyle/>
          <a:p>
            <a:pPr algn="ctr"/>
            <a:r>
              <a:rPr lang="en-US" sz="800" b="1" dirty="0" err="1" smtClean="0"/>
              <a:t>Memcached</a:t>
            </a:r>
            <a:endParaRPr lang="en-US" sz="1400" b="1" dirty="0"/>
          </a:p>
        </p:txBody>
      </p:sp>
      <p:pic>
        <p:nvPicPr>
          <p:cNvPr id="142" name="Picture 14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58341" y="2929137"/>
            <a:ext cx="494088" cy="512388"/>
          </a:xfrm>
          <a:prstGeom prst="rect">
            <a:avLst/>
          </a:prstGeom>
        </p:spPr>
      </p:pic>
      <p:sp>
        <p:nvSpPr>
          <p:cNvPr id="79" name="TextBox 78"/>
          <p:cNvSpPr txBox="1"/>
          <p:nvPr/>
        </p:nvSpPr>
        <p:spPr>
          <a:xfrm>
            <a:off x="7312247" y="3588345"/>
            <a:ext cx="640080" cy="274320"/>
          </a:xfrm>
          <a:prstGeom prst="rect">
            <a:avLst/>
          </a:prstGeom>
          <a:noFill/>
        </p:spPr>
        <p:txBody>
          <a:bodyPr wrap="square" lIns="0" tIns="0" rIns="0" bIns="0" rtlCol="0" anchor="t">
            <a:noAutofit/>
          </a:bodyPr>
          <a:lstStyle/>
          <a:p>
            <a:pPr algn="ctr"/>
            <a:r>
              <a:rPr lang="en-US" sz="800" b="1" dirty="0" smtClean="0"/>
              <a:t>dense storage node</a:t>
            </a:r>
            <a:endParaRPr lang="en-US" sz="1400" b="1" dirty="0"/>
          </a:p>
        </p:txBody>
      </p:sp>
      <p:pic>
        <p:nvPicPr>
          <p:cNvPr id="145" name="Picture 14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407556" y="2925544"/>
            <a:ext cx="449463" cy="512387"/>
          </a:xfrm>
          <a:prstGeom prst="rect">
            <a:avLst/>
          </a:prstGeom>
        </p:spPr>
      </p:pic>
      <p:sp>
        <p:nvSpPr>
          <p:cNvPr id="77" name="TextBox 76"/>
          <p:cNvSpPr txBox="1"/>
          <p:nvPr/>
        </p:nvSpPr>
        <p:spPr>
          <a:xfrm>
            <a:off x="2181743" y="4661111"/>
            <a:ext cx="640080" cy="274320"/>
          </a:xfrm>
          <a:prstGeom prst="rect">
            <a:avLst/>
          </a:prstGeom>
          <a:noFill/>
        </p:spPr>
        <p:txBody>
          <a:bodyPr wrap="square" lIns="0" tIns="0" rIns="0" bIns="0" rtlCol="0" anchor="t">
            <a:noAutofit/>
          </a:bodyPr>
          <a:lstStyle/>
          <a:p>
            <a:pPr algn="ctr"/>
            <a:r>
              <a:rPr lang="en-US" sz="800" b="1" dirty="0" err="1" smtClean="0"/>
              <a:t>Redis</a:t>
            </a:r>
            <a:endParaRPr lang="en-US" sz="1400" b="1" dirty="0"/>
          </a:p>
        </p:txBody>
      </p:sp>
      <p:pic>
        <p:nvPicPr>
          <p:cNvPr id="80" name="Picture 7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262600" y="3997531"/>
            <a:ext cx="494088" cy="512388"/>
          </a:xfrm>
          <a:prstGeom prst="rect">
            <a:avLst/>
          </a:prstGeom>
        </p:spPr>
      </p:pic>
      <p:sp>
        <p:nvSpPr>
          <p:cNvPr id="94" name="TextBox 93"/>
          <p:cNvSpPr txBox="1"/>
          <p:nvPr/>
        </p:nvSpPr>
        <p:spPr>
          <a:xfrm>
            <a:off x="413784" y="2534480"/>
            <a:ext cx="640080" cy="274320"/>
          </a:xfrm>
          <a:prstGeom prst="rect">
            <a:avLst/>
          </a:prstGeom>
          <a:noFill/>
        </p:spPr>
        <p:txBody>
          <a:bodyPr wrap="square" lIns="0" tIns="0" rIns="0" bIns="0" rtlCol="0" anchor="t">
            <a:noAutofit/>
          </a:bodyPr>
          <a:lstStyle/>
          <a:p>
            <a:pPr algn="ctr"/>
            <a:r>
              <a:rPr lang="en-US" sz="800" b="1" dirty="0" smtClean="0"/>
              <a:t>attribute</a:t>
            </a:r>
            <a:endParaRPr lang="en-US" sz="1400" b="1" dirty="0"/>
          </a:p>
        </p:txBody>
      </p:sp>
      <p:pic>
        <p:nvPicPr>
          <p:cNvPr id="95" name="Picture 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96582" y="1879770"/>
            <a:ext cx="495298" cy="530677"/>
          </a:xfrm>
          <a:prstGeom prst="rect">
            <a:avLst/>
          </a:prstGeom>
        </p:spPr>
      </p:pic>
      <p:sp>
        <p:nvSpPr>
          <p:cNvPr id="92" name="TextBox 91"/>
          <p:cNvSpPr txBox="1"/>
          <p:nvPr/>
        </p:nvSpPr>
        <p:spPr>
          <a:xfrm>
            <a:off x="1199996" y="2534480"/>
            <a:ext cx="640080" cy="274320"/>
          </a:xfrm>
          <a:prstGeom prst="rect">
            <a:avLst/>
          </a:prstGeom>
          <a:noFill/>
        </p:spPr>
        <p:txBody>
          <a:bodyPr wrap="square" lIns="0" tIns="0" rIns="0" bIns="0" rtlCol="0" anchor="t">
            <a:noAutofit/>
          </a:bodyPr>
          <a:lstStyle/>
          <a:p>
            <a:pPr algn="ctr"/>
            <a:r>
              <a:rPr lang="en-US" sz="800" b="1" dirty="0" smtClean="0"/>
              <a:t>attributes</a:t>
            </a:r>
            <a:endParaRPr lang="en-US" sz="1400" b="1" dirty="0"/>
          </a:p>
        </p:txBody>
      </p:sp>
      <p:pic>
        <p:nvPicPr>
          <p:cNvPr id="97" name="Picture 9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264094" y="1879770"/>
            <a:ext cx="503072" cy="529549"/>
          </a:xfrm>
          <a:prstGeom prst="rect">
            <a:avLst/>
          </a:prstGeom>
        </p:spPr>
      </p:pic>
      <p:sp>
        <p:nvSpPr>
          <p:cNvPr id="93" name="TextBox 92"/>
          <p:cNvSpPr txBox="1"/>
          <p:nvPr/>
        </p:nvSpPr>
        <p:spPr>
          <a:xfrm>
            <a:off x="358001" y="3588345"/>
            <a:ext cx="749876" cy="274320"/>
          </a:xfrm>
          <a:prstGeom prst="rect">
            <a:avLst/>
          </a:prstGeom>
          <a:noFill/>
        </p:spPr>
        <p:txBody>
          <a:bodyPr wrap="square" lIns="0" tIns="0" rIns="0" bIns="0" rtlCol="0" anchor="t">
            <a:noAutofit/>
          </a:bodyPr>
          <a:lstStyle/>
          <a:p>
            <a:pPr algn="ctr"/>
            <a:r>
              <a:rPr lang="en-US" sz="800" b="1" spc="-50" dirty="0" smtClean="0"/>
              <a:t>global secondary index</a:t>
            </a:r>
            <a:endParaRPr lang="en-US" sz="1400" b="1" spc="-50" dirty="0"/>
          </a:p>
        </p:txBody>
      </p:sp>
      <p:pic>
        <p:nvPicPr>
          <p:cNvPr id="98" name="Picture 9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90121" y="2937920"/>
            <a:ext cx="503072" cy="494824"/>
          </a:xfrm>
          <a:prstGeom prst="rect">
            <a:avLst/>
          </a:prstGeom>
        </p:spPr>
      </p:pic>
      <p:sp>
        <p:nvSpPr>
          <p:cNvPr id="100" name="TextBox 99"/>
          <p:cNvSpPr txBox="1"/>
          <p:nvPr/>
        </p:nvSpPr>
        <p:spPr>
          <a:xfrm>
            <a:off x="1198204" y="4661111"/>
            <a:ext cx="640080" cy="274320"/>
          </a:xfrm>
          <a:prstGeom prst="rect">
            <a:avLst/>
          </a:prstGeom>
          <a:noFill/>
        </p:spPr>
        <p:txBody>
          <a:bodyPr wrap="square" lIns="0" tIns="0" rIns="0" bIns="0" rtlCol="0" anchor="t">
            <a:noAutofit/>
          </a:bodyPr>
          <a:lstStyle/>
          <a:p>
            <a:pPr algn="ctr"/>
            <a:r>
              <a:rPr lang="en-US" sz="800" b="1" dirty="0" smtClean="0"/>
              <a:t>table</a:t>
            </a:r>
            <a:endParaRPr lang="en-US" sz="1400" b="1" dirty="0"/>
          </a:p>
        </p:txBody>
      </p:sp>
      <p:pic>
        <p:nvPicPr>
          <p:cNvPr id="101" name="Picture 10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75696" y="4016449"/>
            <a:ext cx="487309" cy="479321"/>
          </a:xfrm>
          <a:prstGeom prst="rect">
            <a:avLst/>
          </a:prstGeom>
        </p:spPr>
      </p:pic>
      <p:sp>
        <p:nvSpPr>
          <p:cNvPr id="255" name="TextBox 254"/>
          <p:cNvSpPr txBox="1"/>
          <p:nvPr/>
        </p:nvSpPr>
        <p:spPr>
          <a:xfrm>
            <a:off x="28704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cxnSp>
        <p:nvCxnSpPr>
          <p:cNvPr id="256" name="Straight Connector 255"/>
          <p:cNvCxnSpPr/>
          <p:nvPr/>
        </p:nvCxnSpPr>
        <p:spPr>
          <a:xfrm>
            <a:off x="329864" y="1739909"/>
            <a:ext cx="1600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66" name="TextBox 365"/>
          <p:cNvSpPr txBox="1"/>
          <p:nvPr/>
        </p:nvSpPr>
        <p:spPr>
          <a:xfrm>
            <a:off x="2009864"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err="1" smtClean="0"/>
              <a:t>ElastiCache</a:t>
            </a:r>
            <a:endParaRPr lang="en-US" sz="1000" b="1" dirty="0"/>
          </a:p>
        </p:txBody>
      </p:sp>
      <p:cxnSp>
        <p:nvCxnSpPr>
          <p:cNvPr id="367" name="Straight Connector 366"/>
          <p:cNvCxnSpPr/>
          <p:nvPr/>
        </p:nvCxnSpPr>
        <p:spPr>
          <a:xfrm>
            <a:off x="2035042"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119632" y="1739909"/>
            <a:ext cx="38862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98" name="TextBox 397"/>
          <p:cNvSpPr txBox="1"/>
          <p:nvPr/>
        </p:nvSpPr>
        <p:spPr>
          <a:xfrm>
            <a:off x="3063357" y="1360220"/>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smtClean="0"/>
              <a:t>RDS</a:t>
            </a:r>
            <a:endParaRPr lang="en-US" b="1" dirty="0"/>
          </a:p>
        </p:txBody>
      </p:sp>
      <p:sp>
        <p:nvSpPr>
          <p:cNvPr id="400" name="TextBox 399"/>
          <p:cNvSpPr txBox="1"/>
          <p:nvPr/>
        </p:nvSpPr>
        <p:spPr>
          <a:xfrm>
            <a:off x="7148972" y="1360220"/>
            <a:ext cx="1020442" cy="155632"/>
          </a:xfrm>
          <a:prstGeom prst="rect">
            <a:avLst/>
          </a:prstGeom>
          <a:noFill/>
        </p:spPr>
        <p:txBody>
          <a:bodyPr wrap="square" lIns="0" tIns="0" rIns="0" bIns="0" rtlCol="0" anchor="t">
            <a:noAutofit/>
          </a:bodyPr>
          <a:lstStyle/>
          <a:p>
            <a:pPr algn="ctr"/>
            <a:r>
              <a:rPr lang="en-US" sz="1000" b="1" dirty="0"/>
              <a:t>Amazon </a:t>
            </a:r>
            <a:br>
              <a:rPr lang="en-US" sz="1000" b="1" dirty="0"/>
            </a:br>
            <a:r>
              <a:rPr lang="en-US" sz="1000" b="1" dirty="0" smtClean="0"/>
              <a:t>Redshift</a:t>
            </a:r>
            <a:endParaRPr lang="en-US" sz="1000" b="1" dirty="0"/>
          </a:p>
        </p:txBody>
      </p:sp>
      <p:cxnSp>
        <p:nvCxnSpPr>
          <p:cNvPr id="401" name="Straight Connector 400"/>
          <p:cNvCxnSpPr/>
          <p:nvPr/>
        </p:nvCxnSpPr>
        <p:spPr>
          <a:xfrm>
            <a:off x="7174150" y="1739909"/>
            <a:ext cx="9601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420628" y="296583"/>
            <a:ext cx="3496869" cy="276999"/>
          </a:xfrm>
          <a:prstGeom prst="rect">
            <a:avLst/>
          </a:prstGeom>
          <a:noFill/>
        </p:spPr>
        <p:txBody>
          <a:bodyPr wrap="square" rtlCol="0">
            <a:spAutoFit/>
          </a:bodyPr>
          <a:lstStyle/>
          <a:p>
            <a:pPr algn="r"/>
            <a:r>
              <a:rPr lang="en-US" sz="1200" i="1" dirty="0" smtClean="0">
                <a:solidFill>
                  <a:schemeClr val="accent6">
                    <a:lumMod val="60000"/>
                    <a:lumOff val="40000"/>
                  </a:schemeClr>
                </a:solidFill>
              </a:rPr>
              <a:t>Database icons continue on next slide</a:t>
            </a:r>
            <a:endParaRPr lang="en-US" sz="1200" i="1" dirty="0">
              <a:solidFill>
                <a:schemeClr val="accent6">
                  <a:lumMod val="60000"/>
                  <a:lumOff val="40000"/>
                </a:schemeClr>
              </a:solidFill>
            </a:endParaRPr>
          </a:p>
        </p:txBody>
      </p:sp>
    </p:spTree>
    <p:extLst>
      <p:ext uri="{BB962C8B-B14F-4D97-AF65-F5344CB8AC3E}">
        <p14:creationId xmlns:p14="http://schemas.microsoft.com/office/powerpoint/2010/main" val="10917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 (Continued)</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01" y="701631"/>
            <a:ext cx="561421" cy="631598"/>
          </a:xfrm>
          <a:prstGeom prst="rect">
            <a:avLst/>
          </a:prstGeom>
        </p:spPr>
      </p:pic>
      <p:sp>
        <p:nvSpPr>
          <p:cNvPr id="82" name="TextBox 81"/>
          <p:cNvSpPr txBox="1"/>
          <p:nvPr/>
        </p:nvSpPr>
        <p:spPr>
          <a:xfrm>
            <a:off x="362548" y="1360220"/>
            <a:ext cx="1097280" cy="155632"/>
          </a:xfrm>
          <a:prstGeom prst="rect">
            <a:avLst/>
          </a:prstGeom>
          <a:noFill/>
        </p:spPr>
        <p:txBody>
          <a:bodyPr wrap="square" lIns="0" tIns="0" rIns="0" bIns="0" rtlCol="0" anchor="t">
            <a:noAutofit/>
          </a:bodyPr>
          <a:lstStyle/>
          <a:p>
            <a:pPr algn="ctr"/>
            <a:r>
              <a:rPr lang="en-US" sz="1000" b="1" dirty="0"/>
              <a:t>AWS Database </a:t>
            </a:r>
            <a:br>
              <a:rPr lang="en-US" sz="1000" b="1" dirty="0"/>
            </a:br>
            <a:r>
              <a:rPr lang="en-US" sz="1000" b="1" dirty="0"/>
              <a:t>Migration Service</a:t>
            </a:r>
          </a:p>
        </p:txBody>
      </p:sp>
      <p:cxnSp>
        <p:nvCxnSpPr>
          <p:cNvPr id="83" name="Straight Connector 82"/>
          <p:cNvCxnSpPr/>
          <p:nvPr/>
        </p:nvCxnSpPr>
        <p:spPr>
          <a:xfrm>
            <a:off x="329864" y="1739909"/>
            <a:ext cx="118872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8616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823685"/>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AWS PPT template</Template>
  <TotalTime>5555</TotalTime>
  <Words>887</Words>
  <Application>Microsoft Macintosh PowerPoint</Application>
  <PresentationFormat>On-screen Show (16:9)</PresentationFormat>
  <Paragraphs>398</Paragraphs>
  <Slides>38</Slides>
  <Notes>12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DeckTemplate-AWS</vt:lpstr>
      <vt:lpstr>AWS Simple Icons </vt:lpstr>
      <vt:lpstr>Table of Contents</vt:lpstr>
      <vt:lpstr>Compute</vt:lpstr>
      <vt:lpstr>Compute</vt:lpstr>
      <vt:lpstr>Storage &amp; Content Delivery</vt:lpstr>
      <vt:lpstr>Storage &amp; Content Delivery</vt:lpstr>
      <vt:lpstr>Database</vt:lpstr>
      <vt:lpstr>Database</vt:lpstr>
      <vt:lpstr>Database (Continued)</vt:lpstr>
      <vt:lpstr>Networking</vt:lpstr>
      <vt:lpstr>Networking</vt:lpstr>
      <vt:lpstr>Developer Tools</vt:lpstr>
      <vt:lpstr>Developer Tools</vt:lpstr>
      <vt:lpstr>Management Tools</vt:lpstr>
      <vt:lpstr>Management Tools</vt:lpstr>
      <vt:lpstr>Security &amp; Identity</vt:lpstr>
      <vt:lpstr>Security &amp; Identity</vt:lpstr>
      <vt:lpstr>Security &amp; Identity</vt:lpstr>
      <vt:lpstr>Analytics</vt:lpstr>
      <vt:lpstr>Analytics</vt:lpstr>
      <vt:lpstr>Internet of Things (IoT)</vt:lpstr>
      <vt:lpstr>Internet of Things (IoT)</vt:lpstr>
      <vt:lpstr>Internet of Things (IoT) (Continued) </vt:lpstr>
      <vt:lpstr>Game Development</vt:lpstr>
      <vt:lpstr>Game Development</vt:lpstr>
      <vt:lpstr>Mobile Services</vt:lpstr>
      <vt:lpstr>Mobile Services</vt:lpstr>
      <vt:lpstr>Application Services</vt:lpstr>
      <vt:lpstr>Application Services</vt:lpstr>
      <vt:lpstr>Enterprise Applications</vt:lpstr>
      <vt:lpstr>Enterprise Applications</vt:lpstr>
      <vt:lpstr>General</vt:lpstr>
      <vt:lpstr>On-Demand Workforce</vt:lpstr>
      <vt:lpstr>SDKs</vt:lpstr>
      <vt:lpstr>Groups</vt:lpstr>
      <vt:lpstr>Groups (Continued)</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cp:lastModifiedBy>
  <cp:revision>297</cp:revision>
  <cp:lastPrinted>2015-12-08T20:42:53Z</cp:lastPrinted>
  <dcterms:created xsi:type="dcterms:W3CDTF">2015-09-11T19:32:07Z</dcterms:created>
  <dcterms:modified xsi:type="dcterms:W3CDTF">2016-06-21T11:04:53Z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