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331" r:id="rId2"/>
  </p:sldIdLst>
  <p:sldSz cx="9144000" cy="5143500" type="screen16x9"/>
  <p:notesSz cx="9144000" cy="6858000"/>
  <p:defaultTextStyle>
    <a:defPPr>
      <a:defRPr lang="en-US"/>
    </a:defPPr>
    <a:lvl1pPr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342900" indent="1143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685800" indent="2286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028700" indent="3429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373188" indent="455613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189" autoAdjust="0"/>
  </p:normalViewPr>
  <p:slideViewPr>
    <p:cSldViewPr snapToGrid="0" snapToObjects="1">
      <p:cViewPr>
        <p:scale>
          <a:sx n="152" d="100"/>
          <a:sy n="152" d="100"/>
        </p:scale>
        <p:origin x="960" y="1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8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18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EF272E4-3360-514D-A674-601D35C59CE6}" type="datetimeFigureOut">
              <a:rPr lang="en-US"/>
              <a:pPr>
                <a:defRPr/>
              </a:pPr>
              <a:t>6/21/16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BF126F7-F020-3C42-A4F2-F7DF2703D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7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B2FA19E1-9E5B-8E45-B70A-1B1E383CD60F}" type="datetimeFigureOut">
              <a:rPr lang="en-US"/>
              <a:pPr>
                <a:defRPr/>
              </a:pPr>
              <a:t>6/21/16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31C2E65-C48E-EB49-B8DF-701DB40E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429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6858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0287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373188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717015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If we markup code with comments</a:t>
            </a:r>
            <a:r>
              <a:rPr lang="en-US" baseline="0" dirty="0" smtClean="0">
                <a:latin typeface="Calibri" charset="0"/>
              </a:rPr>
              <a:t> that the </a:t>
            </a:r>
            <a:r>
              <a:rPr lang="en-US" baseline="0" dirty="0" err="1" smtClean="0">
                <a:latin typeface="Calibri" charset="0"/>
              </a:rPr>
              <a:t>Doxegen</a:t>
            </a:r>
            <a:r>
              <a:rPr lang="en-US" baseline="0" dirty="0" smtClean="0">
                <a:latin typeface="Calibri" charset="0"/>
              </a:rPr>
              <a:t> parser can pickup and organize into a swagger specification database.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baseline="0" dirty="0" smtClean="0">
                <a:latin typeface="Calibri" charset="0"/>
              </a:rPr>
              <a:t>That database can be used to </a:t>
            </a:r>
            <a:r>
              <a:rPr lang="en-US" b="1" baseline="0" dirty="0" smtClean="0">
                <a:latin typeface="Calibri" charset="0"/>
              </a:rPr>
              <a:t>generate</a:t>
            </a:r>
            <a:r>
              <a:rPr lang="en-US" baseline="0" dirty="0" smtClean="0">
                <a:latin typeface="Calibri" charset="0"/>
              </a:rPr>
              <a:t> code compiled into client apps.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baseline="0" dirty="0" smtClean="0">
                <a:latin typeface="Calibri" charset="0"/>
              </a:rPr>
              <a:t>That database can also be used to generate </a:t>
            </a:r>
            <a:r>
              <a:rPr lang="en-US" b="1" baseline="0" dirty="0" smtClean="0">
                <a:latin typeface="Calibri" charset="0"/>
              </a:rPr>
              <a:t>API documentation website</a:t>
            </a:r>
            <a:r>
              <a:rPr lang="en-US" b="0" baseline="0" dirty="0" smtClean="0">
                <a:latin typeface="Calibri" charset="0"/>
              </a:rPr>
              <a:t>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b="0" baseline="0" dirty="0" smtClean="0">
                <a:latin typeface="Calibri" charset="0"/>
              </a:rPr>
              <a:t>This 3</a:t>
            </a:r>
            <a:r>
              <a:rPr lang="en-US" b="0" baseline="30000" dirty="0" smtClean="0">
                <a:latin typeface="Calibri" charset="0"/>
              </a:rPr>
              <a:t>rd</a:t>
            </a:r>
            <a:r>
              <a:rPr lang="en-US" b="0" baseline="0" dirty="0" smtClean="0">
                <a:latin typeface="Calibri" charset="0"/>
              </a:rPr>
              <a:t> party </a:t>
            </a:r>
            <a:r>
              <a:rPr lang="en-US" b="1" baseline="0" dirty="0" smtClean="0">
                <a:latin typeface="Calibri" charset="0"/>
              </a:rPr>
              <a:t>discovery</a:t>
            </a:r>
            <a:r>
              <a:rPr lang="en-US" b="0" baseline="0" dirty="0" smtClean="0">
                <a:latin typeface="Calibri" charset="0"/>
              </a:rPr>
              <a:t>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b="0" baseline="0" dirty="0" smtClean="0">
                <a:latin typeface="Calibri" charset="0"/>
              </a:rPr>
              <a:t>Additionally, the database can be used to generate </a:t>
            </a:r>
            <a:r>
              <a:rPr lang="en-US" b="1" baseline="0" dirty="0" smtClean="0">
                <a:latin typeface="Calibri" charset="0"/>
              </a:rPr>
              <a:t>test</a:t>
            </a:r>
            <a:r>
              <a:rPr lang="en-US" b="0" baseline="0" dirty="0" smtClean="0">
                <a:latin typeface="Calibri" charset="0"/>
              </a:rPr>
              <a:t> code and </a:t>
            </a:r>
            <a:r>
              <a:rPr lang="en-US" b="1" baseline="0" dirty="0" smtClean="0">
                <a:latin typeface="Calibri" charset="0"/>
              </a:rPr>
              <a:t>mock</a:t>
            </a:r>
            <a:r>
              <a:rPr lang="en-US" b="0" baseline="0" dirty="0" smtClean="0">
                <a:latin typeface="Calibri" charset="0"/>
              </a:rPr>
              <a:t> server code. 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b="0" baseline="0" dirty="0" smtClean="0">
                <a:latin typeface="Calibri" charset="0"/>
              </a:rPr>
              <a:t>Swagger specs don’t include </a:t>
            </a:r>
            <a:r>
              <a:rPr lang="en-US" b="1" baseline="0" dirty="0" smtClean="0">
                <a:latin typeface="Calibri" charset="0"/>
              </a:rPr>
              <a:t>data</a:t>
            </a:r>
            <a:r>
              <a:rPr lang="en-US" b="0" baseline="0" dirty="0" smtClean="0">
                <a:latin typeface="Calibri" charset="0"/>
              </a:rPr>
              <a:t> values available to real API servers.</a:t>
            </a:r>
            <a:endParaRPr lang="en-US" baseline="0" dirty="0" smtClean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More advanced proprietary server virtualization product</a:t>
            </a: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29575" y="4797425"/>
            <a:ext cx="8191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5CBE2FF3-4231-A849-BC6F-2D008A00616B}" type="slidenum">
              <a:rPr lang="en-US" sz="1100" smtClean="0">
                <a:solidFill>
                  <a:srgbClr val="FFFFFF"/>
                </a:solidFill>
                <a:cs typeface="+mn-cs"/>
              </a:rPr>
              <a:pPr algn="r" eaLnBrk="1" hangingPunct="1">
                <a:defRPr/>
              </a:pPr>
              <a:t>‹#›</a:t>
            </a:fld>
            <a:endParaRPr lang="en-US" sz="1100" smtClea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674100" y="4797425"/>
            <a:ext cx="3571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/>
          <a:p>
            <a:pPr eaLnBrk="1" hangingPunct="1"/>
            <a:fld id="{4E2CBA63-3641-F040-B233-75E85BC7975D}" type="slidenum">
              <a:rPr lang="en-US">
                <a:solidFill>
                  <a:srgbClr val="7F7F7F"/>
                </a:solidFill>
              </a:rPr>
              <a:pPr eaLnBrk="1" hangingPunct="1"/>
              <a:t>‹#›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98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0207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>
            <a:lvl1pPr>
              <a:defRPr sz="2800" b="0" i="0">
                <a:latin typeface="Open Sans Light"/>
                <a:ea typeface="Open Sans Light"/>
                <a:cs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700"/>
            <a:ext cx="8146762" cy="3394075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C097BBE-8FA6-E947-A847-A3244058BF6F}" type="datetimeFigureOut">
              <a:rPr lang="en-US"/>
              <a:pPr>
                <a:defRPr/>
              </a:pPr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02242A3-86AE-D64F-B624-D0649DD03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 rot="-5400000">
            <a:off x="-2012950" y="2114551"/>
            <a:ext cx="456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0075" y="1028700"/>
            <a:ext cx="818515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Open Sans Light"/>
          <a:ea typeface="ＭＳ Ｐゴシック" charset="0"/>
          <a:cs typeface="Open Sans Light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100" kern="1200">
          <a:solidFill>
            <a:schemeClr val="tx1"/>
          </a:solidFill>
          <a:latin typeface="Open Sans" charset="0"/>
          <a:ea typeface="ＭＳ Ｐゴシック" charset="0"/>
          <a:cs typeface="Open Sans" charset="0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5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8716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2119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5522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8925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40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806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09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612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15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418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82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722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Connector 105"/>
          <p:cNvCxnSpPr>
            <a:stCxn id="25" idx="4"/>
            <a:endCxn id="15" idx="0"/>
          </p:cNvCxnSpPr>
          <p:nvPr/>
        </p:nvCxnSpPr>
        <p:spPr>
          <a:xfrm>
            <a:off x="1359895" y="2128878"/>
            <a:ext cx="0" cy="235688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miley Face 24"/>
          <p:cNvSpPr/>
          <p:nvPr/>
        </p:nvSpPr>
        <p:spPr>
          <a:xfrm>
            <a:off x="1017570" y="1511700"/>
            <a:ext cx="684650" cy="617178"/>
          </a:xfrm>
          <a:prstGeom prst="smileyFac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5" name="Rectangle 64"/>
          <p:cNvSpPr/>
          <p:nvPr/>
        </p:nvSpPr>
        <p:spPr>
          <a:xfrm rot="16200000">
            <a:off x="-1731331" y="2320705"/>
            <a:ext cx="4157323" cy="443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Swagger ecosystem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46266" y="2351726"/>
            <a:ext cx="913429" cy="713881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client</a:t>
            </a:r>
            <a:b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</a:b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apps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9820" y="2364566"/>
            <a:ext cx="1200150" cy="713881"/>
          </a:xfrm>
          <a:prstGeom prst="rect">
            <a:avLst/>
          </a:prstGeom>
          <a:solidFill>
            <a:srgbClr val="A03E2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code</a:t>
            </a:r>
            <a:b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</a:b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base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4825" y="1527096"/>
            <a:ext cx="1200150" cy="658758"/>
          </a:xfrm>
          <a:prstGeom prst="rect">
            <a:avLst/>
          </a:prstGeom>
          <a:solidFill>
            <a:srgbClr val="A03E2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swagger</a:t>
            </a:r>
            <a:b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</a:b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codegen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40" name="Straight Connector 39"/>
          <p:cNvCxnSpPr>
            <a:stCxn id="38" idx="0"/>
            <a:endCxn id="43" idx="2"/>
          </p:cNvCxnSpPr>
          <p:nvPr/>
        </p:nvCxnSpPr>
        <p:spPr>
          <a:xfrm flipV="1">
            <a:off x="2613553" y="1613831"/>
            <a:ext cx="250944" cy="158689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3"/>
            <a:endCxn id="14" idx="1"/>
          </p:cNvCxnSpPr>
          <p:nvPr/>
        </p:nvCxnSpPr>
        <p:spPr>
          <a:xfrm flipV="1">
            <a:off x="1959970" y="2708667"/>
            <a:ext cx="486296" cy="1284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72674" y="1772520"/>
            <a:ext cx="1081757" cy="39861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Doxygen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39" name="Straight Connector 38"/>
          <p:cNvCxnSpPr>
            <a:stCxn id="86" idx="2"/>
            <a:endCxn id="38" idx="2"/>
          </p:cNvCxnSpPr>
          <p:nvPr/>
        </p:nvCxnSpPr>
        <p:spPr>
          <a:xfrm flipV="1">
            <a:off x="1633065" y="2171134"/>
            <a:ext cx="980488" cy="70206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072674" y="1247244"/>
            <a:ext cx="1583645" cy="3665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swagger spec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44" name="Straight Connector 43"/>
          <p:cNvCxnSpPr>
            <a:stCxn id="24" idx="3"/>
            <a:endCxn id="89" idx="1"/>
          </p:cNvCxnSpPr>
          <p:nvPr/>
        </p:nvCxnSpPr>
        <p:spPr>
          <a:xfrm flipV="1">
            <a:off x="5550653" y="587083"/>
            <a:ext cx="398427" cy="60577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034500" y="1009559"/>
            <a:ext cx="1516153" cy="3665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API docs gen.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56" name="Straight Connector 55"/>
          <p:cNvCxnSpPr>
            <a:stCxn id="43" idx="3"/>
            <a:endCxn id="24" idx="1"/>
          </p:cNvCxnSpPr>
          <p:nvPr/>
        </p:nvCxnSpPr>
        <p:spPr>
          <a:xfrm flipV="1">
            <a:off x="3656319" y="1192853"/>
            <a:ext cx="378181" cy="237685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430609" y="2545788"/>
            <a:ext cx="404911" cy="32740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//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949080" y="403789"/>
            <a:ext cx="1119784" cy="366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</a:rPr>
              <a:t>discovery</a:t>
            </a:r>
            <a:endParaRPr lang="en-US" sz="1800" b="1" dirty="0">
              <a:solidFill>
                <a:schemeClr val="tx1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99" name="Straight Connector 98"/>
          <p:cNvCxnSpPr>
            <a:stCxn id="14" idx="3"/>
            <a:endCxn id="109" idx="1"/>
          </p:cNvCxnSpPr>
          <p:nvPr/>
        </p:nvCxnSpPr>
        <p:spPr>
          <a:xfrm>
            <a:off x="3359695" y="2708667"/>
            <a:ext cx="3824647" cy="21"/>
          </a:xfrm>
          <a:prstGeom prst="line">
            <a:avLst/>
          </a:prstGeom>
          <a:ln w="25400">
            <a:solidFill>
              <a:schemeClr val="accent3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43" idx="1"/>
            <a:endCxn id="29" idx="0"/>
          </p:cNvCxnSpPr>
          <p:nvPr/>
        </p:nvCxnSpPr>
        <p:spPr>
          <a:xfrm flipH="1">
            <a:off x="1354900" y="1430538"/>
            <a:ext cx="717774" cy="96558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7184342" y="2351747"/>
            <a:ext cx="1191840" cy="713881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API</a:t>
            </a:r>
            <a:b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</a:b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services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349093" y="1739604"/>
            <a:ext cx="1201560" cy="33584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test gen.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16" name="Straight Connector 115"/>
          <p:cNvCxnSpPr>
            <a:stCxn id="43" idx="3"/>
            <a:endCxn id="115" idx="1"/>
          </p:cNvCxnSpPr>
          <p:nvPr/>
        </p:nvCxnSpPr>
        <p:spPr>
          <a:xfrm>
            <a:off x="3656319" y="1430538"/>
            <a:ext cx="692774" cy="47699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55" idx="3"/>
            <a:endCxn id="54" idx="0"/>
          </p:cNvCxnSpPr>
          <p:nvPr/>
        </p:nvCxnSpPr>
        <p:spPr>
          <a:xfrm>
            <a:off x="5574763" y="2265160"/>
            <a:ext cx="985354" cy="242160"/>
          </a:xfrm>
          <a:prstGeom prst="bentConnector2">
            <a:avLst/>
          </a:prstGeom>
          <a:ln w="25400">
            <a:solidFill>
              <a:schemeClr val="accent5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9" idx="2"/>
            <a:endCxn id="15" idx="0"/>
          </p:cNvCxnSpPr>
          <p:nvPr/>
        </p:nvCxnSpPr>
        <p:spPr>
          <a:xfrm>
            <a:off x="1354900" y="2185854"/>
            <a:ext cx="4995" cy="178712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-153950" y="448934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Can 27"/>
          <p:cNvSpPr/>
          <p:nvPr/>
        </p:nvSpPr>
        <p:spPr>
          <a:xfrm>
            <a:off x="6198417" y="2892937"/>
            <a:ext cx="712493" cy="354186"/>
          </a:xfrm>
          <a:prstGeom prst="can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800" dirty="0" smtClean="0">
                <a:latin typeface="Open Sans Light"/>
                <a:cs typeface="Open Sans Light"/>
              </a:rPr>
              <a:t>data</a:t>
            </a:r>
            <a:endParaRPr lang="en-US" sz="1800" dirty="0">
              <a:latin typeface="Open Sans Light"/>
              <a:cs typeface="Open Sans Light"/>
            </a:endParaRPr>
          </a:p>
        </p:txBody>
      </p:sp>
      <p:cxnSp>
        <p:nvCxnSpPr>
          <p:cNvPr id="31" name="Straight Connector 30"/>
          <p:cNvCxnSpPr>
            <a:stCxn id="28" idx="4"/>
            <a:endCxn id="109" idx="1"/>
          </p:cNvCxnSpPr>
          <p:nvPr/>
        </p:nvCxnSpPr>
        <p:spPr>
          <a:xfrm flipV="1">
            <a:off x="6910910" y="2708688"/>
            <a:ext cx="273432" cy="361342"/>
          </a:xfrm>
          <a:prstGeom prst="line">
            <a:avLst/>
          </a:prstGeom>
          <a:ln w="25400">
            <a:solidFill>
              <a:schemeClr val="accent3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117"/>
          <p:cNvCxnSpPr>
            <a:stCxn id="28" idx="2"/>
            <a:endCxn id="94" idx="2"/>
          </p:cNvCxnSpPr>
          <p:nvPr/>
        </p:nvCxnSpPr>
        <p:spPr>
          <a:xfrm rot="10800000">
            <a:off x="3799365" y="2531876"/>
            <a:ext cx="2399052" cy="538154"/>
          </a:xfrm>
          <a:prstGeom prst="bentConnector2">
            <a:avLst/>
          </a:prstGeom>
          <a:ln w="25400">
            <a:solidFill>
              <a:schemeClr val="accent3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183666" y="2507320"/>
            <a:ext cx="752902" cy="365874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mock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57" name="Straight Connector 117"/>
          <p:cNvCxnSpPr>
            <a:stCxn id="115" idx="3"/>
            <a:endCxn id="58" idx="1"/>
          </p:cNvCxnSpPr>
          <p:nvPr/>
        </p:nvCxnSpPr>
        <p:spPr>
          <a:xfrm flipV="1">
            <a:off x="5550653" y="1903392"/>
            <a:ext cx="978103" cy="4136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528756" y="1758257"/>
            <a:ext cx="612060" cy="29026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test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64" name="Straight Connector 63"/>
          <p:cNvCxnSpPr>
            <a:stCxn id="58" idx="2"/>
            <a:endCxn id="109" idx="1"/>
          </p:cNvCxnSpPr>
          <p:nvPr/>
        </p:nvCxnSpPr>
        <p:spPr>
          <a:xfrm>
            <a:off x="6834786" y="2048526"/>
            <a:ext cx="349556" cy="660162"/>
          </a:xfrm>
          <a:prstGeom prst="line">
            <a:avLst/>
          </a:prstGeom>
          <a:ln w="25400">
            <a:solidFill>
              <a:schemeClr val="accent3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3432148" y="2213532"/>
            <a:ext cx="734433" cy="31834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meta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95" name="Straight Connector 94"/>
          <p:cNvCxnSpPr>
            <a:stCxn id="94" idx="0"/>
            <a:endCxn id="115" idx="1"/>
          </p:cNvCxnSpPr>
          <p:nvPr/>
        </p:nvCxnSpPr>
        <p:spPr>
          <a:xfrm flipV="1">
            <a:off x="3799365" y="1907528"/>
            <a:ext cx="549728" cy="306004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94" idx="0"/>
            <a:endCxn id="24" idx="1"/>
          </p:cNvCxnSpPr>
          <p:nvPr/>
        </p:nvCxnSpPr>
        <p:spPr>
          <a:xfrm flipV="1">
            <a:off x="3799365" y="1192853"/>
            <a:ext cx="235135" cy="1020679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miley Face 46"/>
          <p:cNvSpPr/>
          <p:nvPr/>
        </p:nvSpPr>
        <p:spPr>
          <a:xfrm>
            <a:off x="7324577" y="668910"/>
            <a:ext cx="402147" cy="424369"/>
          </a:xfrm>
          <a:prstGeom prst="smileyFac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48" name="Straight Connector 47"/>
          <p:cNvCxnSpPr>
            <a:stCxn id="24" idx="3"/>
            <a:endCxn id="47" idx="2"/>
          </p:cNvCxnSpPr>
          <p:nvPr/>
        </p:nvCxnSpPr>
        <p:spPr>
          <a:xfrm flipV="1">
            <a:off x="5550653" y="881095"/>
            <a:ext cx="1773924" cy="311758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89" idx="3"/>
            <a:endCxn id="47" idx="2"/>
          </p:cNvCxnSpPr>
          <p:nvPr/>
        </p:nvCxnSpPr>
        <p:spPr>
          <a:xfrm>
            <a:off x="7068864" y="587083"/>
            <a:ext cx="255713" cy="294012"/>
          </a:xfrm>
          <a:prstGeom prst="line">
            <a:avLst/>
          </a:prstGeom>
          <a:ln w="25400">
            <a:solidFill>
              <a:schemeClr val="accent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7" idx="6"/>
            <a:endCxn id="14" idx="2"/>
          </p:cNvCxnSpPr>
          <p:nvPr/>
        </p:nvCxnSpPr>
        <p:spPr>
          <a:xfrm flipH="1">
            <a:off x="2902981" y="881095"/>
            <a:ext cx="4823743" cy="2184512"/>
          </a:xfrm>
          <a:prstGeom prst="bentConnector4">
            <a:avLst>
              <a:gd name="adj1" fmla="val -15580"/>
              <a:gd name="adj2" fmla="val 110465"/>
            </a:avLst>
          </a:prstGeom>
          <a:ln w="25400">
            <a:solidFill>
              <a:schemeClr val="accent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43" idx="3"/>
            <a:endCxn id="101" idx="1"/>
          </p:cNvCxnSpPr>
          <p:nvPr/>
        </p:nvCxnSpPr>
        <p:spPr>
          <a:xfrm>
            <a:off x="3656319" y="1430538"/>
            <a:ext cx="590140" cy="127337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4246459" y="1376146"/>
            <a:ext cx="1304194" cy="36345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demo gen.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10" name="Straight Connector 109"/>
          <p:cNvCxnSpPr>
            <a:stCxn id="101" idx="3"/>
            <a:endCxn id="82" idx="1"/>
          </p:cNvCxnSpPr>
          <p:nvPr/>
        </p:nvCxnSpPr>
        <p:spPr>
          <a:xfrm flipV="1">
            <a:off x="5550653" y="1552908"/>
            <a:ext cx="1607667" cy="4967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47" idx="4"/>
          </p:cNvCxnSpPr>
          <p:nvPr/>
        </p:nvCxnSpPr>
        <p:spPr>
          <a:xfrm flipV="1">
            <a:off x="7525651" y="1093279"/>
            <a:ext cx="0" cy="1258447"/>
          </a:xfrm>
          <a:prstGeom prst="line">
            <a:avLst/>
          </a:prstGeom>
          <a:ln w="25400">
            <a:solidFill>
              <a:schemeClr val="accent3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7158320" y="1392259"/>
            <a:ext cx="738355" cy="32129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demo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30" name="Straight Connector 129"/>
          <p:cNvCxnSpPr>
            <a:stCxn id="94" idx="0"/>
            <a:endCxn id="101" idx="1"/>
          </p:cNvCxnSpPr>
          <p:nvPr/>
        </p:nvCxnSpPr>
        <p:spPr>
          <a:xfrm flipV="1">
            <a:off x="3799365" y="1557875"/>
            <a:ext cx="447094" cy="655657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349093" y="2097236"/>
            <a:ext cx="1225670" cy="33584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mock gen.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59" name="Straight Connector 58"/>
          <p:cNvCxnSpPr>
            <a:stCxn id="43" idx="3"/>
            <a:endCxn id="55" idx="1"/>
          </p:cNvCxnSpPr>
          <p:nvPr/>
        </p:nvCxnSpPr>
        <p:spPr>
          <a:xfrm>
            <a:off x="3656319" y="1430538"/>
            <a:ext cx="692774" cy="834622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94" idx="3"/>
            <a:endCxn id="55" idx="1"/>
          </p:cNvCxnSpPr>
          <p:nvPr/>
        </p:nvCxnSpPr>
        <p:spPr>
          <a:xfrm flipV="1">
            <a:off x="4166581" y="2265160"/>
            <a:ext cx="182512" cy="107544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58" idx="2"/>
            <a:endCxn id="54" idx="0"/>
          </p:cNvCxnSpPr>
          <p:nvPr/>
        </p:nvCxnSpPr>
        <p:spPr>
          <a:xfrm flipH="1">
            <a:off x="6560117" y="2048526"/>
            <a:ext cx="274669" cy="458794"/>
          </a:xfrm>
          <a:prstGeom prst="line">
            <a:avLst/>
          </a:prstGeom>
          <a:ln w="25400">
            <a:solidFill>
              <a:schemeClr val="accent3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4" idx="2"/>
            <a:endCxn id="28" idx="0"/>
          </p:cNvCxnSpPr>
          <p:nvPr/>
        </p:nvCxnSpPr>
        <p:spPr>
          <a:xfrm flipH="1">
            <a:off x="6554664" y="2873194"/>
            <a:ext cx="5453" cy="108290"/>
          </a:xfrm>
          <a:prstGeom prst="line">
            <a:avLst/>
          </a:prstGeom>
          <a:ln w="25400">
            <a:solidFill>
              <a:schemeClr val="accent3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111158" y="410953"/>
            <a:ext cx="1545161" cy="3665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quality </a:t>
            </a: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scans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2446266" y="756711"/>
            <a:ext cx="0" cy="490535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068792" y="402951"/>
            <a:ext cx="1443544" cy="3665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API galleries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67" name="Straight Connector 66"/>
          <p:cNvCxnSpPr>
            <a:stCxn id="66" idx="3"/>
            <a:endCxn id="89" idx="1"/>
          </p:cNvCxnSpPr>
          <p:nvPr/>
        </p:nvCxnSpPr>
        <p:spPr>
          <a:xfrm>
            <a:off x="5512336" y="586245"/>
            <a:ext cx="436744" cy="838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7243390" y="362820"/>
            <a:ext cx="1119784" cy="366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solidFill>
                  <a:schemeClr val="accent2"/>
                </a:solidFill>
                <a:latin typeface="Open Sans Light" charset="0"/>
                <a:ea typeface="Open Sans Light" charset="0"/>
                <a:cs typeface="Open Sans Light" charset="0"/>
              </a:rPr>
              <a:t>dev. user</a:t>
            </a:r>
            <a:endParaRPr lang="en-US" sz="1800" b="1" dirty="0">
              <a:solidFill>
                <a:schemeClr val="accent2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69" name="Straight Connector 68"/>
          <p:cNvCxnSpPr>
            <a:stCxn id="24" idx="0"/>
            <a:endCxn id="66" idx="2"/>
          </p:cNvCxnSpPr>
          <p:nvPr/>
        </p:nvCxnSpPr>
        <p:spPr>
          <a:xfrm flipH="1" flipV="1">
            <a:off x="4790564" y="769538"/>
            <a:ext cx="2013" cy="240021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0" idx="3"/>
            <a:endCxn id="66" idx="1"/>
          </p:cNvCxnSpPr>
          <p:nvPr/>
        </p:nvCxnSpPr>
        <p:spPr>
          <a:xfrm flipV="1">
            <a:off x="3656319" y="586245"/>
            <a:ext cx="412473" cy="8002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866767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8" grpId="0" animBg="1"/>
      <p:bldP spid="43" grpId="0" animBg="1"/>
      <p:bldP spid="24" grpId="0" animBg="1"/>
      <p:bldP spid="86" grpId="0" animBg="1"/>
      <p:bldP spid="89" grpId="0"/>
      <p:bldP spid="115" grpId="0" animBg="1"/>
      <p:bldP spid="28" grpId="0" animBg="1"/>
      <p:bldP spid="54" grpId="0" animBg="1"/>
      <p:bldP spid="58" grpId="0" animBg="1"/>
      <p:bldP spid="94" grpId="0" animBg="1"/>
      <p:bldP spid="47" grpId="0" animBg="1"/>
      <p:bldP spid="101" grpId="0" animBg="1"/>
      <p:bldP spid="82" grpId="0" animBg="1"/>
      <p:bldP spid="55" grpId="0" animBg="1"/>
      <p:bldP spid="60" grpId="0" animBg="1"/>
      <p:bldP spid="66" grpId="0" animBg="1"/>
      <p:bldP spid="68" grpId="0"/>
    </p:bldLst>
  </p:timing>
</p:sld>
</file>

<file path=ppt/theme/theme1.xml><?xml version="1.0" encoding="utf-8"?>
<a:theme xmlns:a="http://schemas.openxmlformats.org/drawingml/2006/main" name="ConcurCorporateTemplate2013_Helvetica_16x9">
  <a:themeElements>
    <a:clrScheme name="Concur 2013">
      <a:dk1>
        <a:srgbClr val="000000"/>
      </a:dk1>
      <a:lt1>
        <a:srgbClr val="FFFFFF"/>
      </a:lt1>
      <a:dk2>
        <a:srgbClr val="004A7D"/>
      </a:dk2>
      <a:lt2>
        <a:srgbClr val="CBCBC4"/>
      </a:lt2>
      <a:accent1>
        <a:srgbClr val="0078C9"/>
      </a:accent1>
      <a:accent2>
        <a:srgbClr val="00A9F2"/>
      </a:accent2>
      <a:accent3>
        <a:srgbClr val="89BF42"/>
      </a:accent3>
      <a:accent4>
        <a:srgbClr val="548D3D"/>
      </a:accent4>
      <a:accent5>
        <a:srgbClr val="D25533"/>
      </a:accent5>
      <a:accent6>
        <a:srgbClr val="F4A900"/>
      </a:accent6>
      <a:hlink>
        <a:srgbClr val="898D8D"/>
      </a:hlink>
      <a:folHlink>
        <a:srgbClr val="898D8D"/>
      </a:folHlink>
    </a:clrScheme>
    <a:fontScheme name="Custom 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ConcurCorporateTemplate2013_Helvetica_16x9" id="{A09BE1D0-94B0-44B7-9420-2ECF7BB955CC}" vid="{59E5CBDF-7240-4762-BDFB-AAFD424E1A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15468</TotalTime>
  <Words>122</Words>
  <Application>Microsoft Macintosh PowerPoint</Application>
  <PresentationFormat>On-screen Show (16:9)</PresentationFormat>
  <Paragraphs>29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ConcurCorporateTemplate2013_Helvetica_16x9</vt:lpstr>
      <vt:lpstr>PowerPoint Presentation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this event</dc:title>
  <dc:creator>Wilson Mar</dc:creator>
  <cp:lastModifiedBy>.</cp:lastModifiedBy>
  <cp:revision>429</cp:revision>
  <cp:lastPrinted>2015-11-18T16:47:39Z</cp:lastPrinted>
  <dcterms:created xsi:type="dcterms:W3CDTF">2016-03-09T21:14:16Z</dcterms:created>
  <dcterms:modified xsi:type="dcterms:W3CDTF">2016-06-21T10:36:49Z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lephone number">
    <vt:lpwstr>3103207878</vt:lpwstr>
  </property>
  <property fmtid="{D5CDD505-2E9C-101B-9397-08002B2CF9AE}" pid="3" name="Language">
    <vt:lpwstr>en-us</vt:lpwstr>
  </property>
</Properties>
</file>