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5"/>
  </p:notesMasterIdLst>
  <p:sldIdLst>
    <p:sldId id="350" r:id="rId2"/>
    <p:sldId id="447" r:id="rId3"/>
    <p:sldId id="448" r:id="rId4"/>
    <p:sldId id="469" r:id="rId5"/>
    <p:sldId id="446" r:id="rId6"/>
    <p:sldId id="468" r:id="rId7"/>
    <p:sldId id="457" r:id="rId8"/>
    <p:sldId id="441" r:id="rId9"/>
    <p:sldId id="465" r:id="rId10"/>
    <p:sldId id="466" r:id="rId11"/>
    <p:sldId id="462" r:id="rId12"/>
    <p:sldId id="440" r:id="rId13"/>
    <p:sldId id="444" r:id="rId14"/>
    <p:sldId id="449" r:id="rId15"/>
    <p:sldId id="456" r:id="rId16"/>
    <p:sldId id="450" r:id="rId17"/>
    <p:sldId id="458" r:id="rId18"/>
    <p:sldId id="459" r:id="rId19"/>
    <p:sldId id="460" r:id="rId20"/>
    <p:sldId id="461" r:id="rId21"/>
    <p:sldId id="455" r:id="rId22"/>
    <p:sldId id="454" r:id="rId23"/>
    <p:sldId id="453" r:id="rId24"/>
    <p:sldId id="452" r:id="rId25"/>
    <p:sldId id="451" r:id="rId26"/>
    <p:sldId id="463" r:id="rId27"/>
    <p:sldId id="464" r:id="rId28"/>
    <p:sldId id="467" r:id="rId29"/>
    <p:sldId id="437" r:id="rId30"/>
    <p:sldId id="439" r:id="rId31"/>
    <p:sldId id="431" r:id="rId32"/>
    <p:sldId id="435" r:id="rId33"/>
    <p:sldId id="434" r:id="rId34"/>
  </p:sldIdLst>
  <p:sldSz cx="9144000" cy="5143500" type="screen16x9"/>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8D7AC6-F0CA-884E-8DA9-0FEA4C04BC17}">
          <p14:sldIdLst>
            <p14:sldId id="350"/>
            <p14:sldId id="447"/>
            <p14:sldId id="448"/>
            <p14:sldId id="469"/>
            <p14:sldId id="446"/>
            <p14:sldId id="468"/>
            <p14:sldId id="457"/>
            <p14:sldId id="441"/>
            <p14:sldId id="465"/>
            <p14:sldId id="466"/>
            <p14:sldId id="462"/>
            <p14:sldId id="440"/>
            <p14:sldId id="444"/>
            <p14:sldId id="449"/>
            <p14:sldId id="456"/>
            <p14:sldId id="450"/>
            <p14:sldId id="458"/>
            <p14:sldId id="459"/>
            <p14:sldId id="460"/>
            <p14:sldId id="461"/>
            <p14:sldId id="455"/>
            <p14:sldId id="454"/>
            <p14:sldId id="453"/>
            <p14:sldId id="452"/>
            <p14:sldId id="451"/>
            <p14:sldId id="463"/>
            <p14:sldId id="464"/>
            <p14:sldId id="467"/>
          </p14:sldIdLst>
        </p14:section>
        <p14:section name="Quiz" id="{5B15B5BE-F7F9-E54B-8BB7-B79322901CAA}">
          <p14:sldIdLst>
            <p14:sldId id="437"/>
            <p14:sldId id="439"/>
            <p14:sldId id="431"/>
            <p14:sldId id="435"/>
            <p14:sldId id="43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17"/>
    <a:srgbClr val="EFF3EA"/>
    <a:srgbClr val="DEE7D1"/>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0" autoAdjust="0"/>
    <p:restoredTop sz="83041" autoAdjust="0"/>
  </p:normalViewPr>
  <p:slideViewPr>
    <p:cSldViewPr>
      <p:cViewPr>
        <p:scale>
          <a:sx n="98" d="100"/>
          <a:sy n="98" d="100"/>
        </p:scale>
        <p:origin x="-520" y="-120"/>
      </p:cViewPr>
      <p:guideLst>
        <p:guide orient="horz" pos="1620"/>
        <p:guide pos="2880"/>
      </p:guideLst>
    </p:cSldViewPr>
  </p:slideViewPr>
  <p:outlineViewPr>
    <p:cViewPr>
      <p:scale>
        <a:sx n="33" d="100"/>
        <a:sy n="33" d="100"/>
      </p:scale>
      <p:origin x="0" y="448"/>
    </p:cViewPr>
  </p:outlineViewPr>
  <p:notesTextViewPr>
    <p:cViewPr>
      <p:scale>
        <a:sx n="50" d="100"/>
        <a:sy n="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608B21AB-9AC3-46CF-AAE5-48D877E63932}" type="datetimeFigureOut">
              <a:rPr lang="en-US" smtClean="0"/>
              <a:t>5/1/16</a:t>
            </a:fld>
            <a:endParaRPr lang="en-US" dirty="0"/>
          </a:p>
        </p:txBody>
      </p:sp>
      <p:sp>
        <p:nvSpPr>
          <p:cNvPr id="4" name="Slide Image Placeholder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A192684E-E78B-4C8F-A657-B9E75C2A39F4}" type="slidenum">
              <a:rPr lang="en-US" smtClean="0"/>
              <a:t>‹#›</a:t>
            </a:fld>
            <a:endParaRPr lang="en-US" dirty="0"/>
          </a:p>
        </p:txBody>
      </p:sp>
    </p:spTree>
    <p:extLst>
      <p:ext uri="{BB962C8B-B14F-4D97-AF65-F5344CB8AC3E}">
        <p14:creationId xmlns:p14="http://schemas.microsoft.com/office/powerpoint/2010/main" val="106372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h30499.www3.hp.com/hpeb/attachments/hpeb/sws-APP_Perf_VaL_BP/2/1/HP%20LoadRunner%20v11%2000%20-%20Ajax%20TruClient%20Tips%20and%20Tricks.pdf"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92684E-E78B-4C8F-A657-B9E75C2A39F4}" type="slidenum">
              <a:rPr lang="en-US" smtClean="0"/>
              <a:t>1</a:t>
            </a:fld>
            <a:endParaRPr lang="en-US" dirty="0"/>
          </a:p>
        </p:txBody>
      </p:sp>
    </p:spTree>
    <p:extLst>
      <p:ext uri="{BB962C8B-B14F-4D97-AF65-F5344CB8AC3E}">
        <p14:creationId xmlns:p14="http://schemas.microsoft.com/office/powerpoint/2010/main" val="834691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have time to go through all these.</a:t>
            </a:r>
          </a:p>
          <a:p>
            <a:r>
              <a:rPr lang="en-US" dirty="0" smtClean="0"/>
              <a:t>The Shunra page</a:t>
            </a:r>
            <a:r>
              <a:rPr lang="en-US" baseline="0" dirty="0" smtClean="0"/>
              <a:t> has more calculations than</a:t>
            </a:r>
            <a:endParaRPr lang="en-US" dirty="0" smtClean="0"/>
          </a:p>
          <a:p>
            <a:endParaRPr lang="en-US" dirty="0" smtClean="0"/>
          </a:p>
          <a:p>
            <a:r>
              <a:rPr lang="en-US" dirty="0" smtClean="0"/>
              <a:t>http://www.amazon.com/High-Performance-Web-Sites-Essential/dp/0596529309/ref=sr_1_14?ie=UTF8&amp;qid=1368707130&amp;sr=8-14&amp;keywords=steve+javascript</a:t>
            </a:r>
          </a:p>
          <a:p>
            <a:r>
              <a:rPr lang="en-US" dirty="0" smtClean="0"/>
              <a:t>http://www.amazon.com/dp/0596522304?tag=stevsoud-20&amp;camp=213381&amp;creative=390973&amp;linkCode=as4&amp;creativeASIN=0596522304&amp;adid=09TZDJ7Z5GDMJPAM6XC6&amp;</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11</a:t>
            </a:fld>
            <a:endParaRPr lang="en-GB" dirty="0"/>
          </a:p>
        </p:txBody>
      </p:sp>
    </p:spTree>
    <p:extLst>
      <p:ext uri="{BB962C8B-B14F-4D97-AF65-F5344CB8AC3E}">
        <p14:creationId xmlns:p14="http://schemas.microsoft.com/office/powerpoint/2010/main" val="1035760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Think time</a:t>
            </a:r>
            <a:r>
              <a:rPr lang="en-US" dirty="0" smtClean="0"/>
              <a:t> is inserted before the transaction is started.</a:t>
            </a:r>
          </a:p>
          <a:p>
            <a:r>
              <a:rPr lang="en-US" dirty="0" smtClean="0"/>
              <a:t>The Web Page Drilldown measurements</a:t>
            </a:r>
            <a:r>
              <a:rPr lang="en-US" baseline="0" dirty="0" smtClean="0"/>
              <a:t> revolve around when the </a:t>
            </a:r>
            <a:r>
              <a:rPr lang="en-US" b="1" baseline="0" dirty="0" smtClean="0"/>
              <a:t>ACK</a:t>
            </a:r>
            <a:r>
              <a:rPr lang="en-US" baseline="0" dirty="0" smtClean="0"/>
              <a:t> or Acknowledgement is received from the server.</a:t>
            </a:r>
          </a:p>
          <a:p>
            <a:r>
              <a:rPr lang="en-US" baseline="0" dirty="0" smtClean="0"/>
              <a:t>That ACK is the </a:t>
            </a:r>
            <a:r>
              <a:rPr lang="en-US" b="1" baseline="0" dirty="0" smtClean="0"/>
              <a:t>first buffer</a:t>
            </a:r>
            <a:r>
              <a:rPr lang="en-US" b="0" baseline="0" dirty="0" smtClean="0"/>
              <a:t> received from the </a:t>
            </a:r>
            <a:r>
              <a:rPr lang="en-US" b="1" baseline="0" dirty="0" smtClean="0"/>
              <a:t>web server. </a:t>
            </a:r>
          </a:p>
          <a:p>
            <a:r>
              <a:rPr lang="en-US" b="0" baseline="0" dirty="0" smtClean="0"/>
              <a:t>The DNS, Connection, and SSL handshake are all done by the operating system.</a:t>
            </a:r>
          </a:p>
          <a:p>
            <a:r>
              <a:rPr lang="en-US" b="0" baseline="0" dirty="0" smtClean="0"/>
              <a:t>The first file is the </a:t>
            </a:r>
            <a:r>
              <a:rPr lang="en-US" b="1" baseline="0" dirty="0" smtClean="0"/>
              <a:t>HTML</a:t>
            </a:r>
            <a:r>
              <a:rPr lang="en-US" b="0" baseline="0" dirty="0" smtClean="0"/>
              <a:t> file, which contains commands to retrieve other files.</a:t>
            </a:r>
          </a:p>
          <a:p>
            <a:r>
              <a:rPr lang="en-US" b="0" baseline="0" dirty="0" smtClean="0"/>
              <a:t>Modern browsers may display the </a:t>
            </a:r>
            <a:r>
              <a:rPr lang="en-US" b="1" baseline="0" dirty="0" smtClean="0"/>
              <a:t>Title</a:t>
            </a:r>
            <a:r>
              <a:rPr lang="en-US" b="0" baseline="0" dirty="0" smtClean="0"/>
              <a:t> even before the file is fully loaded.</a:t>
            </a:r>
          </a:p>
          <a:p>
            <a:r>
              <a:rPr lang="en-US" b="0" baseline="0" dirty="0" smtClean="0"/>
              <a:t>When the last byte of each first file is received, that’s captured as the </a:t>
            </a:r>
            <a:r>
              <a:rPr lang="en-US" b="1" baseline="0" dirty="0" smtClean="0"/>
              <a:t>Receive/Server time</a:t>
            </a:r>
            <a:r>
              <a:rPr lang="en-US" b="0" baseline="0" dirty="0" smtClean="0"/>
              <a:t>.</a:t>
            </a:r>
          </a:p>
          <a:p>
            <a:r>
              <a:rPr lang="en-US" baseline="0" dirty="0" smtClean="0"/>
              <a:t>During </a:t>
            </a:r>
            <a:r>
              <a:rPr lang="en-US" b="1" baseline="0" dirty="0" smtClean="0"/>
              <a:t>client time</a:t>
            </a:r>
            <a:r>
              <a:rPr lang="en-US" baseline="0" dirty="0" smtClean="0"/>
              <a:t> is when “below the fold” JavaScript runs.</a:t>
            </a:r>
          </a:p>
          <a:p>
            <a:r>
              <a:rPr lang="en-US" baseline="0" dirty="0" smtClean="0"/>
              <a:t>LoadRunner </a:t>
            </a:r>
            <a:r>
              <a:rPr lang="en-US" b="1" baseline="0" dirty="0" smtClean="0"/>
              <a:t>ends a transaction</a:t>
            </a:r>
            <a:r>
              <a:rPr lang="en-US" baseline="0" dirty="0" smtClean="0"/>
              <a:t> when all </a:t>
            </a:r>
            <a:r>
              <a:rPr lang="en-US" b="1" baseline="0" dirty="0" smtClean="0"/>
              <a:t>files</a:t>
            </a:r>
            <a:r>
              <a:rPr lang="en-US" baseline="0" dirty="0" smtClean="0"/>
              <a:t> explicitly mentioned in the HTML file finish downloading.</a:t>
            </a:r>
          </a:p>
          <a:p>
            <a:r>
              <a:rPr lang="en-US" baseline="0" dirty="0" smtClean="0"/>
              <a:t>That is not the same as the complete </a:t>
            </a:r>
            <a:r>
              <a:rPr lang="en-US" b="1" baseline="0" dirty="0" smtClean="0"/>
              <a:t>rendering</a:t>
            </a:r>
            <a:r>
              <a:rPr lang="en-US" baseline="0" dirty="0" smtClean="0"/>
              <a:t> of </a:t>
            </a:r>
            <a:r>
              <a:rPr lang="en-US" b="1" baseline="0" dirty="0" smtClean="0"/>
              <a:t>all</a:t>
            </a:r>
            <a:r>
              <a:rPr lang="en-US" baseline="0" dirty="0" smtClean="0"/>
              <a:t> </a:t>
            </a:r>
            <a:r>
              <a:rPr lang="en-US" b="0" baseline="0" dirty="0" smtClean="0"/>
              <a:t>frames called by JavaScript </a:t>
            </a:r>
            <a:r>
              <a:rPr lang="en-US" baseline="0" dirty="0" smtClean="0"/>
              <a:t>may occur </a:t>
            </a:r>
            <a:r>
              <a:rPr lang="en-US" b="1" baseline="0" dirty="0" smtClean="0"/>
              <a:t>asynchronously.</a:t>
            </a:r>
            <a:r>
              <a:rPr lang="en-US" baseline="0" dirty="0" smtClean="0"/>
              <a:t> </a:t>
            </a:r>
          </a:p>
          <a:p>
            <a:r>
              <a:rPr lang="en-US" baseline="0" dirty="0" smtClean="0"/>
              <a:t>That may occur after the transaction is ended.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192684E-E78B-4C8F-A657-B9E75C2A39F4}" type="slidenum">
              <a:rPr lang="en-US" smtClean="0"/>
              <a:t>12</a:t>
            </a:fld>
            <a:endParaRPr lang="en-US" dirty="0"/>
          </a:p>
        </p:txBody>
      </p:sp>
    </p:spTree>
    <p:extLst>
      <p:ext uri="{BB962C8B-B14F-4D97-AF65-F5344CB8AC3E}">
        <p14:creationId xmlns:p14="http://schemas.microsoft.com/office/powerpoint/2010/main" val="2010636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spcAft>
                <a:spcPts val="609"/>
              </a:spcAft>
              <a:buFont typeface="Wingdings" pitchFamily="2" charset="2"/>
              <a:buChar char="v"/>
            </a:pPr>
            <a:r>
              <a:rPr lang="en-US" sz="1600" dirty="0"/>
              <a:t> Provisioning and deployment processes are time-consuming</a:t>
            </a:r>
          </a:p>
          <a:p>
            <a:pPr lvl="2">
              <a:spcAft>
                <a:spcPts val="609"/>
              </a:spcAft>
              <a:buFont typeface="Wingdings" pitchFamily="2" charset="2"/>
              <a:buChar char="v"/>
            </a:pPr>
            <a:r>
              <a:rPr lang="en-US" sz="1600" dirty="0"/>
              <a:t>  Manual processes are error-prone.</a:t>
            </a:r>
          </a:p>
          <a:p>
            <a:pPr marL="290093" lvl="1" indent="-290093">
              <a:spcAft>
                <a:spcPts val="609"/>
              </a:spcAft>
              <a:buFont typeface="Wingdings" pitchFamily="2" charset="2"/>
              <a:buChar char="v"/>
            </a:pPr>
            <a:r>
              <a:rPr lang="en-US" dirty="0" smtClean="0"/>
              <a:t>Different people, tools, processes for each environment</a:t>
            </a:r>
          </a:p>
          <a:p>
            <a:pPr marL="290093" lvl="1" indent="-290093">
              <a:spcAft>
                <a:spcPts val="609"/>
              </a:spcAft>
              <a:buFont typeface="Wingdings" pitchFamily="2" charset="2"/>
              <a:buChar char="v"/>
            </a:pPr>
            <a:r>
              <a:rPr lang="en-US" dirty="0" smtClean="0"/>
              <a:t>Manual creation and hand-off of deployment docs and checklists</a:t>
            </a:r>
          </a:p>
          <a:p>
            <a:pPr marL="290093" lvl="1" indent="-290093">
              <a:spcAft>
                <a:spcPts val="609"/>
              </a:spcAft>
              <a:buFont typeface="Wingdings" pitchFamily="2" charset="2"/>
              <a:buChar char="v"/>
            </a:pPr>
            <a:r>
              <a:rPr lang="en-US" dirty="0" smtClean="0"/>
              <a:t>“it works on my machine”</a:t>
            </a:r>
          </a:p>
          <a:p>
            <a:pPr marL="290093" lvl="1" indent="-290093">
              <a:spcAft>
                <a:spcPts val="609"/>
              </a:spcAft>
              <a:buFont typeface="Wingdings" pitchFamily="2" charset="2"/>
              <a:buChar char="v"/>
            </a:pPr>
            <a:endParaRPr lang="en-US" dirty="0" smtClean="0"/>
          </a:p>
          <a:p>
            <a:pPr marL="290093" lvl="1" indent="-290093">
              <a:spcAft>
                <a:spcPts val="609"/>
              </a:spcAft>
              <a:buFont typeface="Wingdings" pitchFamily="2" charset="2"/>
              <a:buChar char="v"/>
            </a:pPr>
            <a:endParaRPr lang="en-US" dirty="0" smtClean="0"/>
          </a:p>
          <a:p>
            <a:pPr marL="0" lvl="1">
              <a:spcAft>
                <a:spcPts val="609"/>
              </a:spcAft>
            </a:pPr>
            <a:r>
              <a:rPr lang="en-US" dirty="0" smtClean="0"/>
              <a:t>Different credentials</a:t>
            </a:r>
          </a:p>
          <a:p>
            <a:pPr marL="0" lvl="1" defTabSz="464149">
              <a:spcAft>
                <a:spcPts val="609"/>
              </a:spcAft>
              <a:defRPr/>
            </a:pPr>
            <a:r>
              <a:rPr lang="en-US" dirty="0" smtClean="0"/>
              <a:t>Multi-</a:t>
            </a:r>
            <a:r>
              <a:rPr lang="en-US" dirty="0" err="1" smtClean="0"/>
              <a:t>dimentional</a:t>
            </a:r>
            <a:endParaRPr lang="en-US" dirty="0" smtClean="0"/>
          </a:p>
          <a:p>
            <a:pPr marL="0" lvl="1" defTabSz="464149">
              <a:spcAft>
                <a:spcPts val="609"/>
              </a:spcAft>
              <a:defRPr/>
            </a:pPr>
            <a:r>
              <a:rPr lang="en-US" dirty="0" smtClean="0"/>
              <a:t>Multi-departmental</a:t>
            </a:r>
          </a:p>
          <a:p>
            <a:pPr marL="0" lvl="1">
              <a:spcAft>
                <a:spcPts val="609"/>
              </a:spcAft>
            </a:pPr>
            <a:r>
              <a:rPr lang="en-US" dirty="0" smtClean="0"/>
              <a:t>Multi-generational</a:t>
            </a:r>
          </a:p>
          <a:p>
            <a:pPr marL="0" lvl="1" defTabSz="464149">
              <a:spcAft>
                <a:spcPts val="609"/>
              </a:spcAft>
              <a:defRPr/>
            </a:pPr>
            <a:r>
              <a:rPr lang="en-US" dirty="0" smtClean="0"/>
              <a:t>Multi-faceted</a:t>
            </a:r>
          </a:p>
          <a:p>
            <a:pPr marL="0" lvl="1" defTabSz="464149">
              <a:spcAft>
                <a:spcPts val="609"/>
              </a:spcAft>
              <a:defRPr/>
            </a:pPr>
            <a:r>
              <a:rPr lang="en-US" dirty="0" smtClean="0"/>
              <a:t>Multi-ownership</a:t>
            </a:r>
          </a:p>
          <a:p>
            <a:pPr marL="0" lvl="1">
              <a:spcAft>
                <a:spcPts val="609"/>
              </a:spcAft>
            </a:pPr>
            <a:endParaRPr lang="en-US" dirty="0" smtClean="0"/>
          </a:p>
          <a:p>
            <a:pPr marL="0" lvl="1">
              <a:spcAft>
                <a:spcPts val="609"/>
              </a:spcAft>
            </a:pP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13</a:t>
            </a:fld>
            <a:endParaRPr lang="en-GB" dirty="0"/>
          </a:p>
        </p:txBody>
      </p:sp>
    </p:spTree>
    <p:extLst>
      <p:ext uri="{BB962C8B-B14F-4D97-AF65-F5344CB8AC3E}">
        <p14:creationId xmlns:p14="http://schemas.microsoft.com/office/powerpoint/2010/main" val="309781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14</a:t>
            </a:fld>
            <a:endParaRPr lang="en-GB" dirty="0"/>
          </a:p>
        </p:txBody>
      </p:sp>
    </p:spTree>
    <p:extLst>
      <p:ext uri="{BB962C8B-B14F-4D97-AF65-F5344CB8AC3E}">
        <p14:creationId xmlns:p14="http://schemas.microsoft.com/office/powerpoint/2010/main" val="2932723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 In </a:t>
            </a:r>
            <a:r>
              <a:rPr lang="en-US" b="1" dirty="0" smtClean="0"/>
              <a:t>life</a:t>
            </a:r>
            <a:r>
              <a:rPr lang="en-US" dirty="0" smtClean="0"/>
              <a:t> we have </a:t>
            </a:r>
            <a:r>
              <a:rPr lang="en-US" b="1" dirty="0" smtClean="0"/>
              <a:t>risk</a:t>
            </a:r>
            <a:r>
              <a:rPr lang="en-US" baseline="0" dirty="0" smtClean="0"/>
              <a:t> of damage from fire, flooding, wind, earthquakes, </a:t>
            </a:r>
            <a:r>
              <a:rPr lang="en-US" dirty="0" smtClean="0"/>
              <a:t>etc. </a:t>
            </a:r>
          </a:p>
          <a:p>
            <a:r>
              <a:rPr lang="en-US" dirty="0" smtClean="0"/>
              <a:t>When we buy a house we hire</a:t>
            </a:r>
            <a:r>
              <a:rPr lang="en-US" baseline="0" dirty="0" smtClean="0"/>
              <a:t> an inspector to </a:t>
            </a:r>
            <a:r>
              <a:rPr lang="en-US" dirty="0" smtClean="0"/>
              <a:t>assess how much </a:t>
            </a:r>
            <a:r>
              <a:rPr lang="en-US" b="1" dirty="0" smtClean="0"/>
              <a:t>exposure </a:t>
            </a:r>
            <a:r>
              <a:rPr lang="en-US" dirty="0" smtClean="0"/>
              <a:t>there is to possible risks.</a:t>
            </a:r>
          </a:p>
          <a:p>
            <a:r>
              <a:rPr lang="en-US" dirty="0" smtClean="0"/>
              <a:t>With computer systems</a:t>
            </a:r>
          </a:p>
          <a:p>
            <a:endParaRPr lang="en-US" dirty="0" smtClean="0"/>
          </a:p>
          <a:p>
            <a:pPr rtl="0" eaLnBrk="1" fontAlgn="t" latinLnBrk="0" hangingPunct="1"/>
            <a:r>
              <a:rPr lang="en-US" dirty="0">
                <a:latin typeface="HP Simplified"/>
                <a:cs typeface="HP Simplified"/>
              </a:rPr>
              <a:t>1. Network slow</a:t>
            </a:r>
          </a:p>
          <a:p>
            <a:pPr rtl="0" eaLnBrk="1" fontAlgn="t" latinLnBrk="0" hangingPunct="1"/>
            <a:r>
              <a:rPr lang="en-US" dirty="0">
                <a:latin typeface="HP Simplified"/>
                <a:cs typeface="HP Simplified"/>
              </a:rPr>
              <a:t>2. Spikes in network and server</a:t>
            </a:r>
          </a:p>
          <a:p>
            <a:pPr rtl="0" eaLnBrk="1" fontAlgn="t" latinLnBrk="0" hangingPunct="1"/>
            <a:r>
              <a:rPr lang="en-US" dirty="0">
                <a:latin typeface="HP Simplified"/>
                <a:cs typeface="HP Simplified"/>
              </a:rPr>
              <a:t>3. Credential server spike capacity</a:t>
            </a:r>
          </a:p>
          <a:p>
            <a:pPr rtl="0" eaLnBrk="1" fontAlgn="t" latinLnBrk="0" hangingPunct="1"/>
            <a:r>
              <a:rPr lang="en-US" dirty="0">
                <a:latin typeface="HP Simplified"/>
                <a:cs typeface="HP Simplified"/>
              </a:rPr>
              <a:t>4. Page loads too many resources</a:t>
            </a:r>
          </a:p>
          <a:p>
            <a:pPr rtl="0" eaLnBrk="1" fontAlgn="t" latinLnBrk="0" hangingPunct="1"/>
            <a:r>
              <a:rPr lang="en-US" dirty="0">
                <a:latin typeface="HP Simplified"/>
                <a:cs typeface="HP Simplified"/>
              </a:rPr>
              <a:t>5. Server capacity</a:t>
            </a:r>
          </a:p>
          <a:p>
            <a:pPr rtl="0" eaLnBrk="1" fontAlgn="t" latinLnBrk="0" hangingPunct="1"/>
            <a:r>
              <a:rPr lang="en-US" dirty="0">
                <a:latin typeface="HP Simplified"/>
                <a:cs typeface="HP Simplified"/>
              </a:rPr>
              <a:t>6. More hardware doesn’t increase capacity as much as expected</a:t>
            </a:r>
          </a:p>
          <a:p>
            <a:pPr rtl="0" eaLnBrk="1" fontAlgn="t" latinLnBrk="0" hangingPunct="1"/>
            <a:r>
              <a:rPr lang="en-US" dirty="0">
                <a:latin typeface="HP Simplified"/>
                <a:cs typeface="HP Simplified"/>
              </a:rPr>
              <a:t>7. Size of Database affects speed</a:t>
            </a:r>
          </a:p>
          <a:p>
            <a:pPr rtl="0" eaLnBrk="1" fontAlgn="t" latinLnBrk="0" hangingPunct="1"/>
            <a:endParaRPr lang="en-US" dirty="0">
              <a:latin typeface="HP Simplified"/>
              <a:cs typeface="HP Simplified"/>
            </a:endParaRPr>
          </a:p>
          <a:p>
            <a:pPr rtl="0" eaLnBrk="1" fontAlgn="t" latinLnBrk="0" hangingPunct="1"/>
            <a:r>
              <a:rPr lang="en-US" dirty="0">
                <a:latin typeface="HP Simplified"/>
                <a:cs typeface="HP Simplified"/>
              </a:rPr>
              <a:t>1. SpeedTest.net Global Library</a:t>
            </a:r>
          </a:p>
          <a:p>
            <a:pPr rtl="0" eaLnBrk="1" fontAlgn="t" latinLnBrk="0" hangingPunct="1"/>
            <a:r>
              <a:rPr lang="en-US" dirty="0">
                <a:latin typeface="HP Simplified"/>
                <a:cs typeface="HP Simplified"/>
              </a:rPr>
              <a:t>2. Landing page repeat access</a:t>
            </a:r>
          </a:p>
          <a:p>
            <a:pPr rtl="0" eaLnBrk="1" fontAlgn="t" latinLnBrk="0" hangingPunct="1"/>
            <a:r>
              <a:rPr lang="en-US" dirty="0">
                <a:latin typeface="HP Simplified"/>
                <a:cs typeface="HP Simplified"/>
              </a:rPr>
              <a:t>3. Sign-in-out stress test</a:t>
            </a:r>
          </a:p>
          <a:p>
            <a:pPr rtl="0" eaLnBrk="1" fontAlgn="t" latinLnBrk="0" hangingPunct="1"/>
            <a:r>
              <a:rPr lang="en-US" dirty="0">
                <a:latin typeface="HP Simplified"/>
                <a:cs typeface="HP Simplified"/>
              </a:rPr>
              <a:t>4. Menu traversal through app</a:t>
            </a:r>
          </a:p>
          <a:p>
            <a:pPr rtl="0" eaLnBrk="1" fontAlgn="t" latinLnBrk="0" hangingPunct="1"/>
            <a:r>
              <a:rPr lang="en-US" dirty="0">
                <a:latin typeface="HP Simplified"/>
                <a:cs typeface="HP Simplified"/>
              </a:rPr>
              <a:t>5. Random mix of transactions</a:t>
            </a:r>
          </a:p>
          <a:p>
            <a:pPr rtl="0" eaLnBrk="1" fontAlgn="t" latinLnBrk="0" hangingPunct="1"/>
            <a:r>
              <a:rPr lang="en-US" dirty="0">
                <a:latin typeface="HP Simplified"/>
                <a:cs typeface="HP Simplified"/>
              </a:rPr>
              <a:t>6. Scalability tests</a:t>
            </a:r>
          </a:p>
          <a:p>
            <a:pPr rtl="0" eaLnBrk="1" fontAlgn="t" latinLnBrk="0" hangingPunct="1"/>
            <a:r>
              <a:rPr lang="en-US" dirty="0">
                <a:latin typeface="HP Simplified"/>
                <a:cs typeface="HP Simplified"/>
              </a:rPr>
              <a:t>7. Different size test databases</a:t>
            </a:r>
          </a:p>
          <a:p>
            <a:pPr rtl="0" eaLnBrk="1" fontAlgn="t" latinLnBrk="0" hangingPunct="1"/>
            <a:endParaRPr lang="en-US" dirty="0">
              <a:latin typeface="HP Simplified"/>
              <a:cs typeface="HP Simplified"/>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17</a:t>
            </a:fld>
            <a:endParaRPr lang="en-GB" dirty="0"/>
          </a:p>
        </p:txBody>
      </p:sp>
    </p:spTree>
    <p:extLst>
      <p:ext uri="{BB962C8B-B14F-4D97-AF65-F5344CB8AC3E}">
        <p14:creationId xmlns:p14="http://schemas.microsoft.com/office/powerpoint/2010/main" val="948336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developers recognize the use of this waterfall chart.</a:t>
            </a:r>
          </a:p>
          <a:p>
            <a:endParaRPr lang="en-US" baseline="0" dirty="0" smtClean="0"/>
          </a:p>
          <a:p>
            <a:endParaRPr lang="en-US" baseline="0" dirty="0" smtClean="0"/>
          </a:p>
          <a:p>
            <a:r>
              <a:rPr lang="en-US" baseline="0" dirty="0" smtClean="0"/>
              <a:t>NOTE: Add NV Analytics chart using </a:t>
            </a:r>
          </a:p>
          <a:p>
            <a:endParaRPr lang="en-US" dirty="0" smtClean="0"/>
          </a:p>
          <a:p>
            <a:r>
              <a:rPr lang="en-US" dirty="0" smtClean="0"/>
              <a:t>NOTE: NV Adds recommendations. </a:t>
            </a:r>
          </a:p>
          <a:p>
            <a:endParaRPr lang="en-US" dirty="0" smtClean="0"/>
          </a:p>
          <a:p>
            <a:r>
              <a:rPr lang="en-US" dirty="0" smtClean="0"/>
              <a:t>NOTE: HP’s software brings waterfall chart to not just HTTP</a:t>
            </a:r>
            <a:r>
              <a:rPr lang="en-US" baseline="0" dirty="0" smtClean="0"/>
              <a:t> traffic, but also </a:t>
            </a:r>
            <a:r>
              <a:rPr lang="en-US" b="1" dirty="0" smtClean="0"/>
              <a:t>mobile </a:t>
            </a:r>
            <a:r>
              <a:rPr lang="en-US" dirty="0" smtClean="0"/>
              <a:t>browsers or anything.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18</a:t>
            </a:fld>
            <a:endParaRPr lang="en-GB" dirty="0"/>
          </a:p>
        </p:txBody>
      </p:sp>
    </p:spTree>
    <p:extLst>
      <p:ext uri="{BB962C8B-B14F-4D97-AF65-F5344CB8AC3E}">
        <p14:creationId xmlns:p14="http://schemas.microsoft.com/office/powerpoint/2010/main" val="1504453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4149">
              <a:defRPr/>
            </a:pPr>
            <a:r>
              <a:rPr lang="en-US" b="0" dirty="0" smtClean="0"/>
              <a:t>Here are the most typical issues quantified by performance test runs.</a:t>
            </a:r>
          </a:p>
          <a:p>
            <a:pPr defTabSz="464149">
              <a:defRPr/>
            </a:pPr>
            <a:endParaRPr lang="en-US" b="0" dirty="0" smtClean="0"/>
          </a:p>
          <a:p>
            <a:pPr defTabSz="464149">
              <a:defRPr/>
            </a:pPr>
            <a:r>
              <a:rPr lang="en-US" b="0" dirty="0" smtClean="0"/>
              <a:t>a) If the </a:t>
            </a:r>
            <a:r>
              <a:rPr lang="en-US" b="1" dirty="0" smtClean="0"/>
              <a:t>first transaction</a:t>
            </a:r>
            <a:r>
              <a:rPr lang="en-US" b="1" baseline="0" dirty="0" smtClean="0"/>
              <a:t> </a:t>
            </a:r>
            <a:r>
              <a:rPr lang="en-US" b="0" baseline="0" dirty="0" smtClean="0"/>
              <a:t>of a run is slow, and the rest good, it usually is because components have not been </a:t>
            </a:r>
            <a:r>
              <a:rPr lang="en-US" b="1" baseline="0" dirty="0" smtClean="0"/>
              <a:t>loaded</a:t>
            </a:r>
            <a:r>
              <a:rPr lang="en-US" b="0" baseline="0" dirty="0" smtClean="0"/>
              <a:t> on the server or the client cache. </a:t>
            </a:r>
            <a:r>
              <a:rPr lang="en-US" b="0" dirty="0" smtClean="0"/>
              <a:t>To </a:t>
            </a:r>
            <a:r>
              <a:rPr lang="en-US" b="1" dirty="0" smtClean="0"/>
              <a:t>detect</a:t>
            </a:r>
            <a:r>
              <a:rPr lang="en-US" b="1" baseline="0" dirty="0" smtClean="0"/>
              <a:t> </a:t>
            </a:r>
            <a:r>
              <a:rPr lang="en-US" b="0" baseline="0" dirty="0" smtClean="0"/>
              <a:t>s</a:t>
            </a:r>
            <a:r>
              <a:rPr lang="en-US" b="0" dirty="0" smtClean="0"/>
              <a:t>low first transactions, </a:t>
            </a:r>
            <a:r>
              <a:rPr lang="en-US" dirty="0" smtClean="0"/>
              <a:t>I usually have a scenario group with a single </a:t>
            </a:r>
            <a:r>
              <a:rPr lang="en-US" dirty="0" err="1" smtClean="0"/>
              <a:t>VUser</a:t>
            </a:r>
            <a:r>
              <a:rPr lang="en-US" dirty="0" smtClean="0"/>
              <a:t> that starts before all the others.</a:t>
            </a:r>
          </a:p>
          <a:p>
            <a:r>
              <a:rPr lang="en-US" dirty="0" smtClean="0"/>
              <a:t>Many LoadRunner users make the mistake of coding for first</a:t>
            </a:r>
            <a:r>
              <a:rPr lang="en-US" baseline="0" dirty="0" smtClean="0"/>
              <a:t> transactions over and over again rather than recording </a:t>
            </a:r>
            <a:r>
              <a:rPr lang="en-US" b="1" baseline="0" dirty="0" smtClean="0"/>
              <a:t>two iterations</a:t>
            </a:r>
            <a:r>
              <a:rPr lang="en-US" b="0" baseline="0" dirty="0" smtClean="0"/>
              <a:t> and using code from the second for all subsequent iterations.</a:t>
            </a:r>
          </a:p>
          <a:p>
            <a:endParaRPr lang="en-US" dirty="0" smtClean="0"/>
          </a:p>
          <a:p>
            <a:r>
              <a:rPr lang="en-US" dirty="0" smtClean="0"/>
              <a:t>It is useful to run load tests just</a:t>
            </a:r>
            <a:r>
              <a:rPr lang="en-US" baseline="0" dirty="0" smtClean="0"/>
              <a:t> doing login and logout repeatedly. </a:t>
            </a:r>
            <a:r>
              <a:rPr lang="en-US" b="1" baseline="0" dirty="0" smtClean="0"/>
              <a:t>Logins </a:t>
            </a:r>
            <a:r>
              <a:rPr lang="en-US" baseline="0" dirty="0" smtClean="0"/>
              <a:t>are usually the </a:t>
            </a:r>
            <a:r>
              <a:rPr lang="en-US" b="1" baseline="0" dirty="0" smtClean="0"/>
              <a:t>single </a:t>
            </a:r>
            <a:r>
              <a:rPr lang="en-US" baseline="0" dirty="0" smtClean="0"/>
              <a:t>most </a:t>
            </a:r>
            <a:r>
              <a:rPr lang="en-US" b="1" baseline="0" dirty="0" smtClean="0"/>
              <a:t>expensive </a:t>
            </a:r>
            <a:r>
              <a:rPr lang="en-US" baseline="0" dirty="0" smtClean="0"/>
              <a:t>transaction apps have. For office workers, does everyone jump on the system if they all arrive the same time every day? For mobile users, maybe when everyone gets off-work or when a plane lands?</a:t>
            </a:r>
            <a:endParaRPr lang="en-US" dirty="0" smtClean="0"/>
          </a:p>
          <a:p>
            <a:endParaRPr lang="en-US" dirty="0" smtClean="0"/>
          </a:p>
          <a:p>
            <a:r>
              <a:rPr lang="en-US" baseline="0" dirty="0" smtClean="0"/>
              <a:t>b) Monitoring the number of </a:t>
            </a:r>
            <a:r>
              <a:rPr lang="en-US" b="1" baseline="0" dirty="0" smtClean="0"/>
              <a:t>threads </a:t>
            </a:r>
            <a:r>
              <a:rPr lang="en-US" baseline="0" dirty="0" smtClean="0"/>
              <a:t>each </a:t>
            </a:r>
            <a:r>
              <a:rPr lang="en-US" b="1" baseline="0" dirty="0" smtClean="0"/>
              <a:t>application </a:t>
            </a:r>
            <a:r>
              <a:rPr lang="en-US" baseline="0" dirty="0" smtClean="0"/>
              <a:t>process spins up during ramp-up can help to identify </a:t>
            </a:r>
            <a:r>
              <a:rPr lang="en-US" b="1" baseline="0" dirty="0" smtClean="0"/>
              <a:t>settings </a:t>
            </a:r>
            <a:r>
              <a:rPr lang="en-US" baseline="0" dirty="0" smtClean="0"/>
              <a:t>which limit how many threads can be spun up. Finding the most appropriate </a:t>
            </a:r>
            <a:r>
              <a:rPr lang="en-US" b="1" baseline="0" dirty="0" smtClean="0"/>
              <a:t>maximum threads </a:t>
            </a:r>
            <a:r>
              <a:rPr lang="en-US" baseline="0" dirty="0" smtClean="0"/>
              <a:t>settings is one of the possible outcomes of </a:t>
            </a:r>
            <a:r>
              <a:rPr lang="en-US" baseline="0" dirty="0" err="1" smtClean="0"/>
              <a:t>perf</a:t>
            </a:r>
            <a:r>
              <a:rPr lang="en-US" baseline="0" dirty="0" smtClean="0"/>
              <a:t>. testing. The </a:t>
            </a:r>
            <a:r>
              <a:rPr lang="en-US" b="1" baseline="0" dirty="0" smtClean="0"/>
              <a:t>default </a:t>
            </a:r>
            <a:r>
              <a:rPr lang="en-US" baseline="0" dirty="0" smtClean="0"/>
              <a:t>of only 5 on some software out-of-the-box was meant for development work, but is too low for production use. </a:t>
            </a:r>
          </a:p>
          <a:p>
            <a:endParaRPr lang="en-US" baseline="0" dirty="0" smtClean="0"/>
          </a:p>
          <a:p>
            <a:r>
              <a:rPr lang="en-US" dirty="0" smtClean="0"/>
              <a:t>c) If </a:t>
            </a:r>
            <a:r>
              <a:rPr lang="en-US" baseline="0" dirty="0" smtClean="0"/>
              <a:t>the number of </a:t>
            </a:r>
            <a:r>
              <a:rPr lang="en-US" b="1" baseline="0" dirty="0" smtClean="0"/>
              <a:t>database connections </a:t>
            </a:r>
            <a:r>
              <a:rPr lang="en-US" b="0" baseline="0" dirty="0" smtClean="0"/>
              <a:t>is monitored </a:t>
            </a:r>
            <a:r>
              <a:rPr lang="en-US" baseline="0" dirty="0" smtClean="0"/>
              <a:t>over time, seeing the same number of connections </a:t>
            </a:r>
            <a:r>
              <a:rPr lang="en-US" b="1" baseline="0" dirty="0" smtClean="0"/>
              <a:t>increase </a:t>
            </a:r>
            <a:r>
              <a:rPr lang="en-US" baseline="0" dirty="0" smtClean="0"/>
              <a:t>as the number of </a:t>
            </a:r>
            <a:r>
              <a:rPr lang="en-US" baseline="0" dirty="0" err="1" smtClean="0"/>
              <a:t>Vusers</a:t>
            </a:r>
            <a:r>
              <a:rPr lang="en-US" baseline="0" dirty="0" smtClean="0"/>
              <a:t> increase may be an indication of an issue with the app’s use of database </a:t>
            </a:r>
            <a:r>
              <a:rPr lang="en-US" b="1" baseline="0" dirty="0" smtClean="0"/>
              <a:t>connection pooling</a:t>
            </a:r>
            <a:r>
              <a:rPr lang="en-US" baseline="0" dirty="0" smtClean="0"/>
              <a:t>. </a:t>
            </a:r>
          </a:p>
          <a:p>
            <a:endParaRPr lang="en-US" baseline="0" dirty="0" smtClean="0"/>
          </a:p>
          <a:p>
            <a:r>
              <a:rPr lang="en-US" baseline="0" dirty="0" smtClean="0"/>
              <a:t>This is especially good to do during </a:t>
            </a:r>
            <a:r>
              <a:rPr lang="en-US" b="1" baseline="0" dirty="0" smtClean="0"/>
              <a:t>ramp-up </a:t>
            </a:r>
            <a:r>
              <a:rPr lang="en-US" baseline="0" dirty="0" smtClean="0"/>
              <a:t>because there may be a </a:t>
            </a:r>
            <a:r>
              <a:rPr lang="en-US" b="1" baseline="0" dirty="0" smtClean="0"/>
              <a:t>maximum </a:t>
            </a:r>
            <a:r>
              <a:rPr lang="en-US" baseline="0" dirty="0" smtClean="0"/>
              <a:t>to the number of connections allowed since each connection takes a certain amount of memory. Some data centers reconfigure their database server each night to shift memory from on-line connections to </a:t>
            </a:r>
            <a:r>
              <a:rPr lang="en-US" b="1" baseline="0" dirty="0" smtClean="0"/>
              <a:t>batch </a:t>
            </a:r>
            <a:r>
              <a:rPr lang="en-US" baseline="0" dirty="0" smtClean="0"/>
              <a:t>use. </a:t>
            </a:r>
          </a:p>
          <a:p>
            <a:endParaRPr lang="en-US" baseline="0" dirty="0" smtClean="0"/>
          </a:p>
          <a:p>
            <a:pPr defTabSz="464149">
              <a:defRPr/>
            </a:pPr>
            <a:r>
              <a:rPr lang="en-US" b="0" baseline="0" dirty="0" smtClean="0"/>
              <a:t>d) When max. threads on application servers are set high, if bottlenecks still occur at a low number of threads anyway, it can be due to coding for </a:t>
            </a:r>
            <a:r>
              <a:rPr lang="en-US" b="1" baseline="0" dirty="0" smtClean="0"/>
              <a:t>thread pooling</a:t>
            </a:r>
            <a:r>
              <a:rPr lang="en-US" b="0" baseline="0" dirty="0" smtClean="0"/>
              <a:t>.</a:t>
            </a:r>
          </a:p>
          <a:p>
            <a:pPr defTabSz="464149">
              <a:defRPr/>
            </a:pPr>
            <a:endParaRPr lang="en-US" b="0" baseline="0" dirty="0" smtClean="0"/>
          </a:p>
          <a:p>
            <a:pPr defTabSz="464149">
              <a:defRPr/>
            </a:pPr>
            <a:r>
              <a:rPr lang="en-US" b="0" baseline="0" dirty="0" smtClean="0"/>
              <a:t>e) During the </a:t>
            </a:r>
            <a:r>
              <a:rPr lang="en-US" b="1" baseline="0" dirty="0" smtClean="0"/>
              <a:t>stead-state</a:t>
            </a:r>
            <a:r>
              <a:rPr lang="en-US" b="0" baseline="0" dirty="0" smtClean="0"/>
              <a:t> portion of a run, </a:t>
            </a:r>
            <a:r>
              <a:rPr lang="en-US" b="1" baseline="0" dirty="0" smtClean="0"/>
              <a:t>memory usage</a:t>
            </a:r>
            <a:r>
              <a:rPr lang="en-US" b="0" baseline="0" dirty="0" smtClean="0"/>
              <a:t> and response time should remain </a:t>
            </a:r>
            <a:r>
              <a:rPr lang="en-US" b="1" baseline="0" dirty="0" smtClean="0"/>
              <a:t>constant</a:t>
            </a:r>
            <a:r>
              <a:rPr lang="en-US" b="0" baseline="0" dirty="0" smtClean="0"/>
              <a:t>, unless there is a problem with automated memory management. The flat line in </a:t>
            </a:r>
            <a:r>
              <a:rPr lang="en-US" b="0" baseline="0" dirty="0" err="1" smtClean="0"/>
              <a:t>Vusers</a:t>
            </a:r>
            <a:r>
              <a:rPr lang="en-US" b="0" baseline="0" dirty="0" smtClean="0"/>
              <a:t> should not represent the same </a:t>
            </a:r>
            <a:r>
              <a:rPr lang="en-US" b="0" baseline="0" dirty="0" err="1" smtClean="0"/>
              <a:t>Vusers</a:t>
            </a:r>
            <a:r>
              <a:rPr lang="en-US" b="0" baseline="0" dirty="0" smtClean="0"/>
              <a:t>, but two groups: a certain percentage of </a:t>
            </a:r>
            <a:r>
              <a:rPr lang="en-US" b="0" baseline="0" dirty="0" err="1" smtClean="0"/>
              <a:t>Vusers</a:t>
            </a:r>
            <a:r>
              <a:rPr lang="en-US" b="0" baseline="0" dirty="0" smtClean="0"/>
              <a:t> who drop off while another group adds new users over time. </a:t>
            </a:r>
          </a:p>
          <a:p>
            <a:pPr defTabSz="464149">
              <a:defRPr/>
            </a:pPr>
            <a:r>
              <a:rPr lang="en-US" b="0" baseline="0" dirty="0" smtClean="0"/>
              <a:t> </a:t>
            </a:r>
          </a:p>
          <a:p>
            <a:r>
              <a:rPr lang="en-US" dirty="0" smtClean="0"/>
              <a:t>e) I</a:t>
            </a:r>
            <a:r>
              <a:rPr lang="en-US" baseline="0" dirty="0" smtClean="0"/>
              <a:t>t’s difficult to identify </a:t>
            </a:r>
            <a:r>
              <a:rPr lang="en-US" b="1" baseline="0" dirty="0" smtClean="0"/>
              <a:t>high network usage </a:t>
            </a:r>
            <a:r>
              <a:rPr lang="en-US" b="0" baseline="0" dirty="0" smtClean="0"/>
              <a:t>unless loads are emulated by LoadRunner. But we </a:t>
            </a:r>
            <a:r>
              <a:rPr lang="en-US" b="1" baseline="0" dirty="0" smtClean="0"/>
              <a:t>can </a:t>
            </a:r>
            <a:r>
              <a:rPr lang="en-US" b="0" baseline="0" dirty="0" smtClean="0"/>
              <a:t>measure what </a:t>
            </a:r>
            <a:r>
              <a:rPr lang="en-US" b="1" baseline="0" dirty="0" smtClean="0"/>
              <a:t>each </a:t>
            </a:r>
            <a:r>
              <a:rPr lang="en-US" b="0" baseline="0" dirty="0" smtClean="0"/>
              <a:t>transaction requires in terms of number of files and the size of each file. </a:t>
            </a:r>
            <a:r>
              <a:rPr lang="en-US" b="0" baseline="0" dirty="0" err="1" smtClean="0"/>
              <a:t>Mimification</a:t>
            </a:r>
            <a:r>
              <a:rPr lang="en-US" b="0" baseline="0" dirty="0" smtClean="0"/>
              <a:t> to remove white space ignored by programs help. To improve performance, some mobile developers now put JavaScript and CSS code </a:t>
            </a:r>
            <a:r>
              <a:rPr lang="en-US" b="1" baseline="0" dirty="0" smtClean="0"/>
              <a:t>in-line</a:t>
            </a:r>
            <a:r>
              <a:rPr lang="en-US" b="0" baseline="0" dirty="0" smtClean="0"/>
              <a:t> to minimize the number of files downloaded. </a:t>
            </a:r>
          </a:p>
          <a:p>
            <a:endParaRPr lang="en-US" b="0" baseline="0" dirty="0" smtClean="0"/>
          </a:p>
          <a:p>
            <a:r>
              <a:rPr lang="en-US" b="0" baseline="0" dirty="0" smtClean="0"/>
              <a:t>f) We know that full garbage collection in Java causes random spikes in response time. Some find it helpful to run </a:t>
            </a:r>
            <a:r>
              <a:rPr lang="en-US" b="1" baseline="0" dirty="0" smtClean="0"/>
              <a:t>longevity load </a:t>
            </a:r>
            <a:r>
              <a:rPr lang="en-US" b="0" baseline="0" dirty="0" smtClean="0"/>
              <a:t>tests to see if incremental garbage collection can manage over several days, to see if server operators have to hassle with bringing servers on and off line just to reset memory. </a:t>
            </a:r>
          </a:p>
          <a:p>
            <a:endParaRPr lang="en-US" b="0" baseline="0" dirty="0" smtClean="0"/>
          </a:p>
          <a:p>
            <a:r>
              <a:rPr lang="en-US" b="0" baseline="0" dirty="0" smtClean="0"/>
              <a:t>g) If you find that during ramp-down, memory does not get freed up in proportion to </a:t>
            </a:r>
            <a:r>
              <a:rPr lang="en-US" b="0" baseline="0" dirty="0" err="1" smtClean="0"/>
              <a:t>Vusers</a:t>
            </a:r>
            <a:r>
              <a:rPr lang="en-US" b="0" baseline="0" dirty="0" smtClean="0"/>
              <a:t> leaving, then you have a </a:t>
            </a:r>
            <a:r>
              <a:rPr lang="en-US" b="1" baseline="0" dirty="0" smtClean="0"/>
              <a:t>slow clean-up</a:t>
            </a:r>
            <a:r>
              <a:rPr lang="en-US" b="0" baseline="0" dirty="0" smtClean="0"/>
              <a:t> recovery problem. When </a:t>
            </a:r>
            <a:r>
              <a:rPr lang="en-US" b="1" baseline="0" dirty="0" smtClean="0"/>
              <a:t>time-out settings</a:t>
            </a:r>
            <a:r>
              <a:rPr lang="en-US" b="0" baseline="0" dirty="0" smtClean="0"/>
              <a:t> are too long, sessions remain in memory longer than they should. On the other hand, when time-outs are set too quickly, users find it annoying to lose sessions. So finding a </a:t>
            </a:r>
            <a:r>
              <a:rPr lang="en-US" b="1" baseline="0" dirty="0" smtClean="0"/>
              <a:t>balance </a:t>
            </a:r>
            <a:r>
              <a:rPr lang="en-US" b="0" baseline="0" dirty="0" smtClean="0"/>
              <a:t>is another good reason for doing load testing.</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19</a:t>
            </a:fld>
            <a:endParaRPr lang="en-GB" dirty="0"/>
          </a:p>
        </p:txBody>
      </p:sp>
    </p:spTree>
    <p:extLst>
      <p:ext uri="{BB962C8B-B14F-4D97-AF65-F5344CB8AC3E}">
        <p14:creationId xmlns:p14="http://schemas.microsoft.com/office/powerpoint/2010/main" val="551520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20</a:t>
            </a:fld>
            <a:endParaRPr lang="en-GB" dirty="0"/>
          </a:p>
        </p:txBody>
      </p:sp>
    </p:spTree>
    <p:extLst>
      <p:ext uri="{BB962C8B-B14F-4D97-AF65-F5344CB8AC3E}">
        <p14:creationId xmlns:p14="http://schemas.microsoft.com/office/powerpoint/2010/main" val="2620693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Memory impact ???</a:t>
            </a:r>
          </a:p>
          <a:p>
            <a:r>
              <a:rPr lang="en-US" dirty="0" smtClean="0"/>
              <a:t>Residency of </a:t>
            </a:r>
            <a:r>
              <a:rPr lang="en-US" dirty="0" err="1" smtClean="0"/>
              <a:t>vusers</a:t>
            </a:r>
            <a:r>
              <a:rPr lang="en-US" dirty="0" smtClean="0"/>
              <a:t> in memory ???</a:t>
            </a:r>
          </a:p>
          <a:p>
            <a:r>
              <a:rPr lang="en-US" dirty="0" smtClean="0"/>
              <a:t>“Islands” of network requests </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21</a:t>
            </a:fld>
            <a:endParaRPr lang="en-GB" dirty="0"/>
          </a:p>
        </p:txBody>
      </p:sp>
    </p:spTree>
    <p:extLst>
      <p:ext uri="{BB962C8B-B14F-4D97-AF65-F5344CB8AC3E}">
        <p14:creationId xmlns:p14="http://schemas.microsoft.com/office/powerpoint/2010/main" val="52223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graph of how various servers.</a:t>
            </a:r>
          </a:p>
          <a:p>
            <a:r>
              <a:rPr lang="en-US" dirty="0" smtClean="0"/>
              <a:t>The dot is the “elbow” of when response time is</a:t>
            </a:r>
            <a:r>
              <a:rPr lang="en-US" baseline="0" dirty="0" smtClean="0"/>
              <a:t> impacted.</a:t>
            </a:r>
          </a:p>
          <a:p>
            <a:endParaRPr lang="en-US" dirty="0" smtClean="0"/>
          </a:p>
          <a:p>
            <a:r>
              <a:rPr lang="en-US" dirty="0" smtClean="0"/>
              <a:t>What does this chart tell us?</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22</a:t>
            </a:fld>
            <a:endParaRPr lang="en-GB" dirty="0"/>
          </a:p>
        </p:txBody>
      </p:sp>
    </p:spTree>
    <p:extLst>
      <p:ext uri="{BB962C8B-B14F-4D97-AF65-F5344CB8AC3E}">
        <p14:creationId xmlns:p14="http://schemas.microsoft.com/office/powerpoint/2010/main" val="181129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smtClean="0"/>
              <a:t>These are performance</a:t>
            </a:r>
            <a:endParaRPr lang="en-US" dirty="0"/>
          </a:p>
        </p:txBody>
      </p:sp>
      <p:sp>
        <p:nvSpPr>
          <p:cNvPr id="4" name="Slide Number Placeholder 3"/>
          <p:cNvSpPr>
            <a:spLocks noGrp="1"/>
          </p:cNvSpPr>
          <p:nvPr>
            <p:ph type="sldNum" sz="quarter" idx="10"/>
          </p:nvPr>
        </p:nvSpPr>
        <p:spPr/>
        <p:txBody>
          <a:bodyPr/>
          <a:lstStyle/>
          <a:p>
            <a:fld id="{A192684E-E78B-4C8F-A657-B9E75C2A39F4}" type="slidenum">
              <a:rPr lang="en-US" smtClean="0"/>
              <a:t>2</a:t>
            </a:fld>
            <a:endParaRPr lang="en-US" dirty="0"/>
          </a:p>
        </p:txBody>
      </p:sp>
    </p:spTree>
    <p:extLst>
      <p:ext uri="{BB962C8B-B14F-4D97-AF65-F5344CB8AC3E}">
        <p14:creationId xmlns:p14="http://schemas.microsoft.com/office/powerpoint/2010/main" val="256561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4149">
              <a:defRPr/>
            </a:pPr>
            <a:r>
              <a:rPr lang="en-US" dirty="0" smtClean="0"/>
              <a:t>In this more stylized diagram,</a:t>
            </a:r>
            <a:r>
              <a:rPr lang="en-US" baseline="0" dirty="0" smtClean="0"/>
              <a:t> we have an increasing number of scripted </a:t>
            </a:r>
            <a:r>
              <a:rPr lang="en-US" baseline="0" dirty="0" err="1" smtClean="0"/>
              <a:t>vUsers</a:t>
            </a:r>
            <a:r>
              <a:rPr lang="en-US" baseline="0" dirty="0" smtClean="0"/>
              <a:t> imposing load at the same time.</a:t>
            </a:r>
          </a:p>
          <a:p>
            <a:pPr defTabSz="464149">
              <a:defRPr/>
            </a:pPr>
            <a:r>
              <a:rPr lang="en-US" baseline="0" dirty="0" smtClean="0"/>
              <a:t>Starting from a [_] light load, we ramp up load until the [_] </a:t>
            </a:r>
            <a:r>
              <a:rPr lang="en-US" b="1" baseline="0" dirty="0" smtClean="0"/>
              <a:t>Transactions per second </a:t>
            </a:r>
            <a:r>
              <a:rPr lang="en-US" baseline="0" dirty="0" smtClean="0"/>
              <a:t>and other processing rates peak before dropping off with increasing load.</a:t>
            </a:r>
          </a:p>
          <a:p>
            <a:pPr defTabSz="464149">
              <a:defRPr/>
            </a:pPr>
            <a:r>
              <a:rPr lang="en-US" baseline="0" dirty="0" smtClean="0"/>
              <a:t>We know that we’ve reached </a:t>
            </a:r>
            <a:r>
              <a:rPr lang="en-US" b="0" baseline="0" dirty="0" smtClean="0"/>
              <a:t>the point of </a:t>
            </a:r>
          </a:p>
          <a:p>
            <a:pPr defTabSz="464149">
              <a:defRPr/>
            </a:pPr>
            <a:r>
              <a:rPr lang="en-US" b="0" baseline="0" dirty="0" smtClean="0"/>
              <a:t>[_] </a:t>
            </a:r>
            <a:r>
              <a:rPr lang="en-US" b="1" baseline="0" dirty="0" smtClean="0"/>
              <a:t>capacity</a:t>
            </a:r>
            <a:r>
              <a:rPr lang="en-US" b="0" baseline="0" dirty="0" smtClean="0"/>
              <a:t>, </a:t>
            </a:r>
            <a:r>
              <a:rPr lang="en-US" baseline="0" dirty="0" smtClean="0"/>
              <a:t>when </a:t>
            </a:r>
            <a:r>
              <a:rPr lang="en-US" b="1" baseline="0" dirty="0" smtClean="0"/>
              <a:t>heavy load </a:t>
            </a:r>
            <a:r>
              <a:rPr lang="en-US" baseline="0" dirty="0" smtClean="0"/>
              <a:t>becomes </a:t>
            </a:r>
            <a:r>
              <a:rPr lang="en-US" b="1" dirty="0" smtClean="0"/>
              <a:t>overload</a:t>
            </a:r>
            <a:r>
              <a:rPr lang="en-US" b="0" dirty="0" smtClean="0"/>
              <a:t> as additional load is imposed.</a:t>
            </a:r>
            <a:endParaRPr lang="en-US" b="0" baseline="0" dirty="0" smtClean="0"/>
          </a:p>
          <a:p>
            <a:r>
              <a:rPr lang="en-US" baseline="0" dirty="0" smtClean="0"/>
              <a:t>[_] </a:t>
            </a:r>
            <a:r>
              <a:rPr lang="en-US" b="1" baseline="0" dirty="0" smtClean="0"/>
              <a:t>Response times </a:t>
            </a:r>
            <a:r>
              <a:rPr lang="en-US" b="0" baseline="0" dirty="0" smtClean="0"/>
              <a:t>begin </a:t>
            </a:r>
            <a:r>
              <a:rPr lang="en-US" baseline="0" dirty="0" smtClean="0"/>
              <a:t>to increase due to transactions [_] </a:t>
            </a:r>
            <a:r>
              <a:rPr lang="en-US" b="1" baseline="0" dirty="0" smtClean="0"/>
              <a:t>waiting </a:t>
            </a:r>
            <a:r>
              <a:rPr lang="en-US" baseline="0" dirty="0" smtClean="0"/>
              <a:t>for others to finish.</a:t>
            </a:r>
          </a:p>
          <a:p>
            <a:r>
              <a:rPr lang="en-US" baseline="0" dirty="0" smtClean="0"/>
              <a:t>Usually this is also the point where [_] resources such as </a:t>
            </a:r>
            <a:r>
              <a:rPr lang="en-US" b="1" baseline="0" dirty="0" smtClean="0"/>
              <a:t>CPU and memory </a:t>
            </a:r>
            <a:r>
              <a:rPr lang="en-US" baseline="0" dirty="0" smtClean="0"/>
              <a:t>becomes fully used.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23</a:t>
            </a:fld>
            <a:endParaRPr lang="en-GB" dirty="0"/>
          </a:p>
        </p:txBody>
      </p:sp>
    </p:spTree>
    <p:extLst>
      <p:ext uri="{BB962C8B-B14F-4D97-AF65-F5344CB8AC3E}">
        <p14:creationId xmlns:p14="http://schemas.microsoft.com/office/powerpoint/2010/main" val="3455515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24</a:t>
            </a:fld>
            <a:endParaRPr lang="en-GB" dirty="0"/>
          </a:p>
        </p:txBody>
      </p:sp>
    </p:spTree>
    <p:extLst>
      <p:ext uri="{BB962C8B-B14F-4D97-AF65-F5344CB8AC3E}">
        <p14:creationId xmlns:p14="http://schemas.microsoft.com/office/powerpoint/2010/main" val="1790887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baseline="0" dirty="0" smtClean="0"/>
              <a:t>graph is based on the daily peak </a:t>
            </a:r>
            <a:r>
              <a:rPr lang="en-US" b="1" baseline="0" dirty="0" smtClean="0"/>
              <a:t>work load </a:t>
            </a:r>
            <a:r>
              <a:rPr lang="en-US" baseline="0" dirty="0" smtClean="0"/>
              <a:t>achieved [_] </a:t>
            </a:r>
            <a:r>
              <a:rPr lang="en-US" dirty="0" smtClean="0"/>
              <a:t>over time </a:t>
            </a:r>
            <a:r>
              <a:rPr lang="en-US" baseline="0" dirty="0" smtClean="0"/>
              <a:t>[_] </a:t>
            </a:r>
            <a:r>
              <a:rPr lang="en-US" dirty="0" smtClean="0"/>
              <a:t>obtained from monitoring of actuals in </a:t>
            </a:r>
            <a:r>
              <a:rPr lang="en-US" sz="1300" dirty="0"/>
              <a:t>production</a:t>
            </a:r>
            <a:r>
              <a:rPr lang="en-US" dirty="0" smtClean="0"/>
              <a:t>, then</a:t>
            </a:r>
            <a:r>
              <a:rPr lang="en-US" baseline="0" dirty="0" smtClean="0"/>
              <a:t> [_] fitted with a </a:t>
            </a:r>
            <a:r>
              <a:rPr lang="en-US" b="1" baseline="0" dirty="0" smtClean="0"/>
              <a:t>trend line </a:t>
            </a:r>
            <a:r>
              <a:rPr lang="en-US" sz="1300" dirty="0"/>
              <a:t>that [_] approximates </a:t>
            </a:r>
            <a:r>
              <a:rPr lang="en-US" baseline="0" dirty="0" smtClean="0"/>
              <a:t>the </a:t>
            </a:r>
            <a:r>
              <a:rPr lang="en-US" b="1" dirty="0" smtClean="0"/>
              <a:t>current load</a:t>
            </a:r>
            <a:r>
              <a:rPr lang="en-US" b="0" dirty="0" smtClean="0"/>
              <a:t>, even though it is usually NOT linear.</a:t>
            </a:r>
            <a:r>
              <a:rPr lang="en-US" baseline="0" dirty="0" smtClean="0"/>
              <a:t> [_} </a:t>
            </a:r>
            <a:r>
              <a:rPr lang="en-US" dirty="0" smtClean="0"/>
              <a:t>Performance emulation tests</a:t>
            </a:r>
            <a:r>
              <a:rPr lang="en-US" baseline="0" dirty="0" smtClean="0"/>
              <a:t> run to </a:t>
            </a:r>
            <a:r>
              <a:rPr lang="en-US" dirty="0" smtClean="0"/>
              <a:t>the point when users began noticing </a:t>
            </a:r>
            <a:r>
              <a:rPr lang="en-US" b="1" dirty="0" smtClean="0"/>
              <a:t>slow response time</a:t>
            </a:r>
            <a:r>
              <a:rPr lang="en-US" b="0" dirty="0" smtClean="0"/>
              <a:t> [_] predict t</a:t>
            </a:r>
            <a:r>
              <a:rPr lang="en-US" sz="1300" dirty="0"/>
              <a:t>he </a:t>
            </a:r>
            <a:r>
              <a:rPr lang="en-US" sz="1300" b="1" dirty="0"/>
              <a:t>existing</a:t>
            </a:r>
            <a:r>
              <a:rPr lang="en-US" sz="1300" dirty="0"/>
              <a:t> </a:t>
            </a:r>
            <a:r>
              <a:rPr lang="en-US" sz="1300" b="1" dirty="0"/>
              <a:t>usable capacity</a:t>
            </a:r>
            <a:r>
              <a:rPr lang="en-US" sz="1300" dirty="0"/>
              <a:t>. Additional load [_] addition added </a:t>
            </a:r>
            <a:r>
              <a:rPr lang="en-US" dirty="0" smtClean="0"/>
              <a:t>to the point of </a:t>
            </a:r>
            <a:r>
              <a:rPr lang="en-US" b="1" dirty="0" smtClean="0"/>
              <a:t>failure, </a:t>
            </a:r>
            <a:r>
              <a:rPr lang="en-US" baseline="0" dirty="0" smtClean="0"/>
              <a:t>when even queues become full, </a:t>
            </a:r>
            <a:r>
              <a:rPr lang="en-US" dirty="0" smtClean="0"/>
              <a:t>is irrelevant.</a:t>
            </a:r>
            <a:r>
              <a:rPr lang="en-US" baseline="0" dirty="0" smtClean="0"/>
              <a:t> </a:t>
            </a:r>
            <a:endParaRPr lang="en-US" b="0" dirty="0" smtClean="0"/>
          </a:p>
          <a:p>
            <a:r>
              <a:rPr lang="en-US" dirty="0" smtClean="0"/>
              <a:t>[_] “head room” is the difference between the current actual demand and usable capacity.</a:t>
            </a:r>
            <a:r>
              <a:rPr lang="en-US" baseline="0" dirty="0" smtClean="0"/>
              <a:t> This </a:t>
            </a:r>
            <a:r>
              <a:rPr lang="en-US" b="1" dirty="0" smtClean="0"/>
              <a:t>reserve capacity </a:t>
            </a:r>
            <a:r>
              <a:rPr lang="en-US" dirty="0" smtClean="0"/>
              <a:t>to absorb sudden growth in demand</a:t>
            </a:r>
            <a:r>
              <a:rPr lang="en-US" baseline="0" dirty="0" smtClean="0"/>
              <a:t> will run out if there is growth. When marketing projections are translated to an estimate of [_] </a:t>
            </a:r>
            <a:r>
              <a:rPr lang="en-US" b="1" baseline="0" dirty="0" smtClean="0"/>
              <a:t>anticipated peak loads</a:t>
            </a:r>
            <a:r>
              <a:rPr lang="en-US" baseline="0" dirty="0" smtClean="0"/>
              <a:t>, from capacity planners can define how many </a:t>
            </a:r>
            <a:r>
              <a:rPr lang="en-US" b="1" baseline="0" dirty="0" smtClean="0"/>
              <a:t>additional </a:t>
            </a:r>
            <a:r>
              <a:rPr lang="en-US" baseline="0" dirty="0" smtClean="0"/>
              <a:t>resources are needed to achieve the [_] </a:t>
            </a:r>
            <a:r>
              <a:rPr lang="en-US" b="1" baseline="0" dirty="0" smtClean="0"/>
              <a:t>Upgraded Capacity </a:t>
            </a:r>
            <a:r>
              <a:rPr lang="en-US" baseline="0" dirty="0" smtClean="0"/>
              <a:t>needed.</a:t>
            </a:r>
          </a:p>
          <a:p>
            <a:r>
              <a:rPr lang="en-US" dirty="0" smtClean="0"/>
              <a:t>Upgrades to capacity can be smoother if there is what the ITIL methodology calls a common Forward Schedule of Changes (FSC). </a:t>
            </a:r>
          </a:p>
          <a:p>
            <a:pPr defTabSz="464149">
              <a:defRPr/>
            </a:pPr>
            <a:r>
              <a:rPr lang="en-US" dirty="0" smtClean="0"/>
              <a:t>To identify when equipment </a:t>
            </a:r>
            <a:r>
              <a:rPr lang="en-US" baseline="0" dirty="0" smtClean="0"/>
              <a:t>upgrades </a:t>
            </a:r>
            <a:r>
              <a:rPr lang="en-US" dirty="0" smtClean="0"/>
              <a:t>will actually be available,</a:t>
            </a:r>
            <a:r>
              <a:rPr lang="en-US" baseline="0" dirty="0" smtClean="0"/>
              <a:t> we need to calculate </a:t>
            </a:r>
            <a:r>
              <a:rPr lang="en-US" dirty="0" smtClean="0"/>
              <a:t>[_] </a:t>
            </a:r>
            <a:r>
              <a:rPr lang="en-US" b="1" dirty="0" smtClean="0"/>
              <a:t>Lead time </a:t>
            </a:r>
            <a:r>
              <a:rPr lang="en-US" dirty="0" smtClean="0"/>
              <a:t>for planning,</a:t>
            </a:r>
            <a:r>
              <a:rPr lang="en-US" baseline="0" dirty="0" smtClean="0"/>
              <a:t> </a:t>
            </a:r>
            <a:r>
              <a:rPr lang="en-US" dirty="0" smtClean="0"/>
              <a:t>ordering, and testing.</a:t>
            </a:r>
          </a:p>
          <a:p>
            <a:pPr defTabSz="464149">
              <a:defRPr/>
            </a:pPr>
            <a:r>
              <a:rPr lang="en-US" dirty="0" smtClean="0"/>
              <a:t>The [_] beginning of that lead time is the trigger point when purchase orders need to be cut.</a:t>
            </a:r>
          </a:p>
          <a:p>
            <a:r>
              <a:rPr lang="en-US" dirty="0" smtClean="0"/>
              <a:t>Thus, this chart gives </a:t>
            </a:r>
            <a:r>
              <a:rPr lang="en-US" b="1" dirty="0" smtClean="0"/>
              <a:t>actionable </a:t>
            </a:r>
            <a:r>
              <a:rPr lang="en-US" dirty="0" smtClean="0"/>
              <a:t>meaning to production monitoring. </a:t>
            </a:r>
          </a:p>
          <a:p>
            <a:endParaRPr lang="en-US" dirty="0" smtClean="0"/>
          </a:p>
          <a:p>
            <a:r>
              <a:rPr lang="en-US" dirty="0" smtClean="0"/>
              <a:t>NEXT: Workload Model</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25</a:t>
            </a:fld>
            <a:endParaRPr lang="en-GB" dirty="0"/>
          </a:p>
        </p:txBody>
      </p:sp>
    </p:spTree>
    <p:extLst>
      <p:ext uri="{BB962C8B-B14F-4D97-AF65-F5344CB8AC3E}">
        <p14:creationId xmlns:p14="http://schemas.microsoft.com/office/powerpoint/2010/main" val="3316847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a:latin typeface="HP Simplified"/>
                <a:cs typeface="HP Simplified"/>
              </a:rPr>
              <a:t>select transaction that transmits [1:05:27].</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26</a:t>
            </a:fld>
            <a:endParaRPr lang="en-GB" dirty="0"/>
          </a:p>
        </p:txBody>
      </p:sp>
    </p:spTree>
    <p:extLst>
      <p:ext uri="{BB962C8B-B14F-4D97-AF65-F5344CB8AC3E}">
        <p14:creationId xmlns:p14="http://schemas.microsoft.com/office/powerpoint/2010/main" val="69541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4149">
              <a:defRPr/>
            </a:pPr>
            <a:r>
              <a:rPr lang="en-US" baseline="0" dirty="0" smtClean="0"/>
              <a:t>Last Christmas I got a full HD television and laptop screens.</a:t>
            </a:r>
          </a:p>
          <a:p>
            <a:pPr defTabSz="464149">
              <a:defRPr/>
            </a:pPr>
            <a:r>
              <a:rPr lang="en-US" baseline="0" dirty="0" smtClean="0"/>
              <a:t>But HD resolution is </a:t>
            </a:r>
            <a:r>
              <a:rPr lang="en-US" b="1" baseline="0" dirty="0" smtClean="0"/>
              <a:t>less dense </a:t>
            </a:r>
            <a:r>
              <a:rPr lang="en-US" b="0" baseline="0" dirty="0" smtClean="0"/>
              <a:t>than </a:t>
            </a:r>
            <a:r>
              <a:rPr lang="en-US" baseline="0" dirty="0" smtClean="0"/>
              <a:t>some mobile devices.</a:t>
            </a:r>
          </a:p>
          <a:p>
            <a:pPr defTabSz="464149">
              <a:defRPr/>
            </a:pPr>
            <a:r>
              <a:rPr lang="en-US" dirty="0" smtClean="0"/>
              <a:t>[] The 2048</a:t>
            </a:r>
            <a:r>
              <a:rPr lang="en-US" baseline="0" dirty="0" smtClean="0"/>
              <a:t> x 1536 pixels on the 9.7 inch </a:t>
            </a:r>
            <a:r>
              <a:rPr lang="en-US" dirty="0" smtClean="0"/>
              <a:t>Apple iPad mini Retina display</a:t>
            </a:r>
            <a:r>
              <a:rPr lang="en-US" baseline="0" dirty="0" smtClean="0"/>
              <a:t>.</a:t>
            </a:r>
            <a:endParaRPr lang="en-US" dirty="0" smtClean="0"/>
          </a:p>
          <a:p>
            <a:pPr defTabSz="464149">
              <a:defRPr/>
            </a:pPr>
            <a:r>
              <a:rPr lang="en-US" dirty="0" smtClean="0"/>
              <a:t>BTW, this resolution </a:t>
            </a:r>
            <a:r>
              <a:rPr lang="en-US" baseline="0" dirty="0" smtClean="0"/>
              <a:t>is also the 3 Megapixel resolution needed for high quality printing of </a:t>
            </a:r>
            <a:r>
              <a:rPr lang="en-US" dirty="0">
                <a:latin typeface="HP Simplified"/>
                <a:cs typeface="HP Simplified"/>
              </a:rPr>
              <a:t>8 x 10 inch </a:t>
            </a:r>
            <a:r>
              <a:rPr lang="en-US" baseline="0" dirty="0" smtClean="0"/>
              <a:t>standard </a:t>
            </a:r>
            <a:r>
              <a:rPr lang="en-US" dirty="0">
                <a:latin typeface="HP Simplified"/>
                <a:cs typeface="HP Simplified"/>
              </a:rPr>
              <a:t>frames.</a:t>
            </a:r>
          </a:p>
          <a:p>
            <a:endParaRPr lang="en-US" baseline="0" dirty="0" smtClean="0"/>
          </a:p>
          <a:p>
            <a:pPr defTabSz="464149">
              <a:defRPr/>
            </a:pPr>
            <a:r>
              <a:rPr lang="en-US" baseline="0" dirty="0" smtClean="0"/>
              <a:t>Since the larger the screen, the more </a:t>
            </a:r>
            <a:r>
              <a:rPr lang="en-US" b="1" baseline="0" dirty="0" smtClean="0"/>
              <a:t>pixels </a:t>
            </a:r>
            <a:r>
              <a:rPr lang="en-US" baseline="0" dirty="0" smtClean="0"/>
              <a:t>are generated.</a:t>
            </a:r>
          </a:p>
          <a:p>
            <a:r>
              <a:rPr lang="en-US" baseline="0" dirty="0" smtClean="0"/>
              <a:t>On the other extreme, we look for graphic files that are excessively large for smaller screens, especially in responsive sites which download the same image file on all screen sizes.</a:t>
            </a:r>
          </a:p>
          <a:p>
            <a:r>
              <a:rPr lang="en-US" baseline="0" dirty="0" smtClean="0"/>
              <a:t>Some sites use back-end jobs to generate different size files automatically.</a:t>
            </a:r>
          </a:p>
          <a:p>
            <a:r>
              <a:rPr lang="en-US" baseline="0" dirty="0" smtClean="0"/>
              <a:t>This is why SVG (Scaled Vector Graphics) is gaining popularity, now that HTML5 supports it.</a:t>
            </a:r>
          </a:p>
          <a:p>
            <a:endParaRPr lang="en-US" baseline="0" dirty="0" smtClean="0"/>
          </a:p>
          <a:p>
            <a:pPr defTabSz="464149">
              <a:defRPr/>
            </a:pPr>
            <a:endParaRPr lang="en-US" dirty="0">
              <a:latin typeface="HP Simplified"/>
              <a:cs typeface="HP Simplified"/>
            </a:endParaRPr>
          </a:p>
          <a:p>
            <a:pPr defTabSz="464149">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27</a:t>
            </a:fld>
            <a:endParaRPr lang="en-GB" dirty="0"/>
          </a:p>
        </p:txBody>
      </p:sp>
    </p:spTree>
    <p:extLst>
      <p:ext uri="{BB962C8B-B14F-4D97-AF65-F5344CB8AC3E}">
        <p14:creationId xmlns:p14="http://schemas.microsoft.com/office/powerpoint/2010/main" val="3253631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4149">
              <a:defRPr/>
            </a:pPr>
            <a:r>
              <a:rPr lang="en-US" dirty="0" smtClean="0"/>
              <a:t>We’ve be covering the rest of the risk exposures in our next webinar,</a:t>
            </a:r>
            <a:r>
              <a:rPr lang="en-US" baseline="0" dirty="0" smtClean="0"/>
              <a:t> where we cover performance engineering in more depth.</a:t>
            </a: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28</a:t>
            </a:fld>
            <a:endParaRPr lang="en-GB" dirty="0"/>
          </a:p>
        </p:txBody>
      </p:sp>
    </p:spTree>
    <p:extLst>
      <p:ext uri="{BB962C8B-B14F-4D97-AF65-F5344CB8AC3E}">
        <p14:creationId xmlns:p14="http://schemas.microsoft.com/office/powerpoint/2010/main" val="4074885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smtClean="0"/>
              <a:t>These are performance</a:t>
            </a:r>
            <a:endParaRPr lang="en-US" dirty="0"/>
          </a:p>
        </p:txBody>
      </p:sp>
      <p:sp>
        <p:nvSpPr>
          <p:cNvPr id="4" name="Slide Number Placeholder 3"/>
          <p:cNvSpPr>
            <a:spLocks noGrp="1"/>
          </p:cNvSpPr>
          <p:nvPr>
            <p:ph type="sldNum" sz="quarter" idx="10"/>
          </p:nvPr>
        </p:nvSpPr>
        <p:spPr/>
        <p:txBody>
          <a:bodyPr/>
          <a:lstStyle/>
          <a:p>
            <a:fld id="{A192684E-E78B-4C8F-A657-B9E75C2A39F4}" type="slidenum">
              <a:rPr lang="en-US" smtClean="0"/>
              <a:t>29</a:t>
            </a:fld>
            <a:endParaRPr lang="en-US" dirty="0"/>
          </a:p>
        </p:txBody>
      </p:sp>
    </p:spTree>
    <p:extLst>
      <p:ext uri="{BB962C8B-B14F-4D97-AF65-F5344CB8AC3E}">
        <p14:creationId xmlns:p14="http://schemas.microsoft.com/office/powerpoint/2010/main" val="256561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smtClean="0"/>
              <a:t>Being</a:t>
            </a:r>
            <a:r>
              <a:rPr lang="en-US" baseline="0" dirty="0" smtClean="0"/>
              <a:t> a 32</a:t>
            </a:r>
            <a:endParaRPr lang="en-US" dirty="0"/>
          </a:p>
        </p:txBody>
      </p:sp>
      <p:sp>
        <p:nvSpPr>
          <p:cNvPr id="4" name="Slide Number Placeholder 3"/>
          <p:cNvSpPr>
            <a:spLocks noGrp="1"/>
          </p:cNvSpPr>
          <p:nvPr>
            <p:ph type="sldNum" sz="quarter" idx="10"/>
          </p:nvPr>
        </p:nvSpPr>
        <p:spPr/>
        <p:txBody>
          <a:bodyPr/>
          <a:lstStyle/>
          <a:p>
            <a:fld id="{A192684E-E78B-4C8F-A657-B9E75C2A39F4}" type="slidenum">
              <a:rPr lang="en-US" smtClean="0"/>
              <a:t>31</a:t>
            </a:fld>
            <a:endParaRPr lang="en-US" dirty="0"/>
          </a:p>
        </p:txBody>
      </p:sp>
    </p:spTree>
    <p:extLst>
      <p:ext uri="{BB962C8B-B14F-4D97-AF65-F5344CB8AC3E}">
        <p14:creationId xmlns:p14="http://schemas.microsoft.com/office/powerpoint/2010/main" val="256561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smtClean="0"/>
              <a:t>Answer: B</a:t>
            </a:r>
            <a:endParaRPr lang="en-US" dirty="0"/>
          </a:p>
        </p:txBody>
      </p:sp>
      <p:sp>
        <p:nvSpPr>
          <p:cNvPr id="4" name="Slide Number Placeholder 3"/>
          <p:cNvSpPr>
            <a:spLocks noGrp="1"/>
          </p:cNvSpPr>
          <p:nvPr>
            <p:ph type="sldNum" sz="quarter" idx="10"/>
          </p:nvPr>
        </p:nvSpPr>
        <p:spPr/>
        <p:txBody>
          <a:bodyPr/>
          <a:lstStyle/>
          <a:p>
            <a:fld id="{A192684E-E78B-4C8F-A657-B9E75C2A39F4}" type="slidenum">
              <a:rPr lang="en-US" smtClean="0"/>
              <a:t>32</a:t>
            </a:fld>
            <a:endParaRPr lang="en-US" dirty="0"/>
          </a:p>
        </p:txBody>
      </p:sp>
    </p:spTree>
    <p:extLst>
      <p:ext uri="{BB962C8B-B14F-4D97-AF65-F5344CB8AC3E}">
        <p14:creationId xmlns:p14="http://schemas.microsoft.com/office/powerpoint/2010/main" val="256561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smtClean="0"/>
              <a:t>100+</a:t>
            </a:r>
            <a:endParaRPr lang="en-US" dirty="0"/>
          </a:p>
        </p:txBody>
      </p:sp>
      <p:sp>
        <p:nvSpPr>
          <p:cNvPr id="4" name="Slide Number Placeholder 3"/>
          <p:cNvSpPr>
            <a:spLocks noGrp="1"/>
          </p:cNvSpPr>
          <p:nvPr>
            <p:ph type="sldNum" sz="quarter" idx="10"/>
          </p:nvPr>
        </p:nvSpPr>
        <p:spPr/>
        <p:txBody>
          <a:bodyPr/>
          <a:lstStyle/>
          <a:p>
            <a:fld id="{A192684E-E78B-4C8F-A657-B9E75C2A39F4}" type="slidenum">
              <a:rPr lang="en-US" smtClean="0"/>
              <a:t>33</a:t>
            </a:fld>
            <a:endParaRPr lang="en-US" dirty="0"/>
          </a:p>
        </p:txBody>
      </p:sp>
    </p:spTree>
    <p:extLst>
      <p:ext uri="{BB962C8B-B14F-4D97-AF65-F5344CB8AC3E}">
        <p14:creationId xmlns:p14="http://schemas.microsoft.com/office/powerpoint/2010/main" val="25656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 HP designed the </a:t>
            </a:r>
            <a:r>
              <a:rPr lang="en-US" b="1" dirty="0" smtClean="0"/>
              <a:t>mobile</a:t>
            </a:r>
            <a:r>
              <a:rPr lang="en-US" dirty="0" smtClean="0"/>
              <a:t> performance testing process to integrate with what we have been doing.</a:t>
            </a:r>
          </a:p>
          <a:p>
            <a:r>
              <a:rPr lang="en-US" dirty="0" smtClean="0"/>
              <a:t>	Let’s review the process for those just joining us.</a:t>
            </a:r>
          </a:p>
          <a:p>
            <a:pPr marL="232075" indent="-232075">
              <a:buAutoNum type="arabicParenBoth"/>
            </a:pPr>
            <a:r>
              <a:rPr lang="en-US" dirty="0" smtClean="0"/>
              <a:t>We emulate many</a:t>
            </a:r>
            <a:r>
              <a:rPr lang="en-US" baseline="0" dirty="0" smtClean="0"/>
              <a:t> </a:t>
            </a:r>
            <a:r>
              <a:rPr lang="en-US" dirty="0" smtClean="0"/>
              <a:t>real users by</a:t>
            </a:r>
            <a:r>
              <a:rPr lang="en-US" baseline="0" dirty="0" smtClean="0"/>
              <a:t> authoring scripts in </a:t>
            </a:r>
            <a:br>
              <a:rPr lang="en-US" baseline="0" dirty="0" smtClean="0"/>
            </a:br>
            <a:r>
              <a:rPr lang="en-US" b="1" baseline="0" dirty="0" smtClean="0"/>
              <a:t>(3) test scenarios.</a:t>
            </a:r>
            <a:endParaRPr lang="en-US" baseline="0" dirty="0" smtClean="0"/>
          </a:p>
          <a:p>
            <a:r>
              <a:rPr lang="en-US" dirty="0" smtClean="0"/>
              <a:t>(2) Version 11.52 of LoadRunner introduced the HP Live Network (HPLN) to enhance</a:t>
            </a:r>
            <a:r>
              <a:rPr lang="en-US" baseline="0" dirty="0" smtClean="0"/>
              <a:t> </a:t>
            </a:r>
            <a:r>
              <a:rPr lang="en-US" b="1" baseline="0" dirty="0" smtClean="0"/>
              <a:t>collaboration </a:t>
            </a:r>
            <a:r>
              <a:rPr lang="en-US" baseline="0" dirty="0" smtClean="0"/>
              <a:t>among LoadRunner users.</a:t>
            </a:r>
          </a:p>
          <a:p>
            <a:r>
              <a:rPr lang="en-US" baseline="0" dirty="0" smtClean="0"/>
              <a:t>[line] If some web services are not available, we can use </a:t>
            </a:r>
          </a:p>
          <a:p>
            <a:r>
              <a:rPr lang="en-US" baseline="0" dirty="0" smtClean="0"/>
              <a:t>(4) HP Service Virtualization software to mock those </a:t>
            </a:r>
            <a:r>
              <a:rPr lang="en-US" b="0" baseline="0" dirty="0" smtClean="0"/>
              <a:t>web </a:t>
            </a:r>
            <a:r>
              <a:rPr lang="en-US" baseline="0" dirty="0" smtClean="0"/>
              <a:t>services.</a:t>
            </a:r>
          </a:p>
          <a:p>
            <a:r>
              <a:rPr lang="en-US" baseline="0" dirty="0" smtClean="0"/>
              <a:t>(5) And emulate network conditions during runs using HP Network Virtualization software.</a:t>
            </a:r>
          </a:p>
          <a:p>
            <a:r>
              <a:rPr lang="en-US" baseline="0" dirty="0" smtClean="0"/>
              <a:t>We then (6) </a:t>
            </a:r>
            <a:r>
              <a:rPr lang="en-US" b="1" baseline="0" dirty="0" smtClean="0"/>
              <a:t>generate load</a:t>
            </a:r>
            <a:r>
              <a:rPr lang="en-US" b="0" baseline="0" dirty="0" smtClean="0"/>
              <a:t> so we can (7) </a:t>
            </a:r>
            <a:r>
              <a:rPr lang="en-US" b="1" baseline="0" dirty="0" smtClean="0"/>
              <a:t>measure impact </a:t>
            </a:r>
            <a:r>
              <a:rPr lang="en-US" baseline="0" dirty="0" smtClean="0"/>
              <a:t>using analysis tools in LoadRunner and Performance Center.</a:t>
            </a:r>
            <a:endParaRPr lang="en-US" dirty="0" smtClean="0"/>
          </a:p>
          <a:p>
            <a:pPr defTabSz="464149">
              <a:defRPr/>
            </a:pPr>
            <a:r>
              <a:rPr lang="en-US" baseline="0" dirty="0" smtClean="0"/>
              <a:t>The scenario can be one </a:t>
            </a:r>
            <a:r>
              <a:rPr lang="en-US" baseline="0" dirty="0" err="1" smtClean="0"/>
              <a:t>vuser</a:t>
            </a:r>
            <a:r>
              <a:rPr lang="en-US" baseline="0" dirty="0" smtClean="0"/>
              <a:t> </a:t>
            </a:r>
          </a:p>
          <a:p>
            <a:r>
              <a:rPr lang="en-US" dirty="0" smtClean="0"/>
              <a:t>NEXT: If you would like more information about LoadRunner, Virtual</a:t>
            </a:r>
            <a:r>
              <a:rPr lang="en-US" baseline="0" dirty="0" smtClean="0"/>
              <a:t> Networking, or Service Virtualization, scan these codes using your smartphone.</a:t>
            </a:r>
            <a:endParaRPr lang="en-US" dirty="0" smtClean="0"/>
          </a:p>
          <a:p>
            <a:endParaRPr lang="en-US" dirty="0" smtClean="0"/>
          </a:p>
          <a:p>
            <a:r>
              <a:rPr lang="en-US" dirty="0" smtClean="0"/>
              <a:t>[ALT NEXT: We’re diving into step 1 – </a:t>
            </a:r>
            <a:r>
              <a:rPr lang="en-US" b="1" dirty="0" smtClean="0"/>
              <a:t>creating </a:t>
            </a:r>
            <a:r>
              <a:rPr lang="en-US" b="1" baseline="0" dirty="0" smtClean="0"/>
              <a:t>Scripts</a:t>
            </a:r>
            <a:r>
              <a:rPr lang="en-US" b="0" baseline="0" dirty="0" smtClean="0"/>
              <a:t> to generate load.</a:t>
            </a:r>
            <a:endParaRPr lang="en-US" dirty="0" smtClean="0"/>
          </a:p>
          <a:p>
            <a:endParaRPr lang="en-US" dirty="0" smtClean="0"/>
          </a:p>
          <a:p>
            <a:r>
              <a:rPr lang="en-US" dirty="0" smtClean="0"/>
              <a:t>[ADDED: Groups, Animations, Larger fonts, switched HPLN</a:t>
            </a:r>
            <a:r>
              <a:rPr lang="en-US" baseline="0" dirty="0" smtClean="0"/>
              <a:t> text location, HPNV, HPSV</a:t>
            </a:r>
            <a:r>
              <a:rPr lang="en-US" dirty="0" smtClean="0"/>
              <a:t>]</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dirty="0"/>
          </a:p>
        </p:txBody>
      </p:sp>
    </p:spTree>
    <p:extLst>
      <p:ext uri="{BB962C8B-B14F-4D97-AF65-F5344CB8AC3E}">
        <p14:creationId xmlns:p14="http://schemas.microsoft.com/office/powerpoint/2010/main" val="340213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3788" y="519113"/>
            <a:ext cx="4619625" cy="2598737"/>
          </a:xfrm>
        </p:spPr>
      </p:sp>
      <p:sp>
        <p:nvSpPr>
          <p:cNvPr id="3" name="Notes Placeholder 2"/>
          <p:cNvSpPr>
            <a:spLocks noGrp="1"/>
          </p:cNvSpPr>
          <p:nvPr>
            <p:ph type="body" idx="1"/>
          </p:nvPr>
        </p:nvSpPr>
        <p:spPr/>
        <p:txBody>
          <a:bodyPr/>
          <a:lstStyle/>
          <a:p>
            <a:r>
              <a:rPr lang="en-US" dirty="0" smtClean="0"/>
              <a:t>We</a:t>
            </a:r>
            <a:r>
              <a:rPr lang="en-US" baseline="0" dirty="0" smtClean="0"/>
              <a:t> look forward to continuing this conversation with you on social media.</a:t>
            </a:r>
          </a:p>
          <a:p>
            <a:r>
              <a:rPr lang="en-US" baseline="0" dirty="0" smtClean="0"/>
              <a:t>Listed here are what HP people maintain.</a:t>
            </a:r>
          </a:p>
          <a:p>
            <a:endParaRPr lang="en-US" baseline="0" dirty="0" smtClean="0"/>
          </a:p>
          <a:p>
            <a:r>
              <a:rPr lang="en-US" baseline="0" dirty="0" smtClean="0"/>
              <a:t>[ ] HP Software Support site link</a:t>
            </a:r>
          </a:p>
          <a:p>
            <a:endParaRPr lang="en-US" baseline="0" dirty="0" smtClean="0"/>
          </a:p>
          <a:p>
            <a:r>
              <a:rPr lang="en-US" baseline="0" dirty="0" smtClean="0"/>
              <a:t>Shlomi, you run a LinkedIn group just for TruClient?</a:t>
            </a:r>
          </a:p>
          <a:p>
            <a:endParaRPr lang="en-US" baseline="0" dirty="0" smtClean="0"/>
          </a:p>
          <a:p>
            <a:r>
              <a:rPr lang="en-US" baseline="0" dirty="0" smtClean="0"/>
              <a:t>Additionally, experts such as </a:t>
            </a:r>
            <a:r>
              <a:rPr lang="en-US" dirty="0" smtClean="0"/>
              <a:t>James Pulley</a:t>
            </a:r>
            <a:r>
              <a:rPr lang="en-US" baseline="0" dirty="0" smtClean="0"/>
              <a:t> are also active on Stack Overflow and other forums.</a:t>
            </a:r>
            <a:endParaRPr lang="en-US" dirty="0" smtClean="0"/>
          </a:p>
          <a:p>
            <a:endParaRPr lang="en-US" dirty="0" smtClean="0"/>
          </a:p>
          <a:p>
            <a:r>
              <a:rPr lang="en-US" dirty="0" smtClean="0">
                <a:hlinkClick r:id="rId3"/>
              </a:rPr>
              <a:t>http://h30499.www3.hp.com/hpeb/attachments/hpeb/sws-APP_Perf_VaL_BP/2/1/HP%20LoadRunner%20v11%2000%20-%20Ajax%20TruClient%20Tips%20and%20Tricks.pdf</a:t>
            </a:r>
            <a:endParaRPr lang="en-US" dirty="0" smtClean="0"/>
          </a:p>
          <a:p>
            <a:endParaRPr lang="en-US" dirty="0" smtClean="0"/>
          </a:p>
          <a:p>
            <a:r>
              <a:rPr lang="en-US" dirty="0" smtClean="0"/>
              <a:t>http://www.youtube.com/user/eLearning312/about</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127160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This diagram describes the various locations script files can be moved and managed.</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We will step</a:t>
            </a:r>
            <a:r>
              <a:rPr lang="en-US" sz="1400" kern="1200" baseline="0" dirty="0" smtClean="0">
                <a:solidFill>
                  <a:schemeClr val="tx1"/>
                </a:solidFill>
                <a:effectLst/>
                <a:latin typeface="+mn-lt"/>
                <a:ea typeface="+mn-ea"/>
                <a:cs typeface="+mn-cs"/>
              </a:rPr>
              <a:t> through how to do each of these later, but first let’s review the basic strategy.</a:t>
            </a:r>
            <a:endParaRPr lang="en-US" sz="14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400" b="0" dirty="0" smtClean="0"/>
              <a:t>After a</a:t>
            </a:r>
            <a:r>
              <a:rPr lang="en-US" altLang="en-US" sz="1400" b="0" baseline="0" dirty="0" smtClean="0"/>
              <a:t> </a:t>
            </a:r>
            <a:r>
              <a:rPr lang="en-US" altLang="en-US" sz="1400" b="0" dirty="0" smtClean="0"/>
              <a:t>VuGen recording is saved in a folder,</a:t>
            </a:r>
            <a:r>
              <a:rPr lang="en-US" altLang="en-US" sz="1400" b="0" baseline="0" dirty="0" smtClean="0"/>
              <a:t> one can use </a:t>
            </a:r>
            <a:r>
              <a:rPr lang="en-US" altLang="en-US" sz="1400" b="1" dirty="0" smtClean="0"/>
              <a:t>Windows File</a:t>
            </a:r>
            <a:r>
              <a:rPr lang="en-US" altLang="en-US" sz="1400" b="1" baseline="0" dirty="0" smtClean="0"/>
              <a:t> Explorer </a:t>
            </a:r>
            <a:r>
              <a:rPr lang="en-US" altLang="en-US" sz="1400" b="0" baseline="0" dirty="0" smtClean="0"/>
              <a:t>to open that script within VuGen.</a:t>
            </a:r>
            <a:endParaRPr lang="en-US" altLang="en-US" sz="14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400" dirty="0" smtClean="0"/>
              <a:t>There are sample scripts that other people have made available from the public </a:t>
            </a:r>
            <a:r>
              <a:rPr lang="en-US" altLang="en-US" sz="1400" b="1" dirty="0" smtClean="0"/>
              <a:t>GitHub.com</a:t>
            </a:r>
            <a:r>
              <a:rPr lang="en-US" altLang="en-US" sz="1400" b="0" dirty="0" smtClean="0"/>
              <a:t> repository website</a:t>
            </a:r>
            <a:r>
              <a:rPr lang="en-US" alt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400" dirty="0" smtClean="0"/>
              <a:t>After we </a:t>
            </a:r>
            <a:r>
              <a:rPr lang="en-US" altLang="en-US" sz="1400" b="1" dirty="0" smtClean="0"/>
              <a:t>download</a:t>
            </a:r>
            <a:r>
              <a:rPr lang="en-US" altLang="en-US" sz="1400" dirty="0" smtClean="0"/>
              <a:t> each repo into our </a:t>
            </a:r>
            <a:r>
              <a:rPr lang="en-US" altLang="en-US" sz="1400" b="1" dirty="0" smtClean="0"/>
              <a:t>Downloads</a:t>
            </a:r>
            <a:r>
              <a:rPr lang="en-US" altLang="en-US" sz="1400" dirty="0" smtClean="0"/>
              <a:t> folder</a:t>
            </a:r>
            <a:r>
              <a:rPr lang="en-US" altLang="en-US" sz="1400" baseline="0" dirty="0" smtClean="0"/>
              <a:t> and </a:t>
            </a:r>
            <a:r>
              <a:rPr lang="en-US" altLang="en-US" sz="1400" b="1" baseline="0" dirty="0" smtClean="0"/>
              <a:t>unzip</a:t>
            </a:r>
            <a:r>
              <a:rPr lang="en-US" altLang="en-US" sz="1400" baseline="0" dirty="0" smtClean="0"/>
              <a:t> it into a folder,</a:t>
            </a:r>
            <a:endParaRPr lang="en-US" alt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400" b="0" dirty="0" smtClean="0"/>
              <a:t>But</a:t>
            </a:r>
            <a:r>
              <a:rPr lang="en-US" altLang="en-US" sz="1400" b="0" baseline="0" dirty="0" smtClean="0"/>
              <a:t> rather than </a:t>
            </a:r>
            <a:r>
              <a:rPr lang="en-US" altLang="en-US" sz="1400" b="1" baseline="0" dirty="0" smtClean="0"/>
              <a:t>manually copy</a:t>
            </a:r>
            <a:r>
              <a:rPr lang="en-US" altLang="en-US" sz="1400" b="0" baseline="0" dirty="0" smtClean="0"/>
              <a:t> files, we think it’s more efficient to unzip folders directly into </a:t>
            </a:r>
            <a:r>
              <a:rPr lang="en-US" altLang="en-US" sz="1400" b="0" baseline="0" dirty="0" err="1" smtClean="0"/>
              <a:t>VuGen’s</a:t>
            </a:r>
            <a:r>
              <a:rPr lang="en-US" altLang="en-US" sz="1400" b="0" baseline="0" dirty="0" smtClean="0"/>
              <a:t> </a:t>
            </a:r>
            <a:r>
              <a:rPr lang="en-US" altLang="en-US" sz="1400" b="1" baseline="0" dirty="0" smtClean="0"/>
              <a:t>default</a:t>
            </a:r>
            <a:r>
              <a:rPr lang="en-US" altLang="en-US" sz="1400" b="0" baseline="0" dirty="0" smtClean="0"/>
              <a:t> folder,</a:t>
            </a:r>
          </a:p>
          <a:p>
            <a:endParaRPr lang="en-US" altLang="en-US" sz="1400" b="0" baseline="0" dirty="0" smtClean="0"/>
          </a:p>
          <a:p>
            <a:r>
              <a:rPr lang="en-US" altLang="en-US" sz="1400" b="0" baseline="0" dirty="0" smtClean="0"/>
              <a:t>We would likely will make </a:t>
            </a:r>
            <a:r>
              <a:rPr lang="en-US" altLang="en-US" sz="1400" b="1" baseline="0" dirty="0" smtClean="0"/>
              <a:t>edits</a:t>
            </a:r>
            <a:r>
              <a:rPr lang="en-US" altLang="en-US" sz="1400" b="0" baseline="0" dirty="0" smtClean="0"/>
              <a:t> to files, so </a:t>
            </a:r>
            <a:endParaRPr lang="en-US" sz="1400" dirty="0" smtClean="0"/>
          </a:p>
          <a:p>
            <a:r>
              <a:rPr lang="en-US" altLang="en-US" sz="1400" dirty="0" smtClean="0"/>
              <a:t>to recover</a:t>
            </a:r>
            <a:r>
              <a:rPr lang="en-US" altLang="en-US" sz="1400" baseline="0" dirty="0" smtClean="0"/>
              <a:t> from</a:t>
            </a:r>
            <a:r>
              <a:rPr lang="en-US" altLang="en-US" sz="1400" dirty="0" smtClean="0"/>
              <a:t> mistakes,</a:t>
            </a:r>
            <a:r>
              <a:rPr lang="en-US" altLang="en-US" sz="1400" baseline="0" dirty="0" smtClean="0"/>
              <a:t> </a:t>
            </a:r>
            <a:r>
              <a:rPr lang="en-US" altLang="en-US" sz="1400" b="0" baseline="0" dirty="0" smtClean="0"/>
              <a:t>for lack of anything better, </a:t>
            </a:r>
            <a:r>
              <a:rPr lang="en-US" altLang="en-US" sz="1400" baseline="0" dirty="0" smtClean="0"/>
              <a:t>we had been zipping </a:t>
            </a:r>
            <a:r>
              <a:rPr lang="en-US" altLang="en-US" sz="1400" b="1" baseline="0" dirty="0" smtClean="0"/>
              <a:t>copies</a:t>
            </a:r>
            <a:r>
              <a:rPr lang="en-US" altLang="en-US" sz="1400" baseline="0" dirty="0" smtClean="0"/>
              <a:t> of folders at various points into an </a:t>
            </a:r>
            <a:r>
              <a:rPr lang="en-US" altLang="en-US" sz="1400" b="1" baseline="0" dirty="0" smtClean="0"/>
              <a:t>external archival</a:t>
            </a:r>
            <a:r>
              <a:rPr lang="en-US" altLang="en-US" sz="1400" baseline="0" dirty="0" smtClean="0"/>
              <a:t> of snapshots.</a:t>
            </a:r>
          </a:p>
          <a:p>
            <a:r>
              <a:rPr lang="en-US" altLang="en-US" sz="1400" baseline="0" dirty="0" smtClean="0"/>
              <a:t>This allows us to </a:t>
            </a:r>
            <a:r>
              <a:rPr lang="en-US" altLang="en-US" sz="1400" b="1" baseline="0" dirty="0" smtClean="0"/>
              <a:t>compare</a:t>
            </a:r>
            <a:r>
              <a:rPr lang="en-US" altLang="en-US" sz="1400" baseline="0" dirty="0" smtClean="0"/>
              <a:t> versions from different points in time.</a:t>
            </a:r>
            <a:endParaRPr lang="en-US" altLang="en-US" sz="1400" dirty="0" smtClean="0"/>
          </a:p>
          <a:p>
            <a:pPr eaLnBrk="1" hangingPunct="1">
              <a:spcBef>
                <a:spcPct val="0"/>
              </a:spcBef>
            </a:pPr>
            <a:endParaRPr lang="en-US" altLang="en-US" sz="1400" dirty="0" smtClean="0"/>
          </a:p>
          <a:p>
            <a:pPr eaLnBrk="1" hangingPunct="1">
              <a:spcBef>
                <a:spcPct val="0"/>
              </a:spcBef>
            </a:pPr>
            <a:r>
              <a:rPr lang="en-US" altLang="en-US" sz="1400" dirty="0" smtClean="0"/>
              <a:t>When we want</a:t>
            </a:r>
            <a:r>
              <a:rPr lang="en-US" altLang="en-US" sz="1400" baseline="0" dirty="0" smtClean="0"/>
              <a:t> to make </a:t>
            </a:r>
            <a:r>
              <a:rPr lang="en-US" altLang="en-US" sz="1400" b="1" baseline="0" dirty="0" smtClean="0"/>
              <a:t>changes</a:t>
            </a:r>
            <a:r>
              <a:rPr lang="en-US" altLang="en-US" sz="1400" baseline="0" dirty="0" smtClean="0"/>
              <a:t> for ourselves</a:t>
            </a:r>
            <a:r>
              <a:rPr lang="en-US" altLang="en-US" sz="1400" dirty="0" smtClean="0"/>
              <a:t> in another</a:t>
            </a:r>
            <a:r>
              <a:rPr lang="en-US" altLang="en-US" sz="1400" baseline="0" dirty="0" smtClean="0"/>
              <a:t> person’s repository,</a:t>
            </a:r>
            <a:endParaRPr lang="en-US" altLang="en-US" sz="1400" dirty="0" smtClean="0"/>
          </a:p>
          <a:p>
            <a:pPr eaLnBrk="1" hangingPunct="1">
              <a:spcBef>
                <a:spcPct val="0"/>
              </a:spcBef>
            </a:pPr>
            <a:r>
              <a:rPr lang="en-US" altLang="en-US" sz="1400" dirty="0" smtClean="0"/>
              <a:t>we can </a:t>
            </a:r>
            <a:r>
              <a:rPr lang="en-US" altLang="en-US" sz="1400" b="1" dirty="0" smtClean="0"/>
              <a:t>fork</a:t>
            </a:r>
            <a:r>
              <a:rPr lang="en-US" altLang="en-US" sz="1400" dirty="0" smtClean="0"/>
              <a:t> it</a:t>
            </a:r>
            <a:r>
              <a:rPr lang="en-US" altLang="en-US" sz="1400" baseline="0" dirty="0" smtClean="0"/>
              <a:t> into our own </a:t>
            </a:r>
            <a:r>
              <a:rPr lang="en-US" altLang="en-US" sz="1400" b="1" baseline="0" dirty="0" smtClean="0"/>
              <a:t>individual repository</a:t>
            </a:r>
            <a:r>
              <a:rPr lang="en-US" altLang="en-US" sz="1400" baseline="0" dirty="0" smtClean="0"/>
              <a:t> on </a:t>
            </a:r>
            <a:r>
              <a:rPr lang="en-US" altLang="en-US" sz="1400" baseline="0" dirty="0" err="1" smtClean="0"/>
              <a:t>github</a:t>
            </a:r>
            <a:r>
              <a:rPr lang="en-US" altLang="en-US" sz="1400" baseline="0" dirty="0" smtClean="0"/>
              <a:t>, </a:t>
            </a:r>
          </a:p>
          <a:p>
            <a:pPr eaLnBrk="1" hangingPunct="1">
              <a:spcBef>
                <a:spcPct val="0"/>
              </a:spcBef>
            </a:pPr>
            <a:r>
              <a:rPr lang="en-US" altLang="en-US" sz="1400" baseline="0" dirty="0" smtClean="0"/>
              <a:t>where we can </a:t>
            </a:r>
            <a:r>
              <a:rPr lang="en-US" altLang="en-US" sz="1400" b="1" baseline="0" dirty="0" smtClean="0"/>
              <a:t>clone</a:t>
            </a:r>
            <a:r>
              <a:rPr lang="en-US" altLang="en-US" sz="1400" baseline="0" dirty="0" smtClean="0"/>
              <a:t> it into our </a:t>
            </a:r>
            <a:r>
              <a:rPr lang="en-US" altLang="en-US" sz="1400" b="1" baseline="0" dirty="0" smtClean="0"/>
              <a:t>local git repository</a:t>
            </a:r>
            <a:r>
              <a:rPr lang="en-US" altLang="en-US" sz="1400" b="0" baseline="0" dirty="0" smtClean="0"/>
              <a:t> which we use as our app default folder in Program Files.</a:t>
            </a:r>
          </a:p>
          <a:p>
            <a:pPr marL="0" marR="0" indent="0" algn="l" defTabSz="914400" rtl="0" eaLnBrk="1" fontAlgn="auto" latinLnBrk="0" hangingPunct="1">
              <a:lnSpc>
                <a:spcPct val="100000"/>
              </a:lnSpc>
              <a:spcBef>
                <a:spcPct val="0"/>
              </a:spcBef>
              <a:spcAft>
                <a:spcPts val="0"/>
              </a:spcAft>
              <a:buClrTx/>
              <a:buSzTx/>
              <a:buFontTx/>
              <a:buNone/>
              <a:tabLst/>
              <a:defRPr/>
            </a:pPr>
            <a:r>
              <a:rPr lang="en-US" sz="1400" baseline="0" dirty="0" smtClean="0"/>
              <a:t>This gives us a more stable folder to run utilities such as </a:t>
            </a:r>
            <a:r>
              <a:rPr lang="en-US" sz="1400" b="1" baseline="0" dirty="0" smtClean="0"/>
              <a:t>Doxygen</a:t>
            </a:r>
            <a:r>
              <a:rPr lang="en-US" sz="1400" baseline="0" dirty="0" smtClean="0"/>
              <a:t> to create documentation.</a:t>
            </a:r>
            <a:endParaRPr lang="en-US" altLang="en-US" sz="1400" dirty="0" smtClean="0"/>
          </a:p>
          <a:p>
            <a:pPr eaLnBrk="1" hangingPunct="1">
              <a:spcBef>
                <a:spcPct val="0"/>
              </a:spcBef>
            </a:pPr>
            <a:endParaRPr lang="en-US" altLang="en-US" sz="1400" b="0" baseline="0" dirty="0" smtClean="0"/>
          </a:p>
          <a:p>
            <a:pPr eaLnBrk="1" hangingPunct="1">
              <a:spcBef>
                <a:spcPct val="0"/>
              </a:spcBef>
            </a:pPr>
            <a:r>
              <a:rPr lang="en-US" altLang="en-US" sz="1400" b="0" baseline="0" dirty="0" smtClean="0"/>
              <a:t>Also, we won’t need whole copies in zip files because with </a:t>
            </a:r>
            <a:r>
              <a:rPr lang="en-US" altLang="en-US" sz="1400" b="0" baseline="0" dirty="0" err="1" smtClean="0"/>
              <a:t>github</a:t>
            </a:r>
            <a:r>
              <a:rPr lang="en-US" altLang="en-US" sz="1400" b="0" baseline="0" dirty="0" smtClean="0"/>
              <a:t> we </a:t>
            </a:r>
            <a:r>
              <a:rPr lang="en-US" altLang="en-US" sz="1400" b="1" baseline="0" dirty="0" smtClean="0"/>
              <a:t>push</a:t>
            </a:r>
            <a:r>
              <a:rPr lang="en-US" altLang="en-US" sz="1400" b="0" baseline="0" dirty="0" smtClean="0"/>
              <a:t> individual differences to our cloud repository.</a:t>
            </a:r>
          </a:p>
          <a:p>
            <a:pPr eaLnBrk="1" hangingPunct="1">
              <a:spcBef>
                <a:spcPct val="0"/>
              </a:spcBef>
            </a:pPr>
            <a:r>
              <a:rPr lang="en-US" altLang="en-US" sz="1400" dirty="0" smtClean="0"/>
              <a:t>We</a:t>
            </a:r>
            <a:r>
              <a:rPr lang="en-US" altLang="en-US" sz="1400" baseline="0" dirty="0" smtClean="0"/>
              <a:t> then </a:t>
            </a:r>
            <a:r>
              <a:rPr lang="en-US" altLang="en-US" sz="1400" b="1" baseline="0" dirty="0" smtClean="0"/>
              <a:t>request</a:t>
            </a:r>
            <a:r>
              <a:rPr lang="en-US" altLang="en-US" sz="1400" baseline="0" dirty="0" smtClean="0"/>
              <a:t> that </a:t>
            </a:r>
            <a:r>
              <a:rPr lang="en-US" altLang="en-US" sz="1400" dirty="0" smtClean="0"/>
              <a:t>the original repo owner to </a:t>
            </a:r>
            <a:r>
              <a:rPr lang="en-US" altLang="en-US" sz="1400" b="1" baseline="0" dirty="0" smtClean="0"/>
              <a:t>pull</a:t>
            </a:r>
            <a:r>
              <a:rPr lang="en-US" altLang="en-US" sz="1400" baseline="0" dirty="0" smtClean="0"/>
              <a:t> changes we made in our updated copy of the repo.</a:t>
            </a:r>
            <a:endParaRPr lang="en-US" alt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400"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400" b="0" baseline="0"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Tree>
    <p:extLst>
      <p:ext uri="{BB962C8B-B14F-4D97-AF65-F5344CB8AC3E}">
        <p14:creationId xmlns:p14="http://schemas.microsoft.com/office/powerpoint/2010/main" val="2112270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4149">
              <a:defRPr/>
            </a:pPr>
            <a:r>
              <a:rPr lang="en-US" sz="1600" dirty="0" smtClean="0"/>
              <a:t>This chart shows a </a:t>
            </a:r>
            <a:r>
              <a:rPr lang="en-US" sz="1600" b="1" dirty="0" smtClean="0"/>
              <a:t>dot </a:t>
            </a:r>
            <a:r>
              <a:rPr lang="en-US" sz="1600" dirty="0" smtClean="0"/>
              <a:t>for each </a:t>
            </a:r>
            <a:r>
              <a:rPr lang="en-US" sz="1600" b="1" dirty="0" smtClean="0"/>
              <a:t>response time </a:t>
            </a:r>
            <a:r>
              <a:rPr lang="en-US" sz="1600" dirty="0" smtClean="0"/>
              <a:t>for the same request repeated over 48 hours, produced using HP LoadRunner. </a:t>
            </a:r>
          </a:p>
          <a:p>
            <a:pPr defTabSz="464149">
              <a:defRPr/>
            </a:pPr>
            <a:endParaRPr lang="en-US" sz="1600" dirty="0" smtClean="0"/>
          </a:p>
          <a:p>
            <a:pPr defTabSz="464149">
              <a:defRPr/>
            </a:pPr>
            <a:r>
              <a:rPr lang="en-US" sz="1600" dirty="0" smtClean="0"/>
              <a:t>Traditional</a:t>
            </a:r>
            <a:r>
              <a:rPr lang="en-US" sz="1600" baseline="0" dirty="0" smtClean="0"/>
              <a:t> teams </a:t>
            </a:r>
            <a:r>
              <a:rPr lang="en-US" sz="1600" dirty="0" smtClean="0"/>
              <a:t>typically </a:t>
            </a:r>
            <a:r>
              <a:rPr lang="en-US" sz="1600" b="0" dirty="0" smtClean="0"/>
              <a:t>don’t </a:t>
            </a:r>
            <a:r>
              <a:rPr lang="en-US" sz="1600" dirty="0" smtClean="0"/>
              <a:t>create this graph because they typically focus on </a:t>
            </a:r>
            <a:r>
              <a:rPr lang="en-US" sz="1600" b="1" dirty="0" smtClean="0"/>
              <a:t>averages</a:t>
            </a:r>
            <a:r>
              <a:rPr lang="en-US" sz="1600" b="0" dirty="0" smtClean="0"/>
              <a:t>,</a:t>
            </a:r>
            <a:r>
              <a:rPr lang="en-US" sz="1600" b="0" baseline="0" dirty="0" smtClean="0"/>
              <a:t> which </a:t>
            </a:r>
            <a:r>
              <a:rPr lang="en-US" sz="1600" b="1" baseline="0" dirty="0" smtClean="0"/>
              <a:t>filter</a:t>
            </a:r>
            <a:r>
              <a:rPr lang="en-US" sz="1600" b="0" baseline="0" dirty="0" smtClean="0"/>
              <a:t> out spikes shown here. </a:t>
            </a:r>
          </a:p>
          <a:p>
            <a:pPr defTabSz="464149">
              <a:defRPr/>
            </a:pPr>
            <a:r>
              <a:rPr lang="en-US" sz="1600" b="0" baseline="0" dirty="0" smtClean="0"/>
              <a:t>Since </a:t>
            </a:r>
            <a:r>
              <a:rPr lang="en-US" sz="1600" b="1" baseline="0" dirty="0" smtClean="0"/>
              <a:t>occasional</a:t>
            </a:r>
            <a:r>
              <a:rPr lang="en-US" sz="1600" b="0" baseline="0" dirty="0" smtClean="0"/>
              <a:t> delays impact only a few </a:t>
            </a:r>
            <a:r>
              <a:rPr lang="en-US" sz="1600" b="1" baseline="0" dirty="0" smtClean="0"/>
              <a:t>unlucky</a:t>
            </a:r>
            <a:r>
              <a:rPr lang="en-US" sz="1600" b="0" baseline="0" dirty="0" smtClean="0"/>
              <a:t> users,</a:t>
            </a:r>
            <a:r>
              <a:rPr lang="en-US" sz="1600" b="1" baseline="0" dirty="0" smtClean="0"/>
              <a:t> </a:t>
            </a:r>
            <a:r>
              <a:rPr lang="en-US" sz="1600" baseline="0" dirty="0" smtClean="0"/>
              <a:t>no attention is usually paid.</a:t>
            </a:r>
            <a:endParaRPr lang="en-US" sz="1600" b="0" dirty="0" smtClean="0"/>
          </a:p>
          <a:p>
            <a:pPr defTabSz="464149">
              <a:defRPr/>
            </a:pPr>
            <a:r>
              <a:rPr lang="en-US" sz="1600" baseline="0" dirty="0" smtClean="0"/>
              <a:t>A </a:t>
            </a:r>
            <a:r>
              <a:rPr lang="en-US" sz="1600" b="0" baseline="0" dirty="0" smtClean="0"/>
              <a:t>Java </a:t>
            </a:r>
            <a:r>
              <a:rPr lang="en-US" sz="1600" baseline="0" dirty="0" smtClean="0"/>
              <a:t>developer may look at his own </a:t>
            </a:r>
            <a:r>
              <a:rPr lang="en-US" sz="1600" b="1" baseline="0" dirty="0" smtClean="0"/>
              <a:t>application log</a:t>
            </a:r>
            <a:r>
              <a:rPr lang="en-US" sz="1600" baseline="0" dirty="0" smtClean="0"/>
              <a:t> and see that one spike was caused by a </a:t>
            </a:r>
            <a:r>
              <a:rPr lang="en-US" sz="1600" b="1" baseline="0" dirty="0" smtClean="0"/>
              <a:t>full application Garbage Collection</a:t>
            </a:r>
            <a:r>
              <a:rPr lang="en-US" sz="1600" baseline="0" dirty="0" smtClean="0"/>
              <a:t> that stops the process briefly. </a:t>
            </a:r>
          </a:p>
          <a:p>
            <a:pPr defTabSz="464149">
              <a:defRPr/>
            </a:pPr>
            <a:r>
              <a:rPr lang="en-US" sz="1600" baseline="0" dirty="0" smtClean="0"/>
              <a:t>Occasional [network resets went unnoticed because the network team didn’t know about transaction response times and developers assumed the network just works.</a:t>
            </a:r>
          </a:p>
          <a:p>
            <a:pPr defTabSz="464149">
              <a:defRPr/>
            </a:pPr>
            <a:r>
              <a:rPr lang="en-US" sz="1600" baseline="0" dirty="0" smtClean="0"/>
              <a:t>But to resolve </a:t>
            </a:r>
            <a:r>
              <a:rPr lang="en-US" sz="1600" b="1" baseline="0" dirty="0" smtClean="0"/>
              <a:t>all</a:t>
            </a:r>
            <a:r>
              <a:rPr lang="en-US" sz="1600" baseline="0" dirty="0" smtClean="0"/>
              <a:t> spikes, often a [big meeting needs to be called to </a:t>
            </a:r>
            <a:r>
              <a:rPr lang="en-US" sz="1600" b="0" baseline="0" dirty="0" smtClean="0"/>
              <a:t>make </a:t>
            </a:r>
            <a:r>
              <a:rPr lang="en-US" sz="1600" b="1" baseline="0" dirty="0" smtClean="0"/>
              <a:t>individual </a:t>
            </a:r>
            <a:r>
              <a:rPr lang="en-US" sz="1600" baseline="0" dirty="0" smtClean="0"/>
              <a:t>assignments.</a:t>
            </a:r>
          </a:p>
          <a:p>
            <a:pPr defTabSz="464149">
              <a:defRPr/>
            </a:pPr>
            <a:endParaRPr lang="en-US" sz="1600" baseline="0" dirty="0" smtClean="0"/>
          </a:p>
          <a:p>
            <a:pPr defTabSz="464149">
              <a:defRPr/>
            </a:pPr>
            <a:r>
              <a:rPr lang="en-US" sz="1600" dirty="0" smtClean="0"/>
              <a:t>However, </a:t>
            </a:r>
            <a:r>
              <a:rPr lang="en-US" sz="1600" b="1" dirty="0" smtClean="0"/>
              <a:t>Agile </a:t>
            </a:r>
            <a:r>
              <a:rPr lang="en-US" sz="1600" dirty="0" smtClean="0"/>
              <a:t>teams </a:t>
            </a:r>
            <a:r>
              <a:rPr lang="en-US" sz="1600" b="1" baseline="0" dirty="0" smtClean="0"/>
              <a:t>do</a:t>
            </a:r>
            <a:r>
              <a:rPr lang="en-US" sz="1600" baseline="0" dirty="0" smtClean="0"/>
              <a:t> </a:t>
            </a:r>
            <a:r>
              <a:rPr lang="en-US" sz="1600" dirty="0" smtClean="0"/>
              <a:t>tend to </a:t>
            </a:r>
            <a:r>
              <a:rPr lang="en-US" sz="1600" baseline="0" dirty="0" smtClean="0"/>
              <a:t>ask for this because they have a sense of </a:t>
            </a:r>
            <a:r>
              <a:rPr lang="en-US" sz="1600" b="1" baseline="0" dirty="0" smtClean="0"/>
              <a:t>ownership </a:t>
            </a:r>
            <a:r>
              <a:rPr lang="en-US" sz="1600" baseline="0" dirty="0" smtClean="0"/>
              <a:t>for the </a:t>
            </a:r>
            <a:r>
              <a:rPr lang="en-US" sz="1600" b="1" baseline="0" dirty="0" smtClean="0"/>
              <a:t>entire </a:t>
            </a:r>
            <a:r>
              <a:rPr lang="en-US" sz="1600" baseline="0" dirty="0" smtClean="0"/>
              <a:t>picture.</a:t>
            </a:r>
          </a:p>
          <a:p>
            <a:pPr defTabSz="464149">
              <a:defRPr/>
            </a:pPr>
            <a:r>
              <a:rPr lang="en-US" sz="1600" baseline="0" dirty="0" smtClean="0"/>
              <a:t>And </a:t>
            </a:r>
            <a:r>
              <a:rPr lang="en-US" sz="1600" b="1" baseline="0" dirty="0" smtClean="0"/>
              <a:t>that </a:t>
            </a:r>
            <a:r>
              <a:rPr lang="en-US" sz="1600" baseline="0" dirty="0" smtClean="0"/>
              <a:t>makes all the different.</a:t>
            </a:r>
          </a:p>
          <a:p>
            <a:pPr defTabSz="464149">
              <a:defRPr/>
            </a:pPr>
            <a:r>
              <a:rPr lang="en-US" sz="1600" baseline="0" dirty="0" smtClean="0"/>
              <a:t>They seek to expose the </a:t>
            </a:r>
            <a:r>
              <a:rPr lang="en-US" sz="1600" b="1" baseline="0" dirty="0" smtClean="0"/>
              <a:t>root causes </a:t>
            </a:r>
            <a:r>
              <a:rPr lang="en-US" sz="1600" baseline="0" dirty="0" smtClean="0"/>
              <a:t>even though it’s someone </a:t>
            </a:r>
            <a:r>
              <a:rPr lang="en-US" sz="1600" b="1" baseline="0" dirty="0" smtClean="0"/>
              <a:t>else’s </a:t>
            </a:r>
            <a:r>
              <a:rPr lang="en-US" sz="1600" baseline="0" dirty="0" smtClean="0"/>
              <a:t>problem.</a:t>
            </a:r>
          </a:p>
          <a:p>
            <a:pPr defTabSz="464149">
              <a:defRPr/>
            </a:pPr>
            <a:r>
              <a:rPr lang="en-US" sz="1600" baseline="0" dirty="0" smtClean="0"/>
              <a:t>Agile teams tend to seek an </a:t>
            </a:r>
            <a:r>
              <a:rPr lang="en-US" sz="1600" b="1" baseline="0" dirty="0" smtClean="0"/>
              <a:t>integrated </a:t>
            </a:r>
            <a:r>
              <a:rPr lang="en-US" sz="1600" baseline="0" dirty="0" smtClean="0"/>
              <a:t>and </a:t>
            </a:r>
            <a:r>
              <a:rPr lang="en-US" sz="1600" b="1" baseline="0" dirty="0" smtClean="0"/>
              <a:t>comprehensive</a:t>
            </a:r>
            <a:r>
              <a:rPr lang="en-US" sz="1600" baseline="0" dirty="0" smtClean="0"/>
              <a:t> approach [across the organization because that’s </a:t>
            </a:r>
            <a:r>
              <a:rPr lang="en-US" sz="1600" b="1" baseline="0" dirty="0" smtClean="0"/>
              <a:t>what it takes </a:t>
            </a:r>
            <a:r>
              <a:rPr lang="en-US" sz="1600" baseline="0" dirty="0" smtClean="0"/>
              <a:t>to keep systems </a:t>
            </a:r>
            <a:r>
              <a:rPr lang="en-US" sz="1600" b="1" baseline="0" dirty="0" smtClean="0"/>
              <a:t>stable</a:t>
            </a:r>
            <a:r>
              <a:rPr lang="en-US" sz="1600" b="0" baseline="0" dirty="0" smtClean="0"/>
              <a:t> and </a:t>
            </a:r>
            <a:r>
              <a:rPr lang="en-US" sz="1600" b="1" baseline="0" dirty="0" smtClean="0"/>
              <a:t>controlled.</a:t>
            </a:r>
            <a:r>
              <a:rPr lang="en-US" sz="1600" baseline="0" dirty="0" smtClean="0"/>
              <a:t> </a:t>
            </a:r>
          </a:p>
          <a:p>
            <a:pPr defTabSz="464149">
              <a:defRPr/>
            </a:pPr>
            <a:r>
              <a:rPr lang="en-US" sz="1600" baseline="0" dirty="0" smtClean="0"/>
              <a:t>This is why Agile teams often assemble an </a:t>
            </a:r>
            <a:r>
              <a:rPr lang="en-US" sz="1600" b="1" baseline="0" dirty="0" smtClean="0"/>
              <a:t>integrated </a:t>
            </a:r>
            <a:r>
              <a:rPr lang="en-US" sz="1600" b="0" baseline="0" dirty="0" smtClean="0"/>
              <a:t>set of </a:t>
            </a:r>
            <a:r>
              <a:rPr lang="en-US" sz="1600" baseline="0" dirty="0" smtClean="0"/>
              <a:t>logs from </a:t>
            </a:r>
            <a:r>
              <a:rPr lang="en-US" sz="1600" b="1" baseline="0" dirty="0" smtClean="0"/>
              <a:t>all </a:t>
            </a:r>
            <a:r>
              <a:rPr lang="en-US" sz="1600" baseline="0" dirty="0" smtClean="0"/>
              <a:t>servers impacting a service.</a:t>
            </a:r>
          </a:p>
          <a:p>
            <a:pPr defTabSz="464149">
              <a:defRPr/>
            </a:pPr>
            <a:r>
              <a:rPr lang="en-US" sz="1600" b="1" baseline="0" dirty="0" smtClean="0"/>
              <a:t>Comprehensive </a:t>
            </a:r>
            <a:r>
              <a:rPr lang="en-US" sz="1600" baseline="0" dirty="0" smtClean="0"/>
              <a:t>investigations may reveal that a [</a:t>
            </a:r>
            <a:r>
              <a:rPr lang="en-US" sz="1600" b="1" baseline="0" dirty="0" smtClean="0"/>
              <a:t>big report job</a:t>
            </a:r>
            <a:r>
              <a:rPr lang="en-US" sz="1600" baseline="0" dirty="0" smtClean="0"/>
              <a:t> is scheduled to run while a [full backup occurs, and right in the middle of a TripWire job that calculates a hash of every file on the server. </a:t>
            </a:r>
          </a:p>
          <a:p>
            <a:pPr defTabSz="464149">
              <a:defRPr/>
            </a:pPr>
            <a:r>
              <a:rPr lang="en-US" sz="1600" strike="sngStrike" baseline="0" dirty="0" smtClean="0"/>
              <a:t>After this was fixed, the total time for all jobs were cut by half. </a:t>
            </a:r>
          </a:p>
          <a:p>
            <a:pPr defTabSz="464149">
              <a:defRPr/>
            </a:pPr>
            <a:r>
              <a:rPr lang="en-US" sz="1600" baseline="0" dirty="0" smtClean="0"/>
              <a:t>This kind of analysis is crucial for user satisfaction now that users are spread across all time zones around the world.</a:t>
            </a:r>
          </a:p>
          <a:p>
            <a:pPr defTabSz="464149">
              <a:defRPr/>
            </a:pPr>
            <a:r>
              <a:rPr lang="en-US" sz="1600" baseline="0" dirty="0" smtClean="0"/>
              <a:t>When performance testers </a:t>
            </a:r>
            <a:r>
              <a:rPr lang="en-US" sz="1600" b="1" baseline="0" dirty="0" smtClean="0"/>
              <a:t>know</a:t>
            </a:r>
            <a:r>
              <a:rPr lang="en-US" sz="1600" baseline="0" dirty="0" smtClean="0"/>
              <a:t> the cost of [each process rather than being handed a </a:t>
            </a:r>
            <a:r>
              <a:rPr lang="en-US" sz="1600" b="1" baseline="0" dirty="0" smtClean="0"/>
              <a:t>black-box </a:t>
            </a:r>
            <a:r>
              <a:rPr lang="en-US" sz="1600" baseline="0" dirty="0" smtClean="0"/>
              <a:t>at the end of a Waterfall development phase, they won’t be just scratching their heads when, say, a DBA does [an experiment on the server without telling anyone else. And without convening a meeting, people would know </a:t>
            </a:r>
            <a:r>
              <a:rPr lang="en-US" sz="1600" b="1" baseline="0" dirty="0" smtClean="0"/>
              <a:t>what to do </a:t>
            </a:r>
            <a:r>
              <a:rPr lang="en-US" sz="1600" baseline="0" dirty="0" smtClean="0"/>
              <a:t>when a bad configuration change by [</a:t>
            </a:r>
            <a:r>
              <a:rPr lang="en-US" sz="1600" b="1" baseline="0" dirty="0" smtClean="0"/>
              <a:t>another team </a:t>
            </a:r>
            <a:r>
              <a:rPr lang="en-US" sz="1600" baseline="0" dirty="0" smtClean="0"/>
              <a:t>caused </a:t>
            </a:r>
            <a:r>
              <a:rPr lang="en-US" sz="1600" b="1" baseline="0" dirty="0" smtClean="0"/>
              <a:t>entire</a:t>
            </a:r>
            <a:r>
              <a:rPr lang="en-US" sz="1600" baseline="0" dirty="0" smtClean="0"/>
              <a:t> server instances to be moved to another physical machine automatically.</a:t>
            </a:r>
          </a:p>
          <a:p>
            <a:pPr defTabSz="464149">
              <a:defRPr/>
            </a:pPr>
            <a:endParaRPr lang="en-US" sz="1600" baseline="0" dirty="0" smtClean="0"/>
          </a:p>
          <a:p>
            <a:pPr defTabSz="464149">
              <a:defRPr/>
            </a:pPr>
            <a:endParaRPr lang="en-US" sz="1600" baseline="0" dirty="0" smtClean="0"/>
          </a:p>
          <a:p>
            <a:pPr defTabSz="464149">
              <a:defRPr/>
            </a:pPr>
            <a:r>
              <a:rPr lang="en-US" sz="1600" baseline="0" dirty="0" smtClean="0"/>
              <a:t>-------------</a:t>
            </a:r>
          </a:p>
          <a:p>
            <a:pPr defTabSz="464149">
              <a:defRPr/>
            </a:pPr>
            <a:r>
              <a:rPr lang="en-US" sz="1600" baseline="0" dirty="0" smtClean="0"/>
              <a:t>One of the most perplexing issues are occasional </a:t>
            </a:r>
            <a:r>
              <a:rPr lang="en-US" sz="1600" b="1" baseline="0" dirty="0" smtClean="0"/>
              <a:t>spikes </a:t>
            </a:r>
            <a:r>
              <a:rPr lang="en-US" sz="1600" baseline="0" dirty="0" smtClean="0"/>
              <a:t>in response time.</a:t>
            </a:r>
          </a:p>
          <a:p>
            <a:pPr defTabSz="464149">
              <a:defRPr/>
            </a:pPr>
            <a:r>
              <a:rPr lang="en-US" sz="1600" baseline="0" dirty="0" smtClean="0"/>
              <a:t>Our approach needs to be comprehensive because </a:t>
            </a:r>
            <a:r>
              <a:rPr lang="en-US" sz="1600" dirty="0" smtClean="0"/>
              <a:t>there</a:t>
            </a:r>
            <a:r>
              <a:rPr lang="en-US" sz="1600" baseline="0" dirty="0" smtClean="0"/>
              <a:t> are so many potential root causes for spikes large and small.</a:t>
            </a:r>
          </a:p>
          <a:p>
            <a:pPr defTabSz="464149">
              <a:defRPr/>
            </a:pPr>
            <a:r>
              <a:rPr lang="en-US" sz="1600" baseline="0" dirty="0" smtClean="0"/>
              <a:t>These spikes need to be controlled or at least explained so that stress test results are not “confounded” by random spikes.</a:t>
            </a:r>
          </a:p>
          <a:p>
            <a:pPr defTabSz="464149">
              <a:defRPr/>
            </a:pPr>
            <a:r>
              <a:rPr lang="en-US" sz="1600" baseline="0" dirty="0" smtClean="0"/>
              <a:t>This work involves meeting job schedulers of backups and batch reports, system admins configuring server settings (GC) and managing VM locations, network engineers (resetting), security (virus checks, and DBAs (log shipping).</a:t>
            </a:r>
          </a:p>
          <a:p>
            <a:pPr defTabSz="464149">
              <a:defRPr/>
            </a:pPr>
            <a:endParaRPr lang="en-US" sz="1600" baseline="0" dirty="0" smtClean="0"/>
          </a:p>
          <a:p>
            <a:pPr defTabSz="464149">
              <a:defRPr/>
            </a:pPr>
            <a:r>
              <a:rPr lang="en-US" sz="1600" baseline="0" dirty="0" smtClean="0"/>
              <a:t>The toughest part of this work isn’t so much the technology, but being able to find out who these people are. In large enterprises, some of them may not have ever talked to each other even though they may be a couple of doors away from each other.</a:t>
            </a:r>
          </a:p>
          <a:p>
            <a:pPr defTabSz="464149">
              <a:defRPr/>
            </a:pPr>
            <a:endParaRPr lang="en-US" sz="1600" baseline="0" dirty="0" smtClean="0"/>
          </a:p>
          <a:p>
            <a:pPr defTabSz="464149">
              <a:defRPr/>
            </a:pPr>
            <a:r>
              <a:rPr lang="en-US" sz="1600" baseline="0" dirty="0" smtClean="0"/>
              <a:t>Some issues like Full Garbage Collection within Java servers may have no owner because one person each considers it to be someone else’s problem.</a:t>
            </a:r>
          </a:p>
          <a:p>
            <a:pPr defTabSz="464149">
              <a:defRPr/>
            </a:pPr>
            <a:endParaRPr lang="en-US" sz="1600" baseline="0"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7</a:t>
            </a:fld>
            <a:endParaRPr lang="en-GB" dirty="0"/>
          </a:p>
        </p:txBody>
      </p:sp>
    </p:spTree>
    <p:extLst>
      <p:ext uri="{BB962C8B-B14F-4D97-AF65-F5344CB8AC3E}">
        <p14:creationId xmlns:p14="http://schemas.microsoft.com/office/powerpoint/2010/main" val="209078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P Simplified"/>
                <a:cs typeface="HP Simplified"/>
              </a:rPr>
              <a:t>Before the internet, systems were built to run behind </a:t>
            </a:r>
            <a:r>
              <a:rPr lang="en-US" u="sng" dirty="0">
                <a:latin typeface="HP Simplified"/>
                <a:cs typeface="HP Simplified"/>
              </a:rPr>
              <a:t>firewalls</a:t>
            </a:r>
            <a:r>
              <a:rPr lang="en-US" dirty="0">
                <a:latin typeface="HP Simplified"/>
                <a:cs typeface="HP Simplified"/>
              </a:rPr>
              <a:t> and through </a:t>
            </a:r>
            <a:r>
              <a:rPr lang="en-US" u="sng" dirty="0">
                <a:latin typeface="HP Simplified"/>
                <a:cs typeface="HP Simplified"/>
              </a:rPr>
              <a:t>VPNs</a:t>
            </a:r>
            <a:r>
              <a:rPr lang="en-US" dirty="0">
                <a:latin typeface="HP Simplified"/>
                <a:cs typeface="HP Simplified"/>
              </a:rPr>
              <a:t>, </a:t>
            </a:r>
            <a:br>
              <a:rPr lang="en-US" dirty="0">
                <a:latin typeface="HP Simplified"/>
                <a:cs typeface="HP Simplified"/>
              </a:rPr>
            </a:br>
            <a:r>
              <a:rPr lang="en-US" dirty="0">
                <a:latin typeface="HP Simplified"/>
                <a:cs typeface="HP Simplified"/>
              </a:rPr>
              <a:t>perhaps even through </a:t>
            </a:r>
            <a:r>
              <a:rPr lang="en-US" b="1" dirty="0">
                <a:latin typeface="HP Simplified"/>
                <a:cs typeface="HP Simplified"/>
              </a:rPr>
              <a:t>private networks</a:t>
            </a:r>
            <a:r>
              <a:rPr lang="en-US" dirty="0">
                <a:latin typeface="HP Simplified"/>
                <a:cs typeface="HP Simplified"/>
              </a:rPr>
              <a:t>.</a:t>
            </a:r>
          </a:p>
          <a:p>
            <a:r>
              <a:rPr lang="en-US" dirty="0">
                <a:latin typeface="HP Simplified"/>
                <a:cs typeface="HP Simplified"/>
              </a:rPr>
              <a:t>And scaling meant using </a:t>
            </a:r>
            <a:r>
              <a:rPr lang="en-US" u="sng" dirty="0">
                <a:latin typeface="HP Simplified"/>
                <a:cs typeface="HP Simplified"/>
              </a:rPr>
              <a:t>load balancers</a:t>
            </a:r>
            <a:r>
              <a:rPr lang="en-US" dirty="0">
                <a:latin typeface="HP Simplified"/>
                <a:cs typeface="HP Simplified"/>
              </a:rPr>
              <a:t> distributing load among a </a:t>
            </a:r>
            <a:r>
              <a:rPr lang="en-US" b="1" dirty="0">
                <a:latin typeface="HP Simplified"/>
                <a:cs typeface="HP Simplified"/>
              </a:rPr>
              <a:t>fixed</a:t>
            </a:r>
            <a:r>
              <a:rPr lang="en-US" dirty="0">
                <a:latin typeface="HP Simplified"/>
                <a:cs typeface="HP Simplified"/>
              </a:rPr>
              <a:t> set of servers.</a:t>
            </a:r>
          </a:p>
          <a:p>
            <a:r>
              <a:rPr lang="en-US" b="1" dirty="0">
                <a:latin typeface="HP Simplified"/>
                <a:cs typeface="HP Simplified"/>
              </a:rPr>
              <a:t>Mobile</a:t>
            </a:r>
            <a:r>
              <a:rPr lang="en-US" dirty="0">
                <a:latin typeface="HP Simplified"/>
                <a:cs typeface="HP Simplified"/>
              </a:rPr>
              <a:t> forced traffic through </a:t>
            </a:r>
            <a:r>
              <a:rPr lang="en-US" b="1" dirty="0">
                <a:latin typeface="HP Simplified"/>
                <a:cs typeface="HP Simplified"/>
              </a:rPr>
              <a:t>multiple</a:t>
            </a:r>
            <a:r>
              <a:rPr lang="en-US" dirty="0">
                <a:latin typeface="HP Simplified"/>
                <a:cs typeface="HP Simplified"/>
              </a:rPr>
              <a:t> public networks and cell carrier facilities </a:t>
            </a:r>
            <a:r>
              <a:rPr lang="en-US" b="1" dirty="0">
                <a:latin typeface="HP Simplified"/>
                <a:cs typeface="HP Simplified"/>
              </a:rPr>
              <a:t>shared</a:t>
            </a:r>
            <a:r>
              <a:rPr lang="en-US" dirty="0">
                <a:latin typeface="HP Simplified"/>
                <a:cs typeface="HP Simplified"/>
              </a:rPr>
              <a:t> with others, which can pose </a:t>
            </a:r>
            <a:r>
              <a:rPr lang="en-US" b="1" dirty="0">
                <a:latin typeface="HP Simplified"/>
                <a:cs typeface="HP Simplified"/>
              </a:rPr>
              <a:t>security nightmares</a:t>
            </a:r>
            <a:r>
              <a:rPr lang="en-US" dirty="0">
                <a:latin typeface="HP Simplified"/>
                <a:cs typeface="HP Simplified"/>
              </a:rPr>
              <a:t>.</a:t>
            </a:r>
          </a:p>
          <a:p>
            <a:r>
              <a:rPr lang="en-US" dirty="0">
                <a:latin typeface="HP Simplified"/>
                <a:cs typeface="HP Simplified"/>
              </a:rPr>
              <a:t>To minimize changes and reach new capabilities faster, </a:t>
            </a:r>
            <a:r>
              <a:rPr lang="en-US" b="1" dirty="0">
                <a:latin typeface="HP Simplified"/>
                <a:cs typeface="HP Simplified"/>
              </a:rPr>
              <a:t>3</a:t>
            </a:r>
            <a:r>
              <a:rPr lang="en-US" b="1" baseline="30000" dirty="0">
                <a:latin typeface="HP Simplified"/>
                <a:cs typeface="HP Simplified"/>
              </a:rPr>
              <a:t>rd</a:t>
            </a:r>
            <a:r>
              <a:rPr lang="en-US" b="1" dirty="0">
                <a:latin typeface="HP Simplified"/>
                <a:cs typeface="HP Simplified"/>
              </a:rPr>
              <a:t> party cloud services </a:t>
            </a:r>
            <a:r>
              <a:rPr lang="en-US" dirty="0">
                <a:latin typeface="HP Simplified"/>
                <a:cs typeface="HP Simplified"/>
              </a:rPr>
              <a:t>are often added.</a:t>
            </a:r>
          </a:p>
          <a:p>
            <a:r>
              <a:rPr lang="en-US" dirty="0">
                <a:latin typeface="HP Simplified"/>
                <a:cs typeface="HP Simplified"/>
              </a:rPr>
              <a:t>These developments occurred so quickly that </a:t>
            </a:r>
            <a:r>
              <a:rPr lang="en-US" b="1" dirty="0">
                <a:latin typeface="HP Simplified"/>
                <a:cs typeface="HP Simplified"/>
              </a:rPr>
              <a:t>few experts </a:t>
            </a:r>
            <a:r>
              <a:rPr lang="en-US" dirty="0">
                <a:latin typeface="HP Simplified"/>
                <a:cs typeface="HP Simplified"/>
              </a:rPr>
              <a:t>are</a:t>
            </a:r>
            <a:r>
              <a:rPr lang="en-US" b="1" dirty="0">
                <a:latin typeface="HP Simplified"/>
                <a:cs typeface="HP Simplified"/>
              </a:rPr>
              <a:t> </a:t>
            </a:r>
            <a:r>
              <a:rPr lang="en-US" dirty="0">
                <a:latin typeface="HP Simplified"/>
                <a:cs typeface="HP Simplified"/>
              </a:rPr>
              <a:t>available. </a:t>
            </a:r>
          </a:p>
          <a:p>
            <a:r>
              <a:rPr lang="en-US" dirty="0">
                <a:latin typeface="HP Simplified"/>
                <a:cs typeface="HP Simplified"/>
              </a:rPr>
              <a:t>The need to add </a:t>
            </a:r>
            <a:r>
              <a:rPr lang="en-US" b="1" dirty="0">
                <a:latin typeface="HP Simplified"/>
                <a:cs typeface="HP Simplified"/>
              </a:rPr>
              <a:t>components</a:t>
            </a:r>
            <a:r>
              <a:rPr lang="en-US" dirty="0">
                <a:latin typeface="HP Simplified"/>
                <a:cs typeface="HP Simplified"/>
              </a:rPr>
              <a:t> to accommodate integration of mobile apps resulted in more </a:t>
            </a:r>
            <a:r>
              <a:rPr lang="en-US" b="1" dirty="0">
                <a:latin typeface="HP Simplified"/>
                <a:cs typeface="HP Simplified"/>
              </a:rPr>
              <a:t>frequent changes</a:t>
            </a:r>
            <a:r>
              <a:rPr lang="en-US" dirty="0">
                <a:latin typeface="HP Simplified"/>
                <a:cs typeface="HP Simplified"/>
              </a:rPr>
              <a:t> to systems. And instead of a mandated set of technologies, developers of public-facing apps now need to grapple simultaneously with several versions each on different platforms, device features on hundreds of new devices of various screen sizes displaying different internet browsers.</a:t>
            </a:r>
          </a:p>
          <a:p>
            <a:r>
              <a:rPr lang="en-US" dirty="0">
                <a:latin typeface="HP Simplified"/>
                <a:cs typeface="HP Simplified"/>
              </a:rPr>
              <a:t>Organizations now need to absorb in their organizational </a:t>
            </a:r>
            <a:r>
              <a:rPr lang="en-US" b="1" dirty="0">
                <a:latin typeface="HP Simplified"/>
                <a:cs typeface="HP Simplified"/>
              </a:rPr>
              <a:t>silos</a:t>
            </a:r>
            <a:r>
              <a:rPr lang="en-US" dirty="0">
                <a:latin typeface="HP Simplified"/>
                <a:cs typeface="HP Simplified"/>
              </a:rPr>
              <a:t> not just new technologies but also new 3</a:t>
            </a:r>
            <a:r>
              <a:rPr lang="en-US" baseline="30000" dirty="0">
                <a:latin typeface="HP Simplified"/>
                <a:cs typeface="HP Simplified"/>
              </a:rPr>
              <a:t>rd</a:t>
            </a:r>
            <a:r>
              <a:rPr lang="en-US" dirty="0">
                <a:latin typeface="HP Simplified"/>
                <a:cs typeface="HP Simplified"/>
              </a:rPr>
              <a:t> party cloud services such as Amazon, Google, and Apple for device and app store management, and tracking of hits, ads, crashes, etc.</a:t>
            </a:r>
          </a:p>
          <a:p>
            <a:r>
              <a:rPr lang="en-US" dirty="0">
                <a:latin typeface="HP Simplified"/>
                <a:cs typeface="HP Simplified"/>
              </a:rPr>
              <a:t>For faster user response time </a:t>
            </a:r>
            <a:r>
              <a:rPr lang="en-US" u="sng" dirty="0">
                <a:latin typeface="HP Simplified"/>
                <a:cs typeface="HP Simplified"/>
              </a:rPr>
              <a:t>Content Delivery Networks</a:t>
            </a:r>
            <a:r>
              <a:rPr lang="en-US" dirty="0">
                <a:latin typeface="HP Simplified"/>
                <a:cs typeface="HP Simplified"/>
              </a:rPr>
              <a:t> distribute files closer to users.</a:t>
            </a:r>
          </a:p>
          <a:p>
            <a:r>
              <a:rPr lang="en-US" dirty="0">
                <a:latin typeface="HP Simplified"/>
                <a:cs typeface="HP Simplified"/>
              </a:rPr>
              <a:t>The new style of communication are lighter weight </a:t>
            </a:r>
            <a:r>
              <a:rPr lang="en-US" u="sng" dirty="0">
                <a:latin typeface="HP Simplified"/>
                <a:cs typeface="HP Simplified"/>
              </a:rPr>
              <a:t>web services</a:t>
            </a:r>
            <a:r>
              <a:rPr lang="en-US" dirty="0">
                <a:latin typeface="HP Simplified"/>
                <a:cs typeface="HP Simplified"/>
              </a:rPr>
              <a:t>.</a:t>
            </a:r>
          </a:p>
          <a:p>
            <a:r>
              <a:rPr lang="en-US" dirty="0">
                <a:latin typeface="HP Simplified"/>
                <a:cs typeface="HP Simplified"/>
              </a:rPr>
              <a:t>For </a:t>
            </a:r>
            <a:r>
              <a:rPr lang="en-US" b="1" dirty="0">
                <a:latin typeface="HP Simplified"/>
                <a:cs typeface="HP Simplified"/>
              </a:rPr>
              <a:t>scalability </a:t>
            </a:r>
            <a:r>
              <a:rPr lang="en-US" dirty="0">
                <a:latin typeface="HP Simplified"/>
                <a:cs typeface="HP Simplified"/>
              </a:rPr>
              <a:t>at</a:t>
            </a:r>
            <a:r>
              <a:rPr lang="en-US" b="1" dirty="0">
                <a:latin typeface="HP Simplified"/>
                <a:cs typeface="HP Simplified"/>
              </a:rPr>
              <a:t> </a:t>
            </a:r>
            <a:r>
              <a:rPr lang="en-US" dirty="0">
                <a:latin typeface="HP Simplified"/>
                <a:cs typeface="HP Simplified"/>
              </a:rPr>
              <a:t>much larger “web scale”, we are re-thinking the architecture of synthetic keys in SQL databases and toward storing incoming data like logs that are indexed later.</a:t>
            </a:r>
          </a:p>
          <a:p>
            <a:r>
              <a:rPr lang="en-US" dirty="0">
                <a:latin typeface="HP Simplified"/>
                <a:cs typeface="HP Simplified"/>
              </a:rPr>
              <a:t>All this leaves us </a:t>
            </a:r>
            <a:r>
              <a:rPr lang="en-US" b="1" dirty="0">
                <a:latin typeface="HP Simplified"/>
                <a:cs typeface="HP Simplified"/>
              </a:rPr>
              <a:t>many choices</a:t>
            </a:r>
            <a:r>
              <a:rPr lang="en-US" dirty="0">
                <a:latin typeface="HP Simplified"/>
                <a:cs typeface="HP Simplified"/>
              </a:rPr>
              <a:t>.</a:t>
            </a:r>
          </a:p>
          <a:p>
            <a:r>
              <a:rPr lang="en-US" dirty="0">
                <a:latin typeface="HP Simplified"/>
                <a:cs typeface="HP Simplified"/>
              </a:rPr>
              <a:t>NEXT: So how do we add value in this context? That’s the essence of a test strategy.</a:t>
            </a:r>
          </a:p>
          <a:p>
            <a:r>
              <a:rPr lang="en-US" dirty="0">
                <a:latin typeface="HP Simplified"/>
                <a:cs typeface="HP Simplified"/>
              </a:rPr>
              <a:t> </a:t>
            </a:r>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Tree>
    <p:extLst>
      <p:ext uri="{BB962C8B-B14F-4D97-AF65-F5344CB8AC3E}">
        <p14:creationId xmlns:p14="http://schemas.microsoft.com/office/powerpoint/2010/main" val="775404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4149">
              <a:defRPr/>
            </a:pPr>
            <a:r>
              <a:rPr lang="en-US" dirty="0">
                <a:latin typeface="HP Simplified"/>
                <a:cs typeface="HP Simplified"/>
              </a:rPr>
              <a:t>NOTE: NV can be applied to SV.</a:t>
            </a:r>
          </a:p>
          <a:p>
            <a:pPr defTabSz="464149">
              <a:defRPr/>
            </a:pPr>
            <a:r>
              <a:rPr lang="en-US" dirty="0">
                <a:latin typeface="HP Simplified"/>
                <a:cs typeface="HP Simplified"/>
              </a:rPr>
              <a:t>Mobile developers of course need to deal with the [_] fragmentation of mobile devices operating systems, features, screen sizes, and browsers.</a:t>
            </a:r>
          </a:p>
          <a:p>
            <a:pPr defTabSz="464149">
              <a:defRPr/>
            </a:pPr>
            <a:r>
              <a:rPr lang="en-US" dirty="0">
                <a:latin typeface="HP Simplified"/>
                <a:cs typeface="HP Simplified"/>
              </a:rPr>
              <a:t>But </a:t>
            </a:r>
            <a:r>
              <a:rPr lang="en-US" dirty="0" err="1">
                <a:latin typeface="HP Simplified"/>
                <a:cs typeface="HP Simplified"/>
              </a:rPr>
              <a:t>devs</a:t>
            </a:r>
            <a:r>
              <a:rPr lang="en-US" dirty="0">
                <a:latin typeface="HP Simplified"/>
                <a:cs typeface="HP Simplified"/>
              </a:rPr>
              <a:t> also need to work with [_] networking professionals to manage cellular, internet carriers, and internet server providers.</a:t>
            </a:r>
          </a:p>
          <a:p>
            <a:pPr defTabSz="464149">
              <a:defRPr/>
            </a:pPr>
            <a:r>
              <a:rPr lang="en-US" dirty="0">
                <a:latin typeface="HP Simplified"/>
                <a:cs typeface="HP Simplified"/>
              </a:rPr>
              <a:t>To reach new capabilities and users faster, many websites now use [_] </a:t>
            </a:r>
            <a:r>
              <a:rPr lang="en-US" b="1" dirty="0">
                <a:latin typeface="HP Simplified"/>
                <a:cs typeface="HP Simplified"/>
              </a:rPr>
              <a:t>3</a:t>
            </a:r>
            <a:r>
              <a:rPr lang="en-US" b="1" baseline="30000" dirty="0">
                <a:latin typeface="HP Simplified"/>
                <a:cs typeface="HP Simplified"/>
              </a:rPr>
              <a:t>rd</a:t>
            </a:r>
            <a:r>
              <a:rPr lang="en-US" b="1" dirty="0">
                <a:latin typeface="HP Simplified"/>
                <a:cs typeface="HP Simplified"/>
              </a:rPr>
              <a:t> party cloud services </a:t>
            </a:r>
            <a:r>
              <a:rPr lang="en-US" dirty="0">
                <a:latin typeface="HP Simplified"/>
                <a:cs typeface="HP Simplified"/>
              </a:rPr>
              <a:t>such as Facebook, Twitter, or Google for authentication and paid </a:t>
            </a:r>
            <a:r>
              <a:rPr lang="en-US" dirty="0" err="1">
                <a:latin typeface="HP Simplified"/>
                <a:cs typeface="HP Simplified"/>
              </a:rPr>
              <a:t>advertisments</a:t>
            </a:r>
            <a:r>
              <a:rPr lang="en-US" dirty="0">
                <a:latin typeface="HP Simplified"/>
                <a:cs typeface="HP Simplified"/>
              </a:rPr>
              <a:t>.</a:t>
            </a:r>
          </a:p>
          <a:p>
            <a:r>
              <a:rPr lang="en-US" dirty="0">
                <a:latin typeface="HP Simplified"/>
                <a:cs typeface="HP Simplified"/>
              </a:rPr>
              <a:t>And use of [_] Content Delivery Networks such as Akamai or [_] distributed private networks means</a:t>
            </a:r>
          </a:p>
          <a:p>
            <a:r>
              <a:rPr lang="en-US" dirty="0">
                <a:latin typeface="HP Simplified"/>
                <a:cs typeface="HP Simplified"/>
              </a:rPr>
              <a:t>the cost of [_] safe encryption and compression need to be measured and tracked.</a:t>
            </a:r>
          </a:p>
          <a:p>
            <a:endParaRPr lang="en-US" dirty="0">
              <a:latin typeface="HP Simplified"/>
              <a:cs typeface="HP Simplified"/>
            </a:endParaRPr>
          </a:p>
          <a:p>
            <a:r>
              <a:rPr lang="en-US" dirty="0">
                <a:latin typeface="HP Simplified"/>
                <a:cs typeface="HP Simplified"/>
              </a:rPr>
              <a:t>To maintain the appearance of speed, many developers avoid [_] redirecting users to other servers and reduce </a:t>
            </a:r>
          </a:p>
          <a:p>
            <a:r>
              <a:rPr lang="en-US" dirty="0">
                <a:latin typeface="HP Simplified"/>
                <a:cs typeface="HP Simplified"/>
              </a:rPr>
              <a:t>[_] the number of files and file sizes which take time to download.</a:t>
            </a:r>
          </a:p>
          <a:p>
            <a:pPr defTabSz="464149">
              <a:defRPr/>
            </a:pPr>
            <a:r>
              <a:rPr lang="en-US" dirty="0">
                <a:latin typeface="HP Simplified"/>
                <a:cs typeface="HP Simplified"/>
              </a:rPr>
              <a:t>It is expensive to jump through [_] </a:t>
            </a:r>
            <a:r>
              <a:rPr lang="en-US" u="sng" dirty="0">
                <a:latin typeface="HP Simplified"/>
                <a:cs typeface="HP Simplified"/>
              </a:rPr>
              <a:t>firewalls</a:t>
            </a:r>
            <a:r>
              <a:rPr lang="en-US" dirty="0">
                <a:latin typeface="HP Simplified"/>
                <a:cs typeface="HP Simplified"/>
              </a:rPr>
              <a:t>, so developers</a:t>
            </a:r>
            <a:br>
              <a:rPr lang="en-US" dirty="0">
                <a:latin typeface="HP Simplified"/>
                <a:cs typeface="HP Simplified"/>
              </a:rPr>
            </a:br>
            <a:r>
              <a:rPr lang="en-US" dirty="0">
                <a:latin typeface="HP Simplified"/>
                <a:cs typeface="HP Simplified"/>
              </a:rPr>
              <a:t>[_] </a:t>
            </a:r>
            <a:r>
              <a:rPr lang="en-US" b="1" dirty="0">
                <a:latin typeface="HP Simplified"/>
                <a:cs typeface="HP Simplified"/>
              </a:rPr>
              <a:t>cache </a:t>
            </a:r>
            <a:r>
              <a:rPr lang="en-US" dirty="0">
                <a:latin typeface="HP Simplified"/>
                <a:cs typeface="HP Simplified"/>
              </a:rPr>
              <a:t>data locally on their users’ devices.</a:t>
            </a:r>
          </a:p>
          <a:p>
            <a:endParaRPr lang="en-US" dirty="0">
              <a:latin typeface="HP Simplified"/>
              <a:cs typeface="HP Simplified"/>
            </a:endParaRPr>
          </a:p>
          <a:p>
            <a:r>
              <a:rPr lang="en-US" dirty="0">
                <a:latin typeface="HP Simplified"/>
                <a:cs typeface="HP Simplified"/>
              </a:rPr>
              <a:t>The more traffic, the more [_] </a:t>
            </a:r>
            <a:r>
              <a:rPr lang="en-US" u="sng" dirty="0">
                <a:latin typeface="HP Simplified"/>
                <a:cs typeface="HP Simplified"/>
              </a:rPr>
              <a:t>load balancers</a:t>
            </a:r>
            <a:r>
              <a:rPr lang="en-US" dirty="0">
                <a:latin typeface="HP Simplified"/>
                <a:cs typeface="HP Simplified"/>
              </a:rPr>
              <a:t> need to distribute load among servers.</a:t>
            </a:r>
          </a:p>
          <a:p>
            <a:r>
              <a:rPr lang="en-US" dirty="0">
                <a:latin typeface="HP Simplified"/>
                <a:cs typeface="HP Simplified"/>
              </a:rPr>
              <a:t>This is why more and more data centers avoid dedicating a </a:t>
            </a:r>
            <a:r>
              <a:rPr lang="en-US" b="1" dirty="0">
                <a:latin typeface="HP Simplified"/>
                <a:cs typeface="HP Simplified"/>
              </a:rPr>
              <a:t>fixed</a:t>
            </a:r>
            <a:r>
              <a:rPr lang="en-US" dirty="0">
                <a:latin typeface="HP Simplified"/>
                <a:cs typeface="HP Simplified"/>
              </a:rPr>
              <a:t> set of servers to</a:t>
            </a:r>
          </a:p>
          <a:p>
            <a:r>
              <a:rPr lang="en-US" dirty="0">
                <a:latin typeface="HP Simplified"/>
                <a:cs typeface="HP Simplified"/>
              </a:rPr>
              <a:t>[_] particular servers and services. </a:t>
            </a:r>
          </a:p>
          <a:p>
            <a:pPr defTabSz="464149">
              <a:defRPr/>
            </a:pPr>
            <a:r>
              <a:rPr lang="en-US" dirty="0">
                <a:latin typeface="HP Simplified"/>
                <a:cs typeface="HP Simplified"/>
              </a:rPr>
              <a:t>[_] auto-scaling from among a </a:t>
            </a:r>
            <a:r>
              <a:rPr lang="en-US" b="1" dirty="0">
                <a:latin typeface="HP Simplified"/>
                <a:cs typeface="HP Simplified"/>
              </a:rPr>
              <a:t>pool</a:t>
            </a:r>
            <a:r>
              <a:rPr lang="en-US" dirty="0">
                <a:latin typeface="HP Simplified"/>
                <a:cs typeface="HP Simplified"/>
              </a:rPr>
              <a:t> of servers in a common cloud of machines.</a:t>
            </a:r>
          </a:p>
          <a:p>
            <a:pPr defTabSz="464149">
              <a:defRPr/>
            </a:pPr>
            <a:r>
              <a:rPr lang="en-US" dirty="0">
                <a:latin typeface="HP Simplified"/>
                <a:cs typeface="HP Simplified"/>
              </a:rPr>
              <a:t>We of course still need to squeeze more capacity from</a:t>
            </a:r>
          </a:p>
          <a:p>
            <a:r>
              <a:rPr lang="en-US" dirty="0">
                <a:latin typeface="HP Simplified"/>
                <a:cs typeface="HP Simplified"/>
              </a:rPr>
              <a:t>[_] tuning server configurations and increase</a:t>
            </a:r>
          </a:p>
          <a:p>
            <a:pPr defTabSz="464149">
              <a:defRPr/>
            </a:pPr>
            <a:r>
              <a:rPr lang="en-US" dirty="0">
                <a:latin typeface="HP Simplified"/>
                <a:cs typeface="HP Simplified"/>
              </a:rPr>
              <a:t>[_] the efficiency of </a:t>
            </a:r>
            <a:r>
              <a:rPr lang="en-US" u="sng" dirty="0">
                <a:latin typeface="HP Simplified"/>
                <a:cs typeface="HP Simplified"/>
              </a:rPr>
              <a:t>web services</a:t>
            </a:r>
            <a:r>
              <a:rPr lang="en-US" dirty="0">
                <a:latin typeface="HP Simplified"/>
                <a:cs typeface="HP Simplified"/>
              </a:rPr>
              <a:t>.</a:t>
            </a:r>
          </a:p>
          <a:p>
            <a:r>
              <a:rPr lang="en-US" dirty="0">
                <a:latin typeface="HP Simplified"/>
                <a:cs typeface="HP Simplified"/>
              </a:rPr>
              <a:t>To accommodate massive input from end-users, mobile developers are using </a:t>
            </a:r>
          </a:p>
          <a:p>
            <a:r>
              <a:rPr lang="en-US" dirty="0">
                <a:latin typeface="HP Simplified"/>
                <a:cs typeface="HP Simplified"/>
              </a:rPr>
              <a:t>[_] No-SQL databases which does not need to assign artificial keys to each input sequentially.</a:t>
            </a:r>
          </a:p>
          <a:p>
            <a:endParaRPr lang="en-US" dirty="0">
              <a:latin typeface="HP Simplified"/>
              <a:cs typeface="HP Simplified"/>
            </a:endParaRPr>
          </a:p>
          <a:p>
            <a:r>
              <a:rPr lang="en-US" dirty="0">
                <a:latin typeface="HP Simplified"/>
                <a:cs typeface="HP Simplified"/>
              </a:rPr>
              <a:t>NEXT: How do we prioritize?</a:t>
            </a:r>
          </a:p>
          <a:p>
            <a:r>
              <a:rPr lang="en-US" dirty="0">
                <a:latin typeface="HP Simplified"/>
                <a:cs typeface="HP Simplified"/>
              </a:rPr>
              <a:t> </a:t>
            </a:r>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Tree>
    <p:extLst>
      <p:ext uri="{BB962C8B-B14F-4D97-AF65-F5344CB8AC3E}">
        <p14:creationId xmlns:p14="http://schemas.microsoft.com/office/powerpoint/2010/main" val="48591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break</a:t>
            </a:r>
            <a:r>
              <a:rPr lang="en-US" baseline="0" dirty="0" smtClean="0"/>
              <a:t> down the consumption of time.</a:t>
            </a:r>
          </a:p>
          <a:p>
            <a:r>
              <a:rPr lang="en-US" dirty="0" smtClean="0"/>
              <a:t>If we can achieve a 1 second response time to users, [_] 50 milliseconds are used for storage</a:t>
            </a:r>
            <a:r>
              <a:rPr lang="en-US" baseline="0" dirty="0" smtClean="0"/>
              <a:t> processing.</a:t>
            </a:r>
          </a:p>
          <a:p>
            <a:r>
              <a:rPr lang="en-US" baseline="0" dirty="0" smtClean="0"/>
              <a:t>[_] 150 </a:t>
            </a:r>
            <a:r>
              <a:rPr lang="en-US" baseline="0" dirty="0" err="1" smtClean="0"/>
              <a:t>ms</a:t>
            </a:r>
            <a:r>
              <a:rPr lang="en-US" baseline="0" dirty="0" smtClean="0"/>
              <a:t> by app server</a:t>
            </a:r>
          </a:p>
          <a:p>
            <a:r>
              <a:rPr lang="en-US" baseline="0" dirty="0" smtClean="0"/>
              <a:t>[_] 100 </a:t>
            </a:r>
            <a:r>
              <a:rPr lang="en-US" baseline="0" dirty="0" err="1" smtClean="0"/>
              <a:t>ms</a:t>
            </a:r>
            <a:r>
              <a:rPr lang="en-US" baseline="0" dirty="0" smtClean="0"/>
              <a:t> to get out the door</a:t>
            </a:r>
          </a:p>
          <a:p>
            <a:r>
              <a:rPr lang="en-US" baseline="0" dirty="0" smtClean="0"/>
              <a:t>[_] 200 </a:t>
            </a:r>
            <a:r>
              <a:rPr lang="en-US" baseline="0" dirty="0" err="1" smtClean="0"/>
              <a:t>ms</a:t>
            </a:r>
            <a:r>
              <a:rPr lang="en-US" baseline="0" dirty="0" smtClean="0"/>
              <a:t> to reach 3</a:t>
            </a:r>
            <a:r>
              <a:rPr lang="en-US" baseline="30000" dirty="0" smtClean="0"/>
              <a:t>rd</a:t>
            </a:r>
            <a:r>
              <a:rPr lang="en-US" baseline="0" dirty="0" smtClean="0"/>
              <a:t> party services, and up to</a:t>
            </a:r>
          </a:p>
          <a:p>
            <a:r>
              <a:rPr lang="en-US" baseline="0" dirty="0" smtClean="0"/>
              <a:t>[_] 450 </a:t>
            </a:r>
            <a:r>
              <a:rPr lang="en-US" baseline="0" dirty="0" err="1" smtClean="0"/>
              <a:t>ms</a:t>
            </a:r>
            <a:r>
              <a:rPr lang="en-US" baseline="0" dirty="0" smtClean="0"/>
              <a:t>, or a majority of the time traversing public networks.</a:t>
            </a:r>
          </a:p>
          <a:p>
            <a:endParaRPr lang="en-US" baseline="0" dirty="0" smtClean="0"/>
          </a:p>
          <a:p>
            <a:r>
              <a:rPr lang="en-US" baseline="0" dirty="0" smtClean="0"/>
              <a:t>NEXT: How do we quantify these times?</a:t>
            </a:r>
          </a:p>
        </p:txBody>
      </p:sp>
      <p:sp>
        <p:nvSpPr>
          <p:cNvPr id="4" name="Slide Number Placeholder 3"/>
          <p:cNvSpPr>
            <a:spLocks noGrp="1"/>
          </p:cNvSpPr>
          <p:nvPr>
            <p:ph type="sldNum" sz="quarter" idx="10"/>
          </p:nvPr>
        </p:nvSpPr>
        <p:spPr/>
        <p:txBody>
          <a:bodyPr/>
          <a:lstStyle/>
          <a:p>
            <a:fld id="{22A853E8-D85F-5D49-95D2-E1D96ABFE2B9}" type="slidenum">
              <a:rPr lang="en-GB" smtClean="0"/>
              <a:pPr/>
              <a:t>10</a:t>
            </a:fld>
            <a:endParaRPr lang="en-GB" dirty="0"/>
          </a:p>
        </p:txBody>
      </p:sp>
    </p:spTree>
    <p:extLst>
      <p:ext uri="{BB962C8B-B14F-4D97-AF65-F5344CB8AC3E}">
        <p14:creationId xmlns:p14="http://schemas.microsoft.com/office/powerpoint/2010/main" val="1719008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Date Placeholder 11"/>
          <p:cNvSpPr>
            <a:spLocks noGrp="1"/>
          </p:cNvSpPr>
          <p:nvPr>
            <p:ph type="dt" sz="half" idx="11"/>
          </p:nvPr>
        </p:nvSpPr>
        <p:spPr>
          <a:xfrm>
            <a:off x="7327171" y="4855464"/>
            <a:ext cx="1097280" cy="274320"/>
          </a:xfrm>
          <a:prstGeom prst="rect">
            <a:avLst/>
          </a:prstGeom>
        </p:spPr>
        <p:txBody>
          <a:bodyPr/>
          <a:lstStyle>
            <a:lvl1pPr algn="ctr">
              <a:defRPr sz="1000"/>
            </a:lvl1pPr>
          </a:lstStyle>
          <a:p>
            <a:pPr defTabSz="457200"/>
            <a:endParaRPr lang="en-US" dirty="0">
              <a:solidFill>
                <a:prstClr val="black"/>
              </a:solidFill>
            </a:endParaRPr>
          </a:p>
        </p:txBody>
      </p:sp>
      <p:sp>
        <p:nvSpPr>
          <p:cNvPr id="7" name="Slide Number Placeholder 12"/>
          <p:cNvSpPr>
            <a:spLocks noGrp="1"/>
          </p:cNvSpPr>
          <p:nvPr>
            <p:ph type="sldNum" sz="quarter" idx="12"/>
          </p:nvPr>
        </p:nvSpPr>
        <p:spPr>
          <a:xfrm>
            <a:off x="341539" y="4855464"/>
            <a:ext cx="566747" cy="274320"/>
          </a:xfrm>
          <a:prstGeom prst="rect">
            <a:avLst/>
          </a:prstGeom>
        </p:spPr>
        <p:txBody>
          <a:bodyPr/>
          <a:lstStyle>
            <a:lvl1pPr>
              <a:defRPr sz="1000"/>
            </a:lvl1pPr>
          </a:lstStyle>
          <a:p>
            <a:pPr defTabSz="457200"/>
            <a:fld id="{39FE57C1-99E3-4342-90AE-63D315326D4A}" type="slidenum">
              <a:rPr lang="en-US" smtClean="0">
                <a:solidFill>
                  <a:prstClr val="black"/>
                </a:solidFill>
              </a:rPr>
              <a:pPr defTabSz="457200"/>
              <a:t>‹#›</a:t>
            </a:fld>
            <a:endParaRPr lang="en-US" dirty="0">
              <a:solidFill>
                <a:prstClr val="black"/>
              </a:solidFill>
            </a:endParaRPr>
          </a:p>
        </p:txBody>
      </p:sp>
      <p:sp>
        <p:nvSpPr>
          <p:cNvPr id="8" name="Footer Placeholder 13"/>
          <p:cNvSpPr>
            <a:spLocks noGrp="1"/>
          </p:cNvSpPr>
          <p:nvPr>
            <p:ph type="ftr" sz="quarter" idx="13"/>
          </p:nvPr>
        </p:nvSpPr>
        <p:spPr>
          <a:xfrm>
            <a:off x="2903055" y="4855464"/>
            <a:ext cx="3291840" cy="274320"/>
          </a:xfrm>
          <a:prstGeom prst="rect">
            <a:avLst/>
          </a:prstGeom>
        </p:spPr>
        <p:txBody>
          <a:bodyPr/>
          <a:lstStyle>
            <a:lvl1pPr algn="ctr">
              <a:defRPr sz="1000"/>
            </a:lvl1pPr>
          </a:lstStyle>
          <a:p>
            <a:pPr defTabSz="457200"/>
            <a:r>
              <a:rPr lang="en-US" dirty="0" smtClean="0">
                <a:solidFill>
                  <a:prstClr val="black"/>
                </a:solidFill>
              </a:rPr>
              <a:t>HP Performance Engineering CFD</a:t>
            </a:r>
            <a:endParaRPr lang="en-US" dirty="0">
              <a:solidFill>
                <a:prstClr val="black"/>
              </a:solidFill>
            </a:endParaRPr>
          </a:p>
        </p:txBody>
      </p:sp>
    </p:spTree>
    <p:extLst>
      <p:ext uri="{BB962C8B-B14F-4D97-AF65-F5344CB8AC3E}">
        <p14:creationId xmlns:p14="http://schemas.microsoft.com/office/powerpoint/2010/main" val="331317804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31" y="1186049"/>
            <a:ext cx="3878263" cy="3222441"/>
          </a:xfrm>
        </p:spPr>
        <p:txBody>
          <a:bodyPr anchor="ctr"/>
          <a:lstStyle>
            <a:lvl1pPr algn="ctr">
              <a:defRPr b="0">
                <a:solidFill>
                  <a:schemeClr val="tx1"/>
                </a:solidFill>
              </a:defRPr>
            </a:lvl1pPr>
          </a:lstStyle>
          <a:p>
            <a:r>
              <a:rPr lang="en-US" dirty="0"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5"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4158744929"/>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6"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9041"/>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5"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956654181"/>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 titl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12202"/>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491070486"/>
      </p:ext>
    </p:extLst>
  </p:cSld>
  <p:clrMapOvr>
    <a:masterClrMapping/>
  </p:clrMapOvr>
  <p:timing>
    <p:tnLst>
      <p:par>
        <p:cTn xmlns:p14="http://schemas.microsoft.com/office/powerpoint/2010/mai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358775" y="759968"/>
            <a:ext cx="8370380" cy="294965"/>
          </a:xfrm>
          <a:prstGeom prst="rect">
            <a:avLst/>
          </a:prstGeom>
        </p:spPr>
        <p:txBody>
          <a:bodyPr>
            <a:noAutofit/>
          </a:bodyPr>
          <a:lstStyle>
            <a:lvl1pPr marL="0" indent="0">
              <a:lnSpc>
                <a:spcPct val="100000"/>
              </a:lnSpc>
              <a:buNone/>
              <a:defRPr lang="en-US" sz="2000" b="0" kern="1200" dirty="0" smtClean="0">
                <a:solidFill>
                  <a:schemeClr val="tx2"/>
                </a:solidFill>
                <a:latin typeface="+mj-lt"/>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Subtitle placeholder here</a:t>
            </a:r>
          </a:p>
        </p:txBody>
      </p:sp>
      <p:sp>
        <p:nvSpPr>
          <p:cNvPr id="8" name="Content Placeholder 12"/>
          <p:cNvSpPr>
            <a:spLocks noGrp="1"/>
          </p:cNvSpPr>
          <p:nvPr>
            <p:ph sz="quarter" idx="18"/>
          </p:nvPr>
        </p:nvSpPr>
        <p:spPr>
          <a:xfrm>
            <a:off x="365760" y="1196817"/>
            <a:ext cx="8321040" cy="3383280"/>
          </a:xfrm>
        </p:spPr>
        <p:txBody>
          <a:bodyPr/>
          <a:lstStyle>
            <a:lvl1pPr>
              <a:buSzPct val="80000"/>
              <a:buFont typeface="Arial" pitchFamily="34" charset="0"/>
              <a:buChar char="•"/>
              <a:defRPr sz="1800">
                <a:solidFill>
                  <a:schemeClr val="tx1"/>
                </a:solidFill>
              </a:defRPr>
            </a:lvl1pPr>
            <a:lvl2pPr>
              <a:buSzPct val="80000"/>
              <a:buFont typeface="Futura Bk" pitchFamily="34" charset="0"/>
              <a:buChar char="–"/>
              <a:defRPr sz="1400">
                <a:solidFill>
                  <a:schemeClr val="tx1"/>
                </a:solidFill>
              </a:defRPr>
            </a:lvl2pPr>
            <a:lvl3pPr>
              <a:buSzPct val="80000"/>
              <a:buFont typeface="Arial" pitchFamily="34" charset="0"/>
              <a:buChar char="•"/>
              <a:defRPr sz="1000">
                <a:solidFill>
                  <a:schemeClr val="tx1"/>
                </a:solidFill>
              </a:defRPr>
            </a:lvl3pPr>
            <a:lvl4pPr>
              <a:buSzPct val="80000"/>
              <a:buFont typeface="Futura Bk" pitchFamily="34" charset="0"/>
              <a:buChar char="–"/>
              <a:defRPr sz="1000">
                <a:solidFill>
                  <a:schemeClr val="tx1"/>
                </a:solidFill>
              </a:defRPr>
            </a:lvl4pPr>
            <a:lvl5pPr>
              <a:buSzPct val="80000"/>
              <a:buFont typeface="Arial" pitchFamily="34" charset="0"/>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itle 8"/>
          <p:cNvSpPr>
            <a:spLocks noGrp="1"/>
          </p:cNvSpPr>
          <p:nvPr>
            <p:ph type="title" hasCustomPrompt="1"/>
          </p:nvPr>
        </p:nvSpPr>
        <p:spPr>
          <a:xfrm>
            <a:off x="339725" y="304710"/>
            <a:ext cx="8375650" cy="469840"/>
          </a:xfrm>
          <a:prstGeom prst="rect">
            <a:avLst/>
          </a:prstGeom>
        </p:spPr>
        <p:txBody>
          <a:bodyPr anchor="t" anchorCtr="0">
            <a:noAutofit/>
          </a:bodyPr>
          <a:lstStyle>
            <a:lvl1pPr marL="0" marR="0" indent="0" algn="l" defTabSz="914400" rtl="0" eaLnBrk="1" fontAlgn="auto" latinLnBrk="0" hangingPunct="1">
              <a:lnSpc>
                <a:spcPts val="3300"/>
              </a:lnSpc>
              <a:spcBef>
                <a:spcPct val="0"/>
              </a:spcBef>
              <a:spcAft>
                <a:spcPts val="0"/>
              </a:spcAft>
              <a:buClrTx/>
              <a:buSzTx/>
              <a:buFontTx/>
              <a:buNone/>
              <a:tabLst/>
              <a:defRPr sz="2800" baseline="0">
                <a:solidFill>
                  <a:schemeClr val="tx1"/>
                </a:solidFill>
                <a:latin typeface="+mj-lt"/>
              </a:defRPr>
            </a:lvl1pPr>
          </a:lstStyle>
          <a:p>
            <a:r>
              <a:rPr lang="en-US" dirty="0" smtClean="0"/>
              <a:t>Single line title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43600" y="4400550"/>
            <a:ext cx="2426252" cy="390526"/>
          </a:xfrm>
          <a:prstGeom prst="rect">
            <a:avLst/>
          </a:prstGeom>
        </p:spPr>
      </p:pic>
      <p:sp>
        <p:nvSpPr>
          <p:cNvPr id="6" name="TextBox 5"/>
          <p:cNvSpPr txBox="1"/>
          <p:nvPr userDrawn="1"/>
        </p:nvSpPr>
        <p:spPr>
          <a:xfrm>
            <a:off x="444505" y="4758803"/>
            <a:ext cx="8012545" cy="228600"/>
          </a:xfrm>
          <a:prstGeom prst="rect">
            <a:avLst/>
          </a:prstGeom>
          <a:noFill/>
        </p:spPr>
        <p:txBody>
          <a:bodyPr wrap="square" rtlCol="0">
            <a:noAutofit/>
          </a:bodyPr>
          <a:lstStyle/>
          <a:p>
            <a:pPr defTabSz="457200">
              <a:defRPr/>
            </a:pPr>
            <a:r>
              <a:rPr lang="en-US" sz="700" dirty="0" smtClean="0">
                <a:solidFill>
                  <a:srgbClr val="B9B8BB"/>
                </a:solidFill>
                <a:cs typeface="HP Simplified"/>
              </a:rPr>
              <a:t>© Copyright 2014 ResultsPositive,</a:t>
            </a:r>
            <a:r>
              <a:rPr lang="en-US" sz="700" baseline="0" dirty="0" smtClean="0">
                <a:solidFill>
                  <a:srgbClr val="B9B8BB"/>
                </a:solidFill>
                <a:cs typeface="HP Simplified"/>
              </a:rPr>
              <a:t> LLC. </a:t>
            </a:r>
            <a:r>
              <a:rPr lang="en-US" sz="700" dirty="0" smtClean="0">
                <a:solidFill>
                  <a:srgbClr val="B9B8BB"/>
                </a:solidFill>
                <a:cs typeface="HP Simplified"/>
              </a:rPr>
              <a:t>The information contained herein is subject to change without notice.</a:t>
            </a:r>
          </a:p>
        </p:txBody>
      </p:sp>
    </p:spTree>
    <p:extLst>
      <p:ext uri="{BB962C8B-B14F-4D97-AF65-F5344CB8AC3E}">
        <p14:creationId xmlns:p14="http://schemas.microsoft.com/office/powerpoint/2010/main" val="2166581767"/>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464956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31" y="1186049"/>
            <a:ext cx="3878263" cy="3222441"/>
          </a:xfrm>
        </p:spPr>
        <p:txBody>
          <a:bodyPr anchor="ctr"/>
          <a:lstStyle>
            <a:lvl1pPr algn="ctr">
              <a:defRPr b="0">
                <a:solidFill>
                  <a:schemeClr val="tx1"/>
                </a:solidFill>
              </a:defRPr>
            </a:lvl1pPr>
          </a:lstStyle>
          <a:p>
            <a:r>
              <a:rPr lang="en-US" dirty="0"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5"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2878358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5" y="235065"/>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188722"/>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5"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480223513"/>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ub titl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12202"/>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491070486"/>
      </p:ext>
    </p:extLst>
  </p:cSld>
  <p:clrMapOvr>
    <a:masterClrMapping/>
  </p:clrMapOvr>
  <p:timing>
    <p:tnLst>
      <p:par>
        <p:cTn xmlns:p14="http://schemas.microsoft.com/office/powerpoint/2010/mai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8" name="Rectangle 10"/>
          <p:cNvSpPr>
            <a:spLocks noGrp="1" noChangeArrowheads="1"/>
          </p:cNvSpPr>
          <p:nvPr>
            <p:ph type="title"/>
          </p:nvPr>
        </p:nvSpPr>
        <p:spPr bwMode="auto">
          <a:xfrm>
            <a:off x="2209800" y="-57150"/>
            <a:ext cx="6705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a:defRPr sz="3000"/>
            </a:lvl1pPr>
          </a:lstStyle>
          <a:p>
            <a:pPr lvl="0"/>
            <a:r>
              <a:rPr lang="en-US" dirty="0" smtClean="0"/>
              <a:t>Click to edit Master title style</a:t>
            </a:r>
          </a:p>
        </p:txBody>
      </p:sp>
      <p:sp>
        <p:nvSpPr>
          <p:cNvPr id="9" name="Rectangle 11"/>
          <p:cNvSpPr>
            <a:spLocks noGrp="1" noChangeArrowheads="1"/>
          </p:cNvSpPr>
          <p:nvPr>
            <p:ph idx="1"/>
          </p:nvPr>
        </p:nvSpPr>
        <p:spPr bwMode="auto">
          <a:xfrm>
            <a:off x="457200" y="914401"/>
            <a:ext cx="8229600" cy="3680222"/>
          </a:xfrm>
          <a:prstGeom prst="rect">
            <a:avLst/>
          </a:prstGeom>
          <a:noFill/>
          <a:ln w="9525">
            <a:noFill/>
            <a:miter lim="800000"/>
            <a:headEnd/>
            <a:tailEnd/>
          </a:ln>
        </p:spPr>
        <p:txBody>
          <a:bodyPr/>
          <a:lstStyle>
            <a:lvl1pPr>
              <a:defRPr sz="3300"/>
            </a:lvl1pPr>
            <a:lvl2pPr>
              <a:defRPr sz="3000"/>
            </a:lvl2pPr>
            <a:lvl3pPr>
              <a:defRPr sz="27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8450829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a:extLst>
              <a:ext uri="{28A0092B-C50C-407E-A947-70E740481C1C}">
                <a14:useLocalDpi xmlns:a14="http://schemas.microsoft.com/office/drawing/2010/main" val="0"/>
              </a:ext>
            </a:extLst>
          </a:blip>
          <a:srcRect t="2268" r="9190" b="4068"/>
          <a:stretch/>
        </p:blipFill>
        <p:spPr>
          <a:xfrm>
            <a:off x="4876801" y="754827"/>
            <a:ext cx="4267200" cy="4388675"/>
          </a:xfrm>
          <a:prstGeom prst="rect">
            <a:avLst/>
          </a:prstGeom>
        </p:spPr>
      </p:pic>
      <p:sp>
        <p:nvSpPr>
          <p:cNvPr id="15" name="Rectangle 14"/>
          <p:cNvSpPr/>
          <p:nvPr userDrawn="1"/>
        </p:nvSpPr>
        <p:spPr>
          <a:xfrm>
            <a:off x="0" y="2"/>
            <a:ext cx="8229600" cy="5155375"/>
          </a:xfrm>
          <a:custGeom>
            <a:avLst/>
            <a:gdLst>
              <a:gd name="connsiteX0" fmla="*/ 0 w 8229600"/>
              <a:gd name="connsiteY0" fmla="*/ 0 h 5143500"/>
              <a:gd name="connsiteX1" fmla="*/ 8229600 w 8229600"/>
              <a:gd name="connsiteY1" fmla="*/ 0 h 5143500"/>
              <a:gd name="connsiteX2" fmla="*/ 8229600 w 8229600"/>
              <a:gd name="connsiteY2" fmla="*/ 5143500 h 5143500"/>
              <a:gd name="connsiteX3" fmla="*/ 0 w 8229600"/>
              <a:gd name="connsiteY3" fmla="*/ 5143500 h 5143500"/>
              <a:gd name="connsiteX4" fmla="*/ 0 w 8229600"/>
              <a:gd name="connsiteY4" fmla="*/ 0 h 5143500"/>
              <a:gd name="connsiteX0" fmla="*/ 0 w 8229600"/>
              <a:gd name="connsiteY0" fmla="*/ 0 h 5155375"/>
              <a:gd name="connsiteX1" fmla="*/ 8229600 w 8229600"/>
              <a:gd name="connsiteY1" fmla="*/ 0 h 5155375"/>
              <a:gd name="connsiteX2" fmla="*/ 4773880 w 8229600"/>
              <a:gd name="connsiteY2" fmla="*/ 5155375 h 5155375"/>
              <a:gd name="connsiteX3" fmla="*/ 0 w 8229600"/>
              <a:gd name="connsiteY3" fmla="*/ 5143500 h 5155375"/>
              <a:gd name="connsiteX4" fmla="*/ 0 w 8229600"/>
              <a:gd name="connsiteY4" fmla="*/ 0 h 5155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0" h="5155375">
                <a:moveTo>
                  <a:pt x="0" y="0"/>
                </a:moveTo>
                <a:lnTo>
                  <a:pt x="8229600" y="0"/>
                </a:lnTo>
                <a:lnTo>
                  <a:pt x="4773880" y="5155375"/>
                </a:lnTo>
                <a:lnTo>
                  <a:pt x="0" y="5143500"/>
                </a:lnTo>
                <a:lnTo>
                  <a:pt x="0" y="0"/>
                </a:lnTo>
                <a:close/>
              </a:path>
            </a:pathLst>
          </a:custGeom>
          <a:gradFill>
            <a:gsLst>
              <a:gs pos="100000">
                <a:schemeClr val="bg1">
                  <a:lumMod val="50000"/>
                </a:schemeClr>
              </a:gs>
              <a:gs pos="0">
                <a:schemeClr val="tx1"/>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04800" y="1047752"/>
            <a:ext cx="6553200" cy="721519"/>
          </a:xfrm>
        </p:spPr>
        <p:txBody>
          <a:bodyPr>
            <a:normAutofit/>
          </a:bodyPr>
          <a:lstStyle>
            <a:lvl1pPr algn="l">
              <a:defRPr sz="4000" baseline="0">
                <a:solidFill>
                  <a:schemeClr val="bg1"/>
                </a:solidFill>
              </a:defRPr>
            </a:lvl1pPr>
          </a:lstStyle>
          <a:p>
            <a:r>
              <a:rPr lang="en-US" dirty="0" smtClean="0"/>
              <a:t>Title</a:t>
            </a:r>
            <a:endParaRPr lang="en-US" dirty="0"/>
          </a:p>
        </p:txBody>
      </p:sp>
      <p:sp>
        <p:nvSpPr>
          <p:cNvPr id="3" name="Subtitle 2"/>
          <p:cNvSpPr>
            <a:spLocks noGrp="1"/>
          </p:cNvSpPr>
          <p:nvPr>
            <p:ph type="subTitle" idx="1" hasCustomPrompt="1"/>
          </p:nvPr>
        </p:nvSpPr>
        <p:spPr>
          <a:xfrm>
            <a:off x="304800" y="1809750"/>
            <a:ext cx="6172200" cy="533400"/>
          </a:xfrm>
        </p:spPr>
        <p:txBody>
          <a:bodyPr>
            <a:normAutofit/>
          </a:bodyPr>
          <a:lstStyle>
            <a:lvl1pPr marL="0" indent="0" algn="l">
              <a:buNone/>
              <a:defRPr sz="2800" i="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 Title</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18F2898F-12FD-4AD2-B336-F6E81DEB30D5}" type="datetimeFigureOut">
              <a:rPr lang="en-US" smtClean="0"/>
              <a:t>5/1/16</a:t>
            </a:fld>
            <a:endParaRPr lang="en-US" dirty="0"/>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17E58573-5835-431A-9E48-6BB568B0C069}" type="slidenum">
              <a:rPr lang="en-US" smtClean="0"/>
              <a:t>‹#›</a:t>
            </a:fld>
            <a:endParaRPr lang="en-US" dirty="0"/>
          </a:p>
        </p:txBody>
      </p:sp>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403" y="4458151"/>
            <a:ext cx="2728798" cy="439224"/>
          </a:xfrm>
          <a:prstGeom prst="rect">
            <a:avLst/>
          </a:prstGeom>
        </p:spPr>
      </p:pic>
      <p:sp>
        <p:nvSpPr>
          <p:cNvPr id="10" name="Text Placeholder 7"/>
          <p:cNvSpPr>
            <a:spLocks noGrp="1"/>
          </p:cNvSpPr>
          <p:nvPr>
            <p:ph type="body" sz="quarter" idx="13" hasCustomPrompt="1"/>
          </p:nvPr>
        </p:nvSpPr>
        <p:spPr>
          <a:xfrm>
            <a:off x="325438" y="3028950"/>
            <a:ext cx="3255962" cy="457200"/>
          </a:xfrm>
        </p:spPr>
        <p:txBody>
          <a:bodyPr>
            <a:normAutofit/>
          </a:bodyPr>
          <a:lstStyle>
            <a:lvl1pPr marL="0" indent="0">
              <a:buNone/>
              <a:defRPr sz="1800" baseline="0">
                <a:solidFill>
                  <a:schemeClr val="bg1"/>
                </a:solidFill>
              </a:defRPr>
            </a:lvl1pPr>
            <a:lvl5pPr>
              <a:defRPr/>
            </a:lvl5pPr>
          </a:lstStyle>
          <a:p>
            <a:pPr lvl="0"/>
            <a:r>
              <a:rPr lang="en-US" dirty="0" smtClean="0"/>
              <a:t>Presenter Name</a:t>
            </a:r>
          </a:p>
        </p:txBody>
      </p:sp>
      <p:sp>
        <p:nvSpPr>
          <p:cNvPr id="11" name="Text Placeholder 7"/>
          <p:cNvSpPr>
            <a:spLocks noGrp="1"/>
          </p:cNvSpPr>
          <p:nvPr>
            <p:ph type="body" sz="quarter" idx="14" hasCustomPrompt="1"/>
          </p:nvPr>
        </p:nvSpPr>
        <p:spPr>
          <a:xfrm>
            <a:off x="325438" y="3486150"/>
            <a:ext cx="3255962" cy="457200"/>
          </a:xfrm>
        </p:spPr>
        <p:txBody>
          <a:bodyPr>
            <a:normAutofit/>
          </a:bodyPr>
          <a:lstStyle>
            <a:lvl1pPr marL="0" indent="0">
              <a:buNone/>
              <a:defRPr sz="1800" baseline="0">
                <a:solidFill>
                  <a:schemeClr val="bg1"/>
                </a:solidFill>
              </a:defRPr>
            </a:lvl1pPr>
            <a:lvl5pPr>
              <a:defRPr/>
            </a:lvl5pPr>
          </a:lstStyle>
          <a:p>
            <a:pPr lvl="0"/>
            <a:r>
              <a:rPr lang="en-US" dirty="0" smtClean="0"/>
              <a:t>Date</a:t>
            </a:r>
          </a:p>
        </p:txBody>
      </p:sp>
    </p:spTree>
    <p:extLst>
      <p:ext uri="{BB962C8B-B14F-4D97-AF65-F5344CB8AC3E}">
        <p14:creationId xmlns:p14="http://schemas.microsoft.com/office/powerpoint/2010/main" val="72291327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TextBox 5"/>
          <p:cNvSpPr txBox="1"/>
          <p:nvPr userDrawn="1"/>
        </p:nvSpPr>
        <p:spPr>
          <a:xfrm>
            <a:off x="329188" y="4758803"/>
            <a:ext cx="8012545" cy="228600"/>
          </a:xfrm>
          <a:prstGeom prst="rect">
            <a:avLst/>
          </a:prstGeom>
          <a:noFill/>
        </p:spPr>
        <p:txBody>
          <a:bodyPr wrap="square" lIns="0" rtlCol="0">
            <a:noAutofit/>
          </a:bodyPr>
          <a:lstStyle/>
          <a:p>
            <a:pPr defTabSz="457200">
              <a:defRPr/>
            </a:pPr>
            <a:r>
              <a:rPr lang="en-US" sz="700" dirty="0" smtClean="0">
                <a:solidFill>
                  <a:srgbClr val="B9B8BB"/>
                </a:solidFill>
                <a:cs typeface="HP Simplified"/>
              </a:rPr>
              <a:t>© Copyright 2014 Wilson Mar..  The information contained herein is subject to change without notice.</a:t>
            </a:r>
          </a:p>
        </p:txBody>
      </p:sp>
    </p:spTree>
    <p:extLst>
      <p:ext uri="{BB962C8B-B14F-4D97-AF65-F5344CB8AC3E}">
        <p14:creationId xmlns:p14="http://schemas.microsoft.com/office/powerpoint/2010/main" val="3329310073"/>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Line with Content and Subtitl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331471" y="660169"/>
            <a:ext cx="8460105" cy="377026"/>
          </a:xfrm>
          <a:prstGeom prst="rect">
            <a:avLst/>
          </a:prstGeom>
        </p:spPr>
        <p:txBody>
          <a:bodyPr>
            <a:noAutofit/>
          </a:bodyPr>
          <a:lstStyle>
            <a:lvl1pPr marL="0" indent="0" algn="l">
              <a:lnSpc>
                <a:spcPts val="3000"/>
              </a:lnSpc>
              <a:buNone/>
              <a:defRPr sz="1800" b="0">
                <a:solidFill>
                  <a:srgbClr val="000000"/>
                </a:solidFill>
                <a:latin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
        <p:nvSpPr>
          <p:cNvPr id="7" name="Title 6"/>
          <p:cNvSpPr>
            <a:spLocks noGrp="1"/>
          </p:cNvSpPr>
          <p:nvPr>
            <p:ph type="title"/>
          </p:nvPr>
        </p:nvSpPr>
        <p:spPr bwMode="black">
          <a:xfrm>
            <a:off x="331471" y="235063"/>
            <a:ext cx="8460105" cy="412934"/>
          </a:xfrm>
        </p:spPr>
        <p:txBody>
          <a:bodyPr>
            <a:noAutofit/>
          </a:bodyPr>
          <a:lstStyle>
            <a:lvl1pPr>
              <a:defRPr>
                <a:latin typeface="HP Simplified" pitchFamily="34" charset="0"/>
                <a:cs typeface="Arial"/>
              </a:defRPr>
            </a:lvl1pPr>
          </a:lstStyle>
          <a:p>
            <a:r>
              <a:rPr lang="en-US" noProof="0" smtClean="0"/>
              <a:t>Click to edit Master title style</a:t>
            </a:r>
            <a:endParaRPr lang="en-US" noProof="0" dirty="0"/>
          </a:p>
        </p:txBody>
      </p:sp>
      <p:sp>
        <p:nvSpPr>
          <p:cNvPr id="6" name="Content Placeholder 5"/>
          <p:cNvSpPr>
            <a:spLocks noGrp="1"/>
          </p:cNvSpPr>
          <p:nvPr>
            <p:ph sz="quarter" idx="10"/>
          </p:nvPr>
        </p:nvSpPr>
        <p:spPr>
          <a:xfrm>
            <a:off x="344489" y="1430691"/>
            <a:ext cx="7934325" cy="2992084"/>
          </a:xfrm>
        </p:spPr>
        <p:txBody>
          <a:bodyPr>
            <a:noAutofit/>
          </a:bodyPr>
          <a:lstStyle>
            <a:lvl1pPr>
              <a:defRPr>
                <a:latin typeface="HP Simplified" pitchFamily="34" charset="0"/>
              </a:defRPr>
            </a:lvl1pPr>
            <a:lvl2pPr>
              <a:defRPr>
                <a:latin typeface="HP Simplified" pitchFamily="34" charset="0"/>
              </a:defRPr>
            </a:lvl2pPr>
            <a:lvl3pPr>
              <a:defRPr>
                <a:latin typeface="HP Simplified" pitchFamily="34" charset="0"/>
              </a:defRPr>
            </a:lvl3pPr>
            <a:lvl4pPr>
              <a:defRPr>
                <a:latin typeface="HP Simplified" pitchFamily="34" charset="0"/>
              </a:defRPr>
            </a:lvl4pPr>
            <a:lvl5pPr>
              <a:defRPr>
                <a:latin typeface="HP Simplified"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07115875"/>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1Line with Content no ang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34950" y="292608"/>
            <a:ext cx="8375650" cy="503992"/>
          </a:xfrm>
          <a:prstGeom prst="rect">
            <a:avLst/>
          </a:prstGeom>
        </p:spPr>
        <p:txBody>
          <a:bodyPr anchor="t" anchorCtr="0">
            <a:noAutofit/>
          </a:bodyPr>
          <a:lstStyle>
            <a:lvl1pPr marL="0" marR="0" indent="0" algn="l" defTabSz="914400" rtl="0" eaLnBrk="1" fontAlgn="auto" latinLnBrk="0" hangingPunct="1">
              <a:lnSpc>
                <a:spcPts val="3100"/>
              </a:lnSpc>
              <a:spcBef>
                <a:spcPct val="0"/>
              </a:spcBef>
              <a:spcAft>
                <a:spcPts val="0"/>
              </a:spcAft>
              <a:buClrTx/>
              <a:buSzTx/>
              <a:buFontTx/>
              <a:buNone/>
              <a:tabLst/>
              <a:defRPr sz="2800" b="0" i="0" baseline="0">
                <a:solidFill>
                  <a:srgbClr val="000000"/>
                </a:solidFill>
                <a:latin typeface="HP Simplified" charset="0"/>
              </a:defRPr>
            </a:lvl1pPr>
          </a:lstStyle>
          <a:p>
            <a:r>
              <a:rPr lang="en-US" dirty="0" smtClean="0"/>
              <a:t>SINGLE LINE TITLE</a:t>
            </a:r>
            <a:endParaRPr lang="en-US" dirty="0"/>
          </a:p>
        </p:txBody>
      </p:sp>
      <p:sp>
        <p:nvSpPr>
          <p:cNvPr id="6" name="Text Placeholder 13"/>
          <p:cNvSpPr>
            <a:spLocks noGrp="1"/>
          </p:cNvSpPr>
          <p:nvPr>
            <p:ph type="body" sz="quarter" idx="10"/>
          </p:nvPr>
        </p:nvSpPr>
        <p:spPr>
          <a:xfrm>
            <a:off x="256032" y="932688"/>
            <a:ext cx="7662672" cy="3666744"/>
          </a:xfrm>
          <a:prstGeom prst="rect">
            <a:avLst/>
          </a:prstGeom>
        </p:spPr>
        <p:txBody>
          <a:bodyPr>
            <a:normAutofit/>
          </a:bodyPr>
          <a:lstStyle>
            <a:lvl1pPr>
              <a:lnSpc>
                <a:spcPct val="110000"/>
              </a:lnSpc>
              <a:spcBef>
                <a:spcPts val="1000"/>
              </a:spcBef>
              <a:defRPr/>
            </a:lvl1pPr>
            <a:lvl2pPr marL="338138" indent="-106363">
              <a:lnSpc>
                <a:spcPct val="110000"/>
              </a:lnSpc>
              <a:spcBef>
                <a:spcPts val="500"/>
              </a:spcBef>
              <a:buSzPct val="80000"/>
              <a:buFont typeface="Arial" pitchFamily="34" charset="0"/>
              <a:buChar char="•"/>
              <a:tabLst/>
              <a:defRPr sz="1600"/>
            </a:lvl2pPr>
            <a:lvl3pPr marL="573088" indent="-169863">
              <a:lnSpc>
                <a:spcPct val="110000"/>
              </a:lnSpc>
              <a:spcBef>
                <a:spcPts val="400"/>
              </a:spcBef>
              <a:buSzPct val="100000"/>
              <a:buFont typeface="Futura Bk" pitchFamily="34" charset="0"/>
              <a:buChar char="–"/>
              <a:defRPr sz="1200"/>
            </a:lvl3pPr>
            <a:lvl4pPr marL="795338" indent="-112713">
              <a:lnSpc>
                <a:spcPct val="110000"/>
              </a:lnSpc>
              <a:spcBef>
                <a:spcPts val="400"/>
              </a:spcBef>
              <a:buSzPct val="80000"/>
              <a:buFont typeface="Arial" pitchFamily="34" charset="0"/>
              <a:buChar char="•"/>
              <a:defRPr sz="1200"/>
            </a:lvl4pPr>
            <a:lvl5pPr marL="1027113" indent="-166688" defTabSz="744538">
              <a:lnSpc>
                <a:spcPct val="110000"/>
              </a:lnSpc>
              <a:spcBef>
                <a:spcPts val="400"/>
              </a:spcBef>
              <a:buSzPct val="100000"/>
              <a:buFont typeface="Futura Bk"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278633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083413" y="2304437"/>
            <a:ext cx="4738326" cy="461962"/>
          </a:xfrm>
        </p:spPr>
        <p:txBody>
          <a:bodyPr/>
          <a:lstStyle>
            <a:lvl1pPr>
              <a:defRPr sz="2800" b="0" i="0">
                <a:latin typeface="Open Sans Light"/>
                <a:ea typeface="Open Sans Light"/>
                <a:cs typeface="Open Sans Ligh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028700"/>
            <a:ext cx="8146762" cy="3394075"/>
          </a:xfrm>
        </p:spPr>
        <p:txBody>
          <a:bodyPr/>
          <a:lstStyle>
            <a:lvl1pPr>
              <a:defRPr>
                <a:latin typeface="Open Sans" charset="0"/>
                <a:ea typeface="Open Sans" charset="0"/>
                <a:cs typeface="Open Sans" charset="0"/>
              </a:defRPr>
            </a:lvl1pPr>
            <a:lvl2pPr>
              <a:defRPr>
                <a:latin typeface="Open Sans" charset="0"/>
                <a:ea typeface="Open Sans" charset="0"/>
                <a:cs typeface="Open Sans" charset="0"/>
              </a:defRPr>
            </a:lvl2pPr>
            <a:lvl3pPr>
              <a:defRPr>
                <a:latin typeface="Open Sans" charset="0"/>
                <a:ea typeface="Open Sans" charset="0"/>
                <a:cs typeface="Open Sans" charset="0"/>
              </a:defRPr>
            </a:lvl3pPr>
            <a:lvl4pPr>
              <a:defRPr>
                <a:latin typeface="Open Sans" charset="0"/>
                <a:ea typeface="Open Sans" charset="0"/>
                <a:cs typeface="Open Sans" charset="0"/>
              </a:defRPr>
            </a:lvl4pPr>
            <a:lvl5pPr>
              <a:defRPr>
                <a:latin typeface="Open Sans" charset="0"/>
                <a:ea typeface="Open Sans" charset="0"/>
                <a:cs typeface="Open Sans"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5C097BBE-8FA6-E947-A847-A3244058BF6F}" type="datetimeFigureOut">
              <a:rPr lang="en-US"/>
              <a:pPr>
                <a:defRPr/>
              </a:pPr>
              <a:t>5/1/16</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D02242A3-86AE-D64F-B624-D0649DD03941}" type="slidenum">
              <a:rPr lang="en-US"/>
              <a:pPr>
                <a:defRPr/>
              </a:pPr>
              <a:t>‹#›</a:t>
            </a:fld>
            <a:endParaRPr lang="en-US"/>
          </a:p>
        </p:txBody>
      </p:sp>
    </p:spTree>
    <p:extLst>
      <p:ext uri="{BB962C8B-B14F-4D97-AF65-F5344CB8AC3E}">
        <p14:creationId xmlns:p14="http://schemas.microsoft.com/office/powerpoint/2010/main" val="203557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TextBox 5"/>
          <p:cNvSpPr txBox="1"/>
          <p:nvPr userDrawn="1"/>
        </p:nvSpPr>
        <p:spPr>
          <a:xfrm>
            <a:off x="329188" y="4758803"/>
            <a:ext cx="8012545" cy="228600"/>
          </a:xfrm>
          <a:prstGeom prst="rect">
            <a:avLst/>
          </a:prstGeom>
          <a:noFill/>
        </p:spPr>
        <p:txBody>
          <a:bodyPr wrap="square" lIns="0" rtlCol="0">
            <a:noAutofit/>
          </a:bodyPr>
          <a:lstStyle/>
          <a:p>
            <a:pPr defTabSz="457200">
              <a:defRPr/>
            </a:pPr>
            <a:r>
              <a:rPr lang="en-US" sz="700" dirty="0" smtClean="0">
                <a:solidFill>
                  <a:prstClr val="white"/>
                </a:solidFill>
                <a:cs typeface="HP Simplified"/>
              </a:rPr>
              <a:t>© Copyright 2014 Wilson Mar..  The information contained herein is subject to change without notice.</a:t>
            </a:r>
          </a:p>
        </p:txBody>
      </p:sp>
    </p:spTree>
    <p:extLst>
      <p:ext uri="{BB962C8B-B14F-4D97-AF65-F5344CB8AC3E}">
        <p14:creationId xmlns:p14="http://schemas.microsoft.com/office/powerpoint/2010/main" val="282094490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8" y="4758803"/>
            <a:ext cx="8012545" cy="228600"/>
          </a:xfrm>
          <a:prstGeom prst="rect">
            <a:avLst/>
          </a:prstGeom>
          <a:noFill/>
        </p:spPr>
        <p:txBody>
          <a:bodyPr wrap="square" lIns="0" rtlCol="0">
            <a:noAutofit/>
          </a:bodyPr>
          <a:lstStyle/>
          <a:p>
            <a:pPr defTabSz="457200">
              <a:defRPr/>
            </a:pPr>
            <a:r>
              <a:rPr lang="en-US" sz="700" dirty="0" smtClean="0">
                <a:solidFill>
                  <a:prstClr val="white"/>
                </a:solidFill>
                <a:cs typeface="HP Simplified"/>
              </a:rPr>
              <a:t>© Copyright 2014 Wilson Mar..  The information contained herein is subject to change without notice.</a:t>
            </a:r>
          </a:p>
        </p:txBody>
      </p:sp>
    </p:spTree>
    <p:extLst>
      <p:ext uri="{BB962C8B-B14F-4D97-AF65-F5344CB8AC3E}">
        <p14:creationId xmlns:p14="http://schemas.microsoft.com/office/powerpoint/2010/main" val="141125061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20"/>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8" y="4758803"/>
            <a:ext cx="8012545" cy="228600"/>
          </a:xfrm>
          <a:prstGeom prst="rect">
            <a:avLst/>
          </a:prstGeom>
          <a:noFill/>
        </p:spPr>
        <p:txBody>
          <a:bodyPr wrap="square" lIns="0" rtlCol="0">
            <a:noAutofit/>
          </a:bodyPr>
          <a:lstStyle/>
          <a:p>
            <a:pPr defTabSz="457200">
              <a:defRPr/>
            </a:pPr>
            <a:r>
              <a:rPr lang="en-US" sz="700" dirty="0" smtClean="0">
                <a:solidFill>
                  <a:prstClr val="white"/>
                </a:solidFill>
                <a:cs typeface="HP Simplified"/>
              </a:rPr>
              <a:t>© Copyright 2014 Wilson Mar..  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935064964"/>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6" name="Title 1"/>
          <p:cNvSpPr>
            <a:spLocks noGrp="1"/>
          </p:cNvSpPr>
          <p:nvPr>
            <p:ph type="ctrTitle" hasCustomPrompt="1"/>
          </p:nvPr>
        </p:nvSpPr>
        <p:spPr bwMode="black">
          <a:xfrm>
            <a:off x="329184" y="237746"/>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8" y="4758803"/>
            <a:ext cx="8012545" cy="228600"/>
          </a:xfrm>
          <a:prstGeom prst="rect">
            <a:avLst/>
          </a:prstGeom>
          <a:noFill/>
        </p:spPr>
        <p:txBody>
          <a:bodyPr wrap="square" lIns="0" rtlCol="0">
            <a:noAutofit/>
          </a:bodyPr>
          <a:lstStyle/>
          <a:p>
            <a:pPr defTabSz="457200">
              <a:defRPr/>
            </a:pPr>
            <a:r>
              <a:rPr lang="en-US" sz="700" dirty="0" smtClean="0">
                <a:solidFill>
                  <a:srgbClr val="B9B8BB"/>
                </a:solidFill>
                <a:cs typeface="HP Simplified"/>
              </a:rPr>
              <a:t>© Copyright 2014 Wilson Mar..  The information contained herein is subject to change without notice.</a:t>
            </a:r>
          </a:p>
        </p:txBody>
      </p:sp>
    </p:spTree>
    <p:extLst>
      <p:ext uri="{BB962C8B-B14F-4D97-AF65-F5344CB8AC3E}">
        <p14:creationId xmlns:p14="http://schemas.microsoft.com/office/powerpoint/2010/main" val="309230282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99591138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2"/>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5379613"/>
      </p:ext>
    </p:extLst>
  </p:cSld>
  <p:clrMapOvr>
    <a:masterClrMapping/>
  </p:clrMapOvr>
  <p:timing>
    <p:tnLst>
      <p:par>
        <p:cTn xmlns:p14="http://schemas.microsoft.com/office/powerpoint/2010/mai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5" y="235065"/>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32330" y="1188722"/>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5"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49623595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dirty="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p:nvSpPr>
        <p:spPr>
          <a:xfrm>
            <a:off x="444505" y="4758803"/>
            <a:ext cx="8012545" cy="228600"/>
          </a:xfrm>
          <a:prstGeom prst="rect">
            <a:avLst/>
          </a:prstGeom>
          <a:noFill/>
        </p:spPr>
        <p:txBody>
          <a:bodyPr wrap="square" rtlCol="0">
            <a:noAutofit/>
          </a:bodyPr>
          <a:lstStyle/>
          <a:p>
            <a:pPr defTabSz="457200">
              <a:defRPr/>
            </a:pPr>
            <a:r>
              <a:rPr lang="en-US" sz="700" dirty="0" smtClean="0">
                <a:solidFill>
                  <a:srgbClr val="B9B8BB"/>
                </a:solidFill>
                <a:cs typeface="HP Simplified"/>
              </a:rPr>
              <a:t>© Copyright 2014 Wilson Mar.  The information contained herein is subject to change without notice.</a:t>
            </a:r>
          </a:p>
        </p:txBody>
      </p:sp>
      <p:sp>
        <p:nvSpPr>
          <p:cNvPr id="8" name="TextBox 7"/>
          <p:cNvSpPr txBox="1"/>
          <p:nvPr/>
        </p:nvSpPr>
        <p:spPr bwMode="gray">
          <a:xfrm>
            <a:off x="329188" y="4788486"/>
            <a:ext cx="323009" cy="149332"/>
          </a:xfrm>
          <a:prstGeom prst="rect">
            <a:avLst/>
          </a:prstGeom>
        </p:spPr>
        <p:txBody>
          <a:bodyPr vert="horz" wrap="none" lIns="0" tIns="45720" rIns="91440" bIns="45720" rtlCol="0" anchor="ctr">
            <a:noAutofit/>
          </a:bodyPr>
          <a:lstStyle/>
          <a:p>
            <a:fld id="{6C5AF65D-6854-49AF-ABC5-48B5BA0EA842}" type="slidenum">
              <a:rPr lang="en-US" sz="700" smtClean="0">
                <a:solidFill>
                  <a:srgbClr val="B9B8BB"/>
                </a:solidFill>
                <a:cs typeface="HP Simplified"/>
              </a:rPr>
              <a:pPr/>
              <a:t>‹#›</a:t>
            </a:fld>
            <a:endParaRPr lang="en-US" sz="700" dirty="0" smtClean="0">
              <a:solidFill>
                <a:srgbClr val="B9B8BB"/>
              </a:solidFill>
              <a:cs typeface="HP Simplified"/>
            </a:endParaRPr>
          </a:p>
        </p:txBody>
      </p:sp>
    </p:spTree>
    <p:extLst>
      <p:ext uri="{BB962C8B-B14F-4D97-AF65-F5344CB8AC3E}">
        <p14:creationId xmlns:p14="http://schemas.microsoft.com/office/powerpoint/2010/main" val="2534795259"/>
      </p:ext>
    </p:extLst>
  </p:cSld>
  <p:clrMap bg1="lt1" tx1="dk1" bg2="lt2" tx2="dk2" accent1="accent1" accent2="accent2" accent3="accent3" accent4="accent4" accent5="accent5" accent6="accent6" hlink="hlink" folHlink="folHlink"/>
  <p:sldLayoutIdLst>
    <p:sldLayoutId id="2147483762" r:id="rId1"/>
    <p:sldLayoutId id="2147483746" r:id="rId2"/>
    <p:sldLayoutId id="2147483747" r:id="rId3"/>
    <p:sldLayoutId id="2147483748" r:id="rId4"/>
    <p:sldLayoutId id="2147483750" r:id="rId5"/>
    <p:sldLayoutId id="2147483749" r:id="rId6"/>
    <p:sldLayoutId id="2147483751" r:id="rId7"/>
    <p:sldLayoutId id="2147483752" r:id="rId8"/>
    <p:sldLayoutId id="2147483754" r:id="rId9"/>
    <p:sldLayoutId id="2147483755" r:id="rId10"/>
    <p:sldLayoutId id="2147483756" r:id="rId11"/>
    <p:sldLayoutId id="2147483903" r:id="rId12"/>
    <p:sldLayoutId id="2147483901" r:id="rId13"/>
    <p:sldLayoutId id="2147483896" r:id="rId14"/>
    <p:sldLayoutId id="2147483897" r:id="rId15"/>
    <p:sldLayoutId id="2147483900" r:id="rId16"/>
    <p:sldLayoutId id="2147483922" r:id="rId17"/>
    <p:sldLayoutId id="2147483923" r:id="rId18"/>
    <p:sldLayoutId id="2147483969" r:id="rId19"/>
    <p:sldLayoutId id="2147483970" r:id="rId20"/>
    <p:sldLayoutId id="2147483971" r:id="rId21"/>
    <p:sldLayoutId id="2147483972" r:id="rId22"/>
  </p:sldLayoutIdLst>
  <p:timing>
    <p:tnLst>
      <p:par>
        <p:cTn xmlns:p14="http://schemas.microsoft.com/office/powerpoint/2010/mai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Open Sans Light"/>
          <a:ea typeface="+mj-ea"/>
          <a:cs typeface="Open Sans Light"/>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Open Sans Light"/>
          <a:ea typeface="+mn-ea"/>
          <a:cs typeface="Open Sans Light"/>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Open Sans Light"/>
          <a:ea typeface="+mn-ea"/>
          <a:cs typeface="Open Sans Light"/>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Open Sans Light"/>
          <a:ea typeface="+mn-ea"/>
          <a:cs typeface="Open Sans Light"/>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Open Sans Light"/>
          <a:ea typeface="+mn-ea"/>
          <a:cs typeface="Open Sans Light"/>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Open Sans Light"/>
          <a:ea typeface="+mn-ea"/>
          <a:cs typeface="Open Sans Light"/>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tags" Target="../tags/tag1.xml"/><Relationship Id="rId2"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3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guru99.com/component/com_bfquiz_plus/Itemid,200/catid,33/view,onepag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hyperlink" Target="http://bit.ly/vLNibr" TargetMode="External"/><Relationship Id="rId13" Type="http://schemas.openxmlformats.org/officeDocument/2006/relationships/hyperlink" Target="http://hp.com/go/lrblog" TargetMode="External"/><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hyperlink" Target="https://www.facebook.com/groups/HPLoadRunner/" TargetMode="External"/><Relationship Id="rId4" Type="http://schemas.openxmlformats.org/officeDocument/2006/relationships/hyperlink" Target="https://twitter.com/search?q=" TargetMode="External"/><Relationship Id="rId5" Type="http://schemas.openxmlformats.org/officeDocument/2006/relationships/hyperlink" Target="https://twitter.com/hploadrunner" TargetMode="External"/><Relationship Id="rId6" Type="http://schemas.openxmlformats.org/officeDocument/2006/relationships/hyperlink" Target="http://www.linkedin.com/groups?gid=1879289" TargetMode="External"/><Relationship Id="rId7" Type="http://schemas.openxmlformats.org/officeDocument/2006/relationships/hyperlink" Target="http://www.linkedin.com/groups?gid=4539324" TargetMode="External"/><Relationship Id="rId8" Type="http://schemas.openxmlformats.org/officeDocument/2006/relationships/hyperlink" Target="https://hpln.hp.com/group/performance-center-and-loadrunner" TargetMode="External"/><Relationship Id="rId9" Type="http://schemas.openxmlformats.org/officeDocument/2006/relationships/image" Target="../media/image15.png"/><Relationship Id="rId10"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327766" y="946049"/>
            <a:ext cx="6499754" cy="2006703"/>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baseline="0">
                <a:solidFill>
                  <a:schemeClr val="bg1"/>
                </a:solidFill>
                <a:latin typeface="+mj-lt"/>
                <a:ea typeface="+mj-ea"/>
                <a:cs typeface="+mj-cs"/>
              </a:defRPr>
            </a:lvl1pPr>
          </a:lstStyle>
          <a:p>
            <a:endParaRPr lang="en-US" sz="1800" dirty="0">
              <a:solidFill>
                <a:prstClr val="white"/>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Title 3"/>
          <p:cNvSpPr>
            <a:spLocks noGrp="1"/>
          </p:cNvSpPr>
          <p:nvPr>
            <p:ph type="ctrTitle"/>
          </p:nvPr>
        </p:nvSpPr>
        <p:spPr>
          <a:xfrm>
            <a:off x="329184" y="2036820"/>
            <a:ext cx="8357616" cy="1206484"/>
          </a:xfrm>
        </p:spPr>
        <p:txBody>
          <a:bodyPr/>
          <a:lstStyle/>
          <a:p>
            <a:r>
              <a:rPr lang="en-US" sz="4800" dirty="0" smtClean="0">
                <a:solidFill>
                  <a:prstClr val="white"/>
                </a:solidFill>
                <a:latin typeface="Open Sans Light" panose="020B0306030504020204" pitchFamily="34" charset="0"/>
                <a:ea typeface="Open Sans Light" panose="020B0306030504020204" pitchFamily="34" charset="0"/>
                <a:cs typeface="Open Sans Light" panose="020B0306030504020204" pitchFamily="34" charset="0"/>
              </a:rPr>
              <a:t>Mastering LoadRunner 12.5</a:t>
            </a:r>
            <a:endParaRPr lang="en-US" sz="4800" dirty="0">
              <a:solidFill>
                <a:prstClr val="white"/>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Subtitle 4"/>
          <p:cNvSpPr>
            <a:spLocks noGrp="1"/>
          </p:cNvSpPr>
          <p:nvPr>
            <p:ph type="subTitle" idx="1"/>
          </p:nvPr>
        </p:nvSpPr>
        <p:spPr/>
        <p:txBody>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by Wilson Mar and Anil Mainali</a:t>
            </a:r>
          </a:p>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May 1-2, 2016</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at StarEast Orlando SeaWorld Renaissance Marriott</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658801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Light"/>
                <a:cs typeface="Open Sans Light"/>
              </a:rPr>
              <a:t>Time Budgets</a:t>
            </a:r>
            <a:endParaRPr lang="en-US" dirty="0">
              <a:latin typeface="Open Sans Light"/>
              <a:cs typeface="Open Sans Light"/>
            </a:endParaRPr>
          </a:p>
        </p:txBody>
      </p:sp>
      <p:sp>
        <p:nvSpPr>
          <p:cNvPr id="3" name="Left-Right Arrow 2"/>
          <p:cNvSpPr/>
          <p:nvPr/>
        </p:nvSpPr>
        <p:spPr>
          <a:xfrm>
            <a:off x="457200" y="742950"/>
            <a:ext cx="8269744" cy="313541"/>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latin typeface="Open Sans Light"/>
                <a:ea typeface="Open Sans" panose="020B0606030504020204" pitchFamily="34" charset="0"/>
                <a:cs typeface="Open Sans Light"/>
              </a:rPr>
              <a:t>1</a:t>
            </a:r>
            <a:r>
              <a:rPr lang="en-US" sz="1200" dirty="0" smtClean="0">
                <a:solidFill>
                  <a:schemeClr val="bg1"/>
                </a:solidFill>
                <a:latin typeface="Open Sans Light"/>
                <a:ea typeface="Open Sans" panose="020B0606030504020204" pitchFamily="34" charset="0"/>
                <a:cs typeface="Open Sans Light"/>
              </a:rPr>
              <a:t> second</a:t>
            </a:r>
            <a:endParaRPr lang="en-US" sz="1200" dirty="0">
              <a:solidFill>
                <a:schemeClr val="bg1"/>
              </a:solidFill>
              <a:latin typeface="Open Sans Light"/>
              <a:ea typeface="Open Sans" panose="020B0606030504020204" pitchFamily="34" charset="0"/>
              <a:cs typeface="Open Sans Light"/>
            </a:endParaRPr>
          </a:p>
        </p:txBody>
      </p:sp>
      <p:sp>
        <p:nvSpPr>
          <p:cNvPr id="236" name="Left-Right Arrow 235"/>
          <p:cNvSpPr/>
          <p:nvPr/>
        </p:nvSpPr>
        <p:spPr>
          <a:xfrm>
            <a:off x="7325202" y="1075039"/>
            <a:ext cx="1401742" cy="452024"/>
          </a:xfrm>
          <a:prstGeom prst="lef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Open Sans Light"/>
                <a:ea typeface="Open Sans" panose="020B0606030504020204" pitchFamily="34" charset="0"/>
                <a:cs typeface="Open Sans Light"/>
              </a:rPr>
              <a:t>50 </a:t>
            </a:r>
            <a:r>
              <a:rPr lang="en-US" sz="1400" dirty="0" err="1" smtClean="0">
                <a:solidFill>
                  <a:schemeClr val="bg1"/>
                </a:solidFill>
                <a:latin typeface="Open Sans Light"/>
                <a:ea typeface="Open Sans" panose="020B0606030504020204" pitchFamily="34" charset="0"/>
                <a:cs typeface="Open Sans Light"/>
              </a:rPr>
              <a:t>ms</a:t>
            </a:r>
            <a:endParaRPr lang="en-US" sz="1400" dirty="0">
              <a:solidFill>
                <a:schemeClr val="bg1"/>
              </a:solidFill>
              <a:latin typeface="Open Sans Light"/>
              <a:ea typeface="Open Sans" panose="020B0606030504020204" pitchFamily="34" charset="0"/>
              <a:cs typeface="Open Sans Light"/>
            </a:endParaRPr>
          </a:p>
        </p:txBody>
      </p:sp>
      <p:sp>
        <p:nvSpPr>
          <p:cNvPr id="238" name="Left-Right Arrow 237"/>
          <p:cNvSpPr/>
          <p:nvPr/>
        </p:nvSpPr>
        <p:spPr>
          <a:xfrm>
            <a:off x="5715000" y="1075039"/>
            <a:ext cx="1608685" cy="452024"/>
          </a:xfrm>
          <a:prstGeom prst="left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Open Sans Light"/>
                <a:ea typeface="Open Sans" panose="020B0606030504020204" pitchFamily="34" charset="0"/>
                <a:cs typeface="Open Sans Light"/>
              </a:rPr>
              <a:t>150 </a:t>
            </a:r>
            <a:r>
              <a:rPr lang="en-US" sz="1400" dirty="0" err="1" smtClean="0">
                <a:solidFill>
                  <a:schemeClr val="bg1"/>
                </a:solidFill>
                <a:latin typeface="Open Sans Light"/>
                <a:ea typeface="Open Sans" panose="020B0606030504020204" pitchFamily="34" charset="0"/>
                <a:cs typeface="Open Sans Light"/>
              </a:rPr>
              <a:t>ms</a:t>
            </a:r>
            <a:endParaRPr lang="en-US" sz="1400" dirty="0">
              <a:solidFill>
                <a:schemeClr val="bg1"/>
              </a:solidFill>
              <a:latin typeface="Open Sans Light"/>
              <a:ea typeface="Open Sans" panose="020B0606030504020204" pitchFamily="34" charset="0"/>
              <a:cs typeface="Open Sans Light"/>
            </a:endParaRPr>
          </a:p>
        </p:txBody>
      </p:sp>
      <p:sp>
        <p:nvSpPr>
          <p:cNvPr id="239" name="Left-Right Arrow 238"/>
          <p:cNvSpPr/>
          <p:nvPr/>
        </p:nvSpPr>
        <p:spPr>
          <a:xfrm>
            <a:off x="4606361" y="1075039"/>
            <a:ext cx="1108639" cy="452024"/>
          </a:xfrm>
          <a:prstGeom prst="leftRightArrow">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Open Sans Light"/>
                <a:ea typeface="Open Sans" panose="020B0606030504020204" pitchFamily="34" charset="0"/>
                <a:cs typeface="Open Sans Light"/>
              </a:rPr>
              <a:t>100 </a:t>
            </a:r>
            <a:r>
              <a:rPr lang="en-US" sz="1400" dirty="0" err="1" smtClean="0">
                <a:solidFill>
                  <a:schemeClr val="bg1"/>
                </a:solidFill>
                <a:latin typeface="Open Sans Light"/>
                <a:ea typeface="Open Sans" panose="020B0606030504020204" pitchFamily="34" charset="0"/>
                <a:cs typeface="Open Sans Light"/>
              </a:rPr>
              <a:t>ms</a:t>
            </a:r>
            <a:endParaRPr lang="en-US" sz="1400" dirty="0">
              <a:solidFill>
                <a:schemeClr val="bg1"/>
              </a:solidFill>
              <a:latin typeface="Open Sans Light"/>
              <a:ea typeface="Open Sans" panose="020B0606030504020204" pitchFamily="34" charset="0"/>
              <a:cs typeface="Open Sans Light"/>
            </a:endParaRPr>
          </a:p>
        </p:txBody>
      </p:sp>
      <p:sp>
        <p:nvSpPr>
          <p:cNvPr id="240" name="Left-Right Arrow 239"/>
          <p:cNvSpPr/>
          <p:nvPr/>
        </p:nvSpPr>
        <p:spPr>
          <a:xfrm>
            <a:off x="457200" y="1075039"/>
            <a:ext cx="2758734" cy="452024"/>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Open Sans Light"/>
                <a:ea typeface="Open Sans" panose="020B0606030504020204" pitchFamily="34" charset="0"/>
                <a:cs typeface="Open Sans Light"/>
              </a:rPr>
              <a:t>200 – 400+ milliseconds</a:t>
            </a:r>
            <a:endParaRPr lang="en-US" sz="1400" dirty="0">
              <a:solidFill>
                <a:schemeClr val="bg1"/>
              </a:solidFill>
              <a:latin typeface="Open Sans Light"/>
              <a:ea typeface="Open Sans" panose="020B0606030504020204" pitchFamily="34" charset="0"/>
              <a:cs typeface="Open Sans Light"/>
            </a:endParaRPr>
          </a:p>
        </p:txBody>
      </p:sp>
      <p:sp>
        <p:nvSpPr>
          <p:cNvPr id="242" name="Left-Right Arrow 241"/>
          <p:cNvSpPr/>
          <p:nvPr/>
        </p:nvSpPr>
        <p:spPr>
          <a:xfrm>
            <a:off x="3215934" y="1075039"/>
            <a:ext cx="1377069" cy="452024"/>
          </a:xfrm>
          <a:prstGeom prst="lef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Open Sans Light"/>
                <a:ea typeface="Open Sans" panose="020B0606030504020204" pitchFamily="34" charset="0"/>
                <a:cs typeface="Open Sans Light"/>
              </a:rPr>
              <a:t>2</a:t>
            </a:r>
            <a:r>
              <a:rPr lang="en-US" sz="1400" dirty="0" smtClean="0">
                <a:solidFill>
                  <a:schemeClr val="bg1"/>
                </a:solidFill>
                <a:latin typeface="Open Sans Light"/>
                <a:ea typeface="Open Sans" panose="020B0606030504020204" pitchFamily="34" charset="0"/>
                <a:cs typeface="Open Sans Light"/>
              </a:rPr>
              <a:t>00  </a:t>
            </a:r>
            <a:r>
              <a:rPr lang="en-US" sz="1400" dirty="0" err="1" smtClean="0">
                <a:solidFill>
                  <a:schemeClr val="bg1"/>
                </a:solidFill>
                <a:latin typeface="Open Sans Light"/>
                <a:ea typeface="Open Sans" panose="020B0606030504020204" pitchFamily="34" charset="0"/>
                <a:cs typeface="Open Sans Light"/>
              </a:rPr>
              <a:t>ms</a:t>
            </a:r>
            <a:endParaRPr lang="en-US" sz="1400" dirty="0">
              <a:solidFill>
                <a:schemeClr val="bg1"/>
              </a:solidFill>
              <a:latin typeface="Open Sans Light"/>
              <a:ea typeface="Open Sans" panose="020B0606030504020204" pitchFamily="34" charset="0"/>
              <a:cs typeface="Open Sans Light"/>
            </a:endParaRPr>
          </a:p>
        </p:txBody>
      </p:sp>
      <p:sp>
        <p:nvSpPr>
          <p:cNvPr id="4" name="TextBox 3"/>
          <p:cNvSpPr txBox="1"/>
          <p:nvPr/>
        </p:nvSpPr>
        <p:spPr>
          <a:xfrm>
            <a:off x="4597599" y="4757190"/>
            <a:ext cx="4394001" cy="215444"/>
          </a:xfrm>
          <a:prstGeom prst="rect">
            <a:avLst/>
          </a:prstGeom>
          <a:noFill/>
        </p:spPr>
        <p:txBody>
          <a:bodyPr wrap="none" rtlCol="0">
            <a:spAutoFit/>
          </a:bodyPr>
          <a:lstStyle/>
          <a:p>
            <a:pPr defTabSz="430213">
              <a:spcAft>
                <a:spcPts val="400"/>
              </a:spcAft>
              <a:buSzPct val="100000"/>
            </a:pPr>
            <a:r>
              <a:rPr lang="en-US" sz="800" dirty="0" smtClean="0">
                <a:solidFill>
                  <a:srgbClr val="000000"/>
                </a:solidFill>
                <a:latin typeface="Open Sans Light"/>
                <a:cs typeface="Open Sans Light"/>
              </a:rPr>
              <a:t>*Watch “Breaking the 1000ms second time to glass mobile barrier” </a:t>
            </a:r>
            <a:r>
              <a:rPr lang="en-US" sz="800" dirty="0">
                <a:solidFill>
                  <a:srgbClr val="000000"/>
                </a:solidFill>
                <a:latin typeface="Open Sans Light"/>
                <a:cs typeface="Open Sans Light"/>
              </a:rPr>
              <a:t>at http://bit.ly/1mx7OHq</a:t>
            </a:r>
            <a:endParaRPr lang="en-US" sz="800" dirty="0" smtClean="0">
              <a:solidFill>
                <a:srgbClr val="000000"/>
              </a:solidFill>
              <a:latin typeface="Open Sans Light"/>
              <a:cs typeface="Open Sans Light"/>
            </a:endParaRPr>
          </a:p>
        </p:txBody>
      </p:sp>
      <p:sp>
        <p:nvSpPr>
          <p:cNvPr id="376" name="TextBox 375"/>
          <p:cNvSpPr txBox="1"/>
          <p:nvPr/>
        </p:nvSpPr>
        <p:spPr>
          <a:xfrm>
            <a:off x="7869594" y="2413824"/>
            <a:ext cx="823880"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Storage</a:t>
            </a:r>
          </a:p>
        </p:txBody>
      </p:sp>
      <p:sp>
        <p:nvSpPr>
          <p:cNvPr id="482" name="TextBox 481"/>
          <p:cNvSpPr txBox="1"/>
          <p:nvPr/>
        </p:nvSpPr>
        <p:spPr>
          <a:xfrm>
            <a:off x="7000119" y="2198381"/>
            <a:ext cx="806631"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DB </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Servers</a:t>
            </a:r>
          </a:p>
        </p:txBody>
      </p:sp>
      <p:sp>
        <p:nvSpPr>
          <p:cNvPr id="483" name="TextBox 482"/>
          <p:cNvSpPr txBox="1"/>
          <p:nvPr/>
        </p:nvSpPr>
        <p:spPr>
          <a:xfrm>
            <a:off x="6178223" y="2198381"/>
            <a:ext cx="806631"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App</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Servers</a:t>
            </a:r>
          </a:p>
        </p:txBody>
      </p:sp>
      <p:sp>
        <p:nvSpPr>
          <p:cNvPr id="484" name="TextBox 483"/>
          <p:cNvSpPr txBox="1"/>
          <p:nvPr/>
        </p:nvSpPr>
        <p:spPr>
          <a:xfrm>
            <a:off x="5373563" y="2198381"/>
            <a:ext cx="806631"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Web</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Servers</a:t>
            </a:r>
          </a:p>
        </p:txBody>
      </p:sp>
      <p:sp>
        <p:nvSpPr>
          <p:cNvPr id="485" name="TextBox 484"/>
          <p:cNvSpPr txBox="1"/>
          <p:nvPr/>
        </p:nvSpPr>
        <p:spPr>
          <a:xfrm>
            <a:off x="4492314" y="2634511"/>
            <a:ext cx="1000595"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Load</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Balancers</a:t>
            </a:r>
          </a:p>
        </p:txBody>
      </p:sp>
      <p:sp>
        <p:nvSpPr>
          <p:cNvPr id="486" name="TextBox 485"/>
          <p:cNvSpPr txBox="1"/>
          <p:nvPr/>
        </p:nvSpPr>
        <p:spPr>
          <a:xfrm>
            <a:off x="2539955" y="1780299"/>
            <a:ext cx="1398140" cy="574516"/>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3</a:t>
            </a:r>
            <a:r>
              <a:rPr lang="en-US" sz="1400" baseline="30000" dirty="0" smtClean="0">
                <a:solidFill>
                  <a:srgbClr val="000000"/>
                </a:solidFill>
                <a:latin typeface="Open Sans Light"/>
                <a:ea typeface="Open Sans" panose="020B0606030504020204" pitchFamily="34" charset="0"/>
                <a:cs typeface="Open Sans Light"/>
              </a:rPr>
              <a:t>rd</a:t>
            </a:r>
            <a:r>
              <a:rPr lang="en-US" sz="1400" dirty="0" smtClean="0">
                <a:solidFill>
                  <a:srgbClr val="000000"/>
                </a:solidFill>
                <a:latin typeface="Open Sans Light"/>
                <a:ea typeface="Open Sans" panose="020B0606030504020204" pitchFamily="34" charset="0"/>
                <a:cs typeface="Open Sans Light"/>
              </a:rPr>
              <a:t> Party </a:t>
            </a:r>
          </a:p>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Cloud Services</a:t>
            </a:r>
          </a:p>
        </p:txBody>
      </p:sp>
      <p:sp>
        <p:nvSpPr>
          <p:cNvPr id="487" name="TextBox 486"/>
          <p:cNvSpPr txBox="1"/>
          <p:nvPr/>
        </p:nvSpPr>
        <p:spPr>
          <a:xfrm>
            <a:off x="2576614" y="4289067"/>
            <a:ext cx="1346844" cy="307777"/>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CDNs &amp; CoLo.</a:t>
            </a:r>
          </a:p>
        </p:txBody>
      </p:sp>
      <p:sp>
        <p:nvSpPr>
          <p:cNvPr id="488" name="TextBox 487"/>
          <p:cNvSpPr txBox="1"/>
          <p:nvPr/>
        </p:nvSpPr>
        <p:spPr>
          <a:xfrm>
            <a:off x="1754406" y="3294486"/>
            <a:ext cx="825867"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Carriers </a:t>
            </a:r>
          </a:p>
        </p:txBody>
      </p:sp>
      <p:sp>
        <p:nvSpPr>
          <p:cNvPr id="489" name="TextBox 488"/>
          <p:cNvSpPr txBox="1"/>
          <p:nvPr/>
        </p:nvSpPr>
        <p:spPr>
          <a:xfrm>
            <a:off x="419285" y="3550491"/>
            <a:ext cx="961353" cy="523220"/>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Internet</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Browsers</a:t>
            </a:r>
          </a:p>
        </p:txBody>
      </p:sp>
      <p:sp>
        <p:nvSpPr>
          <p:cNvPr id="490" name="TextBox 489"/>
          <p:cNvSpPr txBox="1"/>
          <p:nvPr/>
        </p:nvSpPr>
        <p:spPr>
          <a:xfrm>
            <a:off x="408912" y="1813177"/>
            <a:ext cx="1113704" cy="461665"/>
          </a:xfrm>
          <a:prstGeom prst="rect">
            <a:avLst/>
          </a:prstGeom>
          <a:noFill/>
        </p:spPr>
        <p:txBody>
          <a:bodyPr wrap="square" rtlCol="0">
            <a:spAutoFit/>
          </a:bodyPr>
          <a:lstStyle/>
          <a:p>
            <a:pPr marL="0" defTabSz="430213">
              <a:spcAft>
                <a:spcPts val="400"/>
              </a:spcAft>
              <a:buSzPct val="100000"/>
            </a:pPr>
            <a:r>
              <a:rPr lang="en-US" sz="1200" dirty="0" smtClean="0">
                <a:solidFill>
                  <a:srgbClr val="000000"/>
                </a:solidFill>
                <a:latin typeface="Open Sans Light"/>
                <a:ea typeface="Open Sans" panose="020B0606030504020204" pitchFamily="34" charset="0"/>
                <a:cs typeface="Open Sans Light"/>
              </a:rPr>
              <a:t>Platforms</a:t>
            </a:r>
            <a:br>
              <a:rPr lang="en-US" sz="1200" dirty="0" smtClean="0">
                <a:solidFill>
                  <a:srgbClr val="000000"/>
                </a:solidFill>
                <a:latin typeface="Open Sans Light"/>
                <a:ea typeface="Open Sans" panose="020B0606030504020204" pitchFamily="34" charset="0"/>
                <a:cs typeface="Open Sans Light"/>
              </a:rPr>
            </a:br>
            <a:r>
              <a:rPr lang="en-US" sz="1200" dirty="0" smtClean="0">
                <a:solidFill>
                  <a:srgbClr val="000000"/>
                </a:solidFill>
                <a:latin typeface="Open Sans Light"/>
                <a:ea typeface="Open Sans" panose="020B0606030504020204" pitchFamily="34" charset="0"/>
                <a:cs typeface="Open Sans Light"/>
              </a:rPr>
              <a:t>&amp; Versions</a:t>
            </a:r>
          </a:p>
        </p:txBody>
      </p:sp>
      <p:pic>
        <p:nvPicPr>
          <p:cNvPr id="491" name="Picture 4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32" y="2252131"/>
            <a:ext cx="533399" cy="412230"/>
          </a:xfrm>
          <a:prstGeom prst="rect">
            <a:avLst/>
          </a:prstGeom>
        </p:spPr>
      </p:pic>
      <p:grpSp>
        <p:nvGrpSpPr>
          <p:cNvPr id="492" name="Group 21"/>
          <p:cNvGrpSpPr/>
          <p:nvPr/>
        </p:nvGrpSpPr>
        <p:grpSpPr>
          <a:xfrm>
            <a:off x="1217176" y="4066218"/>
            <a:ext cx="405961" cy="407054"/>
            <a:chOff x="4176713" y="2890838"/>
            <a:chExt cx="793750" cy="755650"/>
          </a:xfrm>
          <a:solidFill>
            <a:schemeClr val="accent1"/>
          </a:solidFill>
        </p:grpSpPr>
        <p:sp>
          <p:nvSpPr>
            <p:cNvPr id="493" name="Freeform 34"/>
            <p:cNvSpPr>
              <a:spLocks noEditPoints="1"/>
            </p:cNvSpPr>
            <p:nvPr/>
          </p:nvSpPr>
          <p:spPr bwMode="auto">
            <a:xfrm>
              <a:off x="4205288" y="3544888"/>
              <a:ext cx="735013" cy="101600"/>
            </a:xfrm>
            <a:custGeom>
              <a:avLst/>
              <a:gdLst/>
              <a:ahLst/>
              <a:cxnLst>
                <a:cxn ang="0">
                  <a:pos x="454" y="0"/>
                </a:cxn>
                <a:cxn ang="0">
                  <a:pos x="9" y="0"/>
                </a:cxn>
                <a:cxn ang="0">
                  <a:pos x="9" y="0"/>
                </a:cxn>
                <a:cxn ang="0">
                  <a:pos x="5" y="4"/>
                </a:cxn>
                <a:cxn ang="0">
                  <a:pos x="0" y="9"/>
                </a:cxn>
                <a:cxn ang="0">
                  <a:pos x="0" y="55"/>
                </a:cxn>
                <a:cxn ang="0">
                  <a:pos x="0" y="55"/>
                </a:cxn>
                <a:cxn ang="0">
                  <a:pos x="5" y="60"/>
                </a:cxn>
                <a:cxn ang="0">
                  <a:pos x="9" y="64"/>
                </a:cxn>
                <a:cxn ang="0">
                  <a:pos x="454" y="64"/>
                </a:cxn>
                <a:cxn ang="0">
                  <a:pos x="454" y="64"/>
                </a:cxn>
                <a:cxn ang="0">
                  <a:pos x="458" y="60"/>
                </a:cxn>
                <a:cxn ang="0">
                  <a:pos x="463" y="55"/>
                </a:cxn>
                <a:cxn ang="0">
                  <a:pos x="463" y="9"/>
                </a:cxn>
                <a:cxn ang="0">
                  <a:pos x="463" y="9"/>
                </a:cxn>
                <a:cxn ang="0">
                  <a:pos x="458" y="4"/>
                </a:cxn>
                <a:cxn ang="0">
                  <a:pos x="454" y="0"/>
                </a:cxn>
                <a:cxn ang="0">
                  <a:pos x="454" y="0"/>
                </a:cxn>
                <a:cxn ang="0">
                  <a:pos x="426" y="41"/>
                </a:cxn>
                <a:cxn ang="0">
                  <a:pos x="241" y="41"/>
                </a:cxn>
                <a:cxn ang="0">
                  <a:pos x="241" y="41"/>
                </a:cxn>
                <a:cxn ang="0">
                  <a:pos x="232" y="37"/>
                </a:cxn>
                <a:cxn ang="0">
                  <a:pos x="232" y="32"/>
                </a:cxn>
                <a:cxn ang="0">
                  <a:pos x="232" y="32"/>
                </a:cxn>
                <a:cxn ang="0">
                  <a:pos x="232" y="23"/>
                </a:cxn>
                <a:cxn ang="0">
                  <a:pos x="241" y="23"/>
                </a:cxn>
                <a:cxn ang="0">
                  <a:pos x="426" y="23"/>
                </a:cxn>
                <a:cxn ang="0">
                  <a:pos x="426" y="23"/>
                </a:cxn>
                <a:cxn ang="0">
                  <a:pos x="431" y="23"/>
                </a:cxn>
                <a:cxn ang="0">
                  <a:pos x="435" y="32"/>
                </a:cxn>
                <a:cxn ang="0">
                  <a:pos x="435" y="32"/>
                </a:cxn>
                <a:cxn ang="0">
                  <a:pos x="431" y="37"/>
                </a:cxn>
                <a:cxn ang="0">
                  <a:pos x="426" y="41"/>
                </a:cxn>
                <a:cxn ang="0">
                  <a:pos x="426" y="41"/>
                </a:cxn>
              </a:cxnLst>
              <a:rect l="0" t="0" r="r" b="b"/>
              <a:pathLst>
                <a:path w="463" h="64">
                  <a:moveTo>
                    <a:pt x="454" y="0"/>
                  </a:moveTo>
                  <a:lnTo>
                    <a:pt x="9" y="0"/>
                  </a:lnTo>
                  <a:lnTo>
                    <a:pt x="9" y="0"/>
                  </a:lnTo>
                  <a:lnTo>
                    <a:pt x="5" y="4"/>
                  </a:lnTo>
                  <a:lnTo>
                    <a:pt x="0" y="9"/>
                  </a:lnTo>
                  <a:lnTo>
                    <a:pt x="0" y="55"/>
                  </a:lnTo>
                  <a:lnTo>
                    <a:pt x="0" y="55"/>
                  </a:lnTo>
                  <a:lnTo>
                    <a:pt x="5" y="60"/>
                  </a:lnTo>
                  <a:lnTo>
                    <a:pt x="9" y="64"/>
                  </a:lnTo>
                  <a:lnTo>
                    <a:pt x="454" y="64"/>
                  </a:lnTo>
                  <a:lnTo>
                    <a:pt x="454" y="64"/>
                  </a:lnTo>
                  <a:lnTo>
                    <a:pt x="458" y="60"/>
                  </a:lnTo>
                  <a:lnTo>
                    <a:pt x="463" y="55"/>
                  </a:lnTo>
                  <a:lnTo>
                    <a:pt x="463" y="9"/>
                  </a:lnTo>
                  <a:lnTo>
                    <a:pt x="463" y="9"/>
                  </a:lnTo>
                  <a:lnTo>
                    <a:pt x="458" y="4"/>
                  </a:lnTo>
                  <a:lnTo>
                    <a:pt x="454" y="0"/>
                  </a:lnTo>
                  <a:lnTo>
                    <a:pt x="454" y="0"/>
                  </a:lnTo>
                  <a:close/>
                  <a:moveTo>
                    <a:pt x="426" y="41"/>
                  </a:moveTo>
                  <a:lnTo>
                    <a:pt x="241" y="41"/>
                  </a:lnTo>
                  <a:lnTo>
                    <a:pt x="241" y="41"/>
                  </a:lnTo>
                  <a:lnTo>
                    <a:pt x="232" y="37"/>
                  </a:lnTo>
                  <a:lnTo>
                    <a:pt x="232" y="32"/>
                  </a:lnTo>
                  <a:lnTo>
                    <a:pt x="232" y="32"/>
                  </a:lnTo>
                  <a:lnTo>
                    <a:pt x="232" y="23"/>
                  </a:lnTo>
                  <a:lnTo>
                    <a:pt x="241" y="23"/>
                  </a:lnTo>
                  <a:lnTo>
                    <a:pt x="426" y="23"/>
                  </a:lnTo>
                  <a:lnTo>
                    <a:pt x="426" y="23"/>
                  </a:lnTo>
                  <a:lnTo>
                    <a:pt x="431" y="23"/>
                  </a:lnTo>
                  <a:lnTo>
                    <a:pt x="435" y="32"/>
                  </a:lnTo>
                  <a:lnTo>
                    <a:pt x="435" y="32"/>
                  </a:lnTo>
                  <a:lnTo>
                    <a:pt x="431" y="37"/>
                  </a:lnTo>
                  <a:lnTo>
                    <a:pt x="426" y="41"/>
                  </a:lnTo>
                  <a:lnTo>
                    <a:pt x="426"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sp>
          <p:nvSpPr>
            <p:cNvPr id="494" name="Freeform 35"/>
            <p:cNvSpPr>
              <a:spLocks noEditPoints="1"/>
            </p:cNvSpPr>
            <p:nvPr/>
          </p:nvSpPr>
          <p:spPr bwMode="auto">
            <a:xfrm>
              <a:off x="4176713" y="2890838"/>
              <a:ext cx="793750" cy="609600"/>
            </a:xfrm>
            <a:custGeom>
              <a:avLst/>
              <a:gdLst/>
              <a:ahLst/>
              <a:cxnLst>
                <a:cxn ang="0">
                  <a:pos x="9" y="0"/>
                </a:cxn>
                <a:cxn ang="0">
                  <a:pos x="4" y="0"/>
                </a:cxn>
                <a:cxn ang="0">
                  <a:pos x="0" y="338"/>
                </a:cxn>
                <a:cxn ang="0">
                  <a:pos x="4" y="342"/>
                </a:cxn>
                <a:cxn ang="0">
                  <a:pos x="134" y="347"/>
                </a:cxn>
                <a:cxn ang="0">
                  <a:pos x="365" y="384"/>
                </a:cxn>
                <a:cxn ang="0">
                  <a:pos x="490" y="347"/>
                </a:cxn>
                <a:cxn ang="0">
                  <a:pos x="495" y="342"/>
                </a:cxn>
                <a:cxn ang="0">
                  <a:pos x="500" y="9"/>
                </a:cxn>
                <a:cxn ang="0">
                  <a:pos x="495" y="0"/>
                </a:cxn>
                <a:cxn ang="0">
                  <a:pos x="490" y="0"/>
                </a:cxn>
                <a:cxn ang="0">
                  <a:pos x="46" y="301"/>
                </a:cxn>
                <a:cxn ang="0">
                  <a:pos x="453" y="46"/>
                </a:cxn>
                <a:cxn ang="0">
                  <a:pos x="97" y="106"/>
                </a:cxn>
                <a:cxn ang="0">
                  <a:pos x="226" y="106"/>
                </a:cxn>
                <a:cxn ang="0">
                  <a:pos x="236" y="97"/>
                </a:cxn>
                <a:cxn ang="0">
                  <a:pos x="236" y="88"/>
                </a:cxn>
                <a:cxn ang="0">
                  <a:pos x="97" y="88"/>
                </a:cxn>
                <a:cxn ang="0">
                  <a:pos x="92" y="88"/>
                </a:cxn>
                <a:cxn ang="0">
                  <a:pos x="87" y="97"/>
                </a:cxn>
                <a:cxn ang="0">
                  <a:pos x="97" y="106"/>
                </a:cxn>
                <a:cxn ang="0">
                  <a:pos x="97" y="157"/>
                </a:cxn>
                <a:cxn ang="0">
                  <a:pos x="226" y="157"/>
                </a:cxn>
                <a:cxn ang="0">
                  <a:pos x="236" y="148"/>
                </a:cxn>
                <a:cxn ang="0">
                  <a:pos x="236" y="138"/>
                </a:cxn>
                <a:cxn ang="0">
                  <a:pos x="97" y="138"/>
                </a:cxn>
                <a:cxn ang="0">
                  <a:pos x="92" y="138"/>
                </a:cxn>
                <a:cxn ang="0">
                  <a:pos x="87" y="148"/>
                </a:cxn>
                <a:cxn ang="0">
                  <a:pos x="97" y="157"/>
                </a:cxn>
                <a:cxn ang="0">
                  <a:pos x="97" y="208"/>
                </a:cxn>
                <a:cxn ang="0">
                  <a:pos x="226" y="208"/>
                </a:cxn>
                <a:cxn ang="0">
                  <a:pos x="236" y="199"/>
                </a:cxn>
                <a:cxn ang="0">
                  <a:pos x="236" y="189"/>
                </a:cxn>
                <a:cxn ang="0">
                  <a:pos x="97" y="189"/>
                </a:cxn>
                <a:cxn ang="0">
                  <a:pos x="92" y="189"/>
                </a:cxn>
                <a:cxn ang="0">
                  <a:pos x="87" y="199"/>
                </a:cxn>
                <a:cxn ang="0">
                  <a:pos x="97" y="208"/>
                </a:cxn>
              </a:cxnLst>
              <a:rect l="0" t="0" r="r" b="b"/>
              <a:pathLst>
                <a:path w="500" h="384">
                  <a:moveTo>
                    <a:pt x="490" y="0"/>
                  </a:moveTo>
                  <a:lnTo>
                    <a:pt x="9" y="0"/>
                  </a:lnTo>
                  <a:lnTo>
                    <a:pt x="9" y="0"/>
                  </a:lnTo>
                  <a:lnTo>
                    <a:pt x="4" y="0"/>
                  </a:lnTo>
                  <a:lnTo>
                    <a:pt x="0" y="9"/>
                  </a:lnTo>
                  <a:lnTo>
                    <a:pt x="0" y="338"/>
                  </a:lnTo>
                  <a:lnTo>
                    <a:pt x="0" y="338"/>
                  </a:lnTo>
                  <a:lnTo>
                    <a:pt x="4" y="342"/>
                  </a:lnTo>
                  <a:lnTo>
                    <a:pt x="9" y="347"/>
                  </a:lnTo>
                  <a:lnTo>
                    <a:pt x="134" y="347"/>
                  </a:lnTo>
                  <a:lnTo>
                    <a:pt x="134" y="384"/>
                  </a:lnTo>
                  <a:lnTo>
                    <a:pt x="365" y="384"/>
                  </a:lnTo>
                  <a:lnTo>
                    <a:pt x="365" y="347"/>
                  </a:lnTo>
                  <a:lnTo>
                    <a:pt x="490" y="347"/>
                  </a:lnTo>
                  <a:lnTo>
                    <a:pt x="490" y="347"/>
                  </a:lnTo>
                  <a:lnTo>
                    <a:pt x="495" y="342"/>
                  </a:lnTo>
                  <a:lnTo>
                    <a:pt x="500" y="338"/>
                  </a:lnTo>
                  <a:lnTo>
                    <a:pt x="500" y="9"/>
                  </a:lnTo>
                  <a:lnTo>
                    <a:pt x="500" y="9"/>
                  </a:lnTo>
                  <a:lnTo>
                    <a:pt x="495" y="0"/>
                  </a:lnTo>
                  <a:lnTo>
                    <a:pt x="490" y="0"/>
                  </a:lnTo>
                  <a:lnTo>
                    <a:pt x="490" y="0"/>
                  </a:lnTo>
                  <a:close/>
                  <a:moveTo>
                    <a:pt x="453" y="301"/>
                  </a:moveTo>
                  <a:lnTo>
                    <a:pt x="46" y="301"/>
                  </a:lnTo>
                  <a:lnTo>
                    <a:pt x="46" y="46"/>
                  </a:lnTo>
                  <a:lnTo>
                    <a:pt x="453" y="46"/>
                  </a:lnTo>
                  <a:lnTo>
                    <a:pt x="453" y="301"/>
                  </a:lnTo>
                  <a:close/>
                  <a:moveTo>
                    <a:pt x="97" y="106"/>
                  </a:moveTo>
                  <a:lnTo>
                    <a:pt x="226" y="106"/>
                  </a:lnTo>
                  <a:lnTo>
                    <a:pt x="226" y="106"/>
                  </a:lnTo>
                  <a:lnTo>
                    <a:pt x="236" y="101"/>
                  </a:lnTo>
                  <a:lnTo>
                    <a:pt x="236" y="97"/>
                  </a:lnTo>
                  <a:lnTo>
                    <a:pt x="236" y="97"/>
                  </a:lnTo>
                  <a:lnTo>
                    <a:pt x="236" y="88"/>
                  </a:lnTo>
                  <a:lnTo>
                    <a:pt x="226" y="88"/>
                  </a:lnTo>
                  <a:lnTo>
                    <a:pt x="97" y="88"/>
                  </a:lnTo>
                  <a:lnTo>
                    <a:pt x="97" y="88"/>
                  </a:lnTo>
                  <a:lnTo>
                    <a:pt x="92" y="88"/>
                  </a:lnTo>
                  <a:lnTo>
                    <a:pt x="87" y="97"/>
                  </a:lnTo>
                  <a:lnTo>
                    <a:pt x="87" y="97"/>
                  </a:lnTo>
                  <a:lnTo>
                    <a:pt x="92" y="101"/>
                  </a:lnTo>
                  <a:lnTo>
                    <a:pt x="97" y="106"/>
                  </a:lnTo>
                  <a:lnTo>
                    <a:pt x="97" y="106"/>
                  </a:lnTo>
                  <a:close/>
                  <a:moveTo>
                    <a:pt x="97" y="157"/>
                  </a:moveTo>
                  <a:lnTo>
                    <a:pt x="226" y="157"/>
                  </a:lnTo>
                  <a:lnTo>
                    <a:pt x="226" y="157"/>
                  </a:lnTo>
                  <a:lnTo>
                    <a:pt x="236" y="152"/>
                  </a:lnTo>
                  <a:lnTo>
                    <a:pt x="236" y="148"/>
                  </a:lnTo>
                  <a:lnTo>
                    <a:pt x="236" y="148"/>
                  </a:lnTo>
                  <a:lnTo>
                    <a:pt x="236" y="138"/>
                  </a:lnTo>
                  <a:lnTo>
                    <a:pt x="226" y="138"/>
                  </a:lnTo>
                  <a:lnTo>
                    <a:pt x="97" y="138"/>
                  </a:lnTo>
                  <a:lnTo>
                    <a:pt x="97" y="138"/>
                  </a:lnTo>
                  <a:lnTo>
                    <a:pt x="92" y="138"/>
                  </a:lnTo>
                  <a:lnTo>
                    <a:pt x="87" y="148"/>
                  </a:lnTo>
                  <a:lnTo>
                    <a:pt x="87" y="148"/>
                  </a:lnTo>
                  <a:lnTo>
                    <a:pt x="92" y="152"/>
                  </a:lnTo>
                  <a:lnTo>
                    <a:pt x="97" y="157"/>
                  </a:lnTo>
                  <a:lnTo>
                    <a:pt x="97" y="157"/>
                  </a:lnTo>
                  <a:close/>
                  <a:moveTo>
                    <a:pt x="97" y="208"/>
                  </a:moveTo>
                  <a:lnTo>
                    <a:pt x="226" y="208"/>
                  </a:lnTo>
                  <a:lnTo>
                    <a:pt x="226" y="208"/>
                  </a:lnTo>
                  <a:lnTo>
                    <a:pt x="236" y="203"/>
                  </a:lnTo>
                  <a:lnTo>
                    <a:pt x="236" y="199"/>
                  </a:lnTo>
                  <a:lnTo>
                    <a:pt x="236" y="199"/>
                  </a:lnTo>
                  <a:lnTo>
                    <a:pt x="236" y="189"/>
                  </a:lnTo>
                  <a:lnTo>
                    <a:pt x="226" y="189"/>
                  </a:lnTo>
                  <a:lnTo>
                    <a:pt x="97" y="189"/>
                  </a:lnTo>
                  <a:lnTo>
                    <a:pt x="97" y="189"/>
                  </a:lnTo>
                  <a:lnTo>
                    <a:pt x="92" y="189"/>
                  </a:lnTo>
                  <a:lnTo>
                    <a:pt x="87" y="199"/>
                  </a:lnTo>
                  <a:lnTo>
                    <a:pt x="87" y="199"/>
                  </a:lnTo>
                  <a:lnTo>
                    <a:pt x="92" y="203"/>
                  </a:lnTo>
                  <a:lnTo>
                    <a:pt x="97" y="208"/>
                  </a:lnTo>
                  <a:lnTo>
                    <a:pt x="97" y="20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grpSp>
      <p:grpSp>
        <p:nvGrpSpPr>
          <p:cNvPr id="495" name="Group 22"/>
          <p:cNvGrpSpPr/>
          <p:nvPr/>
        </p:nvGrpSpPr>
        <p:grpSpPr>
          <a:xfrm>
            <a:off x="4804291" y="3142418"/>
            <a:ext cx="439598" cy="390799"/>
            <a:chOff x="6659563" y="1239838"/>
            <a:chExt cx="1011238" cy="803275"/>
          </a:xfrm>
          <a:solidFill>
            <a:schemeClr val="accent1"/>
          </a:solidFill>
        </p:grpSpPr>
        <p:sp>
          <p:nvSpPr>
            <p:cNvPr id="496" name="Freeform 13"/>
            <p:cNvSpPr>
              <a:spLocks noEditPoints="1"/>
            </p:cNvSpPr>
            <p:nvPr/>
          </p:nvSpPr>
          <p:spPr bwMode="auto">
            <a:xfrm>
              <a:off x="6659563" y="1239838"/>
              <a:ext cx="1011238" cy="803275"/>
            </a:xfrm>
            <a:custGeom>
              <a:avLst/>
              <a:gdLst/>
              <a:ahLst/>
              <a:cxnLst>
                <a:cxn ang="0">
                  <a:pos x="482" y="56"/>
                </a:cxn>
                <a:cxn ang="0">
                  <a:pos x="482" y="52"/>
                </a:cxn>
                <a:cxn ang="0">
                  <a:pos x="473" y="47"/>
                </a:cxn>
                <a:cxn ang="0">
                  <a:pos x="417" y="47"/>
                </a:cxn>
                <a:cxn ang="0">
                  <a:pos x="360" y="0"/>
                </a:cxn>
                <a:cxn ang="0">
                  <a:pos x="164" y="0"/>
                </a:cxn>
                <a:cxn ang="0">
                  <a:pos x="154" y="5"/>
                </a:cxn>
                <a:cxn ang="0">
                  <a:pos x="154" y="202"/>
                </a:cxn>
                <a:cxn ang="0">
                  <a:pos x="154" y="206"/>
                </a:cxn>
                <a:cxn ang="0">
                  <a:pos x="473" y="211"/>
                </a:cxn>
                <a:cxn ang="0">
                  <a:pos x="482" y="206"/>
                </a:cxn>
                <a:cxn ang="0">
                  <a:pos x="482" y="202"/>
                </a:cxn>
                <a:cxn ang="0">
                  <a:pos x="248" y="155"/>
                </a:cxn>
                <a:cxn ang="0">
                  <a:pos x="243" y="150"/>
                </a:cxn>
                <a:cxn ang="0">
                  <a:pos x="239" y="145"/>
                </a:cxn>
                <a:cxn ang="0">
                  <a:pos x="248" y="136"/>
                </a:cxn>
                <a:cxn ang="0">
                  <a:pos x="389" y="136"/>
                </a:cxn>
                <a:cxn ang="0">
                  <a:pos x="398" y="145"/>
                </a:cxn>
                <a:cxn ang="0">
                  <a:pos x="393" y="150"/>
                </a:cxn>
                <a:cxn ang="0">
                  <a:pos x="389" y="155"/>
                </a:cxn>
                <a:cxn ang="0">
                  <a:pos x="248" y="98"/>
                </a:cxn>
                <a:cxn ang="0">
                  <a:pos x="243" y="94"/>
                </a:cxn>
                <a:cxn ang="0">
                  <a:pos x="239" y="89"/>
                </a:cxn>
                <a:cxn ang="0">
                  <a:pos x="248" y="80"/>
                </a:cxn>
                <a:cxn ang="0">
                  <a:pos x="389" y="80"/>
                </a:cxn>
                <a:cxn ang="0">
                  <a:pos x="398" y="89"/>
                </a:cxn>
                <a:cxn ang="0">
                  <a:pos x="393" y="94"/>
                </a:cxn>
                <a:cxn ang="0">
                  <a:pos x="389" y="98"/>
                </a:cxn>
                <a:cxn ang="0">
                  <a:pos x="4" y="403"/>
                </a:cxn>
                <a:cxn ang="0">
                  <a:pos x="0" y="408"/>
                </a:cxn>
                <a:cxn ang="0">
                  <a:pos x="0" y="502"/>
                </a:cxn>
                <a:cxn ang="0">
                  <a:pos x="154" y="506"/>
                </a:cxn>
                <a:cxn ang="0">
                  <a:pos x="159" y="502"/>
                </a:cxn>
                <a:cxn ang="0">
                  <a:pos x="159" y="408"/>
                </a:cxn>
                <a:cxn ang="0">
                  <a:pos x="154" y="403"/>
                </a:cxn>
                <a:cxn ang="0">
                  <a:pos x="482" y="403"/>
                </a:cxn>
                <a:cxn ang="0">
                  <a:pos x="478" y="408"/>
                </a:cxn>
                <a:cxn ang="0">
                  <a:pos x="478" y="502"/>
                </a:cxn>
                <a:cxn ang="0">
                  <a:pos x="632" y="506"/>
                </a:cxn>
                <a:cxn ang="0">
                  <a:pos x="637" y="502"/>
                </a:cxn>
                <a:cxn ang="0">
                  <a:pos x="637" y="408"/>
                </a:cxn>
                <a:cxn ang="0">
                  <a:pos x="632" y="403"/>
                </a:cxn>
              </a:cxnLst>
              <a:rect l="0" t="0" r="r" b="b"/>
              <a:pathLst>
                <a:path w="637" h="506">
                  <a:moveTo>
                    <a:pt x="482" y="202"/>
                  </a:moveTo>
                  <a:lnTo>
                    <a:pt x="482" y="56"/>
                  </a:lnTo>
                  <a:lnTo>
                    <a:pt x="482" y="56"/>
                  </a:lnTo>
                  <a:lnTo>
                    <a:pt x="482" y="52"/>
                  </a:lnTo>
                  <a:lnTo>
                    <a:pt x="473" y="47"/>
                  </a:lnTo>
                  <a:lnTo>
                    <a:pt x="473" y="47"/>
                  </a:lnTo>
                  <a:lnTo>
                    <a:pt x="417" y="47"/>
                  </a:lnTo>
                  <a:lnTo>
                    <a:pt x="417" y="47"/>
                  </a:lnTo>
                  <a:lnTo>
                    <a:pt x="360" y="0"/>
                  </a:lnTo>
                  <a:lnTo>
                    <a:pt x="360" y="0"/>
                  </a:lnTo>
                  <a:lnTo>
                    <a:pt x="356" y="0"/>
                  </a:lnTo>
                  <a:lnTo>
                    <a:pt x="164" y="0"/>
                  </a:lnTo>
                  <a:lnTo>
                    <a:pt x="164" y="0"/>
                  </a:lnTo>
                  <a:lnTo>
                    <a:pt x="154" y="5"/>
                  </a:lnTo>
                  <a:lnTo>
                    <a:pt x="154" y="9"/>
                  </a:lnTo>
                  <a:lnTo>
                    <a:pt x="154" y="202"/>
                  </a:lnTo>
                  <a:lnTo>
                    <a:pt x="154" y="202"/>
                  </a:lnTo>
                  <a:lnTo>
                    <a:pt x="154" y="206"/>
                  </a:lnTo>
                  <a:lnTo>
                    <a:pt x="164" y="211"/>
                  </a:lnTo>
                  <a:lnTo>
                    <a:pt x="473" y="211"/>
                  </a:lnTo>
                  <a:lnTo>
                    <a:pt x="473" y="211"/>
                  </a:lnTo>
                  <a:lnTo>
                    <a:pt x="482" y="206"/>
                  </a:lnTo>
                  <a:lnTo>
                    <a:pt x="482" y="202"/>
                  </a:lnTo>
                  <a:lnTo>
                    <a:pt x="482" y="202"/>
                  </a:lnTo>
                  <a:close/>
                  <a:moveTo>
                    <a:pt x="389" y="155"/>
                  </a:moveTo>
                  <a:lnTo>
                    <a:pt x="248" y="155"/>
                  </a:lnTo>
                  <a:lnTo>
                    <a:pt x="248" y="155"/>
                  </a:lnTo>
                  <a:lnTo>
                    <a:pt x="243" y="150"/>
                  </a:lnTo>
                  <a:lnTo>
                    <a:pt x="239" y="145"/>
                  </a:lnTo>
                  <a:lnTo>
                    <a:pt x="239" y="145"/>
                  </a:lnTo>
                  <a:lnTo>
                    <a:pt x="243" y="141"/>
                  </a:lnTo>
                  <a:lnTo>
                    <a:pt x="248" y="136"/>
                  </a:lnTo>
                  <a:lnTo>
                    <a:pt x="389" y="136"/>
                  </a:lnTo>
                  <a:lnTo>
                    <a:pt x="389" y="136"/>
                  </a:lnTo>
                  <a:lnTo>
                    <a:pt x="393" y="141"/>
                  </a:lnTo>
                  <a:lnTo>
                    <a:pt x="398" y="145"/>
                  </a:lnTo>
                  <a:lnTo>
                    <a:pt x="398" y="145"/>
                  </a:lnTo>
                  <a:lnTo>
                    <a:pt x="393" y="150"/>
                  </a:lnTo>
                  <a:lnTo>
                    <a:pt x="389" y="155"/>
                  </a:lnTo>
                  <a:lnTo>
                    <a:pt x="389" y="155"/>
                  </a:lnTo>
                  <a:close/>
                  <a:moveTo>
                    <a:pt x="389" y="98"/>
                  </a:moveTo>
                  <a:lnTo>
                    <a:pt x="248" y="98"/>
                  </a:lnTo>
                  <a:lnTo>
                    <a:pt x="248" y="98"/>
                  </a:lnTo>
                  <a:lnTo>
                    <a:pt x="243" y="94"/>
                  </a:lnTo>
                  <a:lnTo>
                    <a:pt x="239" y="89"/>
                  </a:lnTo>
                  <a:lnTo>
                    <a:pt x="239" y="89"/>
                  </a:lnTo>
                  <a:lnTo>
                    <a:pt x="243" y="80"/>
                  </a:lnTo>
                  <a:lnTo>
                    <a:pt x="248" y="80"/>
                  </a:lnTo>
                  <a:lnTo>
                    <a:pt x="389" y="80"/>
                  </a:lnTo>
                  <a:lnTo>
                    <a:pt x="389" y="80"/>
                  </a:lnTo>
                  <a:lnTo>
                    <a:pt x="393" y="80"/>
                  </a:lnTo>
                  <a:lnTo>
                    <a:pt x="398" y="89"/>
                  </a:lnTo>
                  <a:lnTo>
                    <a:pt x="398" y="89"/>
                  </a:lnTo>
                  <a:lnTo>
                    <a:pt x="393" y="94"/>
                  </a:lnTo>
                  <a:lnTo>
                    <a:pt x="389" y="98"/>
                  </a:lnTo>
                  <a:lnTo>
                    <a:pt x="389" y="98"/>
                  </a:lnTo>
                  <a:close/>
                  <a:moveTo>
                    <a:pt x="154" y="403"/>
                  </a:moveTo>
                  <a:lnTo>
                    <a:pt x="4" y="403"/>
                  </a:lnTo>
                  <a:lnTo>
                    <a:pt x="4" y="403"/>
                  </a:lnTo>
                  <a:lnTo>
                    <a:pt x="0" y="408"/>
                  </a:lnTo>
                  <a:lnTo>
                    <a:pt x="0" y="502"/>
                  </a:lnTo>
                  <a:lnTo>
                    <a:pt x="0" y="502"/>
                  </a:lnTo>
                  <a:lnTo>
                    <a:pt x="4" y="506"/>
                  </a:lnTo>
                  <a:lnTo>
                    <a:pt x="154" y="506"/>
                  </a:lnTo>
                  <a:lnTo>
                    <a:pt x="154" y="506"/>
                  </a:lnTo>
                  <a:lnTo>
                    <a:pt x="159" y="502"/>
                  </a:lnTo>
                  <a:lnTo>
                    <a:pt x="159" y="408"/>
                  </a:lnTo>
                  <a:lnTo>
                    <a:pt x="159" y="408"/>
                  </a:lnTo>
                  <a:lnTo>
                    <a:pt x="154" y="403"/>
                  </a:lnTo>
                  <a:lnTo>
                    <a:pt x="154" y="403"/>
                  </a:lnTo>
                  <a:close/>
                  <a:moveTo>
                    <a:pt x="632" y="403"/>
                  </a:moveTo>
                  <a:lnTo>
                    <a:pt x="482" y="403"/>
                  </a:lnTo>
                  <a:lnTo>
                    <a:pt x="482" y="403"/>
                  </a:lnTo>
                  <a:lnTo>
                    <a:pt x="478" y="408"/>
                  </a:lnTo>
                  <a:lnTo>
                    <a:pt x="478" y="502"/>
                  </a:lnTo>
                  <a:lnTo>
                    <a:pt x="478" y="502"/>
                  </a:lnTo>
                  <a:lnTo>
                    <a:pt x="482" y="506"/>
                  </a:lnTo>
                  <a:lnTo>
                    <a:pt x="632" y="506"/>
                  </a:lnTo>
                  <a:lnTo>
                    <a:pt x="632" y="506"/>
                  </a:lnTo>
                  <a:lnTo>
                    <a:pt x="637" y="502"/>
                  </a:lnTo>
                  <a:lnTo>
                    <a:pt x="637" y="408"/>
                  </a:lnTo>
                  <a:lnTo>
                    <a:pt x="637" y="408"/>
                  </a:lnTo>
                  <a:lnTo>
                    <a:pt x="632" y="403"/>
                  </a:lnTo>
                  <a:lnTo>
                    <a:pt x="632" y="4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497" name="Freeform 14"/>
            <p:cNvSpPr>
              <a:spLocks noEditPoints="1"/>
            </p:cNvSpPr>
            <p:nvPr/>
          </p:nvSpPr>
          <p:spPr bwMode="auto">
            <a:xfrm>
              <a:off x="6762750" y="1611313"/>
              <a:ext cx="803275" cy="431800"/>
            </a:xfrm>
            <a:custGeom>
              <a:avLst/>
              <a:gdLst/>
              <a:ahLst/>
              <a:cxnLst>
                <a:cxn ang="0">
                  <a:pos x="492" y="71"/>
                </a:cxn>
                <a:cxn ang="0">
                  <a:pos x="267" y="71"/>
                </a:cxn>
                <a:cxn ang="0">
                  <a:pos x="267" y="0"/>
                </a:cxn>
                <a:cxn ang="0">
                  <a:pos x="239" y="0"/>
                </a:cxn>
                <a:cxn ang="0">
                  <a:pos x="239" y="71"/>
                </a:cxn>
                <a:cxn ang="0">
                  <a:pos x="14" y="71"/>
                </a:cxn>
                <a:cxn ang="0">
                  <a:pos x="14" y="71"/>
                </a:cxn>
                <a:cxn ang="0">
                  <a:pos x="5" y="75"/>
                </a:cxn>
                <a:cxn ang="0">
                  <a:pos x="0" y="85"/>
                </a:cxn>
                <a:cxn ang="0">
                  <a:pos x="0" y="146"/>
                </a:cxn>
                <a:cxn ang="0">
                  <a:pos x="28" y="146"/>
                </a:cxn>
                <a:cxn ang="0">
                  <a:pos x="28" y="146"/>
                </a:cxn>
                <a:cxn ang="0">
                  <a:pos x="28" y="99"/>
                </a:cxn>
                <a:cxn ang="0">
                  <a:pos x="28" y="99"/>
                </a:cxn>
                <a:cxn ang="0">
                  <a:pos x="239" y="99"/>
                </a:cxn>
                <a:cxn ang="0">
                  <a:pos x="239" y="146"/>
                </a:cxn>
                <a:cxn ang="0">
                  <a:pos x="267" y="146"/>
                </a:cxn>
                <a:cxn ang="0">
                  <a:pos x="267" y="99"/>
                </a:cxn>
                <a:cxn ang="0">
                  <a:pos x="267" y="99"/>
                </a:cxn>
                <a:cxn ang="0">
                  <a:pos x="478" y="99"/>
                </a:cxn>
                <a:cxn ang="0">
                  <a:pos x="478" y="99"/>
                </a:cxn>
                <a:cxn ang="0">
                  <a:pos x="478" y="146"/>
                </a:cxn>
                <a:cxn ang="0">
                  <a:pos x="506" y="146"/>
                </a:cxn>
                <a:cxn ang="0">
                  <a:pos x="506" y="85"/>
                </a:cxn>
                <a:cxn ang="0">
                  <a:pos x="506" y="85"/>
                </a:cxn>
                <a:cxn ang="0">
                  <a:pos x="502" y="75"/>
                </a:cxn>
                <a:cxn ang="0">
                  <a:pos x="492" y="71"/>
                </a:cxn>
                <a:cxn ang="0">
                  <a:pos x="492" y="71"/>
                </a:cxn>
                <a:cxn ang="0">
                  <a:pos x="328" y="169"/>
                </a:cxn>
                <a:cxn ang="0">
                  <a:pos x="178" y="169"/>
                </a:cxn>
                <a:cxn ang="0">
                  <a:pos x="178" y="169"/>
                </a:cxn>
                <a:cxn ang="0">
                  <a:pos x="174" y="174"/>
                </a:cxn>
                <a:cxn ang="0">
                  <a:pos x="174" y="268"/>
                </a:cxn>
                <a:cxn ang="0">
                  <a:pos x="174" y="268"/>
                </a:cxn>
                <a:cxn ang="0">
                  <a:pos x="178" y="272"/>
                </a:cxn>
                <a:cxn ang="0">
                  <a:pos x="328" y="272"/>
                </a:cxn>
                <a:cxn ang="0">
                  <a:pos x="328" y="272"/>
                </a:cxn>
                <a:cxn ang="0">
                  <a:pos x="333" y="268"/>
                </a:cxn>
                <a:cxn ang="0">
                  <a:pos x="333" y="174"/>
                </a:cxn>
                <a:cxn ang="0">
                  <a:pos x="333" y="174"/>
                </a:cxn>
                <a:cxn ang="0">
                  <a:pos x="328" y="169"/>
                </a:cxn>
                <a:cxn ang="0">
                  <a:pos x="328" y="169"/>
                </a:cxn>
              </a:cxnLst>
              <a:rect l="0" t="0" r="r" b="b"/>
              <a:pathLst>
                <a:path w="506" h="272">
                  <a:moveTo>
                    <a:pt x="492" y="71"/>
                  </a:moveTo>
                  <a:lnTo>
                    <a:pt x="267" y="71"/>
                  </a:lnTo>
                  <a:lnTo>
                    <a:pt x="267" y="0"/>
                  </a:lnTo>
                  <a:lnTo>
                    <a:pt x="239" y="0"/>
                  </a:lnTo>
                  <a:lnTo>
                    <a:pt x="239" y="71"/>
                  </a:lnTo>
                  <a:lnTo>
                    <a:pt x="14" y="71"/>
                  </a:lnTo>
                  <a:lnTo>
                    <a:pt x="14" y="71"/>
                  </a:lnTo>
                  <a:lnTo>
                    <a:pt x="5" y="75"/>
                  </a:lnTo>
                  <a:lnTo>
                    <a:pt x="0" y="85"/>
                  </a:lnTo>
                  <a:lnTo>
                    <a:pt x="0" y="146"/>
                  </a:lnTo>
                  <a:lnTo>
                    <a:pt x="28" y="146"/>
                  </a:lnTo>
                  <a:lnTo>
                    <a:pt x="28" y="146"/>
                  </a:lnTo>
                  <a:lnTo>
                    <a:pt x="28" y="99"/>
                  </a:lnTo>
                  <a:lnTo>
                    <a:pt x="28" y="99"/>
                  </a:lnTo>
                  <a:lnTo>
                    <a:pt x="239" y="99"/>
                  </a:lnTo>
                  <a:lnTo>
                    <a:pt x="239" y="146"/>
                  </a:lnTo>
                  <a:lnTo>
                    <a:pt x="267" y="146"/>
                  </a:lnTo>
                  <a:lnTo>
                    <a:pt x="267" y="99"/>
                  </a:lnTo>
                  <a:lnTo>
                    <a:pt x="267" y="99"/>
                  </a:lnTo>
                  <a:lnTo>
                    <a:pt x="478" y="99"/>
                  </a:lnTo>
                  <a:lnTo>
                    <a:pt x="478" y="99"/>
                  </a:lnTo>
                  <a:lnTo>
                    <a:pt x="478" y="146"/>
                  </a:lnTo>
                  <a:lnTo>
                    <a:pt x="506" y="146"/>
                  </a:lnTo>
                  <a:lnTo>
                    <a:pt x="506" y="85"/>
                  </a:lnTo>
                  <a:lnTo>
                    <a:pt x="506" y="85"/>
                  </a:lnTo>
                  <a:lnTo>
                    <a:pt x="502" y="75"/>
                  </a:lnTo>
                  <a:lnTo>
                    <a:pt x="492" y="71"/>
                  </a:lnTo>
                  <a:lnTo>
                    <a:pt x="492" y="71"/>
                  </a:lnTo>
                  <a:close/>
                  <a:moveTo>
                    <a:pt x="328" y="169"/>
                  </a:moveTo>
                  <a:lnTo>
                    <a:pt x="178" y="169"/>
                  </a:lnTo>
                  <a:lnTo>
                    <a:pt x="178" y="169"/>
                  </a:lnTo>
                  <a:lnTo>
                    <a:pt x="174" y="174"/>
                  </a:lnTo>
                  <a:lnTo>
                    <a:pt x="174" y="268"/>
                  </a:lnTo>
                  <a:lnTo>
                    <a:pt x="174" y="268"/>
                  </a:lnTo>
                  <a:lnTo>
                    <a:pt x="178" y="272"/>
                  </a:lnTo>
                  <a:lnTo>
                    <a:pt x="328" y="272"/>
                  </a:lnTo>
                  <a:lnTo>
                    <a:pt x="328" y="272"/>
                  </a:lnTo>
                  <a:lnTo>
                    <a:pt x="333" y="268"/>
                  </a:lnTo>
                  <a:lnTo>
                    <a:pt x="333" y="174"/>
                  </a:lnTo>
                  <a:lnTo>
                    <a:pt x="333" y="174"/>
                  </a:lnTo>
                  <a:lnTo>
                    <a:pt x="328" y="169"/>
                  </a:lnTo>
                  <a:lnTo>
                    <a:pt x="328" y="1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grpSp>
      <p:grpSp>
        <p:nvGrpSpPr>
          <p:cNvPr id="498" name="Group 153"/>
          <p:cNvGrpSpPr/>
          <p:nvPr/>
        </p:nvGrpSpPr>
        <p:grpSpPr>
          <a:xfrm>
            <a:off x="2033797" y="2301116"/>
            <a:ext cx="233087" cy="449326"/>
            <a:chOff x="1509713" y="1182688"/>
            <a:chExt cx="862013" cy="947737"/>
          </a:xfrm>
          <a:solidFill>
            <a:schemeClr val="accent1"/>
          </a:solidFill>
        </p:grpSpPr>
        <p:sp>
          <p:nvSpPr>
            <p:cNvPr id="499" name="Freeform 20"/>
            <p:cNvSpPr>
              <a:spLocks noEditPoints="1"/>
            </p:cNvSpPr>
            <p:nvPr/>
          </p:nvSpPr>
          <p:spPr bwMode="auto">
            <a:xfrm>
              <a:off x="1558926" y="1366838"/>
              <a:ext cx="763588" cy="763587"/>
            </a:xfrm>
            <a:custGeom>
              <a:avLst/>
              <a:gdLst/>
              <a:ahLst/>
              <a:cxnLst>
                <a:cxn ang="0">
                  <a:pos x="290" y="129"/>
                </a:cxn>
                <a:cxn ang="0">
                  <a:pos x="267" y="138"/>
                </a:cxn>
                <a:cxn ang="0">
                  <a:pos x="241" y="142"/>
                </a:cxn>
                <a:cxn ang="0">
                  <a:pos x="192" y="129"/>
                </a:cxn>
                <a:cxn ang="0">
                  <a:pos x="0" y="476"/>
                </a:cxn>
                <a:cxn ang="0">
                  <a:pos x="0" y="481"/>
                </a:cxn>
                <a:cxn ang="0">
                  <a:pos x="36" y="481"/>
                </a:cxn>
                <a:cxn ang="0">
                  <a:pos x="40" y="481"/>
                </a:cxn>
                <a:cxn ang="0">
                  <a:pos x="54" y="463"/>
                </a:cxn>
                <a:cxn ang="0">
                  <a:pos x="54" y="463"/>
                </a:cxn>
                <a:cxn ang="0">
                  <a:pos x="428" y="463"/>
                </a:cxn>
                <a:cxn ang="0">
                  <a:pos x="428" y="463"/>
                </a:cxn>
                <a:cxn ang="0">
                  <a:pos x="441" y="481"/>
                </a:cxn>
                <a:cxn ang="0">
                  <a:pos x="446" y="481"/>
                </a:cxn>
                <a:cxn ang="0">
                  <a:pos x="477" y="481"/>
                </a:cxn>
                <a:cxn ang="0">
                  <a:pos x="481" y="481"/>
                </a:cxn>
                <a:cxn ang="0">
                  <a:pos x="481" y="476"/>
                </a:cxn>
                <a:cxn ang="0">
                  <a:pos x="241" y="174"/>
                </a:cxn>
                <a:cxn ang="0">
                  <a:pos x="187" y="254"/>
                </a:cxn>
                <a:cxn ang="0">
                  <a:pos x="241" y="174"/>
                </a:cxn>
                <a:cxn ang="0">
                  <a:pos x="80" y="419"/>
                </a:cxn>
                <a:cxn ang="0">
                  <a:pos x="143" y="321"/>
                </a:cxn>
                <a:cxn ang="0">
                  <a:pos x="80" y="419"/>
                </a:cxn>
                <a:cxn ang="0">
                  <a:pos x="161" y="298"/>
                </a:cxn>
                <a:cxn ang="0">
                  <a:pos x="312" y="280"/>
                </a:cxn>
                <a:cxn ang="0">
                  <a:pos x="321" y="298"/>
                </a:cxn>
                <a:cxn ang="0">
                  <a:pos x="161" y="298"/>
                </a:cxn>
                <a:cxn ang="0">
                  <a:pos x="339" y="321"/>
                </a:cxn>
                <a:cxn ang="0">
                  <a:pos x="401" y="419"/>
                </a:cxn>
                <a:cxn ang="0">
                  <a:pos x="241" y="111"/>
                </a:cxn>
                <a:cxn ang="0">
                  <a:pos x="263" y="107"/>
                </a:cxn>
                <a:cxn ang="0">
                  <a:pos x="294" y="76"/>
                </a:cxn>
                <a:cxn ang="0">
                  <a:pos x="299" y="53"/>
                </a:cxn>
                <a:cxn ang="0">
                  <a:pos x="281" y="13"/>
                </a:cxn>
                <a:cxn ang="0">
                  <a:pos x="241" y="0"/>
                </a:cxn>
                <a:cxn ang="0">
                  <a:pos x="218" y="4"/>
                </a:cxn>
                <a:cxn ang="0">
                  <a:pos x="187" y="31"/>
                </a:cxn>
                <a:cxn ang="0">
                  <a:pos x="183" y="53"/>
                </a:cxn>
                <a:cxn ang="0">
                  <a:pos x="201" y="93"/>
                </a:cxn>
                <a:cxn ang="0">
                  <a:pos x="241" y="111"/>
                </a:cxn>
              </a:cxnLst>
              <a:rect l="0" t="0" r="r" b="b"/>
              <a:pathLst>
                <a:path w="481" h="481">
                  <a:moveTo>
                    <a:pt x="481" y="476"/>
                  </a:moveTo>
                  <a:lnTo>
                    <a:pt x="290" y="129"/>
                  </a:lnTo>
                  <a:lnTo>
                    <a:pt x="290" y="129"/>
                  </a:lnTo>
                  <a:lnTo>
                    <a:pt x="267" y="138"/>
                  </a:lnTo>
                  <a:lnTo>
                    <a:pt x="241" y="142"/>
                  </a:lnTo>
                  <a:lnTo>
                    <a:pt x="241" y="142"/>
                  </a:lnTo>
                  <a:lnTo>
                    <a:pt x="214" y="138"/>
                  </a:lnTo>
                  <a:lnTo>
                    <a:pt x="192" y="129"/>
                  </a:lnTo>
                  <a:lnTo>
                    <a:pt x="0" y="476"/>
                  </a:lnTo>
                  <a:lnTo>
                    <a:pt x="0" y="476"/>
                  </a:lnTo>
                  <a:lnTo>
                    <a:pt x="0" y="481"/>
                  </a:lnTo>
                  <a:lnTo>
                    <a:pt x="0" y="481"/>
                  </a:lnTo>
                  <a:lnTo>
                    <a:pt x="5" y="481"/>
                  </a:lnTo>
                  <a:lnTo>
                    <a:pt x="36" y="481"/>
                  </a:lnTo>
                  <a:lnTo>
                    <a:pt x="36" y="481"/>
                  </a:lnTo>
                  <a:lnTo>
                    <a:pt x="40" y="481"/>
                  </a:lnTo>
                  <a:lnTo>
                    <a:pt x="40" y="481"/>
                  </a:lnTo>
                  <a:lnTo>
                    <a:pt x="54" y="463"/>
                  </a:lnTo>
                  <a:lnTo>
                    <a:pt x="54" y="463"/>
                  </a:lnTo>
                  <a:lnTo>
                    <a:pt x="54" y="463"/>
                  </a:lnTo>
                  <a:lnTo>
                    <a:pt x="241" y="370"/>
                  </a:lnTo>
                  <a:lnTo>
                    <a:pt x="428" y="463"/>
                  </a:lnTo>
                  <a:lnTo>
                    <a:pt x="428" y="463"/>
                  </a:lnTo>
                  <a:lnTo>
                    <a:pt x="428" y="463"/>
                  </a:lnTo>
                  <a:lnTo>
                    <a:pt x="428" y="463"/>
                  </a:lnTo>
                  <a:lnTo>
                    <a:pt x="441" y="481"/>
                  </a:lnTo>
                  <a:lnTo>
                    <a:pt x="441" y="481"/>
                  </a:lnTo>
                  <a:lnTo>
                    <a:pt x="446" y="481"/>
                  </a:lnTo>
                  <a:lnTo>
                    <a:pt x="477" y="481"/>
                  </a:lnTo>
                  <a:lnTo>
                    <a:pt x="477" y="481"/>
                  </a:lnTo>
                  <a:lnTo>
                    <a:pt x="481" y="481"/>
                  </a:lnTo>
                  <a:lnTo>
                    <a:pt x="481" y="481"/>
                  </a:lnTo>
                  <a:lnTo>
                    <a:pt x="481" y="476"/>
                  </a:lnTo>
                  <a:lnTo>
                    <a:pt x="481" y="476"/>
                  </a:lnTo>
                  <a:close/>
                  <a:moveTo>
                    <a:pt x="241" y="174"/>
                  </a:moveTo>
                  <a:lnTo>
                    <a:pt x="241" y="174"/>
                  </a:lnTo>
                  <a:lnTo>
                    <a:pt x="294" y="254"/>
                  </a:lnTo>
                  <a:lnTo>
                    <a:pt x="187" y="254"/>
                  </a:lnTo>
                  <a:lnTo>
                    <a:pt x="187" y="254"/>
                  </a:lnTo>
                  <a:lnTo>
                    <a:pt x="241" y="174"/>
                  </a:lnTo>
                  <a:lnTo>
                    <a:pt x="241" y="174"/>
                  </a:lnTo>
                  <a:close/>
                  <a:moveTo>
                    <a:pt x="80" y="419"/>
                  </a:moveTo>
                  <a:lnTo>
                    <a:pt x="80" y="419"/>
                  </a:lnTo>
                  <a:lnTo>
                    <a:pt x="143" y="321"/>
                  </a:lnTo>
                  <a:lnTo>
                    <a:pt x="210" y="352"/>
                  </a:lnTo>
                  <a:lnTo>
                    <a:pt x="80" y="419"/>
                  </a:lnTo>
                  <a:close/>
                  <a:moveTo>
                    <a:pt x="161" y="298"/>
                  </a:moveTo>
                  <a:lnTo>
                    <a:pt x="161" y="298"/>
                  </a:lnTo>
                  <a:lnTo>
                    <a:pt x="169" y="280"/>
                  </a:lnTo>
                  <a:lnTo>
                    <a:pt x="312" y="280"/>
                  </a:lnTo>
                  <a:lnTo>
                    <a:pt x="312" y="280"/>
                  </a:lnTo>
                  <a:lnTo>
                    <a:pt x="321" y="298"/>
                  </a:lnTo>
                  <a:lnTo>
                    <a:pt x="241" y="338"/>
                  </a:lnTo>
                  <a:lnTo>
                    <a:pt x="161" y="298"/>
                  </a:lnTo>
                  <a:close/>
                  <a:moveTo>
                    <a:pt x="272" y="352"/>
                  </a:moveTo>
                  <a:lnTo>
                    <a:pt x="339" y="321"/>
                  </a:lnTo>
                  <a:lnTo>
                    <a:pt x="339" y="321"/>
                  </a:lnTo>
                  <a:lnTo>
                    <a:pt x="401" y="419"/>
                  </a:lnTo>
                  <a:lnTo>
                    <a:pt x="272" y="352"/>
                  </a:lnTo>
                  <a:close/>
                  <a:moveTo>
                    <a:pt x="241" y="111"/>
                  </a:moveTo>
                  <a:lnTo>
                    <a:pt x="241" y="111"/>
                  </a:lnTo>
                  <a:lnTo>
                    <a:pt x="263" y="107"/>
                  </a:lnTo>
                  <a:lnTo>
                    <a:pt x="281" y="93"/>
                  </a:lnTo>
                  <a:lnTo>
                    <a:pt x="294" y="76"/>
                  </a:lnTo>
                  <a:lnTo>
                    <a:pt x="299" y="53"/>
                  </a:lnTo>
                  <a:lnTo>
                    <a:pt x="299" y="53"/>
                  </a:lnTo>
                  <a:lnTo>
                    <a:pt x="294" y="31"/>
                  </a:lnTo>
                  <a:lnTo>
                    <a:pt x="281" y="13"/>
                  </a:lnTo>
                  <a:lnTo>
                    <a:pt x="263" y="4"/>
                  </a:lnTo>
                  <a:lnTo>
                    <a:pt x="241" y="0"/>
                  </a:lnTo>
                  <a:lnTo>
                    <a:pt x="241" y="0"/>
                  </a:lnTo>
                  <a:lnTo>
                    <a:pt x="218" y="4"/>
                  </a:lnTo>
                  <a:lnTo>
                    <a:pt x="201" y="13"/>
                  </a:lnTo>
                  <a:lnTo>
                    <a:pt x="187" y="31"/>
                  </a:lnTo>
                  <a:lnTo>
                    <a:pt x="183" y="53"/>
                  </a:lnTo>
                  <a:lnTo>
                    <a:pt x="183" y="53"/>
                  </a:lnTo>
                  <a:lnTo>
                    <a:pt x="187" y="76"/>
                  </a:lnTo>
                  <a:lnTo>
                    <a:pt x="201" y="93"/>
                  </a:lnTo>
                  <a:lnTo>
                    <a:pt x="218" y="107"/>
                  </a:lnTo>
                  <a:lnTo>
                    <a:pt x="241" y="111"/>
                  </a:lnTo>
                  <a:lnTo>
                    <a:pt x="241"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500" name="Freeform 21"/>
            <p:cNvSpPr>
              <a:spLocks noEditPoints="1"/>
            </p:cNvSpPr>
            <p:nvPr/>
          </p:nvSpPr>
          <p:spPr bwMode="auto">
            <a:xfrm>
              <a:off x="1509713" y="1182688"/>
              <a:ext cx="862013" cy="544512"/>
            </a:xfrm>
            <a:custGeom>
              <a:avLst/>
              <a:gdLst/>
              <a:ahLst/>
              <a:cxnLst>
                <a:cxn ang="0">
                  <a:pos x="463" y="4"/>
                </a:cxn>
                <a:cxn ang="0">
                  <a:pos x="463" y="18"/>
                </a:cxn>
                <a:cxn ang="0">
                  <a:pos x="521" y="174"/>
                </a:cxn>
                <a:cxn ang="0">
                  <a:pos x="490" y="290"/>
                </a:cxn>
                <a:cxn ang="0">
                  <a:pos x="463" y="339"/>
                </a:cxn>
                <a:cxn ang="0">
                  <a:pos x="481" y="339"/>
                </a:cxn>
                <a:cxn ang="0">
                  <a:pos x="543" y="174"/>
                </a:cxn>
                <a:cxn ang="0">
                  <a:pos x="508" y="40"/>
                </a:cxn>
                <a:cxn ang="0">
                  <a:pos x="374" y="111"/>
                </a:cxn>
                <a:cxn ang="0">
                  <a:pos x="383" y="147"/>
                </a:cxn>
                <a:cxn ang="0">
                  <a:pos x="374" y="214"/>
                </a:cxn>
                <a:cxn ang="0">
                  <a:pos x="374" y="232"/>
                </a:cxn>
                <a:cxn ang="0">
                  <a:pos x="401" y="218"/>
                </a:cxn>
                <a:cxn ang="0">
                  <a:pos x="414" y="174"/>
                </a:cxn>
                <a:cxn ang="0">
                  <a:pos x="388" y="111"/>
                </a:cxn>
                <a:cxn ang="0">
                  <a:pos x="374" y="111"/>
                </a:cxn>
                <a:cxn ang="0">
                  <a:pos x="419" y="58"/>
                </a:cxn>
                <a:cxn ang="0">
                  <a:pos x="419" y="76"/>
                </a:cxn>
                <a:cxn ang="0">
                  <a:pos x="454" y="174"/>
                </a:cxn>
                <a:cxn ang="0">
                  <a:pos x="432" y="245"/>
                </a:cxn>
                <a:cxn ang="0">
                  <a:pos x="419" y="285"/>
                </a:cxn>
                <a:cxn ang="0">
                  <a:pos x="437" y="281"/>
                </a:cxn>
                <a:cxn ang="0">
                  <a:pos x="477" y="174"/>
                </a:cxn>
                <a:cxn ang="0">
                  <a:pos x="454" y="85"/>
                </a:cxn>
                <a:cxn ang="0">
                  <a:pos x="22" y="174"/>
                </a:cxn>
                <a:cxn ang="0">
                  <a:pos x="80" y="18"/>
                </a:cxn>
                <a:cxn ang="0">
                  <a:pos x="80" y="4"/>
                </a:cxn>
                <a:cxn ang="0">
                  <a:pos x="36" y="40"/>
                </a:cxn>
                <a:cxn ang="0">
                  <a:pos x="0" y="174"/>
                </a:cxn>
                <a:cxn ang="0">
                  <a:pos x="62" y="339"/>
                </a:cxn>
                <a:cxn ang="0">
                  <a:pos x="80" y="339"/>
                </a:cxn>
                <a:cxn ang="0">
                  <a:pos x="53" y="290"/>
                </a:cxn>
                <a:cxn ang="0">
                  <a:pos x="22" y="174"/>
                </a:cxn>
                <a:cxn ang="0">
                  <a:pos x="107" y="58"/>
                </a:cxn>
                <a:cxn ang="0">
                  <a:pos x="67" y="143"/>
                </a:cxn>
                <a:cxn ang="0">
                  <a:pos x="76" y="232"/>
                </a:cxn>
                <a:cxn ang="0">
                  <a:pos x="116" y="285"/>
                </a:cxn>
                <a:cxn ang="0">
                  <a:pos x="125" y="267"/>
                </a:cxn>
                <a:cxn ang="0">
                  <a:pos x="89" y="196"/>
                </a:cxn>
                <a:cxn ang="0">
                  <a:pos x="98" y="120"/>
                </a:cxn>
                <a:cxn ang="0">
                  <a:pos x="129" y="67"/>
                </a:cxn>
                <a:cxn ang="0">
                  <a:pos x="169" y="111"/>
                </a:cxn>
                <a:cxn ang="0">
                  <a:pos x="143" y="125"/>
                </a:cxn>
                <a:cxn ang="0">
                  <a:pos x="129" y="174"/>
                </a:cxn>
                <a:cxn ang="0">
                  <a:pos x="151" y="227"/>
                </a:cxn>
                <a:cxn ang="0">
                  <a:pos x="169" y="232"/>
                </a:cxn>
                <a:cxn ang="0">
                  <a:pos x="160" y="196"/>
                </a:cxn>
                <a:cxn ang="0">
                  <a:pos x="169" y="129"/>
                </a:cxn>
                <a:cxn ang="0">
                  <a:pos x="169" y="111"/>
                </a:cxn>
              </a:cxnLst>
              <a:rect l="0" t="0" r="r" b="b"/>
              <a:pathLst>
                <a:path w="543" h="343">
                  <a:moveTo>
                    <a:pt x="481" y="4"/>
                  </a:moveTo>
                  <a:lnTo>
                    <a:pt x="481" y="4"/>
                  </a:lnTo>
                  <a:lnTo>
                    <a:pt x="472" y="0"/>
                  </a:lnTo>
                  <a:lnTo>
                    <a:pt x="463" y="4"/>
                  </a:lnTo>
                  <a:lnTo>
                    <a:pt x="463" y="4"/>
                  </a:lnTo>
                  <a:lnTo>
                    <a:pt x="459" y="9"/>
                  </a:lnTo>
                  <a:lnTo>
                    <a:pt x="463" y="18"/>
                  </a:lnTo>
                  <a:lnTo>
                    <a:pt x="463" y="18"/>
                  </a:lnTo>
                  <a:lnTo>
                    <a:pt x="486" y="53"/>
                  </a:lnTo>
                  <a:lnTo>
                    <a:pt x="508" y="89"/>
                  </a:lnTo>
                  <a:lnTo>
                    <a:pt x="517" y="129"/>
                  </a:lnTo>
                  <a:lnTo>
                    <a:pt x="521" y="174"/>
                  </a:lnTo>
                  <a:lnTo>
                    <a:pt x="521" y="174"/>
                  </a:lnTo>
                  <a:lnTo>
                    <a:pt x="517" y="214"/>
                  </a:lnTo>
                  <a:lnTo>
                    <a:pt x="508" y="254"/>
                  </a:lnTo>
                  <a:lnTo>
                    <a:pt x="490" y="290"/>
                  </a:lnTo>
                  <a:lnTo>
                    <a:pt x="463" y="325"/>
                  </a:lnTo>
                  <a:lnTo>
                    <a:pt x="463" y="325"/>
                  </a:lnTo>
                  <a:lnTo>
                    <a:pt x="459" y="330"/>
                  </a:lnTo>
                  <a:lnTo>
                    <a:pt x="463" y="339"/>
                  </a:lnTo>
                  <a:lnTo>
                    <a:pt x="463" y="339"/>
                  </a:lnTo>
                  <a:lnTo>
                    <a:pt x="472" y="343"/>
                  </a:lnTo>
                  <a:lnTo>
                    <a:pt x="481" y="339"/>
                  </a:lnTo>
                  <a:lnTo>
                    <a:pt x="481" y="339"/>
                  </a:lnTo>
                  <a:lnTo>
                    <a:pt x="508" y="303"/>
                  </a:lnTo>
                  <a:lnTo>
                    <a:pt x="530" y="263"/>
                  </a:lnTo>
                  <a:lnTo>
                    <a:pt x="539" y="218"/>
                  </a:lnTo>
                  <a:lnTo>
                    <a:pt x="543" y="174"/>
                  </a:lnTo>
                  <a:lnTo>
                    <a:pt x="543" y="174"/>
                  </a:lnTo>
                  <a:lnTo>
                    <a:pt x="539" y="125"/>
                  </a:lnTo>
                  <a:lnTo>
                    <a:pt x="526" y="80"/>
                  </a:lnTo>
                  <a:lnTo>
                    <a:pt x="508" y="40"/>
                  </a:lnTo>
                  <a:lnTo>
                    <a:pt x="481" y="4"/>
                  </a:lnTo>
                  <a:lnTo>
                    <a:pt x="481" y="4"/>
                  </a:lnTo>
                  <a:close/>
                  <a:moveTo>
                    <a:pt x="374" y="111"/>
                  </a:moveTo>
                  <a:lnTo>
                    <a:pt x="374" y="111"/>
                  </a:lnTo>
                  <a:lnTo>
                    <a:pt x="370" y="120"/>
                  </a:lnTo>
                  <a:lnTo>
                    <a:pt x="374" y="129"/>
                  </a:lnTo>
                  <a:lnTo>
                    <a:pt x="374" y="129"/>
                  </a:lnTo>
                  <a:lnTo>
                    <a:pt x="383" y="147"/>
                  </a:lnTo>
                  <a:lnTo>
                    <a:pt x="388" y="174"/>
                  </a:lnTo>
                  <a:lnTo>
                    <a:pt x="388" y="174"/>
                  </a:lnTo>
                  <a:lnTo>
                    <a:pt x="383" y="196"/>
                  </a:lnTo>
                  <a:lnTo>
                    <a:pt x="374" y="214"/>
                  </a:lnTo>
                  <a:lnTo>
                    <a:pt x="374" y="214"/>
                  </a:lnTo>
                  <a:lnTo>
                    <a:pt x="370" y="223"/>
                  </a:lnTo>
                  <a:lnTo>
                    <a:pt x="374" y="232"/>
                  </a:lnTo>
                  <a:lnTo>
                    <a:pt x="374" y="232"/>
                  </a:lnTo>
                  <a:lnTo>
                    <a:pt x="383" y="232"/>
                  </a:lnTo>
                  <a:lnTo>
                    <a:pt x="392" y="227"/>
                  </a:lnTo>
                  <a:lnTo>
                    <a:pt x="392" y="227"/>
                  </a:lnTo>
                  <a:lnTo>
                    <a:pt x="401" y="218"/>
                  </a:lnTo>
                  <a:lnTo>
                    <a:pt x="405" y="200"/>
                  </a:lnTo>
                  <a:lnTo>
                    <a:pt x="410" y="187"/>
                  </a:lnTo>
                  <a:lnTo>
                    <a:pt x="414" y="174"/>
                  </a:lnTo>
                  <a:lnTo>
                    <a:pt x="414" y="174"/>
                  </a:lnTo>
                  <a:lnTo>
                    <a:pt x="410" y="156"/>
                  </a:lnTo>
                  <a:lnTo>
                    <a:pt x="405" y="143"/>
                  </a:lnTo>
                  <a:lnTo>
                    <a:pt x="401" y="125"/>
                  </a:lnTo>
                  <a:lnTo>
                    <a:pt x="388" y="111"/>
                  </a:lnTo>
                  <a:lnTo>
                    <a:pt x="388" y="111"/>
                  </a:lnTo>
                  <a:lnTo>
                    <a:pt x="383" y="111"/>
                  </a:lnTo>
                  <a:lnTo>
                    <a:pt x="374" y="111"/>
                  </a:lnTo>
                  <a:lnTo>
                    <a:pt x="374" y="111"/>
                  </a:lnTo>
                  <a:close/>
                  <a:moveTo>
                    <a:pt x="437" y="58"/>
                  </a:moveTo>
                  <a:lnTo>
                    <a:pt x="437" y="58"/>
                  </a:lnTo>
                  <a:lnTo>
                    <a:pt x="428" y="58"/>
                  </a:lnTo>
                  <a:lnTo>
                    <a:pt x="419" y="58"/>
                  </a:lnTo>
                  <a:lnTo>
                    <a:pt x="419" y="58"/>
                  </a:lnTo>
                  <a:lnTo>
                    <a:pt x="414" y="67"/>
                  </a:lnTo>
                  <a:lnTo>
                    <a:pt x="419" y="76"/>
                  </a:lnTo>
                  <a:lnTo>
                    <a:pt x="419" y="76"/>
                  </a:lnTo>
                  <a:lnTo>
                    <a:pt x="432" y="98"/>
                  </a:lnTo>
                  <a:lnTo>
                    <a:pt x="445" y="120"/>
                  </a:lnTo>
                  <a:lnTo>
                    <a:pt x="454" y="147"/>
                  </a:lnTo>
                  <a:lnTo>
                    <a:pt x="454" y="174"/>
                  </a:lnTo>
                  <a:lnTo>
                    <a:pt x="454" y="174"/>
                  </a:lnTo>
                  <a:lnTo>
                    <a:pt x="454" y="196"/>
                  </a:lnTo>
                  <a:lnTo>
                    <a:pt x="445" y="223"/>
                  </a:lnTo>
                  <a:lnTo>
                    <a:pt x="432" y="245"/>
                  </a:lnTo>
                  <a:lnTo>
                    <a:pt x="419" y="267"/>
                  </a:lnTo>
                  <a:lnTo>
                    <a:pt x="419" y="267"/>
                  </a:lnTo>
                  <a:lnTo>
                    <a:pt x="414" y="276"/>
                  </a:lnTo>
                  <a:lnTo>
                    <a:pt x="419" y="285"/>
                  </a:lnTo>
                  <a:lnTo>
                    <a:pt x="419" y="285"/>
                  </a:lnTo>
                  <a:lnTo>
                    <a:pt x="428" y="285"/>
                  </a:lnTo>
                  <a:lnTo>
                    <a:pt x="437" y="281"/>
                  </a:lnTo>
                  <a:lnTo>
                    <a:pt x="437" y="281"/>
                  </a:lnTo>
                  <a:lnTo>
                    <a:pt x="454" y="258"/>
                  </a:lnTo>
                  <a:lnTo>
                    <a:pt x="468" y="232"/>
                  </a:lnTo>
                  <a:lnTo>
                    <a:pt x="477" y="200"/>
                  </a:lnTo>
                  <a:lnTo>
                    <a:pt x="477" y="174"/>
                  </a:lnTo>
                  <a:lnTo>
                    <a:pt x="477" y="174"/>
                  </a:lnTo>
                  <a:lnTo>
                    <a:pt x="477" y="143"/>
                  </a:lnTo>
                  <a:lnTo>
                    <a:pt x="468" y="111"/>
                  </a:lnTo>
                  <a:lnTo>
                    <a:pt x="454" y="85"/>
                  </a:lnTo>
                  <a:lnTo>
                    <a:pt x="437" y="58"/>
                  </a:lnTo>
                  <a:lnTo>
                    <a:pt x="437" y="58"/>
                  </a:lnTo>
                  <a:close/>
                  <a:moveTo>
                    <a:pt x="22" y="174"/>
                  </a:moveTo>
                  <a:lnTo>
                    <a:pt x="22" y="174"/>
                  </a:lnTo>
                  <a:lnTo>
                    <a:pt x="27" y="129"/>
                  </a:lnTo>
                  <a:lnTo>
                    <a:pt x="36" y="89"/>
                  </a:lnTo>
                  <a:lnTo>
                    <a:pt x="58" y="53"/>
                  </a:lnTo>
                  <a:lnTo>
                    <a:pt x="80" y="18"/>
                  </a:lnTo>
                  <a:lnTo>
                    <a:pt x="80" y="18"/>
                  </a:lnTo>
                  <a:lnTo>
                    <a:pt x="85" y="9"/>
                  </a:lnTo>
                  <a:lnTo>
                    <a:pt x="80" y="4"/>
                  </a:lnTo>
                  <a:lnTo>
                    <a:pt x="80" y="4"/>
                  </a:lnTo>
                  <a:lnTo>
                    <a:pt x="71" y="0"/>
                  </a:lnTo>
                  <a:lnTo>
                    <a:pt x="62" y="4"/>
                  </a:lnTo>
                  <a:lnTo>
                    <a:pt x="62" y="4"/>
                  </a:lnTo>
                  <a:lnTo>
                    <a:pt x="36" y="40"/>
                  </a:lnTo>
                  <a:lnTo>
                    <a:pt x="18" y="80"/>
                  </a:lnTo>
                  <a:lnTo>
                    <a:pt x="4" y="125"/>
                  </a:lnTo>
                  <a:lnTo>
                    <a:pt x="0" y="174"/>
                  </a:lnTo>
                  <a:lnTo>
                    <a:pt x="0" y="174"/>
                  </a:lnTo>
                  <a:lnTo>
                    <a:pt x="4" y="218"/>
                  </a:lnTo>
                  <a:lnTo>
                    <a:pt x="13" y="263"/>
                  </a:lnTo>
                  <a:lnTo>
                    <a:pt x="36" y="303"/>
                  </a:lnTo>
                  <a:lnTo>
                    <a:pt x="62" y="339"/>
                  </a:lnTo>
                  <a:lnTo>
                    <a:pt x="62" y="339"/>
                  </a:lnTo>
                  <a:lnTo>
                    <a:pt x="71" y="343"/>
                  </a:lnTo>
                  <a:lnTo>
                    <a:pt x="80" y="339"/>
                  </a:lnTo>
                  <a:lnTo>
                    <a:pt x="80" y="339"/>
                  </a:lnTo>
                  <a:lnTo>
                    <a:pt x="85" y="330"/>
                  </a:lnTo>
                  <a:lnTo>
                    <a:pt x="80" y="325"/>
                  </a:lnTo>
                  <a:lnTo>
                    <a:pt x="80" y="325"/>
                  </a:lnTo>
                  <a:lnTo>
                    <a:pt x="53" y="290"/>
                  </a:lnTo>
                  <a:lnTo>
                    <a:pt x="36" y="254"/>
                  </a:lnTo>
                  <a:lnTo>
                    <a:pt x="27" y="214"/>
                  </a:lnTo>
                  <a:lnTo>
                    <a:pt x="22" y="174"/>
                  </a:lnTo>
                  <a:lnTo>
                    <a:pt x="22" y="174"/>
                  </a:lnTo>
                  <a:close/>
                  <a:moveTo>
                    <a:pt x="125" y="58"/>
                  </a:moveTo>
                  <a:lnTo>
                    <a:pt x="125" y="58"/>
                  </a:lnTo>
                  <a:lnTo>
                    <a:pt x="116" y="58"/>
                  </a:lnTo>
                  <a:lnTo>
                    <a:pt x="107" y="58"/>
                  </a:lnTo>
                  <a:lnTo>
                    <a:pt x="107" y="58"/>
                  </a:lnTo>
                  <a:lnTo>
                    <a:pt x="89" y="85"/>
                  </a:lnTo>
                  <a:lnTo>
                    <a:pt x="76" y="111"/>
                  </a:lnTo>
                  <a:lnTo>
                    <a:pt x="67" y="143"/>
                  </a:lnTo>
                  <a:lnTo>
                    <a:pt x="67" y="174"/>
                  </a:lnTo>
                  <a:lnTo>
                    <a:pt x="67" y="174"/>
                  </a:lnTo>
                  <a:lnTo>
                    <a:pt x="67" y="200"/>
                  </a:lnTo>
                  <a:lnTo>
                    <a:pt x="76" y="232"/>
                  </a:lnTo>
                  <a:lnTo>
                    <a:pt x="89" y="258"/>
                  </a:lnTo>
                  <a:lnTo>
                    <a:pt x="107" y="281"/>
                  </a:lnTo>
                  <a:lnTo>
                    <a:pt x="107" y="281"/>
                  </a:lnTo>
                  <a:lnTo>
                    <a:pt x="116" y="285"/>
                  </a:lnTo>
                  <a:lnTo>
                    <a:pt x="125" y="285"/>
                  </a:lnTo>
                  <a:lnTo>
                    <a:pt x="125" y="285"/>
                  </a:lnTo>
                  <a:lnTo>
                    <a:pt x="129" y="276"/>
                  </a:lnTo>
                  <a:lnTo>
                    <a:pt x="125" y="267"/>
                  </a:lnTo>
                  <a:lnTo>
                    <a:pt x="125" y="267"/>
                  </a:lnTo>
                  <a:lnTo>
                    <a:pt x="111" y="245"/>
                  </a:lnTo>
                  <a:lnTo>
                    <a:pt x="98" y="223"/>
                  </a:lnTo>
                  <a:lnTo>
                    <a:pt x="89" y="196"/>
                  </a:lnTo>
                  <a:lnTo>
                    <a:pt x="89" y="174"/>
                  </a:lnTo>
                  <a:lnTo>
                    <a:pt x="89" y="174"/>
                  </a:lnTo>
                  <a:lnTo>
                    <a:pt x="89" y="147"/>
                  </a:lnTo>
                  <a:lnTo>
                    <a:pt x="98" y="120"/>
                  </a:lnTo>
                  <a:lnTo>
                    <a:pt x="111" y="98"/>
                  </a:lnTo>
                  <a:lnTo>
                    <a:pt x="125" y="76"/>
                  </a:lnTo>
                  <a:lnTo>
                    <a:pt x="125" y="76"/>
                  </a:lnTo>
                  <a:lnTo>
                    <a:pt x="129" y="67"/>
                  </a:lnTo>
                  <a:lnTo>
                    <a:pt x="125" y="58"/>
                  </a:lnTo>
                  <a:lnTo>
                    <a:pt x="125" y="58"/>
                  </a:lnTo>
                  <a:close/>
                  <a:moveTo>
                    <a:pt x="169" y="111"/>
                  </a:moveTo>
                  <a:lnTo>
                    <a:pt x="169" y="111"/>
                  </a:lnTo>
                  <a:lnTo>
                    <a:pt x="160" y="111"/>
                  </a:lnTo>
                  <a:lnTo>
                    <a:pt x="156" y="111"/>
                  </a:lnTo>
                  <a:lnTo>
                    <a:pt x="156" y="111"/>
                  </a:lnTo>
                  <a:lnTo>
                    <a:pt x="143" y="125"/>
                  </a:lnTo>
                  <a:lnTo>
                    <a:pt x="138" y="143"/>
                  </a:lnTo>
                  <a:lnTo>
                    <a:pt x="134" y="156"/>
                  </a:lnTo>
                  <a:lnTo>
                    <a:pt x="129" y="174"/>
                  </a:lnTo>
                  <a:lnTo>
                    <a:pt x="129" y="174"/>
                  </a:lnTo>
                  <a:lnTo>
                    <a:pt x="134" y="187"/>
                  </a:lnTo>
                  <a:lnTo>
                    <a:pt x="138" y="200"/>
                  </a:lnTo>
                  <a:lnTo>
                    <a:pt x="143" y="218"/>
                  </a:lnTo>
                  <a:lnTo>
                    <a:pt x="151" y="227"/>
                  </a:lnTo>
                  <a:lnTo>
                    <a:pt x="151" y="227"/>
                  </a:lnTo>
                  <a:lnTo>
                    <a:pt x="160" y="232"/>
                  </a:lnTo>
                  <a:lnTo>
                    <a:pt x="169" y="232"/>
                  </a:lnTo>
                  <a:lnTo>
                    <a:pt x="169" y="232"/>
                  </a:lnTo>
                  <a:lnTo>
                    <a:pt x="174" y="223"/>
                  </a:lnTo>
                  <a:lnTo>
                    <a:pt x="169" y="214"/>
                  </a:lnTo>
                  <a:lnTo>
                    <a:pt x="169" y="214"/>
                  </a:lnTo>
                  <a:lnTo>
                    <a:pt x="160" y="196"/>
                  </a:lnTo>
                  <a:lnTo>
                    <a:pt x="156" y="174"/>
                  </a:lnTo>
                  <a:lnTo>
                    <a:pt x="156" y="174"/>
                  </a:lnTo>
                  <a:lnTo>
                    <a:pt x="160" y="147"/>
                  </a:lnTo>
                  <a:lnTo>
                    <a:pt x="169" y="129"/>
                  </a:lnTo>
                  <a:lnTo>
                    <a:pt x="169" y="129"/>
                  </a:lnTo>
                  <a:lnTo>
                    <a:pt x="174" y="120"/>
                  </a:lnTo>
                  <a:lnTo>
                    <a:pt x="169" y="111"/>
                  </a:lnTo>
                  <a:lnTo>
                    <a:pt x="169"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grpSp>
      <p:grpSp>
        <p:nvGrpSpPr>
          <p:cNvPr id="501" name="Group 24"/>
          <p:cNvGrpSpPr/>
          <p:nvPr/>
        </p:nvGrpSpPr>
        <p:grpSpPr>
          <a:xfrm>
            <a:off x="7980974" y="2792753"/>
            <a:ext cx="341036" cy="375606"/>
            <a:chOff x="6856413" y="2879726"/>
            <a:chExt cx="736601" cy="749300"/>
          </a:xfrm>
          <a:solidFill>
            <a:schemeClr val="accent1"/>
          </a:solidFill>
        </p:grpSpPr>
        <p:sp>
          <p:nvSpPr>
            <p:cNvPr id="502" name="Freeform 41"/>
            <p:cNvSpPr>
              <a:spLocks noEditPoints="1"/>
            </p:cNvSpPr>
            <p:nvPr/>
          </p:nvSpPr>
          <p:spPr bwMode="auto">
            <a:xfrm>
              <a:off x="6856413" y="2879726"/>
              <a:ext cx="44450" cy="749300"/>
            </a:xfrm>
            <a:custGeom>
              <a:avLst/>
              <a:gdLst/>
              <a:ahLst/>
              <a:cxnLst>
                <a:cxn ang="0">
                  <a:pos x="0" y="304"/>
                </a:cxn>
                <a:cxn ang="0">
                  <a:pos x="28" y="304"/>
                </a:cxn>
                <a:cxn ang="0">
                  <a:pos x="28" y="168"/>
                </a:cxn>
                <a:cxn ang="0">
                  <a:pos x="0" y="168"/>
                </a:cxn>
                <a:cxn ang="0">
                  <a:pos x="0" y="304"/>
                </a:cxn>
                <a:cxn ang="0">
                  <a:pos x="0" y="463"/>
                </a:cxn>
                <a:cxn ang="0">
                  <a:pos x="0" y="463"/>
                </a:cxn>
                <a:cxn ang="0">
                  <a:pos x="0" y="468"/>
                </a:cxn>
                <a:cxn ang="0">
                  <a:pos x="9" y="472"/>
                </a:cxn>
                <a:cxn ang="0">
                  <a:pos x="28" y="472"/>
                </a:cxn>
                <a:cxn ang="0">
                  <a:pos x="28" y="331"/>
                </a:cxn>
                <a:cxn ang="0">
                  <a:pos x="0" y="331"/>
                </a:cxn>
                <a:cxn ang="0">
                  <a:pos x="0" y="463"/>
                </a:cxn>
                <a:cxn ang="0">
                  <a:pos x="9" y="0"/>
                </a:cxn>
                <a:cxn ang="0">
                  <a:pos x="9" y="0"/>
                </a:cxn>
                <a:cxn ang="0">
                  <a:pos x="0" y="4"/>
                </a:cxn>
                <a:cxn ang="0">
                  <a:pos x="0" y="9"/>
                </a:cxn>
                <a:cxn ang="0">
                  <a:pos x="0" y="141"/>
                </a:cxn>
                <a:cxn ang="0">
                  <a:pos x="28" y="141"/>
                </a:cxn>
                <a:cxn ang="0">
                  <a:pos x="28" y="0"/>
                </a:cxn>
                <a:cxn ang="0">
                  <a:pos x="9" y="0"/>
                </a:cxn>
              </a:cxnLst>
              <a:rect l="0" t="0" r="r" b="b"/>
              <a:pathLst>
                <a:path w="28" h="472">
                  <a:moveTo>
                    <a:pt x="0" y="304"/>
                  </a:moveTo>
                  <a:lnTo>
                    <a:pt x="28" y="304"/>
                  </a:lnTo>
                  <a:lnTo>
                    <a:pt x="28" y="168"/>
                  </a:lnTo>
                  <a:lnTo>
                    <a:pt x="0" y="168"/>
                  </a:lnTo>
                  <a:lnTo>
                    <a:pt x="0" y="304"/>
                  </a:lnTo>
                  <a:close/>
                  <a:moveTo>
                    <a:pt x="0" y="463"/>
                  </a:moveTo>
                  <a:lnTo>
                    <a:pt x="0" y="463"/>
                  </a:lnTo>
                  <a:lnTo>
                    <a:pt x="0" y="468"/>
                  </a:lnTo>
                  <a:lnTo>
                    <a:pt x="9" y="472"/>
                  </a:lnTo>
                  <a:lnTo>
                    <a:pt x="28" y="472"/>
                  </a:lnTo>
                  <a:lnTo>
                    <a:pt x="28" y="331"/>
                  </a:lnTo>
                  <a:lnTo>
                    <a:pt x="0" y="331"/>
                  </a:lnTo>
                  <a:lnTo>
                    <a:pt x="0" y="463"/>
                  </a:lnTo>
                  <a:close/>
                  <a:moveTo>
                    <a:pt x="9" y="0"/>
                  </a:moveTo>
                  <a:lnTo>
                    <a:pt x="9" y="0"/>
                  </a:lnTo>
                  <a:lnTo>
                    <a:pt x="0" y="4"/>
                  </a:lnTo>
                  <a:lnTo>
                    <a:pt x="0" y="9"/>
                  </a:lnTo>
                  <a:lnTo>
                    <a:pt x="0" y="141"/>
                  </a:lnTo>
                  <a:lnTo>
                    <a:pt x="28" y="141"/>
                  </a:lnTo>
                  <a:lnTo>
                    <a:pt x="28"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sp>
          <p:nvSpPr>
            <p:cNvPr id="503" name="Freeform 42"/>
            <p:cNvSpPr>
              <a:spLocks noEditPoints="1"/>
            </p:cNvSpPr>
            <p:nvPr/>
          </p:nvSpPr>
          <p:spPr bwMode="auto">
            <a:xfrm>
              <a:off x="6950076" y="2879726"/>
              <a:ext cx="642938" cy="749300"/>
            </a:xfrm>
            <a:custGeom>
              <a:avLst/>
              <a:gdLst/>
              <a:ahLst/>
              <a:cxnLst>
                <a:cxn ang="0">
                  <a:pos x="396" y="472"/>
                </a:cxn>
                <a:cxn ang="0">
                  <a:pos x="405" y="468"/>
                </a:cxn>
                <a:cxn ang="0">
                  <a:pos x="405" y="331"/>
                </a:cxn>
                <a:cxn ang="0">
                  <a:pos x="0" y="472"/>
                </a:cxn>
                <a:cxn ang="0">
                  <a:pos x="332" y="377"/>
                </a:cxn>
                <a:cxn ang="0">
                  <a:pos x="350" y="386"/>
                </a:cxn>
                <a:cxn ang="0">
                  <a:pos x="355" y="400"/>
                </a:cxn>
                <a:cxn ang="0">
                  <a:pos x="355" y="413"/>
                </a:cxn>
                <a:cxn ang="0">
                  <a:pos x="341" y="422"/>
                </a:cxn>
                <a:cxn ang="0">
                  <a:pos x="332" y="427"/>
                </a:cxn>
                <a:cxn ang="0">
                  <a:pos x="314" y="418"/>
                </a:cxn>
                <a:cxn ang="0">
                  <a:pos x="310" y="400"/>
                </a:cxn>
                <a:cxn ang="0">
                  <a:pos x="310" y="391"/>
                </a:cxn>
                <a:cxn ang="0">
                  <a:pos x="323" y="381"/>
                </a:cxn>
                <a:cxn ang="0">
                  <a:pos x="332" y="377"/>
                </a:cxn>
                <a:cxn ang="0">
                  <a:pos x="405" y="304"/>
                </a:cxn>
                <a:cxn ang="0">
                  <a:pos x="0" y="168"/>
                </a:cxn>
                <a:cxn ang="0">
                  <a:pos x="332" y="213"/>
                </a:cxn>
                <a:cxn ang="0">
                  <a:pos x="341" y="213"/>
                </a:cxn>
                <a:cxn ang="0">
                  <a:pos x="355" y="227"/>
                </a:cxn>
                <a:cxn ang="0">
                  <a:pos x="355" y="236"/>
                </a:cxn>
                <a:cxn ang="0">
                  <a:pos x="350" y="254"/>
                </a:cxn>
                <a:cxn ang="0">
                  <a:pos x="332" y="259"/>
                </a:cxn>
                <a:cxn ang="0">
                  <a:pos x="323" y="259"/>
                </a:cxn>
                <a:cxn ang="0">
                  <a:pos x="310" y="245"/>
                </a:cxn>
                <a:cxn ang="0">
                  <a:pos x="310" y="236"/>
                </a:cxn>
                <a:cxn ang="0">
                  <a:pos x="314" y="218"/>
                </a:cxn>
                <a:cxn ang="0">
                  <a:pos x="332" y="213"/>
                </a:cxn>
                <a:cxn ang="0">
                  <a:pos x="396" y="0"/>
                </a:cxn>
                <a:cxn ang="0">
                  <a:pos x="0" y="141"/>
                </a:cxn>
                <a:cxn ang="0">
                  <a:pos x="405" y="9"/>
                </a:cxn>
                <a:cxn ang="0">
                  <a:pos x="405" y="4"/>
                </a:cxn>
                <a:cxn ang="0">
                  <a:pos x="396" y="0"/>
                </a:cxn>
                <a:cxn ang="0">
                  <a:pos x="332" y="95"/>
                </a:cxn>
                <a:cxn ang="0">
                  <a:pos x="314" y="86"/>
                </a:cxn>
                <a:cxn ang="0">
                  <a:pos x="310" y="68"/>
                </a:cxn>
                <a:cxn ang="0">
                  <a:pos x="310" y="59"/>
                </a:cxn>
                <a:cxn ang="0">
                  <a:pos x="323" y="50"/>
                </a:cxn>
                <a:cxn ang="0">
                  <a:pos x="332" y="45"/>
                </a:cxn>
                <a:cxn ang="0">
                  <a:pos x="350" y="54"/>
                </a:cxn>
                <a:cxn ang="0">
                  <a:pos x="355" y="68"/>
                </a:cxn>
                <a:cxn ang="0">
                  <a:pos x="355" y="81"/>
                </a:cxn>
                <a:cxn ang="0">
                  <a:pos x="341" y="91"/>
                </a:cxn>
                <a:cxn ang="0">
                  <a:pos x="332" y="95"/>
                </a:cxn>
              </a:cxnLst>
              <a:rect l="0" t="0" r="r" b="b"/>
              <a:pathLst>
                <a:path w="405" h="472">
                  <a:moveTo>
                    <a:pt x="0" y="472"/>
                  </a:moveTo>
                  <a:lnTo>
                    <a:pt x="396" y="472"/>
                  </a:lnTo>
                  <a:lnTo>
                    <a:pt x="396" y="472"/>
                  </a:lnTo>
                  <a:lnTo>
                    <a:pt x="405" y="468"/>
                  </a:lnTo>
                  <a:lnTo>
                    <a:pt x="405" y="463"/>
                  </a:lnTo>
                  <a:lnTo>
                    <a:pt x="405" y="331"/>
                  </a:lnTo>
                  <a:lnTo>
                    <a:pt x="0" y="331"/>
                  </a:lnTo>
                  <a:lnTo>
                    <a:pt x="0" y="472"/>
                  </a:lnTo>
                  <a:close/>
                  <a:moveTo>
                    <a:pt x="332" y="377"/>
                  </a:moveTo>
                  <a:lnTo>
                    <a:pt x="332" y="377"/>
                  </a:lnTo>
                  <a:lnTo>
                    <a:pt x="341" y="381"/>
                  </a:lnTo>
                  <a:lnTo>
                    <a:pt x="350" y="386"/>
                  </a:lnTo>
                  <a:lnTo>
                    <a:pt x="355" y="391"/>
                  </a:lnTo>
                  <a:lnTo>
                    <a:pt x="355" y="400"/>
                  </a:lnTo>
                  <a:lnTo>
                    <a:pt x="355" y="400"/>
                  </a:lnTo>
                  <a:lnTo>
                    <a:pt x="355" y="413"/>
                  </a:lnTo>
                  <a:lnTo>
                    <a:pt x="350" y="418"/>
                  </a:lnTo>
                  <a:lnTo>
                    <a:pt x="341" y="422"/>
                  </a:lnTo>
                  <a:lnTo>
                    <a:pt x="332" y="427"/>
                  </a:lnTo>
                  <a:lnTo>
                    <a:pt x="332" y="427"/>
                  </a:lnTo>
                  <a:lnTo>
                    <a:pt x="323" y="422"/>
                  </a:lnTo>
                  <a:lnTo>
                    <a:pt x="314" y="418"/>
                  </a:lnTo>
                  <a:lnTo>
                    <a:pt x="310" y="413"/>
                  </a:lnTo>
                  <a:lnTo>
                    <a:pt x="310" y="400"/>
                  </a:lnTo>
                  <a:lnTo>
                    <a:pt x="310" y="400"/>
                  </a:lnTo>
                  <a:lnTo>
                    <a:pt x="310" y="391"/>
                  </a:lnTo>
                  <a:lnTo>
                    <a:pt x="314" y="386"/>
                  </a:lnTo>
                  <a:lnTo>
                    <a:pt x="323" y="381"/>
                  </a:lnTo>
                  <a:lnTo>
                    <a:pt x="332" y="377"/>
                  </a:lnTo>
                  <a:lnTo>
                    <a:pt x="332" y="377"/>
                  </a:lnTo>
                  <a:close/>
                  <a:moveTo>
                    <a:pt x="0" y="304"/>
                  </a:moveTo>
                  <a:lnTo>
                    <a:pt x="405" y="304"/>
                  </a:lnTo>
                  <a:lnTo>
                    <a:pt x="405" y="168"/>
                  </a:lnTo>
                  <a:lnTo>
                    <a:pt x="0" y="168"/>
                  </a:lnTo>
                  <a:lnTo>
                    <a:pt x="0" y="304"/>
                  </a:lnTo>
                  <a:close/>
                  <a:moveTo>
                    <a:pt x="332" y="213"/>
                  </a:moveTo>
                  <a:lnTo>
                    <a:pt x="332" y="213"/>
                  </a:lnTo>
                  <a:lnTo>
                    <a:pt x="341" y="213"/>
                  </a:lnTo>
                  <a:lnTo>
                    <a:pt x="350" y="218"/>
                  </a:lnTo>
                  <a:lnTo>
                    <a:pt x="355" y="227"/>
                  </a:lnTo>
                  <a:lnTo>
                    <a:pt x="355" y="236"/>
                  </a:lnTo>
                  <a:lnTo>
                    <a:pt x="355" y="236"/>
                  </a:lnTo>
                  <a:lnTo>
                    <a:pt x="355" y="245"/>
                  </a:lnTo>
                  <a:lnTo>
                    <a:pt x="350" y="254"/>
                  </a:lnTo>
                  <a:lnTo>
                    <a:pt x="341" y="259"/>
                  </a:lnTo>
                  <a:lnTo>
                    <a:pt x="332" y="259"/>
                  </a:lnTo>
                  <a:lnTo>
                    <a:pt x="332" y="259"/>
                  </a:lnTo>
                  <a:lnTo>
                    <a:pt x="323" y="259"/>
                  </a:lnTo>
                  <a:lnTo>
                    <a:pt x="314" y="254"/>
                  </a:lnTo>
                  <a:lnTo>
                    <a:pt x="310" y="245"/>
                  </a:lnTo>
                  <a:lnTo>
                    <a:pt x="310" y="236"/>
                  </a:lnTo>
                  <a:lnTo>
                    <a:pt x="310" y="236"/>
                  </a:lnTo>
                  <a:lnTo>
                    <a:pt x="310" y="227"/>
                  </a:lnTo>
                  <a:lnTo>
                    <a:pt x="314" y="218"/>
                  </a:lnTo>
                  <a:lnTo>
                    <a:pt x="323" y="213"/>
                  </a:lnTo>
                  <a:lnTo>
                    <a:pt x="332" y="213"/>
                  </a:lnTo>
                  <a:lnTo>
                    <a:pt x="332" y="213"/>
                  </a:lnTo>
                  <a:close/>
                  <a:moveTo>
                    <a:pt x="396" y="0"/>
                  </a:moveTo>
                  <a:lnTo>
                    <a:pt x="0" y="0"/>
                  </a:lnTo>
                  <a:lnTo>
                    <a:pt x="0" y="141"/>
                  </a:lnTo>
                  <a:lnTo>
                    <a:pt x="405" y="141"/>
                  </a:lnTo>
                  <a:lnTo>
                    <a:pt x="405" y="9"/>
                  </a:lnTo>
                  <a:lnTo>
                    <a:pt x="405" y="9"/>
                  </a:lnTo>
                  <a:lnTo>
                    <a:pt x="405" y="4"/>
                  </a:lnTo>
                  <a:lnTo>
                    <a:pt x="396" y="0"/>
                  </a:lnTo>
                  <a:lnTo>
                    <a:pt x="396" y="0"/>
                  </a:lnTo>
                  <a:close/>
                  <a:moveTo>
                    <a:pt x="332" y="95"/>
                  </a:moveTo>
                  <a:lnTo>
                    <a:pt x="332" y="95"/>
                  </a:lnTo>
                  <a:lnTo>
                    <a:pt x="323" y="91"/>
                  </a:lnTo>
                  <a:lnTo>
                    <a:pt x="314" y="86"/>
                  </a:lnTo>
                  <a:lnTo>
                    <a:pt x="310" y="81"/>
                  </a:lnTo>
                  <a:lnTo>
                    <a:pt x="310" y="68"/>
                  </a:lnTo>
                  <a:lnTo>
                    <a:pt x="310" y="68"/>
                  </a:lnTo>
                  <a:lnTo>
                    <a:pt x="310" y="59"/>
                  </a:lnTo>
                  <a:lnTo>
                    <a:pt x="314" y="54"/>
                  </a:lnTo>
                  <a:lnTo>
                    <a:pt x="323" y="50"/>
                  </a:lnTo>
                  <a:lnTo>
                    <a:pt x="332" y="45"/>
                  </a:lnTo>
                  <a:lnTo>
                    <a:pt x="332" y="45"/>
                  </a:lnTo>
                  <a:lnTo>
                    <a:pt x="341" y="50"/>
                  </a:lnTo>
                  <a:lnTo>
                    <a:pt x="350" y="54"/>
                  </a:lnTo>
                  <a:lnTo>
                    <a:pt x="355" y="59"/>
                  </a:lnTo>
                  <a:lnTo>
                    <a:pt x="355" y="68"/>
                  </a:lnTo>
                  <a:lnTo>
                    <a:pt x="355" y="68"/>
                  </a:lnTo>
                  <a:lnTo>
                    <a:pt x="355" y="81"/>
                  </a:lnTo>
                  <a:lnTo>
                    <a:pt x="350" y="86"/>
                  </a:lnTo>
                  <a:lnTo>
                    <a:pt x="341" y="91"/>
                  </a:lnTo>
                  <a:lnTo>
                    <a:pt x="332" y="95"/>
                  </a:lnTo>
                  <a:lnTo>
                    <a:pt x="332" y="9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grpSp>
      <p:pic>
        <p:nvPicPr>
          <p:cNvPr id="504"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343" y="3345270"/>
            <a:ext cx="332916" cy="354166"/>
          </a:xfrm>
          <a:prstGeom prst="rect">
            <a:avLst/>
          </a:prstGeom>
        </p:spPr>
      </p:pic>
      <p:grpSp>
        <p:nvGrpSpPr>
          <p:cNvPr id="505" name="Group 31"/>
          <p:cNvGrpSpPr/>
          <p:nvPr/>
        </p:nvGrpSpPr>
        <p:grpSpPr>
          <a:xfrm>
            <a:off x="6281855" y="2744361"/>
            <a:ext cx="661154" cy="545550"/>
            <a:chOff x="5823250" y="3554887"/>
            <a:chExt cx="661154" cy="545550"/>
          </a:xfrm>
        </p:grpSpPr>
        <p:grpSp>
          <p:nvGrpSpPr>
            <p:cNvPr id="506" name="Group 142"/>
            <p:cNvGrpSpPr>
              <a:grpSpLocks noChangeAspect="1"/>
            </p:cNvGrpSpPr>
            <p:nvPr/>
          </p:nvGrpSpPr>
          <p:grpSpPr bwMode="auto">
            <a:xfrm>
              <a:off x="5823250" y="3572020"/>
              <a:ext cx="205877" cy="358515"/>
              <a:chOff x="1367" y="2903"/>
              <a:chExt cx="433" cy="689"/>
            </a:xfrm>
            <a:solidFill>
              <a:schemeClr val="accent1"/>
            </a:solidFill>
          </p:grpSpPr>
          <p:sp>
            <p:nvSpPr>
              <p:cNvPr id="537"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38" name="Group 114"/>
              <p:cNvGrpSpPr>
                <a:grpSpLocks/>
              </p:cNvGrpSpPr>
              <p:nvPr/>
            </p:nvGrpSpPr>
            <p:grpSpPr bwMode="auto">
              <a:xfrm>
                <a:off x="1471" y="2996"/>
                <a:ext cx="230" cy="515"/>
                <a:chOff x="882" y="3450"/>
                <a:chExt cx="230" cy="515"/>
              </a:xfrm>
              <a:grpFill/>
            </p:grpSpPr>
            <p:sp>
              <p:nvSpPr>
                <p:cNvPr id="539"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40"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41"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42"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43"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44"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45"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07" name="Group 142"/>
            <p:cNvGrpSpPr>
              <a:grpSpLocks noChangeAspect="1"/>
            </p:cNvGrpSpPr>
            <p:nvPr/>
          </p:nvGrpSpPr>
          <p:grpSpPr bwMode="auto">
            <a:xfrm>
              <a:off x="5955910" y="3741922"/>
              <a:ext cx="205877" cy="358515"/>
              <a:chOff x="1367" y="2903"/>
              <a:chExt cx="433" cy="689"/>
            </a:xfrm>
            <a:solidFill>
              <a:schemeClr val="accent1"/>
            </a:solidFill>
          </p:grpSpPr>
          <p:sp>
            <p:nvSpPr>
              <p:cNvPr id="528"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29" name="Group 114"/>
              <p:cNvGrpSpPr>
                <a:grpSpLocks/>
              </p:cNvGrpSpPr>
              <p:nvPr/>
            </p:nvGrpSpPr>
            <p:grpSpPr bwMode="auto">
              <a:xfrm>
                <a:off x="1471" y="2996"/>
                <a:ext cx="230" cy="515"/>
                <a:chOff x="882" y="3450"/>
                <a:chExt cx="230" cy="515"/>
              </a:xfrm>
              <a:grpFill/>
            </p:grpSpPr>
            <p:sp>
              <p:nvSpPr>
                <p:cNvPr id="530"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31"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32"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33"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34"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35"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36"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08" name="Group 142"/>
            <p:cNvGrpSpPr>
              <a:grpSpLocks noChangeAspect="1"/>
            </p:cNvGrpSpPr>
            <p:nvPr/>
          </p:nvGrpSpPr>
          <p:grpSpPr bwMode="auto">
            <a:xfrm>
              <a:off x="6133509" y="3554887"/>
              <a:ext cx="205877" cy="358515"/>
              <a:chOff x="1367" y="2903"/>
              <a:chExt cx="433" cy="689"/>
            </a:xfrm>
            <a:solidFill>
              <a:schemeClr val="accent1"/>
            </a:solidFill>
          </p:grpSpPr>
          <p:sp>
            <p:nvSpPr>
              <p:cNvPr id="519"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20" name="Group 114"/>
              <p:cNvGrpSpPr>
                <a:grpSpLocks/>
              </p:cNvGrpSpPr>
              <p:nvPr/>
            </p:nvGrpSpPr>
            <p:grpSpPr bwMode="auto">
              <a:xfrm>
                <a:off x="1471" y="2996"/>
                <a:ext cx="230" cy="515"/>
                <a:chOff x="882" y="3450"/>
                <a:chExt cx="230" cy="515"/>
              </a:xfrm>
              <a:grpFill/>
            </p:grpSpPr>
            <p:sp>
              <p:nvSpPr>
                <p:cNvPr id="521"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22"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23"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24"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25"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26"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27"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09" name="Group 142"/>
            <p:cNvGrpSpPr>
              <a:grpSpLocks noChangeAspect="1"/>
            </p:cNvGrpSpPr>
            <p:nvPr/>
          </p:nvGrpSpPr>
          <p:grpSpPr bwMode="auto">
            <a:xfrm>
              <a:off x="6278527" y="3723710"/>
              <a:ext cx="205877" cy="358515"/>
              <a:chOff x="1367" y="2903"/>
              <a:chExt cx="433" cy="689"/>
            </a:xfrm>
            <a:solidFill>
              <a:schemeClr val="accent1"/>
            </a:solidFill>
          </p:grpSpPr>
          <p:sp>
            <p:nvSpPr>
              <p:cNvPr id="510"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11" name="Group 114"/>
              <p:cNvGrpSpPr>
                <a:grpSpLocks/>
              </p:cNvGrpSpPr>
              <p:nvPr/>
            </p:nvGrpSpPr>
            <p:grpSpPr bwMode="auto">
              <a:xfrm>
                <a:off x="1471" y="2996"/>
                <a:ext cx="230" cy="515"/>
                <a:chOff x="882" y="3450"/>
                <a:chExt cx="230" cy="515"/>
              </a:xfrm>
              <a:grpFill/>
            </p:grpSpPr>
            <p:sp>
              <p:nvSpPr>
                <p:cNvPr id="512"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13"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14"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15"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16"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17"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18"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grpSp>
        <p:nvGrpSpPr>
          <p:cNvPr id="546" name="Group 32"/>
          <p:cNvGrpSpPr/>
          <p:nvPr/>
        </p:nvGrpSpPr>
        <p:grpSpPr>
          <a:xfrm>
            <a:off x="7131415" y="2744361"/>
            <a:ext cx="661154" cy="545550"/>
            <a:chOff x="5823250" y="3554887"/>
            <a:chExt cx="661154" cy="545550"/>
          </a:xfrm>
        </p:grpSpPr>
        <p:grpSp>
          <p:nvGrpSpPr>
            <p:cNvPr id="547" name="Group 142"/>
            <p:cNvGrpSpPr>
              <a:grpSpLocks noChangeAspect="1"/>
            </p:cNvGrpSpPr>
            <p:nvPr/>
          </p:nvGrpSpPr>
          <p:grpSpPr bwMode="auto">
            <a:xfrm>
              <a:off x="5823250" y="3572020"/>
              <a:ext cx="205877" cy="358515"/>
              <a:chOff x="1367" y="2903"/>
              <a:chExt cx="433" cy="689"/>
            </a:xfrm>
            <a:solidFill>
              <a:schemeClr val="accent1"/>
            </a:solidFill>
          </p:grpSpPr>
          <p:sp>
            <p:nvSpPr>
              <p:cNvPr id="578"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79" name="Group 114"/>
              <p:cNvGrpSpPr>
                <a:grpSpLocks/>
              </p:cNvGrpSpPr>
              <p:nvPr/>
            </p:nvGrpSpPr>
            <p:grpSpPr bwMode="auto">
              <a:xfrm>
                <a:off x="1471" y="2996"/>
                <a:ext cx="230" cy="515"/>
                <a:chOff x="882" y="3450"/>
                <a:chExt cx="230" cy="515"/>
              </a:xfrm>
              <a:grpFill/>
            </p:grpSpPr>
            <p:sp>
              <p:nvSpPr>
                <p:cNvPr id="580"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81"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82"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83"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84"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85"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86"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48" name="Group 142"/>
            <p:cNvGrpSpPr>
              <a:grpSpLocks noChangeAspect="1"/>
            </p:cNvGrpSpPr>
            <p:nvPr/>
          </p:nvGrpSpPr>
          <p:grpSpPr bwMode="auto">
            <a:xfrm>
              <a:off x="5955910" y="3741922"/>
              <a:ext cx="205877" cy="358515"/>
              <a:chOff x="1367" y="2903"/>
              <a:chExt cx="433" cy="689"/>
            </a:xfrm>
            <a:solidFill>
              <a:schemeClr val="accent1"/>
            </a:solidFill>
          </p:grpSpPr>
          <p:sp>
            <p:nvSpPr>
              <p:cNvPr id="569"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70" name="Group 114"/>
              <p:cNvGrpSpPr>
                <a:grpSpLocks/>
              </p:cNvGrpSpPr>
              <p:nvPr/>
            </p:nvGrpSpPr>
            <p:grpSpPr bwMode="auto">
              <a:xfrm>
                <a:off x="1471" y="2996"/>
                <a:ext cx="230" cy="515"/>
                <a:chOff x="882" y="3450"/>
                <a:chExt cx="230" cy="515"/>
              </a:xfrm>
              <a:grpFill/>
            </p:grpSpPr>
            <p:sp>
              <p:nvSpPr>
                <p:cNvPr id="571"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72"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73"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74"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75"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76"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77"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49" name="Group 142"/>
            <p:cNvGrpSpPr>
              <a:grpSpLocks noChangeAspect="1"/>
            </p:cNvGrpSpPr>
            <p:nvPr/>
          </p:nvGrpSpPr>
          <p:grpSpPr bwMode="auto">
            <a:xfrm>
              <a:off x="6133509" y="3554887"/>
              <a:ext cx="205877" cy="358515"/>
              <a:chOff x="1367" y="2903"/>
              <a:chExt cx="433" cy="689"/>
            </a:xfrm>
            <a:solidFill>
              <a:schemeClr val="accent1"/>
            </a:solidFill>
          </p:grpSpPr>
          <p:sp>
            <p:nvSpPr>
              <p:cNvPr id="560"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61" name="Group 114"/>
              <p:cNvGrpSpPr>
                <a:grpSpLocks/>
              </p:cNvGrpSpPr>
              <p:nvPr/>
            </p:nvGrpSpPr>
            <p:grpSpPr bwMode="auto">
              <a:xfrm>
                <a:off x="1471" y="2996"/>
                <a:ext cx="230" cy="515"/>
                <a:chOff x="882" y="3450"/>
                <a:chExt cx="230" cy="515"/>
              </a:xfrm>
              <a:grpFill/>
            </p:grpSpPr>
            <p:sp>
              <p:nvSpPr>
                <p:cNvPr id="562"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63"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64"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65"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66"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67"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68"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50" name="Group 142"/>
            <p:cNvGrpSpPr>
              <a:grpSpLocks noChangeAspect="1"/>
            </p:cNvGrpSpPr>
            <p:nvPr/>
          </p:nvGrpSpPr>
          <p:grpSpPr bwMode="auto">
            <a:xfrm>
              <a:off x="6278527" y="3723710"/>
              <a:ext cx="205877" cy="358515"/>
              <a:chOff x="1367" y="2903"/>
              <a:chExt cx="433" cy="689"/>
            </a:xfrm>
            <a:solidFill>
              <a:schemeClr val="accent1"/>
            </a:solidFill>
          </p:grpSpPr>
          <p:sp>
            <p:nvSpPr>
              <p:cNvPr id="551"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52" name="Group 114"/>
              <p:cNvGrpSpPr>
                <a:grpSpLocks/>
              </p:cNvGrpSpPr>
              <p:nvPr/>
            </p:nvGrpSpPr>
            <p:grpSpPr bwMode="auto">
              <a:xfrm>
                <a:off x="1471" y="2996"/>
                <a:ext cx="230" cy="515"/>
                <a:chOff x="882" y="3450"/>
                <a:chExt cx="230" cy="515"/>
              </a:xfrm>
              <a:grpFill/>
            </p:grpSpPr>
            <p:sp>
              <p:nvSpPr>
                <p:cNvPr id="553"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54"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55"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56"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57"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58"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59"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cxnSp>
        <p:nvCxnSpPr>
          <p:cNvPr id="587" name="Straight Connector 586"/>
          <p:cNvCxnSpPr/>
          <p:nvPr/>
        </p:nvCxnSpPr>
        <p:spPr>
          <a:xfrm>
            <a:off x="5667557" y="3289911"/>
            <a:ext cx="36086" cy="21675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p:cNvCxnSpPr>
            <a:stCxn id="671" idx="10"/>
            <a:endCxn id="700" idx="3"/>
          </p:cNvCxnSpPr>
          <p:nvPr/>
        </p:nvCxnSpPr>
        <p:spPr>
          <a:xfrm flipH="1">
            <a:off x="4998430" y="3091890"/>
            <a:ext cx="455255" cy="21185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9" name="Straight Connector 588"/>
          <p:cNvCxnSpPr/>
          <p:nvPr/>
        </p:nvCxnSpPr>
        <p:spPr>
          <a:xfrm flipH="1" flipV="1">
            <a:off x="6085115" y="3106711"/>
            <a:ext cx="348343" cy="2721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0" name="Straight Connector 589"/>
          <p:cNvCxnSpPr>
            <a:endCxn id="528" idx="9"/>
          </p:cNvCxnSpPr>
          <p:nvPr/>
        </p:nvCxnSpPr>
        <p:spPr>
          <a:xfrm flipH="1" flipV="1">
            <a:off x="6601676" y="3261792"/>
            <a:ext cx="322617" cy="27142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1" name="Straight Connector 590"/>
          <p:cNvCxnSpPr>
            <a:stCxn id="692" idx="3"/>
            <a:endCxn id="700" idx="5"/>
          </p:cNvCxnSpPr>
          <p:nvPr/>
        </p:nvCxnSpPr>
        <p:spPr>
          <a:xfrm>
            <a:off x="4239036" y="3157677"/>
            <a:ext cx="806265" cy="146068"/>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2" name="Straight Connector 591"/>
          <p:cNvCxnSpPr>
            <a:endCxn id="692" idx="1"/>
          </p:cNvCxnSpPr>
          <p:nvPr/>
        </p:nvCxnSpPr>
        <p:spPr>
          <a:xfrm>
            <a:off x="3303903" y="2459955"/>
            <a:ext cx="620808" cy="69772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a:endCxn id="697" idx="0"/>
          </p:cNvCxnSpPr>
          <p:nvPr/>
        </p:nvCxnSpPr>
        <p:spPr>
          <a:xfrm>
            <a:off x="2417190" y="3300470"/>
            <a:ext cx="835241" cy="64272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4" name="Straight Connector 593"/>
          <p:cNvCxnSpPr>
            <a:stCxn id="491" idx="3"/>
          </p:cNvCxnSpPr>
          <p:nvPr/>
        </p:nvCxnSpPr>
        <p:spPr>
          <a:xfrm>
            <a:off x="1650231" y="2458246"/>
            <a:ext cx="361731" cy="68766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5" name="Straight Connector 594"/>
          <p:cNvCxnSpPr>
            <a:stCxn id="491" idx="3"/>
          </p:cNvCxnSpPr>
          <p:nvPr/>
        </p:nvCxnSpPr>
        <p:spPr>
          <a:xfrm>
            <a:off x="1650231" y="2458246"/>
            <a:ext cx="386478" cy="2877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6" name="Straight Connector 49"/>
          <p:cNvCxnSpPr>
            <a:endCxn id="683" idx="1"/>
          </p:cNvCxnSpPr>
          <p:nvPr/>
        </p:nvCxnSpPr>
        <p:spPr>
          <a:xfrm flipV="1">
            <a:off x="1613611" y="3872893"/>
            <a:ext cx="304424" cy="41617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2292150" y="2487018"/>
            <a:ext cx="608537" cy="16918"/>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8" name="Straight Connector 597"/>
          <p:cNvCxnSpPr>
            <a:stCxn id="683" idx="3"/>
            <a:endCxn id="697" idx="0"/>
          </p:cNvCxnSpPr>
          <p:nvPr/>
        </p:nvCxnSpPr>
        <p:spPr>
          <a:xfrm>
            <a:off x="2387376" y="3872893"/>
            <a:ext cx="865055" cy="7030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9" name="Straight Connector 598"/>
          <p:cNvCxnSpPr>
            <a:stCxn id="683" idx="3"/>
            <a:endCxn id="693" idx="1"/>
          </p:cNvCxnSpPr>
          <p:nvPr/>
        </p:nvCxnSpPr>
        <p:spPr>
          <a:xfrm flipV="1">
            <a:off x="2387376" y="2542848"/>
            <a:ext cx="513311" cy="133004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0" name="Straight Connector 599"/>
          <p:cNvCxnSpPr>
            <a:stCxn id="683" idx="3"/>
            <a:endCxn id="692" idx="1"/>
          </p:cNvCxnSpPr>
          <p:nvPr/>
        </p:nvCxnSpPr>
        <p:spPr>
          <a:xfrm flipV="1">
            <a:off x="2387376" y="3157677"/>
            <a:ext cx="1537335" cy="71521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1" name="Straight Connector 600"/>
          <p:cNvCxnSpPr>
            <a:endCxn id="692" idx="1"/>
          </p:cNvCxnSpPr>
          <p:nvPr/>
        </p:nvCxnSpPr>
        <p:spPr>
          <a:xfrm>
            <a:off x="2306032" y="2621906"/>
            <a:ext cx="1618679" cy="535771"/>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833" y="3101817"/>
            <a:ext cx="191873" cy="318646"/>
          </a:xfrm>
          <a:prstGeom prst="rect">
            <a:avLst/>
          </a:prstGeom>
        </p:spPr>
      </p:pic>
      <p:grpSp>
        <p:nvGrpSpPr>
          <p:cNvPr id="603" name="Group 153"/>
          <p:cNvGrpSpPr/>
          <p:nvPr/>
        </p:nvGrpSpPr>
        <p:grpSpPr>
          <a:xfrm>
            <a:off x="2023402" y="2912061"/>
            <a:ext cx="233087" cy="449326"/>
            <a:chOff x="1509713" y="1182688"/>
            <a:chExt cx="862013" cy="947737"/>
          </a:xfrm>
          <a:solidFill>
            <a:schemeClr val="accent1"/>
          </a:solidFill>
        </p:grpSpPr>
        <p:sp>
          <p:nvSpPr>
            <p:cNvPr id="604" name="Freeform 20"/>
            <p:cNvSpPr>
              <a:spLocks noEditPoints="1"/>
            </p:cNvSpPr>
            <p:nvPr/>
          </p:nvSpPr>
          <p:spPr bwMode="auto">
            <a:xfrm>
              <a:off x="1558926" y="1366838"/>
              <a:ext cx="763588" cy="763587"/>
            </a:xfrm>
            <a:custGeom>
              <a:avLst/>
              <a:gdLst/>
              <a:ahLst/>
              <a:cxnLst>
                <a:cxn ang="0">
                  <a:pos x="290" y="129"/>
                </a:cxn>
                <a:cxn ang="0">
                  <a:pos x="267" y="138"/>
                </a:cxn>
                <a:cxn ang="0">
                  <a:pos x="241" y="142"/>
                </a:cxn>
                <a:cxn ang="0">
                  <a:pos x="192" y="129"/>
                </a:cxn>
                <a:cxn ang="0">
                  <a:pos x="0" y="476"/>
                </a:cxn>
                <a:cxn ang="0">
                  <a:pos x="0" y="481"/>
                </a:cxn>
                <a:cxn ang="0">
                  <a:pos x="36" y="481"/>
                </a:cxn>
                <a:cxn ang="0">
                  <a:pos x="40" y="481"/>
                </a:cxn>
                <a:cxn ang="0">
                  <a:pos x="54" y="463"/>
                </a:cxn>
                <a:cxn ang="0">
                  <a:pos x="54" y="463"/>
                </a:cxn>
                <a:cxn ang="0">
                  <a:pos x="428" y="463"/>
                </a:cxn>
                <a:cxn ang="0">
                  <a:pos x="428" y="463"/>
                </a:cxn>
                <a:cxn ang="0">
                  <a:pos x="441" y="481"/>
                </a:cxn>
                <a:cxn ang="0">
                  <a:pos x="446" y="481"/>
                </a:cxn>
                <a:cxn ang="0">
                  <a:pos x="477" y="481"/>
                </a:cxn>
                <a:cxn ang="0">
                  <a:pos x="481" y="481"/>
                </a:cxn>
                <a:cxn ang="0">
                  <a:pos x="481" y="476"/>
                </a:cxn>
                <a:cxn ang="0">
                  <a:pos x="241" y="174"/>
                </a:cxn>
                <a:cxn ang="0">
                  <a:pos x="187" y="254"/>
                </a:cxn>
                <a:cxn ang="0">
                  <a:pos x="241" y="174"/>
                </a:cxn>
                <a:cxn ang="0">
                  <a:pos x="80" y="419"/>
                </a:cxn>
                <a:cxn ang="0">
                  <a:pos x="143" y="321"/>
                </a:cxn>
                <a:cxn ang="0">
                  <a:pos x="80" y="419"/>
                </a:cxn>
                <a:cxn ang="0">
                  <a:pos x="161" y="298"/>
                </a:cxn>
                <a:cxn ang="0">
                  <a:pos x="312" y="280"/>
                </a:cxn>
                <a:cxn ang="0">
                  <a:pos x="321" y="298"/>
                </a:cxn>
                <a:cxn ang="0">
                  <a:pos x="161" y="298"/>
                </a:cxn>
                <a:cxn ang="0">
                  <a:pos x="339" y="321"/>
                </a:cxn>
                <a:cxn ang="0">
                  <a:pos x="401" y="419"/>
                </a:cxn>
                <a:cxn ang="0">
                  <a:pos x="241" y="111"/>
                </a:cxn>
                <a:cxn ang="0">
                  <a:pos x="263" y="107"/>
                </a:cxn>
                <a:cxn ang="0">
                  <a:pos x="294" y="76"/>
                </a:cxn>
                <a:cxn ang="0">
                  <a:pos x="299" y="53"/>
                </a:cxn>
                <a:cxn ang="0">
                  <a:pos x="281" y="13"/>
                </a:cxn>
                <a:cxn ang="0">
                  <a:pos x="241" y="0"/>
                </a:cxn>
                <a:cxn ang="0">
                  <a:pos x="218" y="4"/>
                </a:cxn>
                <a:cxn ang="0">
                  <a:pos x="187" y="31"/>
                </a:cxn>
                <a:cxn ang="0">
                  <a:pos x="183" y="53"/>
                </a:cxn>
                <a:cxn ang="0">
                  <a:pos x="201" y="93"/>
                </a:cxn>
                <a:cxn ang="0">
                  <a:pos x="241" y="111"/>
                </a:cxn>
              </a:cxnLst>
              <a:rect l="0" t="0" r="r" b="b"/>
              <a:pathLst>
                <a:path w="481" h="481">
                  <a:moveTo>
                    <a:pt x="481" y="476"/>
                  </a:moveTo>
                  <a:lnTo>
                    <a:pt x="290" y="129"/>
                  </a:lnTo>
                  <a:lnTo>
                    <a:pt x="290" y="129"/>
                  </a:lnTo>
                  <a:lnTo>
                    <a:pt x="267" y="138"/>
                  </a:lnTo>
                  <a:lnTo>
                    <a:pt x="241" y="142"/>
                  </a:lnTo>
                  <a:lnTo>
                    <a:pt x="241" y="142"/>
                  </a:lnTo>
                  <a:lnTo>
                    <a:pt x="214" y="138"/>
                  </a:lnTo>
                  <a:lnTo>
                    <a:pt x="192" y="129"/>
                  </a:lnTo>
                  <a:lnTo>
                    <a:pt x="0" y="476"/>
                  </a:lnTo>
                  <a:lnTo>
                    <a:pt x="0" y="476"/>
                  </a:lnTo>
                  <a:lnTo>
                    <a:pt x="0" y="481"/>
                  </a:lnTo>
                  <a:lnTo>
                    <a:pt x="0" y="481"/>
                  </a:lnTo>
                  <a:lnTo>
                    <a:pt x="5" y="481"/>
                  </a:lnTo>
                  <a:lnTo>
                    <a:pt x="36" y="481"/>
                  </a:lnTo>
                  <a:lnTo>
                    <a:pt x="36" y="481"/>
                  </a:lnTo>
                  <a:lnTo>
                    <a:pt x="40" y="481"/>
                  </a:lnTo>
                  <a:lnTo>
                    <a:pt x="40" y="481"/>
                  </a:lnTo>
                  <a:lnTo>
                    <a:pt x="54" y="463"/>
                  </a:lnTo>
                  <a:lnTo>
                    <a:pt x="54" y="463"/>
                  </a:lnTo>
                  <a:lnTo>
                    <a:pt x="54" y="463"/>
                  </a:lnTo>
                  <a:lnTo>
                    <a:pt x="241" y="370"/>
                  </a:lnTo>
                  <a:lnTo>
                    <a:pt x="428" y="463"/>
                  </a:lnTo>
                  <a:lnTo>
                    <a:pt x="428" y="463"/>
                  </a:lnTo>
                  <a:lnTo>
                    <a:pt x="428" y="463"/>
                  </a:lnTo>
                  <a:lnTo>
                    <a:pt x="428" y="463"/>
                  </a:lnTo>
                  <a:lnTo>
                    <a:pt x="441" y="481"/>
                  </a:lnTo>
                  <a:lnTo>
                    <a:pt x="441" y="481"/>
                  </a:lnTo>
                  <a:lnTo>
                    <a:pt x="446" y="481"/>
                  </a:lnTo>
                  <a:lnTo>
                    <a:pt x="477" y="481"/>
                  </a:lnTo>
                  <a:lnTo>
                    <a:pt x="477" y="481"/>
                  </a:lnTo>
                  <a:lnTo>
                    <a:pt x="481" y="481"/>
                  </a:lnTo>
                  <a:lnTo>
                    <a:pt x="481" y="481"/>
                  </a:lnTo>
                  <a:lnTo>
                    <a:pt x="481" y="476"/>
                  </a:lnTo>
                  <a:lnTo>
                    <a:pt x="481" y="476"/>
                  </a:lnTo>
                  <a:close/>
                  <a:moveTo>
                    <a:pt x="241" y="174"/>
                  </a:moveTo>
                  <a:lnTo>
                    <a:pt x="241" y="174"/>
                  </a:lnTo>
                  <a:lnTo>
                    <a:pt x="294" y="254"/>
                  </a:lnTo>
                  <a:lnTo>
                    <a:pt x="187" y="254"/>
                  </a:lnTo>
                  <a:lnTo>
                    <a:pt x="187" y="254"/>
                  </a:lnTo>
                  <a:lnTo>
                    <a:pt x="241" y="174"/>
                  </a:lnTo>
                  <a:lnTo>
                    <a:pt x="241" y="174"/>
                  </a:lnTo>
                  <a:close/>
                  <a:moveTo>
                    <a:pt x="80" y="419"/>
                  </a:moveTo>
                  <a:lnTo>
                    <a:pt x="80" y="419"/>
                  </a:lnTo>
                  <a:lnTo>
                    <a:pt x="143" y="321"/>
                  </a:lnTo>
                  <a:lnTo>
                    <a:pt x="210" y="352"/>
                  </a:lnTo>
                  <a:lnTo>
                    <a:pt x="80" y="419"/>
                  </a:lnTo>
                  <a:close/>
                  <a:moveTo>
                    <a:pt x="161" y="298"/>
                  </a:moveTo>
                  <a:lnTo>
                    <a:pt x="161" y="298"/>
                  </a:lnTo>
                  <a:lnTo>
                    <a:pt x="169" y="280"/>
                  </a:lnTo>
                  <a:lnTo>
                    <a:pt x="312" y="280"/>
                  </a:lnTo>
                  <a:lnTo>
                    <a:pt x="312" y="280"/>
                  </a:lnTo>
                  <a:lnTo>
                    <a:pt x="321" y="298"/>
                  </a:lnTo>
                  <a:lnTo>
                    <a:pt x="241" y="338"/>
                  </a:lnTo>
                  <a:lnTo>
                    <a:pt x="161" y="298"/>
                  </a:lnTo>
                  <a:close/>
                  <a:moveTo>
                    <a:pt x="272" y="352"/>
                  </a:moveTo>
                  <a:lnTo>
                    <a:pt x="339" y="321"/>
                  </a:lnTo>
                  <a:lnTo>
                    <a:pt x="339" y="321"/>
                  </a:lnTo>
                  <a:lnTo>
                    <a:pt x="401" y="419"/>
                  </a:lnTo>
                  <a:lnTo>
                    <a:pt x="272" y="352"/>
                  </a:lnTo>
                  <a:close/>
                  <a:moveTo>
                    <a:pt x="241" y="111"/>
                  </a:moveTo>
                  <a:lnTo>
                    <a:pt x="241" y="111"/>
                  </a:lnTo>
                  <a:lnTo>
                    <a:pt x="263" y="107"/>
                  </a:lnTo>
                  <a:lnTo>
                    <a:pt x="281" y="93"/>
                  </a:lnTo>
                  <a:lnTo>
                    <a:pt x="294" y="76"/>
                  </a:lnTo>
                  <a:lnTo>
                    <a:pt x="299" y="53"/>
                  </a:lnTo>
                  <a:lnTo>
                    <a:pt x="299" y="53"/>
                  </a:lnTo>
                  <a:lnTo>
                    <a:pt x="294" y="31"/>
                  </a:lnTo>
                  <a:lnTo>
                    <a:pt x="281" y="13"/>
                  </a:lnTo>
                  <a:lnTo>
                    <a:pt x="263" y="4"/>
                  </a:lnTo>
                  <a:lnTo>
                    <a:pt x="241" y="0"/>
                  </a:lnTo>
                  <a:lnTo>
                    <a:pt x="241" y="0"/>
                  </a:lnTo>
                  <a:lnTo>
                    <a:pt x="218" y="4"/>
                  </a:lnTo>
                  <a:lnTo>
                    <a:pt x="201" y="13"/>
                  </a:lnTo>
                  <a:lnTo>
                    <a:pt x="187" y="31"/>
                  </a:lnTo>
                  <a:lnTo>
                    <a:pt x="183" y="53"/>
                  </a:lnTo>
                  <a:lnTo>
                    <a:pt x="183" y="53"/>
                  </a:lnTo>
                  <a:lnTo>
                    <a:pt x="187" y="76"/>
                  </a:lnTo>
                  <a:lnTo>
                    <a:pt x="201" y="93"/>
                  </a:lnTo>
                  <a:lnTo>
                    <a:pt x="218" y="107"/>
                  </a:lnTo>
                  <a:lnTo>
                    <a:pt x="241" y="111"/>
                  </a:lnTo>
                  <a:lnTo>
                    <a:pt x="241"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605" name="Freeform 21"/>
            <p:cNvSpPr>
              <a:spLocks noEditPoints="1"/>
            </p:cNvSpPr>
            <p:nvPr/>
          </p:nvSpPr>
          <p:spPr bwMode="auto">
            <a:xfrm>
              <a:off x="1509713" y="1182688"/>
              <a:ext cx="862013" cy="544512"/>
            </a:xfrm>
            <a:custGeom>
              <a:avLst/>
              <a:gdLst/>
              <a:ahLst/>
              <a:cxnLst>
                <a:cxn ang="0">
                  <a:pos x="463" y="4"/>
                </a:cxn>
                <a:cxn ang="0">
                  <a:pos x="463" y="18"/>
                </a:cxn>
                <a:cxn ang="0">
                  <a:pos x="521" y="174"/>
                </a:cxn>
                <a:cxn ang="0">
                  <a:pos x="490" y="290"/>
                </a:cxn>
                <a:cxn ang="0">
                  <a:pos x="463" y="339"/>
                </a:cxn>
                <a:cxn ang="0">
                  <a:pos x="481" y="339"/>
                </a:cxn>
                <a:cxn ang="0">
                  <a:pos x="543" y="174"/>
                </a:cxn>
                <a:cxn ang="0">
                  <a:pos x="508" y="40"/>
                </a:cxn>
                <a:cxn ang="0">
                  <a:pos x="374" y="111"/>
                </a:cxn>
                <a:cxn ang="0">
                  <a:pos x="383" y="147"/>
                </a:cxn>
                <a:cxn ang="0">
                  <a:pos x="374" y="214"/>
                </a:cxn>
                <a:cxn ang="0">
                  <a:pos x="374" y="232"/>
                </a:cxn>
                <a:cxn ang="0">
                  <a:pos x="401" y="218"/>
                </a:cxn>
                <a:cxn ang="0">
                  <a:pos x="414" y="174"/>
                </a:cxn>
                <a:cxn ang="0">
                  <a:pos x="388" y="111"/>
                </a:cxn>
                <a:cxn ang="0">
                  <a:pos x="374" y="111"/>
                </a:cxn>
                <a:cxn ang="0">
                  <a:pos x="419" y="58"/>
                </a:cxn>
                <a:cxn ang="0">
                  <a:pos x="419" y="76"/>
                </a:cxn>
                <a:cxn ang="0">
                  <a:pos x="454" y="174"/>
                </a:cxn>
                <a:cxn ang="0">
                  <a:pos x="432" y="245"/>
                </a:cxn>
                <a:cxn ang="0">
                  <a:pos x="419" y="285"/>
                </a:cxn>
                <a:cxn ang="0">
                  <a:pos x="437" y="281"/>
                </a:cxn>
                <a:cxn ang="0">
                  <a:pos x="477" y="174"/>
                </a:cxn>
                <a:cxn ang="0">
                  <a:pos x="454" y="85"/>
                </a:cxn>
                <a:cxn ang="0">
                  <a:pos x="22" y="174"/>
                </a:cxn>
                <a:cxn ang="0">
                  <a:pos x="80" y="18"/>
                </a:cxn>
                <a:cxn ang="0">
                  <a:pos x="80" y="4"/>
                </a:cxn>
                <a:cxn ang="0">
                  <a:pos x="36" y="40"/>
                </a:cxn>
                <a:cxn ang="0">
                  <a:pos x="0" y="174"/>
                </a:cxn>
                <a:cxn ang="0">
                  <a:pos x="62" y="339"/>
                </a:cxn>
                <a:cxn ang="0">
                  <a:pos x="80" y="339"/>
                </a:cxn>
                <a:cxn ang="0">
                  <a:pos x="53" y="290"/>
                </a:cxn>
                <a:cxn ang="0">
                  <a:pos x="22" y="174"/>
                </a:cxn>
                <a:cxn ang="0">
                  <a:pos x="107" y="58"/>
                </a:cxn>
                <a:cxn ang="0">
                  <a:pos x="67" y="143"/>
                </a:cxn>
                <a:cxn ang="0">
                  <a:pos x="76" y="232"/>
                </a:cxn>
                <a:cxn ang="0">
                  <a:pos x="116" y="285"/>
                </a:cxn>
                <a:cxn ang="0">
                  <a:pos x="125" y="267"/>
                </a:cxn>
                <a:cxn ang="0">
                  <a:pos x="89" y="196"/>
                </a:cxn>
                <a:cxn ang="0">
                  <a:pos x="98" y="120"/>
                </a:cxn>
                <a:cxn ang="0">
                  <a:pos x="129" y="67"/>
                </a:cxn>
                <a:cxn ang="0">
                  <a:pos x="169" y="111"/>
                </a:cxn>
                <a:cxn ang="0">
                  <a:pos x="143" y="125"/>
                </a:cxn>
                <a:cxn ang="0">
                  <a:pos x="129" y="174"/>
                </a:cxn>
                <a:cxn ang="0">
                  <a:pos x="151" y="227"/>
                </a:cxn>
                <a:cxn ang="0">
                  <a:pos x="169" y="232"/>
                </a:cxn>
                <a:cxn ang="0">
                  <a:pos x="160" y="196"/>
                </a:cxn>
                <a:cxn ang="0">
                  <a:pos x="169" y="129"/>
                </a:cxn>
                <a:cxn ang="0">
                  <a:pos x="169" y="111"/>
                </a:cxn>
              </a:cxnLst>
              <a:rect l="0" t="0" r="r" b="b"/>
              <a:pathLst>
                <a:path w="543" h="343">
                  <a:moveTo>
                    <a:pt x="481" y="4"/>
                  </a:moveTo>
                  <a:lnTo>
                    <a:pt x="481" y="4"/>
                  </a:lnTo>
                  <a:lnTo>
                    <a:pt x="472" y="0"/>
                  </a:lnTo>
                  <a:lnTo>
                    <a:pt x="463" y="4"/>
                  </a:lnTo>
                  <a:lnTo>
                    <a:pt x="463" y="4"/>
                  </a:lnTo>
                  <a:lnTo>
                    <a:pt x="459" y="9"/>
                  </a:lnTo>
                  <a:lnTo>
                    <a:pt x="463" y="18"/>
                  </a:lnTo>
                  <a:lnTo>
                    <a:pt x="463" y="18"/>
                  </a:lnTo>
                  <a:lnTo>
                    <a:pt x="486" y="53"/>
                  </a:lnTo>
                  <a:lnTo>
                    <a:pt x="508" y="89"/>
                  </a:lnTo>
                  <a:lnTo>
                    <a:pt x="517" y="129"/>
                  </a:lnTo>
                  <a:lnTo>
                    <a:pt x="521" y="174"/>
                  </a:lnTo>
                  <a:lnTo>
                    <a:pt x="521" y="174"/>
                  </a:lnTo>
                  <a:lnTo>
                    <a:pt x="517" y="214"/>
                  </a:lnTo>
                  <a:lnTo>
                    <a:pt x="508" y="254"/>
                  </a:lnTo>
                  <a:lnTo>
                    <a:pt x="490" y="290"/>
                  </a:lnTo>
                  <a:lnTo>
                    <a:pt x="463" y="325"/>
                  </a:lnTo>
                  <a:lnTo>
                    <a:pt x="463" y="325"/>
                  </a:lnTo>
                  <a:lnTo>
                    <a:pt x="459" y="330"/>
                  </a:lnTo>
                  <a:lnTo>
                    <a:pt x="463" y="339"/>
                  </a:lnTo>
                  <a:lnTo>
                    <a:pt x="463" y="339"/>
                  </a:lnTo>
                  <a:lnTo>
                    <a:pt x="472" y="343"/>
                  </a:lnTo>
                  <a:lnTo>
                    <a:pt x="481" y="339"/>
                  </a:lnTo>
                  <a:lnTo>
                    <a:pt x="481" y="339"/>
                  </a:lnTo>
                  <a:lnTo>
                    <a:pt x="508" y="303"/>
                  </a:lnTo>
                  <a:lnTo>
                    <a:pt x="530" y="263"/>
                  </a:lnTo>
                  <a:lnTo>
                    <a:pt x="539" y="218"/>
                  </a:lnTo>
                  <a:lnTo>
                    <a:pt x="543" y="174"/>
                  </a:lnTo>
                  <a:lnTo>
                    <a:pt x="543" y="174"/>
                  </a:lnTo>
                  <a:lnTo>
                    <a:pt x="539" y="125"/>
                  </a:lnTo>
                  <a:lnTo>
                    <a:pt x="526" y="80"/>
                  </a:lnTo>
                  <a:lnTo>
                    <a:pt x="508" y="40"/>
                  </a:lnTo>
                  <a:lnTo>
                    <a:pt x="481" y="4"/>
                  </a:lnTo>
                  <a:lnTo>
                    <a:pt x="481" y="4"/>
                  </a:lnTo>
                  <a:close/>
                  <a:moveTo>
                    <a:pt x="374" y="111"/>
                  </a:moveTo>
                  <a:lnTo>
                    <a:pt x="374" y="111"/>
                  </a:lnTo>
                  <a:lnTo>
                    <a:pt x="370" y="120"/>
                  </a:lnTo>
                  <a:lnTo>
                    <a:pt x="374" y="129"/>
                  </a:lnTo>
                  <a:lnTo>
                    <a:pt x="374" y="129"/>
                  </a:lnTo>
                  <a:lnTo>
                    <a:pt x="383" y="147"/>
                  </a:lnTo>
                  <a:lnTo>
                    <a:pt x="388" y="174"/>
                  </a:lnTo>
                  <a:lnTo>
                    <a:pt x="388" y="174"/>
                  </a:lnTo>
                  <a:lnTo>
                    <a:pt x="383" y="196"/>
                  </a:lnTo>
                  <a:lnTo>
                    <a:pt x="374" y="214"/>
                  </a:lnTo>
                  <a:lnTo>
                    <a:pt x="374" y="214"/>
                  </a:lnTo>
                  <a:lnTo>
                    <a:pt x="370" y="223"/>
                  </a:lnTo>
                  <a:lnTo>
                    <a:pt x="374" y="232"/>
                  </a:lnTo>
                  <a:lnTo>
                    <a:pt x="374" y="232"/>
                  </a:lnTo>
                  <a:lnTo>
                    <a:pt x="383" y="232"/>
                  </a:lnTo>
                  <a:lnTo>
                    <a:pt x="392" y="227"/>
                  </a:lnTo>
                  <a:lnTo>
                    <a:pt x="392" y="227"/>
                  </a:lnTo>
                  <a:lnTo>
                    <a:pt x="401" y="218"/>
                  </a:lnTo>
                  <a:lnTo>
                    <a:pt x="405" y="200"/>
                  </a:lnTo>
                  <a:lnTo>
                    <a:pt x="410" y="187"/>
                  </a:lnTo>
                  <a:lnTo>
                    <a:pt x="414" y="174"/>
                  </a:lnTo>
                  <a:lnTo>
                    <a:pt x="414" y="174"/>
                  </a:lnTo>
                  <a:lnTo>
                    <a:pt x="410" y="156"/>
                  </a:lnTo>
                  <a:lnTo>
                    <a:pt x="405" y="143"/>
                  </a:lnTo>
                  <a:lnTo>
                    <a:pt x="401" y="125"/>
                  </a:lnTo>
                  <a:lnTo>
                    <a:pt x="388" y="111"/>
                  </a:lnTo>
                  <a:lnTo>
                    <a:pt x="388" y="111"/>
                  </a:lnTo>
                  <a:lnTo>
                    <a:pt x="383" y="111"/>
                  </a:lnTo>
                  <a:lnTo>
                    <a:pt x="374" y="111"/>
                  </a:lnTo>
                  <a:lnTo>
                    <a:pt x="374" y="111"/>
                  </a:lnTo>
                  <a:close/>
                  <a:moveTo>
                    <a:pt x="437" y="58"/>
                  </a:moveTo>
                  <a:lnTo>
                    <a:pt x="437" y="58"/>
                  </a:lnTo>
                  <a:lnTo>
                    <a:pt x="428" y="58"/>
                  </a:lnTo>
                  <a:lnTo>
                    <a:pt x="419" y="58"/>
                  </a:lnTo>
                  <a:lnTo>
                    <a:pt x="419" y="58"/>
                  </a:lnTo>
                  <a:lnTo>
                    <a:pt x="414" y="67"/>
                  </a:lnTo>
                  <a:lnTo>
                    <a:pt x="419" y="76"/>
                  </a:lnTo>
                  <a:lnTo>
                    <a:pt x="419" y="76"/>
                  </a:lnTo>
                  <a:lnTo>
                    <a:pt x="432" y="98"/>
                  </a:lnTo>
                  <a:lnTo>
                    <a:pt x="445" y="120"/>
                  </a:lnTo>
                  <a:lnTo>
                    <a:pt x="454" y="147"/>
                  </a:lnTo>
                  <a:lnTo>
                    <a:pt x="454" y="174"/>
                  </a:lnTo>
                  <a:lnTo>
                    <a:pt x="454" y="174"/>
                  </a:lnTo>
                  <a:lnTo>
                    <a:pt x="454" y="196"/>
                  </a:lnTo>
                  <a:lnTo>
                    <a:pt x="445" y="223"/>
                  </a:lnTo>
                  <a:lnTo>
                    <a:pt x="432" y="245"/>
                  </a:lnTo>
                  <a:lnTo>
                    <a:pt x="419" y="267"/>
                  </a:lnTo>
                  <a:lnTo>
                    <a:pt x="419" y="267"/>
                  </a:lnTo>
                  <a:lnTo>
                    <a:pt x="414" y="276"/>
                  </a:lnTo>
                  <a:lnTo>
                    <a:pt x="419" y="285"/>
                  </a:lnTo>
                  <a:lnTo>
                    <a:pt x="419" y="285"/>
                  </a:lnTo>
                  <a:lnTo>
                    <a:pt x="428" y="285"/>
                  </a:lnTo>
                  <a:lnTo>
                    <a:pt x="437" y="281"/>
                  </a:lnTo>
                  <a:lnTo>
                    <a:pt x="437" y="281"/>
                  </a:lnTo>
                  <a:lnTo>
                    <a:pt x="454" y="258"/>
                  </a:lnTo>
                  <a:lnTo>
                    <a:pt x="468" y="232"/>
                  </a:lnTo>
                  <a:lnTo>
                    <a:pt x="477" y="200"/>
                  </a:lnTo>
                  <a:lnTo>
                    <a:pt x="477" y="174"/>
                  </a:lnTo>
                  <a:lnTo>
                    <a:pt x="477" y="174"/>
                  </a:lnTo>
                  <a:lnTo>
                    <a:pt x="477" y="143"/>
                  </a:lnTo>
                  <a:lnTo>
                    <a:pt x="468" y="111"/>
                  </a:lnTo>
                  <a:lnTo>
                    <a:pt x="454" y="85"/>
                  </a:lnTo>
                  <a:lnTo>
                    <a:pt x="437" y="58"/>
                  </a:lnTo>
                  <a:lnTo>
                    <a:pt x="437" y="58"/>
                  </a:lnTo>
                  <a:close/>
                  <a:moveTo>
                    <a:pt x="22" y="174"/>
                  </a:moveTo>
                  <a:lnTo>
                    <a:pt x="22" y="174"/>
                  </a:lnTo>
                  <a:lnTo>
                    <a:pt x="27" y="129"/>
                  </a:lnTo>
                  <a:lnTo>
                    <a:pt x="36" y="89"/>
                  </a:lnTo>
                  <a:lnTo>
                    <a:pt x="58" y="53"/>
                  </a:lnTo>
                  <a:lnTo>
                    <a:pt x="80" y="18"/>
                  </a:lnTo>
                  <a:lnTo>
                    <a:pt x="80" y="18"/>
                  </a:lnTo>
                  <a:lnTo>
                    <a:pt x="85" y="9"/>
                  </a:lnTo>
                  <a:lnTo>
                    <a:pt x="80" y="4"/>
                  </a:lnTo>
                  <a:lnTo>
                    <a:pt x="80" y="4"/>
                  </a:lnTo>
                  <a:lnTo>
                    <a:pt x="71" y="0"/>
                  </a:lnTo>
                  <a:lnTo>
                    <a:pt x="62" y="4"/>
                  </a:lnTo>
                  <a:lnTo>
                    <a:pt x="62" y="4"/>
                  </a:lnTo>
                  <a:lnTo>
                    <a:pt x="36" y="40"/>
                  </a:lnTo>
                  <a:lnTo>
                    <a:pt x="18" y="80"/>
                  </a:lnTo>
                  <a:lnTo>
                    <a:pt x="4" y="125"/>
                  </a:lnTo>
                  <a:lnTo>
                    <a:pt x="0" y="174"/>
                  </a:lnTo>
                  <a:lnTo>
                    <a:pt x="0" y="174"/>
                  </a:lnTo>
                  <a:lnTo>
                    <a:pt x="4" y="218"/>
                  </a:lnTo>
                  <a:lnTo>
                    <a:pt x="13" y="263"/>
                  </a:lnTo>
                  <a:lnTo>
                    <a:pt x="36" y="303"/>
                  </a:lnTo>
                  <a:lnTo>
                    <a:pt x="62" y="339"/>
                  </a:lnTo>
                  <a:lnTo>
                    <a:pt x="62" y="339"/>
                  </a:lnTo>
                  <a:lnTo>
                    <a:pt x="71" y="343"/>
                  </a:lnTo>
                  <a:lnTo>
                    <a:pt x="80" y="339"/>
                  </a:lnTo>
                  <a:lnTo>
                    <a:pt x="80" y="339"/>
                  </a:lnTo>
                  <a:lnTo>
                    <a:pt x="85" y="330"/>
                  </a:lnTo>
                  <a:lnTo>
                    <a:pt x="80" y="325"/>
                  </a:lnTo>
                  <a:lnTo>
                    <a:pt x="80" y="325"/>
                  </a:lnTo>
                  <a:lnTo>
                    <a:pt x="53" y="290"/>
                  </a:lnTo>
                  <a:lnTo>
                    <a:pt x="36" y="254"/>
                  </a:lnTo>
                  <a:lnTo>
                    <a:pt x="27" y="214"/>
                  </a:lnTo>
                  <a:lnTo>
                    <a:pt x="22" y="174"/>
                  </a:lnTo>
                  <a:lnTo>
                    <a:pt x="22" y="174"/>
                  </a:lnTo>
                  <a:close/>
                  <a:moveTo>
                    <a:pt x="125" y="58"/>
                  </a:moveTo>
                  <a:lnTo>
                    <a:pt x="125" y="58"/>
                  </a:lnTo>
                  <a:lnTo>
                    <a:pt x="116" y="58"/>
                  </a:lnTo>
                  <a:lnTo>
                    <a:pt x="107" y="58"/>
                  </a:lnTo>
                  <a:lnTo>
                    <a:pt x="107" y="58"/>
                  </a:lnTo>
                  <a:lnTo>
                    <a:pt x="89" y="85"/>
                  </a:lnTo>
                  <a:lnTo>
                    <a:pt x="76" y="111"/>
                  </a:lnTo>
                  <a:lnTo>
                    <a:pt x="67" y="143"/>
                  </a:lnTo>
                  <a:lnTo>
                    <a:pt x="67" y="174"/>
                  </a:lnTo>
                  <a:lnTo>
                    <a:pt x="67" y="174"/>
                  </a:lnTo>
                  <a:lnTo>
                    <a:pt x="67" y="200"/>
                  </a:lnTo>
                  <a:lnTo>
                    <a:pt x="76" y="232"/>
                  </a:lnTo>
                  <a:lnTo>
                    <a:pt x="89" y="258"/>
                  </a:lnTo>
                  <a:lnTo>
                    <a:pt x="107" y="281"/>
                  </a:lnTo>
                  <a:lnTo>
                    <a:pt x="107" y="281"/>
                  </a:lnTo>
                  <a:lnTo>
                    <a:pt x="116" y="285"/>
                  </a:lnTo>
                  <a:lnTo>
                    <a:pt x="125" y="285"/>
                  </a:lnTo>
                  <a:lnTo>
                    <a:pt x="125" y="285"/>
                  </a:lnTo>
                  <a:lnTo>
                    <a:pt x="129" y="276"/>
                  </a:lnTo>
                  <a:lnTo>
                    <a:pt x="125" y="267"/>
                  </a:lnTo>
                  <a:lnTo>
                    <a:pt x="125" y="267"/>
                  </a:lnTo>
                  <a:lnTo>
                    <a:pt x="111" y="245"/>
                  </a:lnTo>
                  <a:lnTo>
                    <a:pt x="98" y="223"/>
                  </a:lnTo>
                  <a:lnTo>
                    <a:pt x="89" y="196"/>
                  </a:lnTo>
                  <a:lnTo>
                    <a:pt x="89" y="174"/>
                  </a:lnTo>
                  <a:lnTo>
                    <a:pt x="89" y="174"/>
                  </a:lnTo>
                  <a:lnTo>
                    <a:pt x="89" y="147"/>
                  </a:lnTo>
                  <a:lnTo>
                    <a:pt x="98" y="120"/>
                  </a:lnTo>
                  <a:lnTo>
                    <a:pt x="111" y="98"/>
                  </a:lnTo>
                  <a:lnTo>
                    <a:pt x="125" y="76"/>
                  </a:lnTo>
                  <a:lnTo>
                    <a:pt x="125" y="76"/>
                  </a:lnTo>
                  <a:lnTo>
                    <a:pt x="129" y="67"/>
                  </a:lnTo>
                  <a:lnTo>
                    <a:pt x="125" y="58"/>
                  </a:lnTo>
                  <a:lnTo>
                    <a:pt x="125" y="58"/>
                  </a:lnTo>
                  <a:close/>
                  <a:moveTo>
                    <a:pt x="169" y="111"/>
                  </a:moveTo>
                  <a:lnTo>
                    <a:pt x="169" y="111"/>
                  </a:lnTo>
                  <a:lnTo>
                    <a:pt x="160" y="111"/>
                  </a:lnTo>
                  <a:lnTo>
                    <a:pt x="156" y="111"/>
                  </a:lnTo>
                  <a:lnTo>
                    <a:pt x="156" y="111"/>
                  </a:lnTo>
                  <a:lnTo>
                    <a:pt x="143" y="125"/>
                  </a:lnTo>
                  <a:lnTo>
                    <a:pt x="138" y="143"/>
                  </a:lnTo>
                  <a:lnTo>
                    <a:pt x="134" y="156"/>
                  </a:lnTo>
                  <a:lnTo>
                    <a:pt x="129" y="174"/>
                  </a:lnTo>
                  <a:lnTo>
                    <a:pt x="129" y="174"/>
                  </a:lnTo>
                  <a:lnTo>
                    <a:pt x="134" y="187"/>
                  </a:lnTo>
                  <a:lnTo>
                    <a:pt x="138" y="200"/>
                  </a:lnTo>
                  <a:lnTo>
                    <a:pt x="143" y="218"/>
                  </a:lnTo>
                  <a:lnTo>
                    <a:pt x="151" y="227"/>
                  </a:lnTo>
                  <a:lnTo>
                    <a:pt x="151" y="227"/>
                  </a:lnTo>
                  <a:lnTo>
                    <a:pt x="160" y="232"/>
                  </a:lnTo>
                  <a:lnTo>
                    <a:pt x="169" y="232"/>
                  </a:lnTo>
                  <a:lnTo>
                    <a:pt x="169" y="232"/>
                  </a:lnTo>
                  <a:lnTo>
                    <a:pt x="174" y="223"/>
                  </a:lnTo>
                  <a:lnTo>
                    <a:pt x="169" y="214"/>
                  </a:lnTo>
                  <a:lnTo>
                    <a:pt x="169" y="214"/>
                  </a:lnTo>
                  <a:lnTo>
                    <a:pt x="160" y="196"/>
                  </a:lnTo>
                  <a:lnTo>
                    <a:pt x="156" y="174"/>
                  </a:lnTo>
                  <a:lnTo>
                    <a:pt x="156" y="174"/>
                  </a:lnTo>
                  <a:lnTo>
                    <a:pt x="160" y="147"/>
                  </a:lnTo>
                  <a:lnTo>
                    <a:pt x="169" y="129"/>
                  </a:lnTo>
                  <a:lnTo>
                    <a:pt x="169" y="129"/>
                  </a:lnTo>
                  <a:lnTo>
                    <a:pt x="174" y="120"/>
                  </a:lnTo>
                  <a:lnTo>
                    <a:pt x="169" y="111"/>
                  </a:lnTo>
                  <a:lnTo>
                    <a:pt x="169"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grpSp>
      <p:cxnSp>
        <p:nvCxnSpPr>
          <p:cNvPr id="606" name="Straight Connector 605"/>
          <p:cNvCxnSpPr>
            <a:stCxn id="662" idx="10"/>
            <a:endCxn id="700" idx="5"/>
          </p:cNvCxnSpPr>
          <p:nvPr/>
        </p:nvCxnSpPr>
        <p:spPr>
          <a:xfrm flipH="1">
            <a:off x="5045301" y="3261792"/>
            <a:ext cx="541044" cy="4195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7" name="Straight Connector 606"/>
          <p:cNvCxnSpPr>
            <a:endCxn id="644" idx="11"/>
          </p:cNvCxnSpPr>
          <p:nvPr/>
        </p:nvCxnSpPr>
        <p:spPr>
          <a:xfrm flipH="1" flipV="1">
            <a:off x="5908962" y="2937788"/>
            <a:ext cx="377539" cy="19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8" name="Straight Connector 607"/>
          <p:cNvCxnSpPr/>
          <p:nvPr/>
        </p:nvCxnSpPr>
        <p:spPr>
          <a:xfrm flipH="1">
            <a:off x="6769406" y="2832261"/>
            <a:ext cx="411458" cy="5129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flipH="1" flipV="1">
            <a:off x="6931462" y="3090959"/>
            <a:ext cx="346727" cy="2751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0" name="Straight Connector 609"/>
          <p:cNvCxnSpPr>
            <a:stCxn id="568" idx="0"/>
          </p:cNvCxnSpPr>
          <p:nvPr/>
        </p:nvCxnSpPr>
        <p:spPr>
          <a:xfrm flipH="1" flipV="1">
            <a:off x="7313160" y="2867560"/>
            <a:ext cx="177963" cy="5163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flipH="1">
            <a:off x="7765374" y="3039356"/>
            <a:ext cx="190499" cy="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2" name="Straight Connector 68"/>
          <p:cNvCxnSpPr>
            <a:stCxn id="602" idx="3"/>
          </p:cNvCxnSpPr>
          <p:nvPr/>
        </p:nvCxnSpPr>
        <p:spPr>
          <a:xfrm flipV="1">
            <a:off x="1505706" y="3178801"/>
            <a:ext cx="506256" cy="8233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3" name="Straight Connector 612"/>
          <p:cNvCxnSpPr>
            <a:stCxn id="692" idx="1"/>
            <a:endCxn id="697" idx="0"/>
          </p:cNvCxnSpPr>
          <p:nvPr/>
        </p:nvCxnSpPr>
        <p:spPr>
          <a:xfrm flipH="1">
            <a:off x="3252431" y="3157677"/>
            <a:ext cx="672280" cy="78552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4" name="Straight Connector 613"/>
          <p:cNvCxnSpPr>
            <a:endCxn id="692" idx="1"/>
          </p:cNvCxnSpPr>
          <p:nvPr/>
        </p:nvCxnSpPr>
        <p:spPr>
          <a:xfrm>
            <a:off x="2344605" y="2929282"/>
            <a:ext cx="1580106" cy="22839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15" name="TextBox 235"/>
          <p:cNvSpPr txBox="1"/>
          <p:nvPr/>
        </p:nvSpPr>
        <p:spPr>
          <a:xfrm>
            <a:off x="4018625" y="2092468"/>
            <a:ext cx="903645" cy="307777"/>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Firewalls</a:t>
            </a:r>
          </a:p>
        </p:txBody>
      </p:sp>
      <p:sp>
        <p:nvSpPr>
          <p:cNvPr id="616" name="Rectangle 239"/>
          <p:cNvSpPr/>
          <p:nvPr/>
        </p:nvSpPr>
        <p:spPr>
          <a:xfrm>
            <a:off x="408912" y="2659266"/>
            <a:ext cx="1504771" cy="307777"/>
          </a:xfrm>
          <a:prstGeom prst="rect">
            <a:avLst/>
          </a:prstGeom>
        </p:spPr>
        <p:txBody>
          <a:bodyPr wrap="none">
            <a:spAutoFit/>
          </a:bodyPr>
          <a:lstStyle/>
          <a:p>
            <a:r>
              <a:rPr lang="en-US" sz="1400" dirty="0" smtClean="0">
                <a:solidFill>
                  <a:srgbClr val="000000"/>
                </a:solidFill>
                <a:latin typeface="Open Sans Light"/>
                <a:ea typeface="Open Sans" panose="020B0606030504020204" pitchFamily="34" charset="0"/>
                <a:cs typeface="Open Sans Light"/>
              </a:rPr>
              <a:t>Device Features</a:t>
            </a:r>
            <a:endParaRPr lang="en-US" sz="1400" dirty="0">
              <a:latin typeface="Open Sans Light"/>
              <a:ea typeface="Open Sans" panose="020B0606030504020204" pitchFamily="34" charset="0"/>
              <a:cs typeface="Open Sans Light"/>
            </a:endParaRPr>
          </a:p>
        </p:txBody>
      </p:sp>
      <p:sp>
        <p:nvSpPr>
          <p:cNvPr id="617" name="TextBox 247"/>
          <p:cNvSpPr txBox="1"/>
          <p:nvPr/>
        </p:nvSpPr>
        <p:spPr>
          <a:xfrm>
            <a:off x="1730084" y="1884912"/>
            <a:ext cx="848159" cy="461665"/>
          </a:xfrm>
          <a:prstGeom prst="rect">
            <a:avLst/>
          </a:prstGeom>
          <a:noFill/>
        </p:spPr>
        <p:txBody>
          <a:bodyPr wrap="none" rtlCol="0">
            <a:spAutoFit/>
          </a:bodyPr>
          <a:lstStyle/>
          <a:p>
            <a:pPr marL="0" algn="ctr" defTabSz="430213">
              <a:spcAft>
                <a:spcPts val="400"/>
              </a:spcAft>
              <a:buSzPct val="100000"/>
            </a:pPr>
            <a:r>
              <a:rPr lang="en-US" sz="1200" dirty="0" smtClean="0">
                <a:solidFill>
                  <a:srgbClr val="000000"/>
                </a:solidFill>
                <a:latin typeface="Open Sans Light"/>
                <a:ea typeface="Open Sans" panose="020B0606030504020204" pitchFamily="34" charset="0"/>
                <a:cs typeface="Open Sans Light"/>
              </a:rPr>
              <a:t>2G,3G,4G</a:t>
            </a:r>
            <a:br>
              <a:rPr lang="en-US" sz="1200" dirty="0" smtClean="0">
                <a:solidFill>
                  <a:srgbClr val="000000"/>
                </a:solidFill>
                <a:latin typeface="Open Sans Light"/>
                <a:ea typeface="Open Sans" panose="020B0606030504020204" pitchFamily="34" charset="0"/>
                <a:cs typeface="Open Sans Light"/>
              </a:rPr>
            </a:br>
            <a:r>
              <a:rPr lang="en-US" sz="1200" dirty="0" smtClean="0">
                <a:solidFill>
                  <a:srgbClr val="000000"/>
                </a:solidFill>
                <a:latin typeface="Open Sans Light"/>
                <a:ea typeface="Open Sans" panose="020B0606030504020204" pitchFamily="34" charset="0"/>
                <a:cs typeface="Open Sans Light"/>
              </a:rPr>
              <a:t>Cellular</a:t>
            </a:r>
          </a:p>
        </p:txBody>
      </p:sp>
      <p:sp>
        <p:nvSpPr>
          <p:cNvPr id="618" name="TextBox 13"/>
          <p:cNvSpPr txBox="1"/>
          <p:nvPr/>
        </p:nvSpPr>
        <p:spPr>
          <a:xfrm>
            <a:off x="6435150" y="3870577"/>
            <a:ext cx="1489650" cy="307777"/>
          </a:xfrm>
          <a:prstGeom prst="rect">
            <a:avLst/>
          </a:prstGeom>
          <a:noFill/>
        </p:spPr>
        <p:txBody>
          <a:bodyPr wrap="squar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Monitoring</a:t>
            </a:r>
          </a:p>
        </p:txBody>
      </p:sp>
      <p:grpSp>
        <p:nvGrpSpPr>
          <p:cNvPr id="619" name="Group 618"/>
          <p:cNvGrpSpPr/>
          <p:nvPr/>
        </p:nvGrpSpPr>
        <p:grpSpPr>
          <a:xfrm>
            <a:off x="6930831" y="3512185"/>
            <a:ext cx="459094" cy="348592"/>
            <a:chOff x="6821017" y="3728522"/>
            <a:chExt cx="459094" cy="348592"/>
          </a:xfrm>
        </p:grpSpPr>
        <p:sp>
          <p:nvSpPr>
            <p:cNvPr id="620" name="Freeform 30"/>
            <p:cNvSpPr>
              <a:spLocks noEditPoints="1"/>
            </p:cNvSpPr>
            <p:nvPr/>
          </p:nvSpPr>
          <p:spPr bwMode="auto">
            <a:xfrm>
              <a:off x="7002716" y="3916067"/>
              <a:ext cx="95695" cy="109094"/>
            </a:xfrm>
            <a:custGeom>
              <a:avLst/>
              <a:gdLst>
                <a:gd name="T0" fmla="*/ 216622 w 22"/>
                <a:gd name="T1" fmla="*/ 56886 h 30"/>
                <a:gd name="T2" fmla="*/ 159616 w 22"/>
                <a:gd name="T3" fmla="*/ 56886 h 30"/>
                <a:gd name="T4" fmla="*/ 159616 w 22"/>
                <a:gd name="T5" fmla="*/ 0 h 30"/>
                <a:gd name="T6" fmla="*/ 91209 w 22"/>
                <a:gd name="T7" fmla="*/ 0 h 30"/>
                <a:gd name="T8" fmla="*/ 91209 w 22"/>
                <a:gd name="T9" fmla="*/ 56886 h 30"/>
                <a:gd name="T10" fmla="*/ 45605 w 22"/>
                <a:gd name="T11" fmla="*/ 56886 h 30"/>
                <a:gd name="T12" fmla="*/ 0 w 22"/>
                <a:gd name="T13" fmla="*/ 91017 h 30"/>
                <a:gd name="T14" fmla="*/ 0 w 22"/>
                <a:gd name="T15" fmla="*/ 159279 h 30"/>
                <a:gd name="T16" fmla="*/ 45605 w 22"/>
                <a:gd name="T17" fmla="*/ 193411 h 30"/>
                <a:gd name="T18" fmla="*/ 91209 w 22"/>
                <a:gd name="T19" fmla="*/ 193411 h 30"/>
                <a:gd name="T20" fmla="*/ 91209 w 22"/>
                <a:gd name="T21" fmla="*/ 341313 h 30"/>
                <a:gd name="T22" fmla="*/ 159616 w 22"/>
                <a:gd name="T23" fmla="*/ 341313 h 30"/>
                <a:gd name="T24" fmla="*/ 159616 w 22"/>
                <a:gd name="T25" fmla="*/ 193411 h 30"/>
                <a:gd name="T26" fmla="*/ 216622 w 22"/>
                <a:gd name="T27" fmla="*/ 193411 h 30"/>
                <a:gd name="T28" fmla="*/ 250825 w 22"/>
                <a:gd name="T29" fmla="*/ 159279 h 30"/>
                <a:gd name="T30" fmla="*/ 250825 w 22"/>
                <a:gd name="T31" fmla="*/ 91017 h 30"/>
                <a:gd name="T32" fmla="*/ 216622 w 22"/>
                <a:gd name="T33" fmla="*/ 56886 h 30"/>
                <a:gd name="T34" fmla="*/ 205220 w 22"/>
                <a:gd name="T35" fmla="*/ 147902 h 30"/>
                <a:gd name="T36" fmla="*/ 45605 w 22"/>
                <a:gd name="T37" fmla="*/ 147902 h 30"/>
                <a:gd name="T38" fmla="*/ 45605 w 22"/>
                <a:gd name="T39" fmla="*/ 102394 h 30"/>
                <a:gd name="T40" fmla="*/ 205220 w 22"/>
                <a:gd name="T41" fmla="*/ 102394 h 30"/>
                <a:gd name="T42" fmla="*/ 205220 w 22"/>
                <a:gd name="T43" fmla="*/ 147902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30"/>
                <a:gd name="T68" fmla="*/ 22 w 22"/>
                <a:gd name="T69" fmla="*/ 30 h 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30">
                  <a:moveTo>
                    <a:pt x="19" y="5"/>
                  </a:moveTo>
                  <a:cubicBezTo>
                    <a:pt x="14" y="5"/>
                    <a:pt x="14" y="5"/>
                    <a:pt x="14" y="5"/>
                  </a:cubicBezTo>
                  <a:cubicBezTo>
                    <a:pt x="14" y="0"/>
                    <a:pt x="14" y="0"/>
                    <a:pt x="14" y="0"/>
                  </a:cubicBezTo>
                  <a:cubicBezTo>
                    <a:pt x="8" y="0"/>
                    <a:pt x="8" y="0"/>
                    <a:pt x="8" y="0"/>
                  </a:cubicBezTo>
                  <a:cubicBezTo>
                    <a:pt x="8" y="5"/>
                    <a:pt x="8" y="5"/>
                    <a:pt x="8" y="5"/>
                  </a:cubicBezTo>
                  <a:cubicBezTo>
                    <a:pt x="4" y="5"/>
                    <a:pt x="4" y="5"/>
                    <a:pt x="4" y="5"/>
                  </a:cubicBezTo>
                  <a:cubicBezTo>
                    <a:pt x="2" y="5"/>
                    <a:pt x="0" y="6"/>
                    <a:pt x="0" y="8"/>
                  </a:cubicBezTo>
                  <a:cubicBezTo>
                    <a:pt x="0" y="14"/>
                    <a:pt x="0" y="14"/>
                    <a:pt x="0" y="14"/>
                  </a:cubicBezTo>
                  <a:cubicBezTo>
                    <a:pt x="0" y="16"/>
                    <a:pt x="2" y="17"/>
                    <a:pt x="4" y="17"/>
                  </a:cubicBezTo>
                  <a:cubicBezTo>
                    <a:pt x="8" y="17"/>
                    <a:pt x="8" y="17"/>
                    <a:pt x="8" y="17"/>
                  </a:cubicBezTo>
                  <a:cubicBezTo>
                    <a:pt x="8" y="30"/>
                    <a:pt x="8" y="30"/>
                    <a:pt x="8" y="30"/>
                  </a:cubicBezTo>
                  <a:cubicBezTo>
                    <a:pt x="14" y="30"/>
                    <a:pt x="14" y="30"/>
                    <a:pt x="14" y="30"/>
                  </a:cubicBezTo>
                  <a:cubicBezTo>
                    <a:pt x="14" y="17"/>
                    <a:pt x="14" y="17"/>
                    <a:pt x="14" y="17"/>
                  </a:cubicBezTo>
                  <a:cubicBezTo>
                    <a:pt x="19" y="17"/>
                    <a:pt x="19" y="17"/>
                    <a:pt x="19" y="17"/>
                  </a:cubicBezTo>
                  <a:cubicBezTo>
                    <a:pt x="21" y="17"/>
                    <a:pt x="22" y="16"/>
                    <a:pt x="22" y="14"/>
                  </a:cubicBezTo>
                  <a:cubicBezTo>
                    <a:pt x="22" y="8"/>
                    <a:pt x="22" y="8"/>
                    <a:pt x="22" y="8"/>
                  </a:cubicBezTo>
                  <a:cubicBezTo>
                    <a:pt x="22" y="6"/>
                    <a:pt x="21" y="5"/>
                    <a:pt x="19" y="5"/>
                  </a:cubicBezTo>
                  <a:close/>
                  <a:moveTo>
                    <a:pt x="18" y="13"/>
                  </a:moveTo>
                  <a:cubicBezTo>
                    <a:pt x="4" y="13"/>
                    <a:pt x="4" y="13"/>
                    <a:pt x="4" y="13"/>
                  </a:cubicBezTo>
                  <a:cubicBezTo>
                    <a:pt x="4" y="9"/>
                    <a:pt x="4" y="9"/>
                    <a:pt x="4" y="9"/>
                  </a:cubicBezTo>
                  <a:cubicBezTo>
                    <a:pt x="18" y="9"/>
                    <a:pt x="18" y="9"/>
                    <a:pt x="18" y="9"/>
                  </a:cubicBezTo>
                  <a:lnTo>
                    <a:pt x="18" y="13"/>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21" name="Freeform 31"/>
            <p:cNvSpPr>
              <a:spLocks noEditPoints="1"/>
            </p:cNvSpPr>
            <p:nvPr/>
          </p:nvSpPr>
          <p:spPr bwMode="auto">
            <a:xfrm>
              <a:off x="6885823" y="3916067"/>
              <a:ext cx="95695" cy="109094"/>
            </a:xfrm>
            <a:custGeom>
              <a:avLst/>
              <a:gdLst>
                <a:gd name="T0" fmla="*/ 205220 w 22"/>
                <a:gd name="T1" fmla="*/ 91017 h 30"/>
                <a:gd name="T2" fmla="*/ 159616 w 22"/>
                <a:gd name="T3" fmla="*/ 91017 h 30"/>
                <a:gd name="T4" fmla="*/ 159616 w 22"/>
                <a:gd name="T5" fmla="*/ 0 h 30"/>
                <a:gd name="T6" fmla="*/ 91209 w 22"/>
                <a:gd name="T7" fmla="*/ 0 h 30"/>
                <a:gd name="T8" fmla="*/ 91209 w 22"/>
                <a:gd name="T9" fmla="*/ 91017 h 30"/>
                <a:gd name="T10" fmla="*/ 34203 w 22"/>
                <a:gd name="T11" fmla="*/ 91017 h 30"/>
                <a:gd name="T12" fmla="*/ 0 w 22"/>
                <a:gd name="T13" fmla="*/ 136525 h 30"/>
                <a:gd name="T14" fmla="*/ 0 w 22"/>
                <a:gd name="T15" fmla="*/ 204788 h 30"/>
                <a:gd name="T16" fmla="*/ 34203 w 22"/>
                <a:gd name="T17" fmla="*/ 238919 h 30"/>
                <a:gd name="T18" fmla="*/ 91209 w 22"/>
                <a:gd name="T19" fmla="*/ 238919 h 30"/>
                <a:gd name="T20" fmla="*/ 91209 w 22"/>
                <a:gd name="T21" fmla="*/ 341313 h 30"/>
                <a:gd name="T22" fmla="*/ 159616 w 22"/>
                <a:gd name="T23" fmla="*/ 341313 h 30"/>
                <a:gd name="T24" fmla="*/ 159616 w 22"/>
                <a:gd name="T25" fmla="*/ 238919 h 30"/>
                <a:gd name="T26" fmla="*/ 205220 w 22"/>
                <a:gd name="T27" fmla="*/ 238919 h 30"/>
                <a:gd name="T28" fmla="*/ 250825 w 22"/>
                <a:gd name="T29" fmla="*/ 204788 h 30"/>
                <a:gd name="T30" fmla="*/ 250825 w 22"/>
                <a:gd name="T31" fmla="*/ 136525 h 30"/>
                <a:gd name="T32" fmla="*/ 205220 w 22"/>
                <a:gd name="T33" fmla="*/ 91017 h 30"/>
                <a:gd name="T34" fmla="*/ 205220 w 22"/>
                <a:gd name="T35" fmla="*/ 193411 h 30"/>
                <a:gd name="T36" fmla="*/ 45605 w 22"/>
                <a:gd name="T37" fmla="*/ 193411 h 30"/>
                <a:gd name="T38" fmla="*/ 45605 w 22"/>
                <a:gd name="T39" fmla="*/ 136525 h 30"/>
                <a:gd name="T40" fmla="*/ 205220 w 22"/>
                <a:gd name="T41" fmla="*/ 136525 h 30"/>
                <a:gd name="T42" fmla="*/ 205220 w 22"/>
                <a:gd name="T43" fmla="*/ 193411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30"/>
                <a:gd name="T68" fmla="*/ 22 w 22"/>
                <a:gd name="T69" fmla="*/ 30 h 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30">
                  <a:moveTo>
                    <a:pt x="18" y="8"/>
                  </a:moveTo>
                  <a:cubicBezTo>
                    <a:pt x="14" y="8"/>
                    <a:pt x="14" y="8"/>
                    <a:pt x="14" y="8"/>
                  </a:cubicBezTo>
                  <a:cubicBezTo>
                    <a:pt x="14" y="0"/>
                    <a:pt x="14" y="0"/>
                    <a:pt x="14" y="0"/>
                  </a:cubicBezTo>
                  <a:cubicBezTo>
                    <a:pt x="8" y="0"/>
                    <a:pt x="8" y="0"/>
                    <a:pt x="8" y="0"/>
                  </a:cubicBezTo>
                  <a:cubicBezTo>
                    <a:pt x="8" y="8"/>
                    <a:pt x="8" y="8"/>
                    <a:pt x="8" y="8"/>
                  </a:cubicBezTo>
                  <a:cubicBezTo>
                    <a:pt x="3" y="8"/>
                    <a:pt x="3" y="8"/>
                    <a:pt x="3" y="8"/>
                  </a:cubicBezTo>
                  <a:cubicBezTo>
                    <a:pt x="1" y="8"/>
                    <a:pt x="0" y="10"/>
                    <a:pt x="0" y="12"/>
                  </a:cubicBezTo>
                  <a:cubicBezTo>
                    <a:pt x="0" y="18"/>
                    <a:pt x="0" y="18"/>
                    <a:pt x="0" y="18"/>
                  </a:cubicBezTo>
                  <a:cubicBezTo>
                    <a:pt x="0" y="19"/>
                    <a:pt x="1" y="21"/>
                    <a:pt x="3" y="21"/>
                  </a:cubicBezTo>
                  <a:cubicBezTo>
                    <a:pt x="8" y="21"/>
                    <a:pt x="8" y="21"/>
                    <a:pt x="8" y="21"/>
                  </a:cubicBezTo>
                  <a:cubicBezTo>
                    <a:pt x="8" y="30"/>
                    <a:pt x="8" y="30"/>
                    <a:pt x="8" y="30"/>
                  </a:cubicBezTo>
                  <a:cubicBezTo>
                    <a:pt x="14" y="30"/>
                    <a:pt x="14" y="30"/>
                    <a:pt x="14" y="30"/>
                  </a:cubicBezTo>
                  <a:cubicBezTo>
                    <a:pt x="14" y="21"/>
                    <a:pt x="14" y="21"/>
                    <a:pt x="14" y="21"/>
                  </a:cubicBezTo>
                  <a:cubicBezTo>
                    <a:pt x="18" y="21"/>
                    <a:pt x="18" y="21"/>
                    <a:pt x="18" y="21"/>
                  </a:cubicBezTo>
                  <a:cubicBezTo>
                    <a:pt x="20" y="21"/>
                    <a:pt x="22" y="19"/>
                    <a:pt x="22" y="18"/>
                  </a:cubicBezTo>
                  <a:cubicBezTo>
                    <a:pt x="22" y="12"/>
                    <a:pt x="22" y="12"/>
                    <a:pt x="22" y="12"/>
                  </a:cubicBezTo>
                  <a:cubicBezTo>
                    <a:pt x="22" y="10"/>
                    <a:pt x="20" y="8"/>
                    <a:pt x="18" y="8"/>
                  </a:cubicBezTo>
                  <a:close/>
                  <a:moveTo>
                    <a:pt x="18" y="17"/>
                  </a:moveTo>
                  <a:cubicBezTo>
                    <a:pt x="4" y="17"/>
                    <a:pt x="4" y="17"/>
                    <a:pt x="4" y="17"/>
                  </a:cubicBezTo>
                  <a:cubicBezTo>
                    <a:pt x="4" y="12"/>
                    <a:pt x="4" y="12"/>
                    <a:pt x="4" y="12"/>
                  </a:cubicBezTo>
                  <a:cubicBezTo>
                    <a:pt x="18" y="12"/>
                    <a:pt x="18" y="12"/>
                    <a:pt x="18" y="12"/>
                  </a:cubicBezTo>
                  <a:lnTo>
                    <a:pt x="18" y="17"/>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22" name="Freeform 32"/>
            <p:cNvSpPr>
              <a:spLocks noEditPoints="1"/>
            </p:cNvSpPr>
            <p:nvPr/>
          </p:nvSpPr>
          <p:spPr bwMode="auto">
            <a:xfrm>
              <a:off x="7123849" y="3916067"/>
              <a:ext cx="95695" cy="109094"/>
            </a:xfrm>
            <a:custGeom>
              <a:avLst/>
              <a:gdLst>
                <a:gd name="T0" fmla="*/ 216622 w 22"/>
                <a:gd name="T1" fmla="*/ 147902 h 30"/>
                <a:gd name="T2" fmla="*/ 159616 w 22"/>
                <a:gd name="T3" fmla="*/ 147902 h 30"/>
                <a:gd name="T4" fmla="*/ 159616 w 22"/>
                <a:gd name="T5" fmla="*/ 0 h 30"/>
                <a:gd name="T6" fmla="*/ 91209 w 22"/>
                <a:gd name="T7" fmla="*/ 0 h 30"/>
                <a:gd name="T8" fmla="*/ 91209 w 22"/>
                <a:gd name="T9" fmla="*/ 147902 h 30"/>
                <a:gd name="T10" fmla="*/ 34203 w 22"/>
                <a:gd name="T11" fmla="*/ 147902 h 30"/>
                <a:gd name="T12" fmla="*/ 0 w 22"/>
                <a:gd name="T13" fmla="*/ 193411 h 30"/>
                <a:gd name="T14" fmla="*/ 0 w 22"/>
                <a:gd name="T15" fmla="*/ 261673 h 30"/>
                <a:gd name="T16" fmla="*/ 34203 w 22"/>
                <a:gd name="T17" fmla="*/ 295805 h 30"/>
                <a:gd name="T18" fmla="*/ 91209 w 22"/>
                <a:gd name="T19" fmla="*/ 295805 h 30"/>
                <a:gd name="T20" fmla="*/ 91209 w 22"/>
                <a:gd name="T21" fmla="*/ 341313 h 30"/>
                <a:gd name="T22" fmla="*/ 159616 w 22"/>
                <a:gd name="T23" fmla="*/ 341313 h 30"/>
                <a:gd name="T24" fmla="*/ 159616 w 22"/>
                <a:gd name="T25" fmla="*/ 295805 h 30"/>
                <a:gd name="T26" fmla="*/ 216622 w 22"/>
                <a:gd name="T27" fmla="*/ 295805 h 30"/>
                <a:gd name="T28" fmla="*/ 250825 w 22"/>
                <a:gd name="T29" fmla="*/ 261673 h 30"/>
                <a:gd name="T30" fmla="*/ 250825 w 22"/>
                <a:gd name="T31" fmla="*/ 193411 h 30"/>
                <a:gd name="T32" fmla="*/ 216622 w 22"/>
                <a:gd name="T33" fmla="*/ 147902 h 30"/>
                <a:gd name="T34" fmla="*/ 205220 w 22"/>
                <a:gd name="T35" fmla="*/ 250296 h 30"/>
                <a:gd name="T36" fmla="*/ 45605 w 22"/>
                <a:gd name="T37" fmla="*/ 250296 h 30"/>
                <a:gd name="T38" fmla="*/ 45605 w 22"/>
                <a:gd name="T39" fmla="*/ 193411 h 30"/>
                <a:gd name="T40" fmla="*/ 205220 w 22"/>
                <a:gd name="T41" fmla="*/ 193411 h 30"/>
                <a:gd name="T42" fmla="*/ 205220 w 22"/>
                <a:gd name="T43" fmla="*/ 250296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30"/>
                <a:gd name="T68" fmla="*/ 22 w 22"/>
                <a:gd name="T69" fmla="*/ 30 h 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30">
                  <a:moveTo>
                    <a:pt x="19" y="13"/>
                  </a:moveTo>
                  <a:cubicBezTo>
                    <a:pt x="14" y="13"/>
                    <a:pt x="14" y="13"/>
                    <a:pt x="14" y="13"/>
                  </a:cubicBezTo>
                  <a:cubicBezTo>
                    <a:pt x="14" y="0"/>
                    <a:pt x="14" y="0"/>
                    <a:pt x="14" y="0"/>
                  </a:cubicBezTo>
                  <a:cubicBezTo>
                    <a:pt x="8" y="0"/>
                    <a:pt x="8" y="0"/>
                    <a:pt x="8" y="0"/>
                  </a:cubicBezTo>
                  <a:cubicBezTo>
                    <a:pt x="8" y="13"/>
                    <a:pt x="8" y="13"/>
                    <a:pt x="8" y="13"/>
                  </a:cubicBezTo>
                  <a:cubicBezTo>
                    <a:pt x="3" y="13"/>
                    <a:pt x="3" y="13"/>
                    <a:pt x="3" y="13"/>
                  </a:cubicBezTo>
                  <a:cubicBezTo>
                    <a:pt x="1" y="13"/>
                    <a:pt x="0" y="15"/>
                    <a:pt x="0" y="17"/>
                  </a:cubicBezTo>
                  <a:cubicBezTo>
                    <a:pt x="0" y="23"/>
                    <a:pt x="0" y="23"/>
                    <a:pt x="0" y="23"/>
                  </a:cubicBezTo>
                  <a:cubicBezTo>
                    <a:pt x="0" y="24"/>
                    <a:pt x="1" y="26"/>
                    <a:pt x="3" y="26"/>
                  </a:cubicBezTo>
                  <a:cubicBezTo>
                    <a:pt x="8" y="26"/>
                    <a:pt x="8" y="26"/>
                    <a:pt x="8" y="26"/>
                  </a:cubicBezTo>
                  <a:cubicBezTo>
                    <a:pt x="8" y="30"/>
                    <a:pt x="8" y="30"/>
                    <a:pt x="8" y="30"/>
                  </a:cubicBezTo>
                  <a:cubicBezTo>
                    <a:pt x="14" y="30"/>
                    <a:pt x="14" y="30"/>
                    <a:pt x="14" y="30"/>
                  </a:cubicBezTo>
                  <a:cubicBezTo>
                    <a:pt x="14" y="26"/>
                    <a:pt x="14" y="26"/>
                    <a:pt x="14" y="26"/>
                  </a:cubicBezTo>
                  <a:cubicBezTo>
                    <a:pt x="19" y="26"/>
                    <a:pt x="19" y="26"/>
                    <a:pt x="19" y="26"/>
                  </a:cubicBezTo>
                  <a:cubicBezTo>
                    <a:pt x="20" y="26"/>
                    <a:pt x="22" y="24"/>
                    <a:pt x="22" y="23"/>
                  </a:cubicBezTo>
                  <a:cubicBezTo>
                    <a:pt x="22" y="17"/>
                    <a:pt x="22" y="17"/>
                    <a:pt x="22" y="17"/>
                  </a:cubicBezTo>
                  <a:cubicBezTo>
                    <a:pt x="22" y="15"/>
                    <a:pt x="20" y="13"/>
                    <a:pt x="19" y="13"/>
                  </a:cubicBezTo>
                  <a:close/>
                  <a:moveTo>
                    <a:pt x="18" y="22"/>
                  </a:moveTo>
                  <a:cubicBezTo>
                    <a:pt x="4" y="22"/>
                    <a:pt x="4" y="22"/>
                    <a:pt x="4" y="22"/>
                  </a:cubicBezTo>
                  <a:cubicBezTo>
                    <a:pt x="4" y="17"/>
                    <a:pt x="4" y="17"/>
                    <a:pt x="4" y="17"/>
                  </a:cubicBezTo>
                  <a:cubicBezTo>
                    <a:pt x="18" y="17"/>
                    <a:pt x="18" y="17"/>
                    <a:pt x="18" y="17"/>
                  </a:cubicBezTo>
                  <a:lnTo>
                    <a:pt x="18" y="22"/>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23" name="Freeform 33"/>
            <p:cNvSpPr>
              <a:spLocks/>
            </p:cNvSpPr>
            <p:nvPr/>
          </p:nvSpPr>
          <p:spPr bwMode="auto">
            <a:xfrm>
              <a:off x="6911867" y="3770948"/>
              <a:ext cx="108414" cy="50741"/>
            </a:xfrm>
            <a:custGeom>
              <a:avLst/>
              <a:gdLst>
                <a:gd name="T0" fmla="*/ 113665 w 25"/>
                <a:gd name="T1" fmla="*/ 158750 h 14"/>
                <a:gd name="T2" fmla="*/ 284163 w 25"/>
                <a:gd name="T3" fmla="*/ 158750 h 14"/>
                <a:gd name="T4" fmla="*/ 102299 w 25"/>
                <a:gd name="T5" fmla="*/ 0 h 14"/>
                <a:gd name="T6" fmla="*/ 0 w 25"/>
                <a:gd name="T7" fmla="*/ 22679 h 14"/>
                <a:gd name="T8" fmla="*/ 113665 w 25"/>
                <a:gd name="T9" fmla="*/ 158750 h 14"/>
                <a:gd name="T10" fmla="*/ 0 60000 65536"/>
                <a:gd name="T11" fmla="*/ 0 60000 65536"/>
                <a:gd name="T12" fmla="*/ 0 60000 65536"/>
                <a:gd name="T13" fmla="*/ 0 60000 65536"/>
                <a:gd name="T14" fmla="*/ 0 60000 65536"/>
                <a:gd name="T15" fmla="*/ 0 w 25"/>
                <a:gd name="T16" fmla="*/ 0 h 14"/>
                <a:gd name="T17" fmla="*/ 25 w 25"/>
                <a:gd name="T18" fmla="*/ 14 h 14"/>
              </a:gdLst>
              <a:ahLst/>
              <a:cxnLst>
                <a:cxn ang="T10">
                  <a:pos x="T0" y="T1"/>
                </a:cxn>
                <a:cxn ang="T11">
                  <a:pos x="T2" y="T3"/>
                </a:cxn>
                <a:cxn ang="T12">
                  <a:pos x="T4" y="T5"/>
                </a:cxn>
                <a:cxn ang="T13">
                  <a:pos x="T6" y="T7"/>
                </a:cxn>
                <a:cxn ang="T14">
                  <a:pos x="T8" y="T9"/>
                </a:cxn>
              </a:cxnLst>
              <a:rect l="T15" t="T16" r="T17" b="T18"/>
              <a:pathLst>
                <a:path w="25" h="14">
                  <a:moveTo>
                    <a:pt x="10" y="14"/>
                  </a:moveTo>
                  <a:cubicBezTo>
                    <a:pt x="25" y="14"/>
                    <a:pt x="25" y="14"/>
                    <a:pt x="25" y="14"/>
                  </a:cubicBezTo>
                  <a:cubicBezTo>
                    <a:pt x="24" y="6"/>
                    <a:pt x="17" y="0"/>
                    <a:pt x="9" y="0"/>
                  </a:cubicBezTo>
                  <a:cubicBezTo>
                    <a:pt x="6" y="0"/>
                    <a:pt x="3" y="1"/>
                    <a:pt x="0" y="2"/>
                  </a:cubicBezTo>
                  <a:lnTo>
                    <a:pt x="10" y="14"/>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24" name="Freeform 34"/>
            <p:cNvSpPr>
              <a:spLocks/>
            </p:cNvSpPr>
            <p:nvPr/>
          </p:nvSpPr>
          <p:spPr bwMode="auto">
            <a:xfrm>
              <a:off x="6959714" y="3836404"/>
              <a:ext cx="60566" cy="50741"/>
            </a:xfrm>
            <a:custGeom>
              <a:avLst/>
              <a:gdLst>
                <a:gd name="T0" fmla="*/ 0 w 14"/>
                <a:gd name="T1" fmla="*/ 0 h 14"/>
                <a:gd name="T2" fmla="*/ 0 w 14"/>
                <a:gd name="T3" fmla="*/ 158750 h 14"/>
                <a:gd name="T4" fmla="*/ 158750 w 14"/>
                <a:gd name="T5" fmla="*/ 0 h 14"/>
                <a:gd name="T6" fmla="*/ 0 w 14"/>
                <a:gd name="T7" fmla="*/ 0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0"/>
                  </a:moveTo>
                  <a:cubicBezTo>
                    <a:pt x="0" y="14"/>
                    <a:pt x="0" y="14"/>
                    <a:pt x="0" y="14"/>
                  </a:cubicBezTo>
                  <a:cubicBezTo>
                    <a:pt x="8" y="13"/>
                    <a:pt x="13" y="8"/>
                    <a:pt x="14" y="0"/>
                  </a:cubicBezTo>
                  <a:lnTo>
                    <a:pt x="0" y="0"/>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25" name="Freeform 35"/>
            <p:cNvSpPr>
              <a:spLocks/>
            </p:cNvSpPr>
            <p:nvPr/>
          </p:nvSpPr>
          <p:spPr bwMode="auto">
            <a:xfrm>
              <a:off x="6881583" y="3789214"/>
              <a:ext cx="60566" cy="97931"/>
            </a:xfrm>
            <a:custGeom>
              <a:avLst/>
              <a:gdLst>
                <a:gd name="T0" fmla="*/ 158750 w 14"/>
                <a:gd name="T1" fmla="*/ 136172 h 27"/>
                <a:gd name="T2" fmla="*/ 45357 w 14"/>
                <a:gd name="T3" fmla="*/ 0 h 27"/>
                <a:gd name="T4" fmla="*/ 0 w 14"/>
                <a:gd name="T5" fmla="*/ 124825 h 27"/>
                <a:gd name="T6" fmla="*/ 158750 w 14"/>
                <a:gd name="T7" fmla="*/ 306388 h 27"/>
                <a:gd name="T8" fmla="*/ 158750 w 14"/>
                <a:gd name="T9" fmla="*/ 136172 h 27"/>
                <a:gd name="T10" fmla="*/ 0 60000 65536"/>
                <a:gd name="T11" fmla="*/ 0 60000 65536"/>
                <a:gd name="T12" fmla="*/ 0 60000 65536"/>
                <a:gd name="T13" fmla="*/ 0 60000 65536"/>
                <a:gd name="T14" fmla="*/ 0 60000 65536"/>
                <a:gd name="T15" fmla="*/ 0 w 14"/>
                <a:gd name="T16" fmla="*/ 0 h 27"/>
                <a:gd name="T17" fmla="*/ 14 w 14"/>
                <a:gd name="T18" fmla="*/ 27 h 27"/>
              </a:gdLst>
              <a:ahLst/>
              <a:cxnLst>
                <a:cxn ang="T10">
                  <a:pos x="T0" y="T1"/>
                </a:cxn>
                <a:cxn ang="T11">
                  <a:pos x="T2" y="T3"/>
                </a:cxn>
                <a:cxn ang="T12">
                  <a:pos x="T4" y="T5"/>
                </a:cxn>
                <a:cxn ang="T13">
                  <a:pos x="T6" y="T7"/>
                </a:cxn>
                <a:cxn ang="T14">
                  <a:pos x="T8" y="T9"/>
                </a:cxn>
              </a:cxnLst>
              <a:rect l="T15" t="T16" r="T17" b="T18"/>
              <a:pathLst>
                <a:path w="14" h="27">
                  <a:moveTo>
                    <a:pt x="14" y="12"/>
                  </a:moveTo>
                  <a:cubicBezTo>
                    <a:pt x="4" y="0"/>
                    <a:pt x="4" y="0"/>
                    <a:pt x="4" y="0"/>
                  </a:cubicBezTo>
                  <a:cubicBezTo>
                    <a:pt x="1" y="3"/>
                    <a:pt x="0" y="7"/>
                    <a:pt x="0" y="11"/>
                  </a:cubicBezTo>
                  <a:cubicBezTo>
                    <a:pt x="0" y="19"/>
                    <a:pt x="6" y="26"/>
                    <a:pt x="14" y="27"/>
                  </a:cubicBezTo>
                  <a:lnTo>
                    <a:pt x="14" y="12"/>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26" name="Rectangle 36"/>
            <p:cNvSpPr>
              <a:spLocks noChangeArrowheads="1"/>
            </p:cNvSpPr>
            <p:nvPr/>
          </p:nvSpPr>
          <p:spPr bwMode="auto">
            <a:xfrm>
              <a:off x="7063283" y="3836404"/>
              <a:ext cx="39368" cy="50741"/>
            </a:xfrm>
            <a:prstGeom prst="rect">
              <a:avLst/>
            </a:prstGeom>
            <a:solidFill>
              <a:schemeClr val="accent1"/>
            </a:solid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27" name="Rectangle 37"/>
            <p:cNvSpPr>
              <a:spLocks noChangeArrowheads="1"/>
            </p:cNvSpPr>
            <p:nvPr/>
          </p:nvSpPr>
          <p:spPr bwMode="auto">
            <a:xfrm>
              <a:off x="7119610" y="3807481"/>
              <a:ext cx="39368" cy="79664"/>
            </a:xfrm>
            <a:prstGeom prst="rect">
              <a:avLst/>
            </a:prstGeom>
            <a:solidFill>
              <a:schemeClr val="accent1"/>
            </a:solid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28" name="Rectangle 38"/>
            <p:cNvSpPr>
              <a:spLocks noChangeArrowheads="1"/>
            </p:cNvSpPr>
            <p:nvPr/>
          </p:nvSpPr>
          <p:spPr bwMode="auto">
            <a:xfrm>
              <a:off x="7175937" y="3778051"/>
              <a:ext cx="39368" cy="109094"/>
            </a:xfrm>
            <a:prstGeom prst="rect">
              <a:avLst/>
            </a:prstGeom>
            <a:solidFill>
              <a:schemeClr val="accent1"/>
            </a:solid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29" name="Freeform 29"/>
            <p:cNvSpPr>
              <a:spLocks noEditPoints="1"/>
            </p:cNvSpPr>
            <p:nvPr/>
          </p:nvSpPr>
          <p:spPr bwMode="auto">
            <a:xfrm>
              <a:off x="6821017" y="3728522"/>
              <a:ext cx="459094" cy="348592"/>
            </a:xfrm>
            <a:custGeom>
              <a:avLst/>
              <a:gdLst>
                <a:gd name="T0" fmla="*/ 56761 w 106"/>
                <a:gd name="T1" fmla="*/ 1090613 h 96"/>
                <a:gd name="T2" fmla="*/ 0 w 106"/>
                <a:gd name="T3" fmla="*/ 1033810 h 96"/>
                <a:gd name="T4" fmla="*/ 0 w 106"/>
                <a:gd name="T5" fmla="*/ 1033810 h 96"/>
                <a:gd name="T6" fmla="*/ 0 w 106"/>
                <a:gd name="T7" fmla="*/ 45442 h 96"/>
                <a:gd name="T8" fmla="*/ 56761 w 106"/>
                <a:gd name="T9" fmla="*/ 0 h 96"/>
                <a:gd name="T10" fmla="*/ 56761 w 106"/>
                <a:gd name="T11" fmla="*/ 0 h 96"/>
                <a:gd name="T12" fmla="*/ 1157917 w 106"/>
                <a:gd name="T13" fmla="*/ 0 h 96"/>
                <a:gd name="T14" fmla="*/ 1203325 w 106"/>
                <a:gd name="T15" fmla="*/ 45442 h 96"/>
                <a:gd name="T16" fmla="*/ 1203325 w 106"/>
                <a:gd name="T17" fmla="*/ 45442 h 96"/>
                <a:gd name="T18" fmla="*/ 1203325 w 106"/>
                <a:gd name="T19" fmla="*/ 1033810 h 96"/>
                <a:gd name="T20" fmla="*/ 1203325 w 106"/>
                <a:gd name="T21" fmla="*/ 1033810 h 96"/>
                <a:gd name="T22" fmla="*/ 1157917 w 106"/>
                <a:gd name="T23" fmla="*/ 1090613 h 96"/>
                <a:gd name="T24" fmla="*/ 1157917 w 106"/>
                <a:gd name="T25" fmla="*/ 1090613 h 96"/>
                <a:gd name="T26" fmla="*/ 56761 w 106"/>
                <a:gd name="T27" fmla="*/ 1090613 h 96"/>
                <a:gd name="T28" fmla="*/ 1146564 w 106"/>
                <a:gd name="T29" fmla="*/ 1022450 h 96"/>
                <a:gd name="T30" fmla="*/ 1146564 w 106"/>
                <a:gd name="T31" fmla="*/ 68163 h 96"/>
                <a:gd name="T32" fmla="*/ 68113 w 106"/>
                <a:gd name="T33" fmla="*/ 68163 h 96"/>
                <a:gd name="T34" fmla="*/ 68113 w 106"/>
                <a:gd name="T35" fmla="*/ 1022450 h 96"/>
                <a:gd name="T36" fmla="*/ 1146564 w 106"/>
                <a:gd name="T37" fmla="*/ 1022450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6"/>
                <a:gd name="T58" fmla="*/ 0 h 96"/>
                <a:gd name="T59" fmla="*/ 106 w 106"/>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6" h="96">
                  <a:moveTo>
                    <a:pt x="5" y="96"/>
                  </a:moveTo>
                  <a:cubicBezTo>
                    <a:pt x="2" y="96"/>
                    <a:pt x="0" y="94"/>
                    <a:pt x="0" y="91"/>
                  </a:cubicBezTo>
                  <a:cubicBezTo>
                    <a:pt x="0" y="91"/>
                    <a:pt x="0" y="91"/>
                    <a:pt x="0" y="91"/>
                  </a:cubicBezTo>
                  <a:cubicBezTo>
                    <a:pt x="0" y="4"/>
                    <a:pt x="0" y="4"/>
                    <a:pt x="0" y="4"/>
                  </a:cubicBezTo>
                  <a:cubicBezTo>
                    <a:pt x="0" y="2"/>
                    <a:pt x="2" y="0"/>
                    <a:pt x="5" y="0"/>
                  </a:cubicBezTo>
                  <a:cubicBezTo>
                    <a:pt x="5" y="0"/>
                    <a:pt x="5" y="0"/>
                    <a:pt x="5" y="0"/>
                  </a:cubicBezTo>
                  <a:cubicBezTo>
                    <a:pt x="102" y="0"/>
                    <a:pt x="102" y="0"/>
                    <a:pt x="102" y="0"/>
                  </a:cubicBezTo>
                  <a:cubicBezTo>
                    <a:pt x="104" y="0"/>
                    <a:pt x="106" y="2"/>
                    <a:pt x="106" y="4"/>
                  </a:cubicBezTo>
                  <a:cubicBezTo>
                    <a:pt x="106" y="4"/>
                    <a:pt x="106" y="4"/>
                    <a:pt x="106" y="4"/>
                  </a:cubicBezTo>
                  <a:cubicBezTo>
                    <a:pt x="106" y="91"/>
                    <a:pt x="106" y="91"/>
                    <a:pt x="106" y="91"/>
                  </a:cubicBezTo>
                  <a:cubicBezTo>
                    <a:pt x="106" y="91"/>
                    <a:pt x="106" y="91"/>
                    <a:pt x="106" y="91"/>
                  </a:cubicBezTo>
                  <a:cubicBezTo>
                    <a:pt x="106" y="94"/>
                    <a:pt x="104" y="96"/>
                    <a:pt x="102" y="96"/>
                  </a:cubicBezTo>
                  <a:cubicBezTo>
                    <a:pt x="102" y="96"/>
                    <a:pt x="102" y="96"/>
                    <a:pt x="102" y="96"/>
                  </a:cubicBezTo>
                  <a:cubicBezTo>
                    <a:pt x="5" y="96"/>
                    <a:pt x="5" y="96"/>
                    <a:pt x="5" y="96"/>
                  </a:cubicBezTo>
                  <a:close/>
                  <a:moveTo>
                    <a:pt x="101" y="90"/>
                  </a:moveTo>
                  <a:cubicBezTo>
                    <a:pt x="101" y="6"/>
                    <a:pt x="101" y="6"/>
                    <a:pt x="101" y="6"/>
                  </a:cubicBezTo>
                  <a:cubicBezTo>
                    <a:pt x="6" y="6"/>
                    <a:pt x="6" y="6"/>
                    <a:pt x="6" y="6"/>
                  </a:cubicBezTo>
                  <a:cubicBezTo>
                    <a:pt x="6" y="90"/>
                    <a:pt x="6" y="90"/>
                    <a:pt x="6" y="90"/>
                  </a:cubicBezTo>
                  <a:cubicBezTo>
                    <a:pt x="101" y="90"/>
                    <a:pt x="101" y="90"/>
                    <a:pt x="101" y="90"/>
                  </a:cubicBez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sp>
        <p:nvSpPr>
          <p:cNvPr id="630" name="Rectangle 236"/>
          <p:cNvSpPr/>
          <p:nvPr/>
        </p:nvSpPr>
        <p:spPr>
          <a:xfrm>
            <a:off x="408912" y="3028294"/>
            <a:ext cx="750142" cy="523220"/>
          </a:xfrm>
          <a:prstGeom prst="rect">
            <a:avLst/>
          </a:prstGeom>
        </p:spPr>
        <p:txBody>
          <a:bodyPr wrap="none">
            <a:spAutoFit/>
          </a:bodyPr>
          <a:lstStyle/>
          <a:p>
            <a:r>
              <a:rPr lang="en-US" sz="1400" dirty="0" smtClean="0">
                <a:solidFill>
                  <a:srgbClr val="000000"/>
                </a:solidFill>
                <a:latin typeface="Open Sans Light"/>
                <a:ea typeface="Open Sans" panose="020B0606030504020204" pitchFamily="34" charset="0"/>
                <a:cs typeface="Open Sans Light"/>
              </a:rPr>
              <a:t>Screen</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Sizes</a:t>
            </a:r>
            <a:endParaRPr lang="en-US" sz="1400" dirty="0">
              <a:latin typeface="Open Sans Light"/>
              <a:ea typeface="Open Sans" panose="020B0606030504020204" pitchFamily="34" charset="0"/>
              <a:cs typeface="Open Sans Light"/>
            </a:endParaRPr>
          </a:p>
        </p:txBody>
      </p:sp>
      <p:cxnSp>
        <p:nvCxnSpPr>
          <p:cNvPr id="631" name="Straight Connector 630"/>
          <p:cNvCxnSpPr>
            <a:endCxn id="700" idx="1"/>
          </p:cNvCxnSpPr>
          <p:nvPr/>
        </p:nvCxnSpPr>
        <p:spPr>
          <a:xfrm flipH="1" flipV="1">
            <a:off x="4998430" y="3271416"/>
            <a:ext cx="727280" cy="358721"/>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2" name="Straight Connector 631"/>
          <p:cNvCxnSpPr>
            <a:endCxn id="644" idx="5"/>
          </p:cNvCxnSpPr>
          <p:nvPr/>
        </p:nvCxnSpPr>
        <p:spPr>
          <a:xfrm flipH="1" flipV="1">
            <a:off x="6085428" y="3271699"/>
            <a:ext cx="846034" cy="31540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flipH="1">
            <a:off x="5908962" y="3265131"/>
            <a:ext cx="84636" cy="24816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634" name="Group 255"/>
          <p:cNvGrpSpPr/>
          <p:nvPr/>
        </p:nvGrpSpPr>
        <p:grpSpPr>
          <a:xfrm>
            <a:off x="5309463" y="3519605"/>
            <a:ext cx="877743" cy="861036"/>
            <a:chOff x="5821248" y="4030548"/>
            <a:chExt cx="877743" cy="861036"/>
          </a:xfrm>
        </p:grpSpPr>
        <p:sp>
          <p:nvSpPr>
            <p:cNvPr id="635" name="TextBox 634"/>
            <p:cNvSpPr txBox="1"/>
            <p:nvPr/>
          </p:nvSpPr>
          <p:spPr>
            <a:xfrm>
              <a:off x="5821248" y="4152920"/>
              <a:ext cx="851515" cy="738664"/>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Web </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Services</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APIs</a:t>
              </a:r>
            </a:p>
          </p:txBody>
        </p:sp>
        <p:grpSp>
          <p:nvGrpSpPr>
            <p:cNvPr id="636" name="Group 193"/>
            <p:cNvGrpSpPr>
              <a:grpSpLocks/>
            </p:cNvGrpSpPr>
            <p:nvPr/>
          </p:nvGrpSpPr>
          <p:grpSpPr bwMode="auto">
            <a:xfrm rot="1981479">
              <a:off x="6198300" y="4030548"/>
              <a:ext cx="500691" cy="330707"/>
              <a:chOff x="1670" y="2959"/>
              <a:chExt cx="608" cy="418"/>
            </a:xfrm>
            <a:solidFill>
              <a:schemeClr val="accent1"/>
            </a:solidFill>
          </p:grpSpPr>
          <p:sp>
            <p:nvSpPr>
              <p:cNvPr id="637" name="Freeform 194"/>
              <p:cNvSpPr>
                <a:spLocks noEditPoints="1"/>
              </p:cNvSpPr>
              <p:nvPr/>
            </p:nvSpPr>
            <p:spPr bwMode="auto">
              <a:xfrm>
                <a:off x="1946" y="3055"/>
                <a:ext cx="332" cy="322"/>
              </a:xfrm>
              <a:custGeom>
                <a:avLst/>
                <a:gdLst/>
                <a:ahLst/>
                <a:cxnLst>
                  <a:cxn ang="0">
                    <a:pos x="332" y="160"/>
                  </a:cxn>
                  <a:cxn ang="0">
                    <a:pos x="274" y="114"/>
                  </a:cxn>
                  <a:cxn ang="0">
                    <a:pos x="286" y="52"/>
                  </a:cxn>
                  <a:cxn ang="0">
                    <a:pos x="208" y="50"/>
                  </a:cxn>
                  <a:cxn ang="0">
                    <a:pos x="174" y="0"/>
                  </a:cxn>
                  <a:cxn ang="0">
                    <a:pos x="124" y="44"/>
                  </a:cxn>
                  <a:cxn ang="0">
                    <a:pos x="78" y="10"/>
                  </a:cxn>
                  <a:cxn ang="0">
                    <a:pos x="70" y="64"/>
                  </a:cxn>
                  <a:cxn ang="0">
                    <a:pos x="70" y="64"/>
                  </a:cxn>
                  <a:cxn ang="0">
                    <a:pos x="60" y="112"/>
                  </a:cxn>
                  <a:cxn ang="0">
                    <a:pos x="6" y="98"/>
                  </a:cxn>
                  <a:cxn ang="0">
                    <a:pos x="44" y="158"/>
                  </a:cxn>
                  <a:cxn ang="0">
                    <a:pos x="6" y="220"/>
                  </a:cxn>
                  <a:cxn ang="0">
                    <a:pos x="68" y="234"/>
                  </a:cxn>
                  <a:cxn ang="0">
                    <a:pos x="72" y="298"/>
                  </a:cxn>
                  <a:cxn ang="0">
                    <a:pos x="126" y="282"/>
                  </a:cxn>
                  <a:cxn ang="0">
                    <a:pos x="178" y="322"/>
                  </a:cxn>
                  <a:cxn ang="0">
                    <a:pos x="214" y="278"/>
                  </a:cxn>
                  <a:cxn ang="0">
                    <a:pos x="272" y="280"/>
                  </a:cxn>
                  <a:cxn ang="0">
                    <a:pos x="270" y="222"/>
                  </a:cxn>
                  <a:cxn ang="0">
                    <a:pos x="332" y="182"/>
                  </a:cxn>
                  <a:cxn ang="0">
                    <a:pos x="166" y="222"/>
                  </a:cxn>
                  <a:cxn ang="0">
                    <a:pos x="142" y="218"/>
                  </a:cxn>
                  <a:cxn ang="0">
                    <a:pos x="122" y="204"/>
                  </a:cxn>
                  <a:cxn ang="0">
                    <a:pos x="108" y="184"/>
                  </a:cxn>
                  <a:cxn ang="0">
                    <a:pos x="104" y="160"/>
                  </a:cxn>
                  <a:cxn ang="0">
                    <a:pos x="104" y="148"/>
                  </a:cxn>
                  <a:cxn ang="0">
                    <a:pos x="114" y="124"/>
                  </a:cxn>
                  <a:cxn ang="0">
                    <a:pos x="130" y="108"/>
                  </a:cxn>
                  <a:cxn ang="0">
                    <a:pos x="154" y="98"/>
                  </a:cxn>
                  <a:cxn ang="0">
                    <a:pos x="166" y="98"/>
                  </a:cxn>
                  <a:cxn ang="0">
                    <a:pos x="190" y="102"/>
                  </a:cxn>
                  <a:cxn ang="0">
                    <a:pos x="210" y="116"/>
                  </a:cxn>
                  <a:cxn ang="0">
                    <a:pos x="224" y="136"/>
                  </a:cxn>
                  <a:cxn ang="0">
                    <a:pos x="228" y="160"/>
                  </a:cxn>
                  <a:cxn ang="0">
                    <a:pos x="228" y="172"/>
                  </a:cxn>
                  <a:cxn ang="0">
                    <a:pos x="218" y="194"/>
                  </a:cxn>
                  <a:cxn ang="0">
                    <a:pos x="202" y="212"/>
                  </a:cxn>
                  <a:cxn ang="0">
                    <a:pos x="178" y="222"/>
                  </a:cxn>
                  <a:cxn ang="0">
                    <a:pos x="166" y="222"/>
                  </a:cxn>
                </a:cxnLst>
                <a:rect l="0" t="0" r="r" b="b"/>
                <a:pathLst>
                  <a:path w="332" h="322">
                    <a:moveTo>
                      <a:pt x="332" y="182"/>
                    </a:moveTo>
                    <a:lnTo>
                      <a:pt x="332" y="160"/>
                    </a:lnTo>
                    <a:lnTo>
                      <a:pt x="276" y="140"/>
                    </a:lnTo>
                    <a:lnTo>
                      <a:pt x="274" y="114"/>
                    </a:lnTo>
                    <a:lnTo>
                      <a:pt x="304" y="82"/>
                    </a:lnTo>
                    <a:lnTo>
                      <a:pt x="286" y="52"/>
                    </a:lnTo>
                    <a:lnTo>
                      <a:pt x="244" y="74"/>
                    </a:lnTo>
                    <a:lnTo>
                      <a:pt x="208" y="50"/>
                    </a:lnTo>
                    <a:lnTo>
                      <a:pt x="210" y="8"/>
                    </a:lnTo>
                    <a:lnTo>
                      <a:pt x="174" y="0"/>
                    </a:lnTo>
                    <a:lnTo>
                      <a:pt x="156" y="40"/>
                    </a:lnTo>
                    <a:lnTo>
                      <a:pt x="124" y="44"/>
                    </a:lnTo>
                    <a:lnTo>
                      <a:pt x="86" y="8"/>
                    </a:lnTo>
                    <a:lnTo>
                      <a:pt x="78" y="10"/>
                    </a:lnTo>
                    <a:lnTo>
                      <a:pt x="58" y="30"/>
                    </a:lnTo>
                    <a:lnTo>
                      <a:pt x="70" y="64"/>
                    </a:lnTo>
                    <a:lnTo>
                      <a:pt x="70" y="64"/>
                    </a:lnTo>
                    <a:lnTo>
                      <a:pt x="70" y="64"/>
                    </a:lnTo>
                    <a:lnTo>
                      <a:pt x="80" y="90"/>
                    </a:lnTo>
                    <a:lnTo>
                      <a:pt x="60" y="112"/>
                    </a:lnTo>
                    <a:lnTo>
                      <a:pt x="6" y="98"/>
                    </a:lnTo>
                    <a:lnTo>
                      <a:pt x="6" y="98"/>
                    </a:lnTo>
                    <a:lnTo>
                      <a:pt x="0" y="136"/>
                    </a:lnTo>
                    <a:lnTo>
                      <a:pt x="44" y="158"/>
                    </a:lnTo>
                    <a:lnTo>
                      <a:pt x="44" y="190"/>
                    </a:lnTo>
                    <a:lnTo>
                      <a:pt x="6" y="220"/>
                    </a:lnTo>
                    <a:lnTo>
                      <a:pt x="14" y="244"/>
                    </a:lnTo>
                    <a:lnTo>
                      <a:pt x="68" y="234"/>
                    </a:lnTo>
                    <a:lnTo>
                      <a:pt x="80" y="256"/>
                    </a:lnTo>
                    <a:lnTo>
                      <a:pt x="72" y="298"/>
                    </a:lnTo>
                    <a:lnTo>
                      <a:pt x="100" y="312"/>
                    </a:lnTo>
                    <a:lnTo>
                      <a:pt x="126" y="282"/>
                    </a:lnTo>
                    <a:lnTo>
                      <a:pt x="158" y="288"/>
                    </a:lnTo>
                    <a:lnTo>
                      <a:pt x="178" y="322"/>
                    </a:lnTo>
                    <a:lnTo>
                      <a:pt x="212" y="314"/>
                    </a:lnTo>
                    <a:lnTo>
                      <a:pt x="214" y="278"/>
                    </a:lnTo>
                    <a:lnTo>
                      <a:pt x="246" y="264"/>
                    </a:lnTo>
                    <a:lnTo>
                      <a:pt x="272" y="280"/>
                    </a:lnTo>
                    <a:lnTo>
                      <a:pt x="294" y="256"/>
                    </a:lnTo>
                    <a:lnTo>
                      <a:pt x="270" y="222"/>
                    </a:lnTo>
                    <a:lnTo>
                      <a:pt x="286" y="190"/>
                    </a:lnTo>
                    <a:lnTo>
                      <a:pt x="332" y="182"/>
                    </a:lnTo>
                    <a:close/>
                    <a:moveTo>
                      <a:pt x="166" y="222"/>
                    </a:moveTo>
                    <a:lnTo>
                      <a:pt x="166" y="222"/>
                    </a:lnTo>
                    <a:lnTo>
                      <a:pt x="154" y="222"/>
                    </a:lnTo>
                    <a:lnTo>
                      <a:pt x="142" y="218"/>
                    </a:lnTo>
                    <a:lnTo>
                      <a:pt x="130" y="212"/>
                    </a:lnTo>
                    <a:lnTo>
                      <a:pt x="122" y="204"/>
                    </a:lnTo>
                    <a:lnTo>
                      <a:pt x="114" y="194"/>
                    </a:lnTo>
                    <a:lnTo>
                      <a:pt x="108" y="184"/>
                    </a:lnTo>
                    <a:lnTo>
                      <a:pt x="104" y="172"/>
                    </a:lnTo>
                    <a:lnTo>
                      <a:pt x="104" y="160"/>
                    </a:lnTo>
                    <a:lnTo>
                      <a:pt x="104" y="160"/>
                    </a:lnTo>
                    <a:lnTo>
                      <a:pt x="104" y="148"/>
                    </a:lnTo>
                    <a:lnTo>
                      <a:pt x="108" y="136"/>
                    </a:lnTo>
                    <a:lnTo>
                      <a:pt x="114" y="124"/>
                    </a:lnTo>
                    <a:lnTo>
                      <a:pt x="122" y="116"/>
                    </a:lnTo>
                    <a:lnTo>
                      <a:pt x="130" y="108"/>
                    </a:lnTo>
                    <a:lnTo>
                      <a:pt x="142" y="102"/>
                    </a:lnTo>
                    <a:lnTo>
                      <a:pt x="154" y="98"/>
                    </a:lnTo>
                    <a:lnTo>
                      <a:pt x="166" y="98"/>
                    </a:lnTo>
                    <a:lnTo>
                      <a:pt x="166" y="98"/>
                    </a:lnTo>
                    <a:lnTo>
                      <a:pt x="178" y="98"/>
                    </a:lnTo>
                    <a:lnTo>
                      <a:pt x="190" y="102"/>
                    </a:lnTo>
                    <a:lnTo>
                      <a:pt x="202" y="108"/>
                    </a:lnTo>
                    <a:lnTo>
                      <a:pt x="210" y="116"/>
                    </a:lnTo>
                    <a:lnTo>
                      <a:pt x="218" y="124"/>
                    </a:lnTo>
                    <a:lnTo>
                      <a:pt x="224" y="136"/>
                    </a:lnTo>
                    <a:lnTo>
                      <a:pt x="228" y="148"/>
                    </a:lnTo>
                    <a:lnTo>
                      <a:pt x="228" y="160"/>
                    </a:lnTo>
                    <a:lnTo>
                      <a:pt x="228" y="160"/>
                    </a:lnTo>
                    <a:lnTo>
                      <a:pt x="228" y="172"/>
                    </a:lnTo>
                    <a:lnTo>
                      <a:pt x="224" y="184"/>
                    </a:lnTo>
                    <a:lnTo>
                      <a:pt x="218" y="194"/>
                    </a:lnTo>
                    <a:lnTo>
                      <a:pt x="210" y="204"/>
                    </a:lnTo>
                    <a:lnTo>
                      <a:pt x="202" y="212"/>
                    </a:lnTo>
                    <a:lnTo>
                      <a:pt x="190" y="218"/>
                    </a:lnTo>
                    <a:lnTo>
                      <a:pt x="178" y="222"/>
                    </a:lnTo>
                    <a:lnTo>
                      <a:pt x="166" y="222"/>
                    </a:lnTo>
                    <a:lnTo>
                      <a:pt x="166" y="222"/>
                    </a:lnTo>
                    <a:close/>
                  </a:path>
                </a:pathLst>
              </a:custGeom>
              <a:grpFill/>
              <a:ln w="9525">
                <a:noFill/>
                <a:round/>
                <a:headEnd/>
                <a:tailEnd/>
              </a:ln>
            </p:spPr>
            <p:txBody>
              <a:bodyPr/>
              <a:lstStyle/>
              <a:p>
                <a:endParaRPr lang="en-US" sz="1400" dirty="0">
                  <a:latin typeface="Open Sans Light"/>
                  <a:ea typeface="Open Sans" panose="020B0606030504020204" pitchFamily="34" charset="0"/>
                  <a:cs typeface="Open Sans Light"/>
                </a:endParaRPr>
              </a:p>
            </p:txBody>
          </p:sp>
          <p:sp>
            <p:nvSpPr>
              <p:cNvPr id="638" name="Freeform 195"/>
              <p:cNvSpPr>
                <a:spLocks noEditPoints="1"/>
              </p:cNvSpPr>
              <p:nvPr/>
            </p:nvSpPr>
            <p:spPr bwMode="auto">
              <a:xfrm>
                <a:off x="1670" y="2959"/>
                <a:ext cx="332" cy="324"/>
              </a:xfrm>
              <a:custGeom>
                <a:avLst/>
                <a:gdLst/>
                <a:ahLst/>
                <a:cxnLst>
                  <a:cxn ang="0">
                    <a:pos x="332" y="162"/>
                  </a:cxn>
                  <a:cxn ang="0">
                    <a:pos x="274" y="116"/>
                  </a:cxn>
                  <a:cxn ang="0">
                    <a:pos x="286" y="54"/>
                  </a:cxn>
                  <a:cxn ang="0">
                    <a:pos x="206" y="52"/>
                  </a:cxn>
                  <a:cxn ang="0">
                    <a:pos x="174" y="0"/>
                  </a:cxn>
                  <a:cxn ang="0">
                    <a:pos x="124" y="46"/>
                  </a:cxn>
                  <a:cxn ang="0">
                    <a:pos x="78" y="12"/>
                  </a:cxn>
                  <a:cxn ang="0">
                    <a:pos x="70" y="66"/>
                  </a:cxn>
                  <a:cxn ang="0">
                    <a:pos x="70" y="66"/>
                  </a:cxn>
                  <a:cxn ang="0">
                    <a:pos x="58" y="114"/>
                  </a:cxn>
                  <a:cxn ang="0">
                    <a:pos x="6" y="100"/>
                  </a:cxn>
                  <a:cxn ang="0">
                    <a:pos x="44" y="160"/>
                  </a:cxn>
                  <a:cxn ang="0">
                    <a:pos x="6" y="220"/>
                  </a:cxn>
                  <a:cxn ang="0">
                    <a:pos x="68" y="234"/>
                  </a:cxn>
                  <a:cxn ang="0">
                    <a:pos x="70" y="300"/>
                  </a:cxn>
                  <a:cxn ang="0">
                    <a:pos x="126" y="284"/>
                  </a:cxn>
                  <a:cxn ang="0">
                    <a:pos x="176" y="324"/>
                  </a:cxn>
                  <a:cxn ang="0">
                    <a:pos x="212" y="280"/>
                  </a:cxn>
                  <a:cxn ang="0">
                    <a:pos x="272" y="282"/>
                  </a:cxn>
                  <a:cxn ang="0">
                    <a:pos x="270" y="224"/>
                  </a:cxn>
                  <a:cxn ang="0">
                    <a:pos x="330" y="184"/>
                  </a:cxn>
                  <a:cxn ang="0">
                    <a:pos x="166" y="224"/>
                  </a:cxn>
                  <a:cxn ang="0">
                    <a:pos x="142" y="220"/>
                  </a:cxn>
                  <a:cxn ang="0">
                    <a:pos x="122" y="206"/>
                  </a:cxn>
                  <a:cxn ang="0">
                    <a:pos x="108" y="186"/>
                  </a:cxn>
                  <a:cxn ang="0">
                    <a:pos x="102" y="162"/>
                  </a:cxn>
                  <a:cxn ang="0">
                    <a:pos x="104" y="148"/>
                  </a:cxn>
                  <a:cxn ang="0">
                    <a:pos x="114" y="126"/>
                  </a:cxn>
                  <a:cxn ang="0">
                    <a:pos x="130" y="110"/>
                  </a:cxn>
                  <a:cxn ang="0">
                    <a:pos x="152" y="100"/>
                  </a:cxn>
                  <a:cxn ang="0">
                    <a:pos x="166" y="98"/>
                  </a:cxn>
                  <a:cxn ang="0">
                    <a:pos x="190" y="104"/>
                  </a:cxn>
                  <a:cxn ang="0">
                    <a:pos x="210" y="118"/>
                  </a:cxn>
                  <a:cxn ang="0">
                    <a:pos x="224" y="138"/>
                  </a:cxn>
                  <a:cxn ang="0">
                    <a:pos x="228" y="162"/>
                  </a:cxn>
                  <a:cxn ang="0">
                    <a:pos x="226" y="174"/>
                  </a:cxn>
                  <a:cxn ang="0">
                    <a:pos x="218" y="196"/>
                  </a:cxn>
                  <a:cxn ang="0">
                    <a:pos x="200" y="214"/>
                  </a:cxn>
                  <a:cxn ang="0">
                    <a:pos x="178" y="224"/>
                  </a:cxn>
                  <a:cxn ang="0">
                    <a:pos x="166" y="224"/>
                  </a:cxn>
                </a:cxnLst>
                <a:rect l="0" t="0" r="r" b="b"/>
                <a:pathLst>
                  <a:path w="332" h="324">
                    <a:moveTo>
                      <a:pt x="330" y="184"/>
                    </a:moveTo>
                    <a:lnTo>
                      <a:pt x="332" y="162"/>
                    </a:lnTo>
                    <a:lnTo>
                      <a:pt x="276" y="142"/>
                    </a:lnTo>
                    <a:lnTo>
                      <a:pt x="274" y="116"/>
                    </a:lnTo>
                    <a:lnTo>
                      <a:pt x="304" y="82"/>
                    </a:lnTo>
                    <a:lnTo>
                      <a:pt x="286" y="54"/>
                    </a:lnTo>
                    <a:lnTo>
                      <a:pt x="242" y="76"/>
                    </a:lnTo>
                    <a:lnTo>
                      <a:pt x="206" y="52"/>
                    </a:lnTo>
                    <a:lnTo>
                      <a:pt x="210" y="8"/>
                    </a:lnTo>
                    <a:lnTo>
                      <a:pt x="174" y="0"/>
                    </a:lnTo>
                    <a:lnTo>
                      <a:pt x="156" y="42"/>
                    </a:lnTo>
                    <a:lnTo>
                      <a:pt x="124" y="46"/>
                    </a:lnTo>
                    <a:lnTo>
                      <a:pt x="86" y="10"/>
                    </a:lnTo>
                    <a:lnTo>
                      <a:pt x="78" y="12"/>
                    </a:lnTo>
                    <a:lnTo>
                      <a:pt x="56" y="32"/>
                    </a:lnTo>
                    <a:lnTo>
                      <a:pt x="70" y="66"/>
                    </a:lnTo>
                    <a:lnTo>
                      <a:pt x="70" y="66"/>
                    </a:lnTo>
                    <a:lnTo>
                      <a:pt x="70" y="66"/>
                    </a:lnTo>
                    <a:lnTo>
                      <a:pt x="80" y="92"/>
                    </a:lnTo>
                    <a:lnTo>
                      <a:pt x="58" y="114"/>
                    </a:lnTo>
                    <a:lnTo>
                      <a:pt x="6" y="100"/>
                    </a:lnTo>
                    <a:lnTo>
                      <a:pt x="6" y="100"/>
                    </a:lnTo>
                    <a:lnTo>
                      <a:pt x="0" y="136"/>
                    </a:lnTo>
                    <a:lnTo>
                      <a:pt x="44" y="160"/>
                    </a:lnTo>
                    <a:lnTo>
                      <a:pt x="44" y="190"/>
                    </a:lnTo>
                    <a:lnTo>
                      <a:pt x="6" y="220"/>
                    </a:lnTo>
                    <a:lnTo>
                      <a:pt x="14" y="246"/>
                    </a:lnTo>
                    <a:lnTo>
                      <a:pt x="68" y="234"/>
                    </a:lnTo>
                    <a:lnTo>
                      <a:pt x="78" y="256"/>
                    </a:lnTo>
                    <a:lnTo>
                      <a:pt x="70" y="300"/>
                    </a:lnTo>
                    <a:lnTo>
                      <a:pt x="100" y="314"/>
                    </a:lnTo>
                    <a:lnTo>
                      <a:pt x="126" y="284"/>
                    </a:lnTo>
                    <a:lnTo>
                      <a:pt x="158" y="288"/>
                    </a:lnTo>
                    <a:lnTo>
                      <a:pt x="176" y="324"/>
                    </a:lnTo>
                    <a:lnTo>
                      <a:pt x="210" y="316"/>
                    </a:lnTo>
                    <a:lnTo>
                      <a:pt x="212" y="280"/>
                    </a:lnTo>
                    <a:lnTo>
                      <a:pt x="246" y="266"/>
                    </a:lnTo>
                    <a:lnTo>
                      <a:pt x="272" y="282"/>
                    </a:lnTo>
                    <a:lnTo>
                      <a:pt x="294" y="256"/>
                    </a:lnTo>
                    <a:lnTo>
                      <a:pt x="270" y="224"/>
                    </a:lnTo>
                    <a:lnTo>
                      <a:pt x="286" y="190"/>
                    </a:lnTo>
                    <a:lnTo>
                      <a:pt x="330" y="184"/>
                    </a:lnTo>
                    <a:close/>
                    <a:moveTo>
                      <a:pt x="166" y="224"/>
                    </a:moveTo>
                    <a:lnTo>
                      <a:pt x="166" y="224"/>
                    </a:lnTo>
                    <a:lnTo>
                      <a:pt x="152" y="224"/>
                    </a:lnTo>
                    <a:lnTo>
                      <a:pt x="142" y="220"/>
                    </a:lnTo>
                    <a:lnTo>
                      <a:pt x="130" y="214"/>
                    </a:lnTo>
                    <a:lnTo>
                      <a:pt x="122" y="206"/>
                    </a:lnTo>
                    <a:lnTo>
                      <a:pt x="114" y="196"/>
                    </a:lnTo>
                    <a:lnTo>
                      <a:pt x="108" y="186"/>
                    </a:lnTo>
                    <a:lnTo>
                      <a:pt x="104" y="174"/>
                    </a:lnTo>
                    <a:lnTo>
                      <a:pt x="102" y="162"/>
                    </a:lnTo>
                    <a:lnTo>
                      <a:pt x="102" y="162"/>
                    </a:lnTo>
                    <a:lnTo>
                      <a:pt x="104" y="148"/>
                    </a:lnTo>
                    <a:lnTo>
                      <a:pt x="108" y="138"/>
                    </a:lnTo>
                    <a:lnTo>
                      <a:pt x="114" y="126"/>
                    </a:lnTo>
                    <a:lnTo>
                      <a:pt x="122" y="118"/>
                    </a:lnTo>
                    <a:lnTo>
                      <a:pt x="130" y="110"/>
                    </a:lnTo>
                    <a:lnTo>
                      <a:pt x="142" y="104"/>
                    </a:lnTo>
                    <a:lnTo>
                      <a:pt x="152" y="100"/>
                    </a:lnTo>
                    <a:lnTo>
                      <a:pt x="166" y="98"/>
                    </a:lnTo>
                    <a:lnTo>
                      <a:pt x="166" y="98"/>
                    </a:lnTo>
                    <a:lnTo>
                      <a:pt x="178" y="100"/>
                    </a:lnTo>
                    <a:lnTo>
                      <a:pt x="190" y="104"/>
                    </a:lnTo>
                    <a:lnTo>
                      <a:pt x="200" y="110"/>
                    </a:lnTo>
                    <a:lnTo>
                      <a:pt x="210" y="118"/>
                    </a:lnTo>
                    <a:lnTo>
                      <a:pt x="218" y="126"/>
                    </a:lnTo>
                    <a:lnTo>
                      <a:pt x="224" y="138"/>
                    </a:lnTo>
                    <a:lnTo>
                      <a:pt x="226" y="148"/>
                    </a:lnTo>
                    <a:lnTo>
                      <a:pt x="228" y="162"/>
                    </a:lnTo>
                    <a:lnTo>
                      <a:pt x="228" y="162"/>
                    </a:lnTo>
                    <a:lnTo>
                      <a:pt x="226" y="174"/>
                    </a:lnTo>
                    <a:lnTo>
                      <a:pt x="224" y="186"/>
                    </a:lnTo>
                    <a:lnTo>
                      <a:pt x="218" y="196"/>
                    </a:lnTo>
                    <a:lnTo>
                      <a:pt x="210" y="206"/>
                    </a:lnTo>
                    <a:lnTo>
                      <a:pt x="200" y="214"/>
                    </a:lnTo>
                    <a:lnTo>
                      <a:pt x="190" y="220"/>
                    </a:lnTo>
                    <a:lnTo>
                      <a:pt x="178" y="224"/>
                    </a:lnTo>
                    <a:lnTo>
                      <a:pt x="166" y="224"/>
                    </a:lnTo>
                    <a:lnTo>
                      <a:pt x="166" y="224"/>
                    </a:lnTo>
                    <a:close/>
                  </a:path>
                </a:pathLst>
              </a:custGeom>
              <a:grpFill/>
              <a:ln w="9525">
                <a:noFill/>
                <a:round/>
                <a:headEnd/>
                <a:tailEnd/>
              </a:ln>
            </p:spPr>
            <p:txBody>
              <a:bodyPr/>
              <a:lstStyle/>
              <a:p>
                <a:endParaRPr lang="en-US" sz="1400" dirty="0">
                  <a:latin typeface="Open Sans Light"/>
                  <a:ea typeface="Open Sans" panose="020B0606030504020204" pitchFamily="34" charset="0"/>
                  <a:cs typeface="Open Sans Light"/>
                </a:endParaRPr>
              </a:p>
            </p:txBody>
          </p:sp>
        </p:grpSp>
      </p:grpSp>
      <p:grpSp>
        <p:nvGrpSpPr>
          <p:cNvPr id="639" name="Group 25"/>
          <p:cNvGrpSpPr/>
          <p:nvPr/>
        </p:nvGrpSpPr>
        <p:grpSpPr>
          <a:xfrm>
            <a:off x="5432295" y="2744361"/>
            <a:ext cx="661154" cy="545550"/>
            <a:chOff x="5823250" y="3554887"/>
            <a:chExt cx="661154" cy="545550"/>
          </a:xfrm>
        </p:grpSpPr>
        <p:grpSp>
          <p:nvGrpSpPr>
            <p:cNvPr id="640" name="Group 142"/>
            <p:cNvGrpSpPr>
              <a:grpSpLocks noChangeAspect="1"/>
            </p:cNvGrpSpPr>
            <p:nvPr/>
          </p:nvGrpSpPr>
          <p:grpSpPr bwMode="auto">
            <a:xfrm>
              <a:off x="5823250" y="3572020"/>
              <a:ext cx="205877" cy="358515"/>
              <a:chOff x="1367" y="2903"/>
              <a:chExt cx="433" cy="689"/>
            </a:xfrm>
            <a:solidFill>
              <a:schemeClr val="accent1"/>
            </a:solidFill>
          </p:grpSpPr>
          <p:sp>
            <p:nvSpPr>
              <p:cNvPr id="671"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672" name="Group 114"/>
              <p:cNvGrpSpPr>
                <a:grpSpLocks/>
              </p:cNvGrpSpPr>
              <p:nvPr/>
            </p:nvGrpSpPr>
            <p:grpSpPr bwMode="auto">
              <a:xfrm>
                <a:off x="1471" y="2996"/>
                <a:ext cx="230" cy="515"/>
                <a:chOff x="882" y="3450"/>
                <a:chExt cx="230" cy="515"/>
              </a:xfrm>
              <a:grpFill/>
            </p:grpSpPr>
            <p:sp>
              <p:nvSpPr>
                <p:cNvPr id="673"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74"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75"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76"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77"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78"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79"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641" name="Group 142"/>
            <p:cNvGrpSpPr>
              <a:grpSpLocks noChangeAspect="1"/>
            </p:cNvGrpSpPr>
            <p:nvPr/>
          </p:nvGrpSpPr>
          <p:grpSpPr bwMode="auto">
            <a:xfrm>
              <a:off x="5955910" y="3741922"/>
              <a:ext cx="205877" cy="358515"/>
              <a:chOff x="1367" y="2903"/>
              <a:chExt cx="433" cy="689"/>
            </a:xfrm>
            <a:solidFill>
              <a:schemeClr val="accent1"/>
            </a:solidFill>
          </p:grpSpPr>
          <p:sp>
            <p:nvSpPr>
              <p:cNvPr id="662"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663" name="Group 114"/>
              <p:cNvGrpSpPr>
                <a:grpSpLocks/>
              </p:cNvGrpSpPr>
              <p:nvPr/>
            </p:nvGrpSpPr>
            <p:grpSpPr bwMode="auto">
              <a:xfrm>
                <a:off x="1471" y="2996"/>
                <a:ext cx="230" cy="515"/>
                <a:chOff x="882" y="3450"/>
                <a:chExt cx="230" cy="515"/>
              </a:xfrm>
              <a:grpFill/>
            </p:grpSpPr>
            <p:sp>
              <p:nvSpPr>
                <p:cNvPr id="664"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65"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66"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67"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68"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69"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70"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642" name="Group 142"/>
            <p:cNvGrpSpPr>
              <a:grpSpLocks noChangeAspect="1"/>
            </p:cNvGrpSpPr>
            <p:nvPr/>
          </p:nvGrpSpPr>
          <p:grpSpPr bwMode="auto">
            <a:xfrm>
              <a:off x="6133509" y="3554887"/>
              <a:ext cx="205877" cy="358515"/>
              <a:chOff x="1367" y="2903"/>
              <a:chExt cx="433" cy="689"/>
            </a:xfrm>
            <a:solidFill>
              <a:schemeClr val="accent1"/>
            </a:solidFill>
          </p:grpSpPr>
          <p:sp>
            <p:nvSpPr>
              <p:cNvPr id="653"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654" name="Group 114"/>
              <p:cNvGrpSpPr>
                <a:grpSpLocks/>
              </p:cNvGrpSpPr>
              <p:nvPr/>
            </p:nvGrpSpPr>
            <p:grpSpPr bwMode="auto">
              <a:xfrm>
                <a:off x="1471" y="2996"/>
                <a:ext cx="230" cy="515"/>
                <a:chOff x="882" y="3450"/>
                <a:chExt cx="230" cy="515"/>
              </a:xfrm>
              <a:grpFill/>
            </p:grpSpPr>
            <p:sp>
              <p:nvSpPr>
                <p:cNvPr id="655"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56"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57"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58"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59"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60"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61"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643" name="Group 142"/>
            <p:cNvGrpSpPr>
              <a:grpSpLocks noChangeAspect="1"/>
            </p:cNvGrpSpPr>
            <p:nvPr/>
          </p:nvGrpSpPr>
          <p:grpSpPr bwMode="auto">
            <a:xfrm>
              <a:off x="6278527" y="3723710"/>
              <a:ext cx="205877" cy="358515"/>
              <a:chOff x="1367" y="2903"/>
              <a:chExt cx="433" cy="689"/>
            </a:xfrm>
            <a:solidFill>
              <a:schemeClr val="accent1"/>
            </a:solidFill>
          </p:grpSpPr>
          <p:sp>
            <p:nvSpPr>
              <p:cNvPr id="644"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645" name="Group 114"/>
              <p:cNvGrpSpPr>
                <a:grpSpLocks/>
              </p:cNvGrpSpPr>
              <p:nvPr/>
            </p:nvGrpSpPr>
            <p:grpSpPr bwMode="auto">
              <a:xfrm>
                <a:off x="1471" y="2996"/>
                <a:ext cx="230" cy="515"/>
                <a:chOff x="882" y="3450"/>
                <a:chExt cx="230" cy="515"/>
              </a:xfrm>
              <a:grpFill/>
            </p:grpSpPr>
            <p:sp>
              <p:nvSpPr>
                <p:cNvPr id="646"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47"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48"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49"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50"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51"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52"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cxnSp>
        <p:nvCxnSpPr>
          <p:cNvPr id="680" name="Straight Connector 679"/>
          <p:cNvCxnSpPr>
            <a:stCxn id="602" idx="3"/>
          </p:cNvCxnSpPr>
          <p:nvPr/>
        </p:nvCxnSpPr>
        <p:spPr>
          <a:xfrm flipV="1">
            <a:off x="1505706" y="2717101"/>
            <a:ext cx="541879" cy="54403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1" name="Straight Connector 680"/>
          <p:cNvCxnSpPr>
            <a:endCxn id="693" idx="1"/>
          </p:cNvCxnSpPr>
          <p:nvPr/>
        </p:nvCxnSpPr>
        <p:spPr>
          <a:xfrm flipV="1">
            <a:off x="2322639" y="2542848"/>
            <a:ext cx="578048" cy="55470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682" name="Group 681"/>
          <p:cNvGrpSpPr/>
          <p:nvPr/>
        </p:nvGrpSpPr>
        <p:grpSpPr>
          <a:xfrm>
            <a:off x="1889457" y="3688044"/>
            <a:ext cx="611065" cy="636365"/>
            <a:chOff x="1884694" y="3466359"/>
            <a:chExt cx="611065" cy="636365"/>
          </a:xfrm>
        </p:grpSpPr>
        <p:pic>
          <p:nvPicPr>
            <p:cNvPr id="683" name="Picture 682"/>
            <p:cNvPicPr>
              <a:picLocks noChangeAspect="1"/>
            </p:cNvPicPr>
            <p:nvPr/>
          </p:nvPicPr>
          <p:blipFill>
            <a:blip r:embed="rId6"/>
            <a:stretch>
              <a:fillRect/>
            </a:stretch>
          </p:blipFill>
          <p:spPr>
            <a:xfrm>
              <a:off x="1913272" y="3466359"/>
              <a:ext cx="469341" cy="369698"/>
            </a:xfrm>
            <a:prstGeom prst="rect">
              <a:avLst/>
            </a:prstGeom>
          </p:spPr>
        </p:pic>
        <p:sp>
          <p:nvSpPr>
            <p:cNvPr id="684" name="TextBox 683"/>
            <p:cNvSpPr txBox="1"/>
            <p:nvPr/>
          </p:nvSpPr>
          <p:spPr>
            <a:xfrm>
              <a:off x="1884694" y="3794947"/>
              <a:ext cx="611065"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LANs</a:t>
              </a:r>
            </a:p>
          </p:txBody>
        </p:sp>
      </p:grpSp>
      <p:cxnSp>
        <p:nvCxnSpPr>
          <p:cNvPr id="685" name="Straight Connector 684"/>
          <p:cNvCxnSpPr/>
          <p:nvPr/>
        </p:nvCxnSpPr>
        <p:spPr>
          <a:xfrm flipH="1" flipV="1">
            <a:off x="5023746" y="3308008"/>
            <a:ext cx="5454" cy="48636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86" name="Rectangle 141"/>
          <p:cNvSpPr>
            <a:spLocks noChangeArrowheads="1"/>
          </p:cNvSpPr>
          <p:nvPr/>
        </p:nvSpPr>
        <p:spPr bwMode="auto">
          <a:xfrm>
            <a:off x="4473224" y="2677852"/>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cxnSp>
        <p:nvCxnSpPr>
          <p:cNvPr id="687" name="Straight Connector 49"/>
          <p:cNvCxnSpPr>
            <a:stCxn id="683" idx="0"/>
            <a:endCxn id="488" idx="2"/>
          </p:cNvCxnSpPr>
          <p:nvPr/>
        </p:nvCxnSpPr>
        <p:spPr>
          <a:xfrm flipV="1">
            <a:off x="2152706" y="3602263"/>
            <a:ext cx="14634" cy="85781"/>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8" name="Straight Connector 49"/>
          <p:cNvCxnSpPr/>
          <p:nvPr/>
        </p:nvCxnSpPr>
        <p:spPr>
          <a:xfrm flipV="1">
            <a:off x="2146095" y="2737361"/>
            <a:ext cx="0" cy="14716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9" name="Straight Connector 688"/>
          <p:cNvCxnSpPr>
            <a:endCxn id="697" idx="0"/>
          </p:cNvCxnSpPr>
          <p:nvPr/>
        </p:nvCxnSpPr>
        <p:spPr>
          <a:xfrm>
            <a:off x="2298937" y="2737361"/>
            <a:ext cx="953494" cy="1205838"/>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690" name="Group 689"/>
          <p:cNvGrpSpPr/>
          <p:nvPr/>
        </p:nvGrpSpPr>
        <p:grpSpPr>
          <a:xfrm>
            <a:off x="3810000" y="2727577"/>
            <a:ext cx="524504" cy="596787"/>
            <a:chOff x="3757545" y="2818762"/>
            <a:chExt cx="524504" cy="596787"/>
          </a:xfrm>
        </p:grpSpPr>
        <p:sp>
          <p:nvSpPr>
            <p:cNvPr id="691" name="TextBox 690"/>
            <p:cNvSpPr txBox="1"/>
            <p:nvPr/>
          </p:nvSpPr>
          <p:spPr>
            <a:xfrm>
              <a:off x="3757545" y="2818762"/>
              <a:ext cx="524504" cy="307777"/>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ISPs</a:t>
              </a:r>
            </a:p>
          </p:txBody>
        </p:sp>
        <p:pic>
          <p:nvPicPr>
            <p:cNvPr id="69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2256" y="3082174"/>
              <a:ext cx="3143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93" name="Picture 2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900687" y="2301809"/>
            <a:ext cx="693903" cy="482077"/>
          </a:xfrm>
          <a:prstGeom prst="rect">
            <a:avLst/>
          </a:prstGeom>
        </p:spPr>
      </p:pic>
      <p:cxnSp>
        <p:nvCxnSpPr>
          <p:cNvPr id="694" name="Straight Connector 693"/>
          <p:cNvCxnSpPr>
            <a:stCxn id="693" idx="2"/>
            <a:endCxn id="697" idx="0"/>
          </p:cNvCxnSpPr>
          <p:nvPr/>
        </p:nvCxnSpPr>
        <p:spPr>
          <a:xfrm>
            <a:off x="3247639" y="2783886"/>
            <a:ext cx="4792" cy="115931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695" name="Group 694"/>
          <p:cNvGrpSpPr/>
          <p:nvPr/>
        </p:nvGrpSpPr>
        <p:grpSpPr>
          <a:xfrm>
            <a:off x="3056515" y="3943199"/>
            <a:ext cx="391831" cy="370711"/>
            <a:chOff x="3000760" y="3807234"/>
            <a:chExt cx="391831" cy="370711"/>
          </a:xfrm>
        </p:grpSpPr>
        <p:sp>
          <p:nvSpPr>
            <p:cNvPr id="696" name="Freeform 28"/>
            <p:cNvSpPr>
              <a:spLocks noChangeAspect="1" noEditPoints="1"/>
            </p:cNvSpPr>
            <p:nvPr/>
          </p:nvSpPr>
          <p:spPr bwMode="auto">
            <a:xfrm>
              <a:off x="3000760" y="3814325"/>
              <a:ext cx="391831" cy="358859"/>
            </a:xfrm>
            <a:custGeom>
              <a:avLst/>
              <a:gdLst/>
              <a:ahLst/>
              <a:cxnLst>
                <a:cxn ang="0">
                  <a:pos x="254" y="133"/>
                </a:cxn>
                <a:cxn ang="0">
                  <a:pos x="369" y="169"/>
                </a:cxn>
                <a:cxn ang="0">
                  <a:pos x="254" y="249"/>
                </a:cxn>
                <a:cxn ang="0">
                  <a:pos x="352" y="347"/>
                </a:cxn>
                <a:cxn ang="0">
                  <a:pos x="378" y="249"/>
                </a:cxn>
                <a:cxn ang="0">
                  <a:pos x="182" y="369"/>
                </a:cxn>
                <a:cxn ang="0">
                  <a:pos x="178" y="423"/>
                </a:cxn>
                <a:cxn ang="0">
                  <a:pos x="369" y="93"/>
                </a:cxn>
                <a:cxn ang="0">
                  <a:pos x="396" y="49"/>
                </a:cxn>
                <a:cxn ang="0">
                  <a:pos x="285" y="0"/>
                </a:cxn>
                <a:cxn ang="0">
                  <a:pos x="369" y="93"/>
                </a:cxn>
                <a:cxn ang="0">
                  <a:pos x="481" y="222"/>
                </a:cxn>
                <a:cxn ang="0">
                  <a:pos x="441" y="102"/>
                </a:cxn>
                <a:cxn ang="0">
                  <a:pos x="396" y="169"/>
                </a:cxn>
                <a:cxn ang="0">
                  <a:pos x="254" y="107"/>
                </a:cxn>
                <a:cxn ang="0">
                  <a:pos x="343" y="98"/>
                </a:cxn>
                <a:cxn ang="0">
                  <a:pos x="254" y="9"/>
                </a:cxn>
                <a:cxn ang="0">
                  <a:pos x="298" y="369"/>
                </a:cxn>
                <a:cxn ang="0">
                  <a:pos x="280" y="441"/>
                </a:cxn>
                <a:cxn ang="0">
                  <a:pos x="338" y="374"/>
                </a:cxn>
                <a:cxn ang="0">
                  <a:pos x="227" y="107"/>
                </a:cxn>
                <a:cxn ang="0">
                  <a:pos x="178" y="49"/>
                </a:cxn>
                <a:cxn ang="0">
                  <a:pos x="383" y="352"/>
                </a:cxn>
                <a:cxn ang="0">
                  <a:pos x="454" y="343"/>
                </a:cxn>
                <a:cxn ang="0">
                  <a:pos x="405" y="249"/>
                </a:cxn>
                <a:cxn ang="0">
                  <a:pos x="383" y="352"/>
                </a:cxn>
                <a:cxn ang="0">
                  <a:pos x="361" y="445"/>
                </a:cxn>
                <a:cxn ang="0">
                  <a:pos x="369" y="378"/>
                </a:cxn>
                <a:cxn ang="0">
                  <a:pos x="307" y="454"/>
                </a:cxn>
                <a:cxn ang="0">
                  <a:pos x="124" y="347"/>
                </a:cxn>
                <a:cxn ang="0">
                  <a:pos x="102" y="249"/>
                </a:cxn>
                <a:cxn ang="0">
                  <a:pos x="124" y="347"/>
                </a:cxn>
                <a:cxn ang="0">
                  <a:pos x="227" y="133"/>
                </a:cxn>
                <a:cxn ang="0">
                  <a:pos x="111" y="169"/>
                </a:cxn>
                <a:cxn ang="0">
                  <a:pos x="111" y="378"/>
                </a:cxn>
                <a:cxn ang="0">
                  <a:pos x="120" y="445"/>
                </a:cxn>
                <a:cxn ang="0">
                  <a:pos x="173" y="454"/>
                </a:cxn>
                <a:cxn ang="0">
                  <a:pos x="111" y="378"/>
                </a:cxn>
                <a:cxn ang="0">
                  <a:pos x="120" y="26"/>
                </a:cxn>
                <a:cxn ang="0">
                  <a:pos x="111" y="93"/>
                </a:cxn>
                <a:cxn ang="0">
                  <a:pos x="169" y="18"/>
                </a:cxn>
                <a:cxn ang="0">
                  <a:pos x="0" y="249"/>
                </a:cxn>
                <a:cxn ang="0">
                  <a:pos x="26" y="343"/>
                </a:cxn>
                <a:cxn ang="0">
                  <a:pos x="98" y="352"/>
                </a:cxn>
                <a:cxn ang="0">
                  <a:pos x="98" y="116"/>
                </a:cxn>
                <a:cxn ang="0">
                  <a:pos x="26" y="129"/>
                </a:cxn>
                <a:cxn ang="0">
                  <a:pos x="75" y="222"/>
                </a:cxn>
                <a:cxn ang="0">
                  <a:pos x="98" y="116"/>
                </a:cxn>
              </a:cxnLst>
              <a:rect l="0" t="0" r="r" b="b"/>
              <a:pathLst>
                <a:path w="481" h="472">
                  <a:moveTo>
                    <a:pt x="356" y="124"/>
                  </a:moveTo>
                  <a:lnTo>
                    <a:pt x="356" y="124"/>
                  </a:lnTo>
                  <a:lnTo>
                    <a:pt x="303" y="129"/>
                  </a:lnTo>
                  <a:lnTo>
                    <a:pt x="254" y="133"/>
                  </a:lnTo>
                  <a:lnTo>
                    <a:pt x="254" y="222"/>
                  </a:lnTo>
                  <a:lnTo>
                    <a:pt x="378" y="222"/>
                  </a:lnTo>
                  <a:lnTo>
                    <a:pt x="378" y="222"/>
                  </a:lnTo>
                  <a:lnTo>
                    <a:pt x="369" y="169"/>
                  </a:lnTo>
                  <a:lnTo>
                    <a:pt x="356" y="124"/>
                  </a:lnTo>
                  <a:lnTo>
                    <a:pt x="356" y="124"/>
                  </a:lnTo>
                  <a:close/>
                  <a:moveTo>
                    <a:pt x="378" y="249"/>
                  </a:moveTo>
                  <a:lnTo>
                    <a:pt x="254" y="249"/>
                  </a:lnTo>
                  <a:lnTo>
                    <a:pt x="254" y="338"/>
                  </a:lnTo>
                  <a:lnTo>
                    <a:pt x="254" y="338"/>
                  </a:lnTo>
                  <a:lnTo>
                    <a:pt x="303" y="343"/>
                  </a:lnTo>
                  <a:lnTo>
                    <a:pt x="352" y="347"/>
                  </a:lnTo>
                  <a:lnTo>
                    <a:pt x="352" y="347"/>
                  </a:lnTo>
                  <a:lnTo>
                    <a:pt x="369" y="298"/>
                  </a:lnTo>
                  <a:lnTo>
                    <a:pt x="378" y="249"/>
                  </a:lnTo>
                  <a:lnTo>
                    <a:pt x="378" y="249"/>
                  </a:lnTo>
                  <a:close/>
                  <a:moveTo>
                    <a:pt x="227" y="459"/>
                  </a:moveTo>
                  <a:lnTo>
                    <a:pt x="227" y="365"/>
                  </a:lnTo>
                  <a:lnTo>
                    <a:pt x="227" y="365"/>
                  </a:lnTo>
                  <a:lnTo>
                    <a:pt x="182" y="369"/>
                  </a:lnTo>
                  <a:lnTo>
                    <a:pt x="138" y="374"/>
                  </a:lnTo>
                  <a:lnTo>
                    <a:pt x="138" y="374"/>
                  </a:lnTo>
                  <a:lnTo>
                    <a:pt x="156" y="401"/>
                  </a:lnTo>
                  <a:lnTo>
                    <a:pt x="178" y="423"/>
                  </a:lnTo>
                  <a:lnTo>
                    <a:pt x="200" y="441"/>
                  </a:lnTo>
                  <a:lnTo>
                    <a:pt x="227" y="459"/>
                  </a:lnTo>
                  <a:lnTo>
                    <a:pt x="227" y="459"/>
                  </a:lnTo>
                  <a:close/>
                  <a:moveTo>
                    <a:pt x="369" y="93"/>
                  </a:moveTo>
                  <a:lnTo>
                    <a:pt x="369" y="93"/>
                  </a:lnTo>
                  <a:lnTo>
                    <a:pt x="423" y="80"/>
                  </a:lnTo>
                  <a:lnTo>
                    <a:pt x="423" y="80"/>
                  </a:lnTo>
                  <a:lnTo>
                    <a:pt x="396" y="49"/>
                  </a:lnTo>
                  <a:lnTo>
                    <a:pt x="361" y="26"/>
                  </a:lnTo>
                  <a:lnTo>
                    <a:pt x="325" y="9"/>
                  </a:lnTo>
                  <a:lnTo>
                    <a:pt x="285" y="0"/>
                  </a:lnTo>
                  <a:lnTo>
                    <a:pt x="285" y="0"/>
                  </a:lnTo>
                  <a:lnTo>
                    <a:pt x="312" y="18"/>
                  </a:lnTo>
                  <a:lnTo>
                    <a:pt x="334" y="40"/>
                  </a:lnTo>
                  <a:lnTo>
                    <a:pt x="352" y="67"/>
                  </a:lnTo>
                  <a:lnTo>
                    <a:pt x="369" y="93"/>
                  </a:lnTo>
                  <a:lnTo>
                    <a:pt x="369" y="93"/>
                  </a:lnTo>
                  <a:close/>
                  <a:moveTo>
                    <a:pt x="405" y="222"/>
                  </a:moveTo>
                  <a:lnTo>
                    <a:pt x="481" y="222"/>
                  </a:lnTo>
                  <a:lnTo>
                    <a:pt x="481" y="222"/>
                  </a:lnTo>
                  <a:lnTo>
                    <a:pt x="476" y="191"/>
                  </a:lnTo>
                  <a:lnTo>
                    <a:pt x="467" y="160"/>
                  </a:lnTo>
                  <a:lnTo>
                    <a:pt x="454" y="129"/>
                  </a:lnTo>
                  <a:lnTo>
                    <a:pt x="441" y="102"/>
                  </a:lnTo>
                  <a:lnTo>
                    <a:pt x="441" y="102"/>
                  </a:lnTo>
                  <a:lnTo>
                    <a:pt x="383" y="116"/>
                  </a:lnTo>
                  <a:lnTo>
                    <a:pt x="383" y="116"/>
                  </a:lnTo>
                  <a:lnTo>
                    <a:pt x="396" y="169"/>
                  </a:lnTo>
                  <a:lnTo>
                    <a:pt x="405" y="222"/>
                  </a:lnTo>
                  <a:lnTo>
                    <a:pt x="405" y="222"/>
                  </a:lnTo>
                  <a:close/>
                  <a:moveTo>
                    <a:pt x="254" y="9"/>
                  </a:moveTo>
                  <a:lnTo>
                    <a:pt x="254" y="107"/>
                  </a:lnTo>
                  <a:lnTo>
                    <a:pt x="254" y="107"/>
                  </a:lnTo>
                  <a:lnTo>
                    <a:pt x="298" y="102"/>
                  </a:lnTo>
                  <a:lnTo>
                    <a:pt x="343" y="98"/>
                  </a:lnTo>
                  <a:lnTo>
                    <a:pt x="343" y="98"/>
                  </a:lnTo>
                  <a:lnTo>
                    <a:pt x="325" y="71"/>
                  </a:lnTo>
                  <a:lnTo>
                    <a:pt x="303" y="49"/>
                  </a:lnTo>
                  <a:lnTo>
                    <a:pt x="280" y="26"/>
                  </a:lnTo>
                  <a:lnTo>
                    <a:pt x="254" y="9"/>
                  </a:lnTo>
                  <a:lnTo>
                    <a:pt x="254" y="9"/>
                  </a:lnTo>
                  <a:close/>
                  <a:moveTo>
                    <a:pt x="338" y="374"/>
                  </a:moveTo>
                  <a:lnTo>
                    <a:pt x="338" y="374"/>
                  </a:lnTo>
                  <a:lnTo>
                    <a:pt x="298" y="369"/>
                  </a:lnTo>
                  <a:lnTo>
                    <a:pt x="254" y="365"/>
                  </a:lnTo>
                  <a:lnTo>
                    <a:pt x="254" y="459"/>
                  </a:lnTo>
                  <a:lnTo>
                    <a:pt x="254" y="459"/>
                  </a:lnTo>
                  <a:lnTo>
                    <a:pt x="280" y="441"/>
                  </a:lnTo>
                  <a:lnTo>
                    <a:pt x="303" y="423"/>
                  </a:lnTo>
                  <a:lnTo>
                    <a:pt x="320" y="401"/>
                  </a:lnTo>
                  <a:lnTo>
                    <a:pt x="338" y="374"/>
                  </a:lnTo>
                  <a:lnTo>
                    <a:pt x="338" y="374"/>
                  </a:lnTo>
                  <a:close/>
                  <a:moveTo>
                    <a:pt x="138" y="98"/>
                  </a:moveTo>
                  <a:lnTo>
                    <a:pt x="138" y="98"/>
                  </a:lnTo>
                  <a:lnTo>
                    <a:pt x="182" y="102"/>
                  </a:lnTo>
                  <a:lnTo>
                    <a:pt x="227" y="107"/>
                  </a:lnTo>
                  <a:lnTo>
                    <a:pt x="227" y="9"/>
                  </a:lnTo>
                  <a:lnTo>
                    <a:pt x="227" y="9"/>
                  </a:lnTo>
                  <a:lnTo>
                    <a:pt x="200" y="26"/>
                  </a:lnTo>
                  <a:lnTo>
                    <a:pt x="178" y="49"/>
                  </a:lnTo>
                  <a:lnTo>
                    <a:pt x="156" y="71"/>
                  </a:lnTo>
                  <a:lnTo>
                    <a:pt x="138" y="98"/>
                  </a:lnTo>
                  <a:lnTo>
                    <a:pt x="138" y="98"/>
                  </a:lnTo>
                  <a:close/>
                  <a:moveTo>
                    <a:pt x="383" y="352"/>
                  </a:moveTo>
                  <a:lnTo>
                    <a:pt x="383" y="352"/>
                  </a:lnTo>
                  <a:lnTo>
                    <a:pt x="441" y="369"/>
                  </a:lnTo>
                  <a:lnTo>
                    <a:pt x="441" y="369"/>
                  </a:lnTo>
                  <a:lnTo>
                    <a:pt x="454" y="343"/>
                  </a:lnTo>
                  <a:lnTo>
                    <a:pt x="467" y="312"/>
                  </a:lnTo>
                  <a:lnTo>
                    <a:pt x="476" y="280"/>
                  </a:lnTo>
                  <a:lnTo>
                    <a:pt x="481" y="249"/>
                  </a:lnTo>
                  <a:lnTo>
                    <a:pt x="405" y="249"/>
                  </a:lnTo>
                  <a:lnTo>
                    <a:pt x="405" y="249"/>
                  </a:lnTo>
                  <a:lnTo>
                    <a:pt x="396" y="303"/>
                  </a:lnTo>
                  <a:lnTo>
                    <a:pt x="383" y="352"/>
                  </a:lnTo>
                  <a:lnTo>
                    <a:pt x="383" y="352"/>
                  </a:lnTo>
                  <a:close/>
                  <a:moveTo>
                    <a:pt x="285" y="472"/>
                  </a:moveTo>
                  <a:lnTo>
                    <a:pt x="285" y="472"/>
                  </a:lnTo>
                  <a:lnTo>
                    <a:pt x="325" y="463"/>
                  </a:lnTo>
                  <a:lnTo>
                    <a:pt x="361" y="445"/>
                  </a:lnTo>
                  <a:lnTo>
                    <a:pt x="392" y="418"/>
                  </a:lnTo>
                  <a:lnTo>
                    <a:pt x="423" y="392"/>
                  </a:lnTo>
                  <a:lnTo>
                    <a:pt x="423" y="392"/>
                  </a:lnTo>
                  <a:lnTo>
                    <a:pt x="369" y="378"/>
                  </a:lnTo>
                  <a:lnTo>
                    <a:pt x="369" y="378"/>
                  </a:lnTo>
                  <a:lnTo>
                    <a:pt x="352" y="405"/>
                  </a:lnTo>
                  <a:lnTo>
                    <a:pt x="329" y="432"/>
                  </a:lnTo>
                  <a:lnTo>
                    <a:pt x="307" y="454"/>
                  </a:lnTo>
                  <a:lnTo>
                    <a:pt x="285" y="472"/>
                  </a:lnTo>
                  <a:lnTo>
                    <a:pt x="285" y="472"/>
                  </a:lnTo>
                  <a:close/>
                  <a:moveTo>
                    <a:pt x="124" y="347"/>
                  </a:moveTo>
                  <a:lnTo>
                    <a:pt x="124" y="347"/>
                  </a:lnTo>
                  <a:lnTo>
                    <a:pt x="173" y="343"/>
                  </a:lnTo>
                  <a:lnTo>
                    <a:pt x="227" y="338"/>
                  </a:lnTo>
                  <a:lnTo>
                    <a:pt x="227" y="249"/>
                  </a:lnTo>
                  <a:lnTo>
                    <a:pt x="102" y="249"/>
                  </a:lnTo>
                  <a:lnTo>
                    <a:pt x="102" y="249"/>
                  </a:lnTo>
                  <a:lnTo>
                    <a:pt x="111" y="298"/>
                  </a:lnTo>
                  <a:lnTo>
                    <a:pt x="124" y="347"/>
                  </a:lnTo>
                  <a:lnTo>
                    <a:pt x="124" y="347"/>
                  </a:lnTo>
                  <a:close/>
                  <a:moveTo>
                    <a:pt x="102" y="222"/>
                  </a:moveTo>
                  <a:lnTo>
                    <a:pt x="227" y="222"/>
                  </a:lnTo>
                  <a:lnTo>
                    <a:pt x="227" y="133"/>
                  </a:lnTo>
                  <a:lnTo>
                    <a:pt x="227" y="133"/>
                  </a:lnTo>
                  <a:lnTo>
                    <a:pt x="173" y="129"/>
                  </a:lnTo>
                  <a:lnTo>
                    <a:pt x="124" y="124"/>
                  </a:lnTo>
                  <a:lnTo>
                    <a:pt x="124" y="124"/>
                  </a:lnTo>
                  <a:lnTo>
                    <a:pt x="111" y="169"/>
                  </a:lnTo>
                  <a:lnTo>
                    <a:pt x="102" y="222"/>
                  </a:lnTo>
                  <a:lnTo>
                    <a:pt x="102" y="222"/>
                  </a:lnTo>
                  <a:close/>
                  <a:moveTo>
                    <a:pt x="111" y="378"/>
                  </a:moveTo>
                  <a:lnTo>
                    <a:pt x="111" y="378"/>
                  </a:lnTo>
                  <a:lnTo>
                    <a:pt x="58" y="392"/>
                  </a:lnTo>
                  <a:lnTo>
                    <a:pt x="58" y="392"/>
                  </a:lnTo>
                  <a:lnTo>
                    <a:pt x="84" y="418"/>
                  </a:lnTo>
                  <a:lnTo>
                    <a:pt x="120" y="445"/>
                  </a:lnTo>
                  <a:lnTo>
                    <a:pt x="156" y="463"/>
                  </a:lnTo>
                  <a:lnTo>
                    <a:pt x="196" y="472"/>
                  </a:lnTo>
                  <a:lnTo>
                    <a:pt x="196" y="472"/>
                  </a:lnTo>
                  <a:lnTo>
                    <a:pt x="173" y="454"/>
                  </a:lnTo>
                  <a:lnTo>
                    <a:pt x="151" y="432"/>
                  </a:lnTo>
                  <a:lnTo>
                    <a:pt x="129" y="405"/>
                  </a:lnTo>
                  <a:lnTo>
                    <a:pt x="111" y="378"/>
                  </a:lnTo>
                  <a:lnTo>
                    <a:pt x="111" y="378"/>
                  </a:lnTo>
                  <a:close/>
                  <a:moveTo>
                    <a:pt x="196" y="0"/>
                  </a:moveTo>
                  <a:lnTo>
                    <a:pt x="196" y="0"/>
                  </a:lnTo>
                  <a:lnTo>
                    <a:pt x="156" y="9"/>
                  </a:lnTo>
                  <a:lnTo>
                    <a:pt x="120" y="26"/>
                  </a:lnTo>
                  <a:lnTo>
                    <a:pt x="84" y="49"/>
                  </a:lnTo>
                  <a:lnTo>
                    <a:pt x="58" y="80"/>
                  </a:lnTo>
                  <a:lnTo>
                    <a:pt x="58" y="80"/>
                  </a:lnTo>
                  <a:lnTo>
                    <a:pt x="111" y="93"/>
                  </a:lnTo>
                  <a:lnTo>
                    <a:pt x="111" y="93"/>
                  </a:lnTo>
                  <a:lnTo>
                    <a:pt x="129" y="67"/>
                  </a:lnTo>
                  <a:lnTo>
                    <a:pt x="147" y="40"/>
                  </a:lnTo>
                  <a:lnTo>
                    <a:pt x="169" y="18"/>
                  </a:lnTo>
                  <a:lnTo>
                    <a:pt x="196" y="0"/>
                  </a:lnTo>
                  <a:lnTo>
                    <a:pt x="196" y="0"/>
                  </a:lnTo>
                  <a:close/>
                  <a:moveTo>
                    <a:pt x="75" y="249"/>
                  </a:moveTo>
                  <a:lnTo>
                    <a:pt x="0" y="249"/>
                  </a:lnTo>
                  <a:lnTo>
                    <a:pt x="0" y="249"/>
                  </a:lnTo>
                  <a:lnTo>
                    <a:pt x="4" y="280"/>
                  </a:lnTo>
                  <a:lnTo>
                    <a:pt x="13" y="312"/>
                  </a:lnTo>
                  <a:lnTo>
                    <a:pt x="26" y="343"/>
                  </a:lnTo>
                  <a:lnTo>
                    <a:pt x="40" y="369"/>
                  </a:lnTo>
                  <a:lnTo>
                    <a:pt x="40" y="369"/>
                  </a:lnTo>
                  <a:lnTo>
                    <a:pt x="98" y="352"/>
                  </a:lnTo>
                  <a:lnTo>
                    <a:pt x="98" y="352"/>
                  </a:lnTo>
                  <a:lnTo>
                    <a:pt x="84" y="303"/>
                  </a:lnTo>
                  <a:lnTo>
                    <a:pt x="75" y="249"/>
                  </a:lnTo>
                  <a:lnTo>
                    <a:pt x="75" y="249"/>
                  </a:lnTo>
                  <a:close/>
                  <a:moveTo>
                    <a:pt x="98" y="116"/>
                  </a:moveTo>
                  <a:lnTo>
                    <a:pt x="98" y="116"/>
                  </a:lnTo>
                  <a:lnTo>
                    <a:pt x="40" y="102"/>
                  </a:lnTo>
                  <a:lnTo>
                    <a:pt x="40" y="102"/>
                  </a:lnTo>
                  <a:lnTo>
                    <a:pt x="26" y="129"/>
                  </a:lnTo>
                  <a:lnTo>
                    <a:pt x="13" y="160"/>
                  </a:lnTo>
                  <a:lnTo>
                    <a:pt x="4" y="191"/>
                  </a:lnTo>
                  <a:lnTo>
                    <a:pt x="0" y="222"/>
                  </a:lnTo>
                  <a:lnTo>
                    <a:pt x="75" y="222"/>
                  </a:lnTo>
                  <a:lnTo>
                    <a:pt x="75" y="222"/>
                  </a:lnTo>
                  <a:lnTo>
                    <a:pt x="84" y="169"/>
                  </a:lnTo>
                  <a:lnTo>
                    <a:pt x="98" y="116"/>
                  </a:lnTo>
                  <a:lnTo>
                    <a:pt x="98" y="116"/>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697" name="Oval 696"/>
            <p:cNvSpPr/>
            <p:nvPr/>
          </p:nvSpPr>
          <p:spPr>
            <a:xfrm>
              <a:off x="3000760" y="3807234"/>
              <a:ext cx="391831" cy="370711"/>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Open Sans Light"/>
                <a:ea typeface="Open Sans" panose="020B0606030504020204" pitchFamily="34" charset="0"/>
                <a:cs typeface="Open Sans Light"/>
              </a:endParaRPr>
            </a:p>
          </p:txBody>
        </p:sp>
      </p:grpSp>
      <p:cxnSp>
        <p:nvCxnSpPr>
          <p:cNvPr id="698" name="Elbow Connector 697"/>
          <p:cNvCxnSpPr>
            <a:stCxn id="635" idx="2"/>
          </p:cNvCxnSpPr>
          <p:nvPr/>
        </p:nvCxnSpPr>
        <p:spPr>
          <a:xfrm rot="5400000">
            <a:off x="4951443" y="3620199"/>
            <a:ext cx="23336" cy="1544221"/>
          </a:xfrm>
          <a:prstGeom prst="bentConnector2">
            <a:avLst/>
          </a:prstGeom>
          <a:ln w="12700" cmpd="sng">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9" name="Straight Connector 698"/>
          <p:cNvCxnSpPr>
            <a:stCxn id="504" idx="1"/>
            <a:endCxn id="510" idx="9"/>
          </p:cNvCxnSpPr>
          <p:nvPr/>
        </p:nvCxnSpPr>
        <p:spPr>
          <a:xfrm flipH="1" flipV="1">
            <a:off x="6924293" y="3243580"/>
            <a:ext cx="1344050" cy="27877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00" name="Oval 699"/>
          <p:cNvSpPr/>
          <p:nvPr/>
        </p:nvSpPr>
        <p:spPr>
          <a:xfrm>
            <a:off x="4988723" y="3264721"/>
            <a:ext cx="66285" cy="45719"/>
          </a:xfrm>
          <a:prstGeom prst="ellipse">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Open Sans Light"/>
              <a:ea typeface="Open Sans" panose="020B0606030504020204" pitchFamily="34" charset="0"/>
              <a:cs typeface="Open Sans Light"/>
            </a:endParaRPr>
          </a:p>
        </p:txBody>
      </p:sp>
      <p:cxnSp>
        <p:nvCxnSpPr>
          <p:cNvPr id="701" name="Straight Connector 700"/>
          <p:cNvCxnSpPr>
            <a:stCxn id="653" idx="10"/>
            <a:endCxn id="638" idx="18"/>
          </p:cNvCxnSpPr>
          <p:nvPr/>
        </p:nvCxnSpPr>
        <p:spPr>
          <a:xfrm>
            <a:off x="5763944" y="3074757"/>
            <a:ext cx="53209" cy="33551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2" name="Straight Connector 701"/>
          <p:cNvCxnSpPr/>
          <p:nvPr/>
        </p:nvCxnSpPr>
        <p:spPr>
          <a:xfrm flipV="1">
            <a:off x="2376225" y="3287581"/>
            <a:ext cx="2667632" cy="58531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3" name="Straight Connector 702"/>
          <p:cNvCxnSpPr>
            <a:endCxn id="569" idx="3"/>
          </p:cNvCxnSpPr>
          <p:nvPr/>
        </p:nvCxnSpPr>
        <p:spPr>
          <a:xfrm flipV="1">
            <a:off x="7018511" y="3275852"/>
            <a:ext cx="245564" cy="23744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4" name="Straight Connector 703"/>
          <p:cNvCxnSpPr>
            <a:stCxn id="504" idx="1"/>
            <a:endCxn id="551" idx="9"/>
          </p:cNvCxnSpPr>
          <p:nvPr/>
        </p:nvCxnSpPr>
        <p:spPr>
          <a:xfrm flipH="1" flipV="1">
            <a:off x="7773853" y="3243580"/>
            <a:ext cx="494490" cy="27877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5" name="Straight Connector 704"/>
          <p:cNvCxnSpPr>
            <a:stCxn id="504" idx="0"/>
          </p:cNvCxnSpPr>
          <p:nvPr/>
        </p:nvCxnSpPr>
        <p:spPr>
          <a:xfrm flipH="1" flipV="1">
            <a:off x="8262382" y="3158786"/>
            <a:ext cx="172419" cy="18648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6" name="Straight Connector 705"/>
          <p:cNvCxnSpPr>
            <a:endCxn id="700" idx="2"/>
          </p:cNvCxnSpPr>
          <p:nvPr/>
        </p:nvCxnSpPr>
        <p:spPr>
          <a:xfrm flipH="1">
            <a:off x="4988723" y="3282716"/>
            <a:ext cx="29929" cy="486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7" name="Straight Connector 706"/>
          <p:cNvCxnSpPr/>
          <p:nvPr/>
        </p:nvCxnSpPr>
        <p:spPr>
          <a:xfrm flipH="1">
            <a:off x="7773853" y="2905448"/>
            <a:ext cx="190499" cy="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708" name="Group 707"/>
          <p:cNvGrpSpPr/>
          <p:nvPr/>
        </p:nvGrpSpPr>
        <p:grpSpPr>
          <a:xfrm>
            <a:off x="4412675" y="2837262"/>
            <a:ext cx="137113" cy="1944288"/>
            <a:chOff x="4458975" y="2504522"/>
            <a:chExt cx="137113" cy="1944288"/>
          </a:xfrm>
        </p:grpSpPr>
        <p:sp>
          <p:nvSpPr>
            <p:cNvPr id="709" name="Rectangle 141"/>
            <p:cNvSpPr>
              <a:spLocks noChangeArrowheads="1"/>
            </p:cNvSpPr>
            <p:nvPr/>
          </p:nvSpPr>
          <p:spPr bwMode="auto">
            <a:xfrm>
              <a:off x="4458975" y="3495122"/>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10" name="Rectangle 141"/>
            <p:cNvSpPr>
              <a:spLocks noChangeArrowheads="1"/>
            </p:cNvSpPr>
            <p:nvPr/>
          </p:nvSpPr>
          <p:spPr bwMode="auto">
            <a:xfrm>
              <a:off x="4535176" y="3723721"/>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11" name="Rectangle 141"/>
            <p:cNvSpPr>
              <a:spLocks noChangeArrowheads="1"/>
            </p:cNvSpPr>
            <p:nvPr/>
          </p:nvSpPr>
          <p:spPr bwMode="auto">
            <a:xfrm>
              <a:off x="4458975" y="3963207"/>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12" name="Rectangle 141"/>
            <p:cNvSpPr>
              <a:spLocks noChangeArrowheads="1"/>
            </p:cNvSpPr>
            <p:nvPr/>
          </p:nvSpPr>
          <p:spPr bwMode="auto">
            <a:xfrm>
              <a:off x="4524289" y="3212091"/>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13" name="Rectangle 141"/>
            <p:cNvSpPr>
              <a:spLocks noChangeArrowheads="1"/>
            </p:cNvSpPr>
            <p:nvPr/>
          </p:nvSpPr>
          <p:spPr bwMode="auto">
            <a:xfrm>
              <a:off x="4524290" y="2848442"/>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14" name="Rectangle 141"/>
            <p:cNvSpPr>
              <a:spLocks noChangeArrowheads="1"/>
            </p:cNvSpPr>
            <p:nvPr/>
          </p:nvSpPr>
          <p:spPr bwMode="auto">
            <a:xfrm>
              <a:off x="4458975" y="3005265"/>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15" name="Rectangle 141"/>
            <p:cNvSpPr>
              <a:spLocks noChangeArrowheads="1"/>
            </p:cNvSpPr>
            <p:nvPr/>
          </p:nvSpPr>
          <p:spPr bwMode="auto">
            <a:xfrm>
              <a:off x="4458975" y="2504522"/>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grpSp>
      <p:sp>
        <p:nvSpPr>
          <p:cNvPr id="716" name="Rectangle 715"/>
          <p:cNvSpPr/>
          <p:nvPr/>
        </p:nvSpPr>
        <p:spPr>
          <a:xfrm>
            <a:off x="3800520" y="3565777"/>
            <a:ext cx="619080" cy="307777"/>
          </a:xfrm>
          <a:prstGeom prst="rect">
            <a:avLst/>
          </a:prstGeom>
        </p:spPr>
        <p:txBody>
          <a:bodyPr wrap="none">
            <a:spAutoFit/>
          </a:bodyPr>
          <a:lstStyle/>
          <a:p>
            <a:r>
              <a:rPr lang="en-US" sz="1400" dirty="0">
                <a:solidFill>
                  <a:srgbClr val="000000"/>
                </a:solidFill>
                <a:latin typeface="Open Sans Light"/>
                <a:ea typeface="Open Sans" panose="020B0606030504020204" pitchFamily="34" charset="0"/>
                <a:cs typeface="Open Sans Light"/>
              </a:rPr>
              <a:t>VPNs</a:t>
            </a:r>
            <a:endParaRPr lang="en-US" sz="1400" dirty="0">
              <a:latin typeface="Open Sans Light"/>
              <a:ea typeface="Open Sans" panose="020B0606030504020204" pitchFamily="34" charset="0"/>
              <a:cs typeface="Open Sans Light"/>
            </a:endParaRPr>
          </a:p>
        </p:txBody>
      </p:sp>
      <p:grpSp>
        <p:nvGrpSpPr>
          <p:cNvPr id="717" name="Group 21"/>
          <p:cNvGrpSpPr/>
          <p:nvPr/>
        </p:nvGrpSpPr>
        <p:grpSpPr>
          <a:xfrm>
            <a:off x="4735403" y="3768323"/>
            <a:ext cx="405961" cy="407054"/>
            <a:chOff x="4176713" y="2890838"/>
            <a:chExt cx="793750" cy="755650"/>
          </a:xfrm>
          <a:solidFill>
            <a:schemeClr val="accent1"/>
          </a:solidFill>
        </p:grpSpPr>
        <p:sp>
          <p:nvSpPr>
            <p:cNvPr id="718" name="Freeform 34"/>
            <p:cNvSpPr>
              <a:spLocks noEditPoints="1"/>
            </p:cNvSpPr>
            <p:nvPr/>
          </p:nvSpPr>
          <p:spPr bwMode="auto">
            <a:xfrm>
              <a:off x="4205288" y="3544888"/>
              <a:ext cx="735013" cy="101600"/>
            </a:xfrm>
            <a:custGeom>
              <a:avLst/>
              <a:gdLst/>
              <a:ahLst/>
              <a:cxnLst>
                <a:cxn ang="0">
                  <a:pos x="454" y="0"/>
                </a:cxn>
                <a:cxn ang="0">
                  <a:pos x="9" y="0"/>
                </a:cxn>
                <a:cxn ang="0">
                  <a:pos x="9" y="0"/>
                </a:cxn>
                <a:cxn ang="0">
                  <a:pos x="5" y="4"/>
                </a:cxn>
                <a:cxn ang="0">
                  <a:pos x="0" y="9"/>
                </a:cxn>
                <a:cxn ang="0">
                  <a:pos x="0" y="55"/>
                </a:cxn>
                <a:cxn ang="0">
                  <a:pos x="0" y="55"/>
                </a:cxn>
                <a:cxn ang="0">
                  <a:pos x="5" y="60"/>
                </a:cxn>
                <a:cxn ang="0">
                  <a:pos x="9" y="64"/>
                </a:cxn>
                <a:cxn ang="0">
                  <a:pos x="454" y="64"/>
                </a:cxn>
                <a:cxn ang="0">
                  <a:pos x="454" y="64"/>
                </a:cxn>
                <a:cxn ang="0">
                  <a:pos x="458" y="60"/>
                </a:cxn>
                <a:cxn ang="0">
                  <a:pos x="463" y="55"/>
                </a:cxn>
                <a:cxn ang="0">
                  <a:pos x="463" y="9"/>
                </a:cxn>
                <a:cxn ang="0">
                  <a:pos x="463" y="9"/>
                </a:cxn>
                <a:cxn ang="0">
                  <a:pos x="458" y="4"/>
                </a:cxn>
                <a:cxn ang="0">
                  <a:pos x="454" y="0"/>
                </a:cxn>
                <a:cxn ang="0">
                  <a:pos x="454" y="0"/>
                </a:cxn>
                <a:cxn ang="0">
                  <a:pos x="426" y="41"/>
                </a:cxn>
                <a:cxn ang="0">
                  <a:pos x="241" y="41"/>
                </a:cxn>
                <a:cxn ang="0">
                  <a:pos x="241" y="41"/>
                </a:cxn>
                <a:cxn ang="0">
                  <a:pos x="232" y="37"/>
                </a:cxn>
                <a:cxn ang="0">
                  <a:pos x="232" y="32"/>
                </a:cxn>
                <a:cxn ang="0">
                  <a:pos x="232" y="32"/>
                </a:cxn>
                <a:cxn ang="0">
                  <a:pos x="232" y="23"/>
                </a:cxn>
                <a:cxn ang="0">
                  <a:pos x="241" y="23"/>
                </a:cxn>
                <a:cxn ang="0">
                  <a:pos x="426" y="23"/>
                </a:cxn>
                <a:cxn ang="0">
                  <a:pos x="426" y="23"/>
                </a:cxn>
                <a:cxn ang="0">
                  <a:pos x="431" y="23"/>
                </a:cxn>
                <a:cxn ang="0">
                  <a:pos x="435" y="32"/>
                </a:cxn>
                <a:cxn ang="0">
                  <a:pos x="435" y="32"/>
                </a:cxn>
                <a:cxn ang="0">
                  <a:pos x="431" y="37"/>
                </a:cxn>
                <a:cxn ang="0">
                  <a:pos x="426" y="41"/>
                </a:cxn>
                <a:cxn ang="0">
                  <a:pos x="426" y="41"/>
                </a:cxn>
              </a:cxnLst>
              <a:rect l="0" t="0" r="r" b="b"/>
              <a:pathLst>
                <a:path w="463" h="64">
                  <a:moveTo>
                    <a:pt x="454" y="0"/>
                  </a:moveTo>
                  <a:lnTo>
                    <a:pt x="9" y="0"/>
                  </a:lnTo>
                  <a:lnTo>
                    <a:pt x="9" y="0"/>
                  </a:lnTo>
                  <a:lnTo>
                    <a:pt x="5" y="4"/>
                  </a:lnTo>
                  <a:lnTo>
                    <a:pt x="0" y="9"/>
                  </a:lnTo>
                  <a:lnTo>
                    <a:pt x="0" y="55"/>
                  </a:lnTo>
                  <a:lnTo>
                    <a:pt x="0" y="55"/>
                  </a:lnTo>
                  <a:lnTo>
                    <a:pt x="5" y="60"/>
                  </a:lnTo>
                  <a:lnTo>
                    <a:pt x="9" y="64"/>
                  </a:lnTo>
                  <a:lnTo>
                    <a:pt x="454" y="64"/>
                  </a:lnTo>
                  <a:lnTo>
                    <a:pt x="454" y="64"/>
                  </a:lnTo>
                  <a:lnTo>
                    <a:pt x="458" y="60"/>
                  </a:lnTo>
                  <a:lnTo>
                    <a:pt x="463" y="55"/>
                  </a:lnTo>
                  <a:lnTo>
                    <a:pt x="463" y="9"/>
                  </a:lnTo>
                  <a:lnTo>
                    <a:pt x="463" y="9"/>
                  </a:lnTo>
                  <a:lnTo>
                    <a:pt x="458" y="4"/>
                  </a:lnTo>
                  <a:lnTo>
                    <a:pt x="454" y="0"/>
                  </a:lnTo>
                  <a:lnTo>
                    <a:pt x="454" y="0"/>
                  </a:lnTo>
                  <a:close/>
                  <a:moveTo>
                    <a:pt x="426" y="41"/>
                  </a:moveTo>
                  <a:lnTo>
                    <a:pt x="241" y="41"/>
                  </a:lnTo>
                  <a:lnTo>
                    <a:pt x="241" y="41"/>
                  </a:lnTo>
                  <a:lnTo>
                    <a:pt x="232" y="37"/>
                  </a:lnTo>
                  <a:lnTo>
                    <a:pt x="232" y="32"/>
                  </a:lnTo>
                  <a:lnTo>
                    <a:pt x="232" y="32"/>
                  </a:lnTo>
                  <a:lnTo>
                    <a:pt x="232" y="23"/>
                  </a:lnTo>
                  <a:lnTo>
                    <a:pt x="241" y="23"/>
                  </a:lnTo>
                  <a:lnTo>
                    <a:pt x="426" y="23"/>
                  </a:lnTo>
                  <a:lnTo>
                    <a:pt x="426" y="23"/>
                  </a:lnTo>
                  <a:lnTo>
                    <a:pt x="431" y="23"/>
                  </a:lnTo>
                  <a:lnTo>
                    <a:pt x="435" y="32"/>
                  </a:lnTo>
                  <a:lnTo>
                    <a:pt x="435" y="32"/>
                  </a:lnTo>
                  <a:lnTo>
                    <a:pt x="431" y="37"/>
                  </a:lnTo>
                  <a:lnTo>
                    <a:pt x="426" y="41"/>
                  </a:lnTo>
                  <a:lnTo>
                    <a:pt x="426"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sp>
          <p:nvSpPr>
            <p:cNvPr id="719" name="Freeform 35"/>
            <p:cNvSpPr>
              <a:spLocks noEditPoints="1"/>
            </p:cNvSpPr>
            <p:nvPr/>
          </p:nvSpPr>
          <p:spPr bwMode="auto">
            <a:xfrm>
              <a:off x="4176713" y="2890838"/>
              <a:ext cx="793750" cy="609600"/>
            </a:xfrm>
            <a:custGeom>
              <a:avLst/>
              <a:gdLst/>
              <a:ahLst/>
              <a:cxnLst>
                <a:cxn ang="0">
                  <a:pos x="9" y="0"/>
                </a:cxn>
                <a:cxn ang="0">
                  <a:pos x="4" y="0"/>
                </a:cxn>
                <a:cxn ang="0">
                  <a:pos x="0" y="338"/>
                </a:cxn>
                <a:cxn ang="0">
                  <a:pos x="4" y="342"/>
                </a:cxn>
                <a:cxn ang="0">
                  <a:pos x="134" y="347"/>
                </a:cxn>
                <a:cxn ang="0">
                  <a:pos x="365" y="384"/>
                </a:cxn>
                <a:cxn ang="0">
                  <a:pos x="490" y="347"/>
                </a:cxn>
                <a:cxn ang="0">
                  <a:pos x="495" y="342"/>
                </a:cxn>
                <a:cxn ang="0">
                  <a:pos x="500" y="9"/>
                </a:cxn>
                <a:cxn ang="0">
                  <a:pos x="495" y="0"/>
                </a:cxn>
                <a:cxn ang="0">
                  <a:pos x="490" y="0"/>
                </a:cxn>
                <a:cxn ang="0">
                  <a:pos x="46" y="301"/>
                </a:cxn>
                <a:cxn ang="0">
                  <a:pos x="453" y="46"/>
                </a:cxn>
                <a:cxn ang="0">
                  <a:pos x="97" y="106"/>
                </a:cxn>
                <a:cxn ang="0">
                  <a:pos x="226" y="106"/>
                </a:cxn>
                <a:cxn ang="0">
                  <a:pos x="236" y="97"/>
                </a:cxn>
                <a:cxn ang="0">
                  <a:pos x="236" y="88"/>
                </a:cxn>
                <a:cxn ang="0">
                  <a:pos x="97" y="88"/>
                </a:cxn>
                <a:cxn ang="0">
                  <a:pos x="92" y="88"/>
                </a:cxn>
                <a:cxn ang="0">
                  <a:pos x="87" y="97"/>
                </a:cxn>
                <a:cxn ang="0">
                  <a:pos x="97" y="106"/>
                </a:cxn>
                <a:cxn ang="0">
                  <a:pos x="97" y="157"/>
                </a:cxn>
                <a:cxn ang="0">
                  <a:pos x="226" y="157"/>
                </a:cxn>
                <a:cxn ang="0">
                  <a:pos x="236" y="148"/>
                </a:cxn>
                <a:cxn ang="0">
                  <a:pos x="236" y="138"/>
                </a:cxn>
                <a:cxn ang="0">
                  <a:pos x="97" y="138"/>
                </a:cxn>
                <a:cxn ang="0">
                  <a:pos x="92" y="138"/>
                </a:cxn>
                <a:cxn ang="0">
                  <a:pos x="87" y="148"/>
                </a:cxn>
                <a:cxn ang="0">
                  <a:pos x="97" y="157"/>
                </a:cxn>
                <a:cxn ang="0">
                  <a:pos x="97" y="208"/>
                </a:cxn>
                <a:cxn ang="0">
                  <a:pos x="226" y="208"/>
                </a:cxn>
                <a:cxn ang="0">
                  <a:pos x="236" y="199"/>
                </a:cxn>
                <a:cxn ang="0">
                  <a:pos x="236" y="189"/>
                </a:cxn>
                <a:cxn ang="0">
                  <a:pos x="97" y="189"/>
                </a:cxn>
                <a:cxn ang="0">
                  <a:pos x="92" y="189"/>
                </a:cxn>
                <a:cxn ang="0">
                  <a:pos x="87" y="199"/>
                </a:cxn>
                <a:cxn ang="0">
                  <a:pos x="97" y="208"/>
                </a:cxn>
              </a:cxnLst>
              <a:rect l="0" t="0" r="r" b="b"/>
              <a:pathLst>
                <a:path w="500" h="384">
                  <a:moveTo>
                    <a:pt x="490" y="0"/>
                  </a:moveTo>
                  <a:lnTo>
                    <a:pt x="9" y="0"/>
                  </a:lnTo>
                  <a:lnTo>
                    <a:pt x="9" y="0"/>
                  </a:lnTo>
                  <a:lnTo>
                    <a:pt x="4" y="0"/>
                  </a:lnTo>
                  <a:lnTo>
                    <a:pt x="0" y="9"/>
                  </a:lnTo>
                  <a:lnTo>
                    <a:pt x="0" y="338"/>
                  </a:lnTo>
                  <a:lnTo>
                    <a:pt x="0" y="338"/>
                  </a:lnTo>
                  <a:lnTo>
                    <a:pt x="4" y="342"/>
                  </a:lnTo>
                  <a:lnTo>
                    <a:pt x="9" y="347"/>
                  </a:lnTo>
                  <a:lnTo>
                    <a:pt x="134" y="347"/>
                  </a:lnTo>
                  <a:lnTo>
                    <a:pt x="134" y="384"/>
                  </a:lnTo>
                  <a:lnTo>
                    <a:pt x="365" y="384"/>
                  </a:lnTo>
                  <a:lnTo>
                    <a:pt x="365" y="347"/>
                  </a:lnTo>
                  <a:lnTo>
                    <a:pt x="490" y="347"/>
                  </a:lnTo>
                  <a:lnTo>
                    <a:pt x="490" y="347"/>
                  </a:lnTo>
                  <a:lnTo>
                    <a:pt x="495" y="342"/>
                  </a:lnTo>
                  <a:lnTo>
                    <a:pt x="500" y="338"/>
                  </a:lnTo>
                  <a:lnTo>
                    <a:pt x="500" y="9"/>
                  </a:lnTo>
                  <a:lnTo>
                    <a:pt x="500" y="9"/>
                  </a:lnTo>
                  <a:lnTo>
                    <a:pt x="495" y="0"/>
                  </a:lnTo>
                  <a:lnTo>
                    <a:pt x="490" y="0"/>
                  </a:lnTo>
                  <a:lnTo>
                    <a:pt x="490" y="0"/>
                  </a:lnTo>
                  <a:close/>
                  <a:moveTo>
                    <a:pt x="453" y="301"/>
                  </a:moveTo>
                  <a:lnTo>
                    <a:pt x="46" y="301"/>
                  </a:lnTo>
                  <a:lnTo>
                    <a:pt x="46" y="46"/>
                  </a:lnTo>
                  <a:lnTo>
                    <a:pt x="453" y="46"/>
                  </a:lnTo>
                  <a:lnTo>
                    <a:pt x="453" y="301"/>
                  </a:lnTo>
                  <a:close/>
                  <a:moveTo>
                    <a:pt x="97" y="106"/>
                  </a:moveTo>
                  <a:lnTo>
                    <a:pt x="226" y="106"/>
                  </a:lnTo>
                  <a:lnTo>
                    <a:pt x="226" y="106"/>
                  </a:lnTo>
                  <a:lnTo>
                    <a:pt x="236" y="101"/>
                  </a:lnTo>
                  <a:lnTo>
                    <a:pt x="236" y="97"/>
                  </a:lnTo>
                  <a:lnTo>
                    <a:pt x="236" y="97"/>
                  </a:lnTo>
                  <a:lnTo>
                    <a:pt x="236" y="88"/>
                  </a:lnTo>
                  <a:lnTo>
                    <a:pt x="226" y="88"/>
                  </a:lnTo>
                  <a:lnTo>
                    <a:pt x="97" y="88"/>
                  </a:lnTo>
                  <a:lnTo>
                    <a:pt x="97" y="88"/>
                  </a:lnTo>
                  <a:lnTo>
                    <a:pt x="92" y="88"/>
                  </a:lnTo>
                  <a:lnTo>
                    <a:pt x="87" y="97"/>
                  </a:lnTo>
                  <a:lnTo>
                    <a:pt x="87" y="97"/>
                  </a:lnTo>
                  <a:lnTo>
                    <a:pt x="92" y="101"/>
                  </a:lnTo>
                  <a:lnTo>
                    <a:pt x="97" y="106"/>
                  </a:lnTo>
                  <a:lnTo>
                    <a:pt x="97" y="106"/>
                  </a:lnTo>
                  <a:close/>
                  <a:moveTo>
                    <a:pt x="97" y="157"/>
                  </a:moveTo>
                  <a:lnTo>
                    <a:pt x="226" y="157"/>
                  </a:lnTo>
                  <a:lnTo>
                    <a:pt x="226" y="157"/>
                  </a:lnTo>
                  <a:lnTo>
                    <a:pt x="236" y="152"/>
                  </a:lnTo>
                  <a:lnTo>
                    <a:pt x="236" y="148"/>
                  </a:lnTo>
                  <a:lnTo>
                    <a:pt x="236" y="148"/>
                  </a:lnTo>
                  <a:lnTo>
                    <a:pt x="236" y="138"/>
                  </a:lnTo>
                  <a:lnTo>
                    <a:pt x="226" y="138"/>
                  </a:lnTo>
                  <a:lnTo>
                    <a:pt x="97" y="138"/>
                  </a:lnTo>
                  <a:lnTo>
                    <a:pt x="97" y="138"/>
                  </a:lnTo>
                  <a:lnTo>
                    <a:pt x="92" y="138"/>
                  </a:lnTo>
                  <a:lnTo>
                    <a:pt x="87" y="148"/>
                  </a:lnTo>
                  <a:lnTo>
                    <a:pt x="87" y="148"/>
                  </a:lnTo>
                  <a:lnTo>
                    <a:pt x="92" y="152"/>
                  </a:lnTo>
                  <a:lnTo>
                    <a:pt x="97" y="157"/>
                  </a:lnTo>
                  <a:lnTo>
                    <a:pt x="97" y="157"/>
                  </a:lnTo>
                  <a:close/>
                  <a:moveTo>
                    <a:pt x="97" y="208"/>
                  </a:moveTo>
                  <a:lnTo>
                    <a:pt x="226" y="208"/>
                  </a:lnTo>
                  <a:lnTo>
                    <a:pt x="226" y="208"/>
                  </a:lnTo>
                  <a:lnTo>
                    <a:pt x="236" y="203"/>
                  </a:lnTo>
                  <a:lnTo>
                    <a:pt x="236" y="199"/>
                  </a:lnTo>
                  <a:lnTo>
                    <a:pt x="236" y="199"/>
                  </a:lnTo>
                  <a:lnTo>
                    <a:pt x="236" y="189"/>
                  </a:lnTo>
                  <a:lnTo>
                    <a:pt x="226" y="189"/>
                  </a:lnTo>
                  <a:lnTo>
                    <a:pt x="97" y="189"/>
                  </a:lnTo>
                  <a:lnTo>
                    <a:pt x="97" y="189"/>
                  </a:lnTo>
                  <a:lnTo>
                    <a:pt x="92" y="189"/>
                  </a:lnTo>
                  <a:lnTo>
                    <a:pt x="87" y="199"/>
                  </a:lnTo>
                  <a:lnTo>
                    <a:pt x="87" y="199"/>
                  </a:lnTo>
                  <a:lnTo>
                    <a:pt x="92" y="203"/>
                  </a:lnTo>
                  <a:lnTo>
                    <a:pt x="97" y="208"/>
                  </a:lnTo>
                  <a:lnTo>
                    <a:pt x="97" y="20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grpSp>
      <p:cxnSp>
        <p:nvCxnSpPr>
          <p:cNvPr id="720" name="Straight Connector 719"/>
          <p:cNvCxnSpPr>
            <a:endCxn id="504" idx="1"/>
          </p:cNvCxnSpPr>
          <p:nvPr/>
        </p:nvCxnSpPr>
        <p:spPr>
          <a:xfrm flipV="1">
            <a:off x="7391400" y="3522353"/>
            <a:ext cx="876943" cy="11962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1" name="Straight Connector 720"/>
          <p:cNvCxnSpPr/>
          <p:nvPr/>
        </p:nvCxnSpPr>
        <p:spPr>
          <a:xfrm flipV="1">
            <a:off x="7391400" y="3184777"/>
            <a:ext cx="838200" cy="45720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39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0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9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8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0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1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0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9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9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9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9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1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8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9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0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0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9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9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1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8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9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1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68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8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1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0"/>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3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8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84"/>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505"/>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58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0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588"/>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0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634"/>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0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633"/>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587"/>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631"/>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60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60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03"/>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0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546"/>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611"/>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699"/>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610"/>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70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482"/>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501"/>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37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705"/>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504"/>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698"/>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72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6" grpId="0" animBg="1"/>
      <p:bldP spid="238" grpId="0" animBg="1"/>
      <p:bldP spid="239" grpId="0" animBg="1"/>
      <p:bldP spid="240" grpId="0" animBg="1"/>
      <p:bldP spid="242" grpId="0" animBg="1"/>
      <p:bldP spid="4" grpId="0"/>
      <p:bldP spid="376" grpId="0"/>
      <p:bldP spid="482" grpId="0"/>
      <p:bldP spid="483" grpId="0"/>
      <p:bldP spid="484" grpId="0"/>
      <p:bldP spid="485" grpId="0"/>
      <p:bldP spid="486" grpId="0"/>
      <p:bldP spid="487" grpId="0"/>
      <p:bldP spid="488" grpId="0"/>
      <p:bldP spid="489" grpId="0"/>
      <p:bldP spid="490" grpId="0"/>
      <p:bldP spid="615" grpId="0"/>
      <p:bldP spid="616" grpId="0"/>
      <p:bldP spid="617" grpId="0"/>
      <p:bldP spid="618" grpId="0"/>
      <p:bldP spid="630" grpId="0"/>
      <p:bldP spid="7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smtClean="0">
                <a:latin typeface="Open Sans Light"/>
                <a:cs typeface="Open Sans Light"/>
              </a:rPr>
              <a:t>Recommendations to developers</a:t>
            </a:r>
            <a:endParaRPr lang="en-US" dirty="0">
              <a:latin typeface="Open Sans Light"/>
              <a:cs typeface="Open Sans Ligh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 y="739846"/>
            <a:ext cx="5230045" cy="383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007929" y="4738251"/>
            <a:ext cx="532518" cy="276999"/>
          </a:xfrm>
          <a:prstGeom prst="rect">
            <a:avLst/>
          </a:prstGeom>
          <a:noFill/>
        </p:spPr>
        <p:txBody>
          <a:bodyPr wrap="none" rtlCol="0">
            <a:spAutoFit/>
          </a:bodyPr>
          <a:lstStyle/>
          <a:p>
            <a:pPr marL="0" defTabSz="430213">
              <a:spcAft>
                <a:spcPts val="400"/>
              </a:spcAft>
              <a:buSzPct val="100000"/>
            </a:pPr>
            <a:r>
              <a:rPr lang="en-US" sz="1200" dirty="0">
                <a:solidFill>
                  <a:srgbClr val="000000"/>
                </a:solidFill>
                <a:latin typeface="HP Simplified" pitchFamily="34" charset="0"/>
                <a:cs typeface="HP Simplified" pitchFamily="34" charset="0"/>
              </a:rPr>
              <a:t>[</a:t>
            </a:r>
            <a:r>
              <a:rPr lang="en-US" sz="1200" dirty="0" smtClean="0">
                <a:solidFill>
                  <a:srgbClr val="000000"/>
                </a:solidFill>
                <a:latin typeface="HP Simplified" pitchFamily="34" charset="0"/>
                <a:cs typeface="HP Simplified" pitchFamily="34" charset="0"/>
              </a:rPr>
              <a:t>P01]</a:t>
            </a:r>
          </a:p>
        </p:txBody>
      </p:sp>
      <p:sp>
        <p:nvSpPr>
          <p:cNvPr id="7" name="TextBox 6"/>
          <p:cNvSpPr txBox="1"/>
          <p:nvPr/>
        </p:nvSpPr>
        <p:spPr>
          <a:xfrm>
            <a:off x="6363752" y="4575212"/>
            <a:ext cx="2169184" cy="246221"/>
          </a:xfrm>
          <a:prstGeom prst="rect">
            <a:avLst/>
          </a:prstGeom>
          <a:noFill/>
        </p:spPr>
        <p:txBody>
          <a:bodyPr wrap="none" rtlCol="0">
            <a:spAutoFit/>
          </a:bodyPr>
          <a:lstStyle/>
          <a:p>
            <a:pPr marL="0" algn="r" defTabSz="430213">
              <a:spcAft>
                <a:spcPts val="400"/>
              </a:spcAft>
              <a:buSzPct val="100000"/>
            </a:pPr>
            <a:r>
              <a:rPr lang="en-US" sz="1000" dirty="0" smtClean="0">
                <a:solidFill>
                  <a:srgbClr val="000000"/>
                </a:solidFill>
                <a:latin typeface="HP Simplified" pitchFamily="34" charset="0"/>
                <a:cs typeface="HP Simplified" pitchFamily="34" charset="0"/>
              </a:rPr>
              <a:t>Source: HP Network Virtualization 8.6</a:t>
            </a:r>
          </a:p>
        </p:txBody>
      </p:sp>
      <p:pic>
        <p:nvPicPr>
          <p:cNvPr id="4" name="Picture 3"/>
          <p:cNvPicPr>
            <a:picLocks noChangeAspect="1"/>
          </p:cNvPicPr>
          <p:nvPr/>
        </p:nvPicPr>
        <p:blipFill>
          <a:blip r:embed="rId4"/>
          <a:stretch>
            <a:fillRect/>
          </a:stretch>
        </p:blipFill>
        <p:spPr>
          <a:xfrm>
            <a:off x="7116756" y="734810"/>
            <a:ext cx="1456824" cy="1887869"/>
          </a:xfrm>
          <a:prstGeom prst="rect">
            <a:avLst/>
          </a:prstGeom>
        </p:spPr>
      </p:pic>
      <p:sp>
        <p:nvSpPr>
          <p:cNvPr id="5" name="TextBox 4"/>
          <p:cNvSpPr txBox="1"/>
          <p:nvPr/>
        </p:nvSpPr>
        <p:spPr>
          <a:xfrm>
            <a:off x="7027964" y="2589079"/>
            <a:ext cx="1545616" cy="307777"/>
          </a:xfrm>
          <a:prstGeom prst="rect">
            <a:avLst/>
          </a:prstGeom>
          <a:noFill/>
        </p:spPr>
        <p:txBody>
          <a:bodyPr wrap="none" rtlCol="0">
            <a:spAutoFit/>
          </a:bodyPr>
          <a:lstStyle/>
          <a:p>
            <a:pPr algn="r" defTabSz="430213">
              <a:spcAft>
                <a:spcPts val="400"/>
              </a:spcAft>
              <a:buSzPct val="100000"/>
            </a:pPr>
            <a:r>
              <a:rPr lang="en-US" sz="1400" dirty="0" smtClean="0">
                <a:solidFill>
                  <a:srgbClr val="000000"/>
                </a:solidFill>
                <a:latin typeface="HP Simplified" pitchFamily="34" charset="0"/>
                <a:cs typeface="HP Simplified" pitchFamily="34" charset="0"/>
              </a:rPr>
              <a:t>stevesouders.com</a:t>
            </a:r>
          </a:p>
        </p:txBody>
      </p:sp>
      <p:pic>
        <p:nvPicPr>
          <p:cNvPr id="8" name="Picture 7"/>
          <p:cNvPicPr>
            <a:picLocks noChangeAspect="1"/>
          </p:cNvPicPr>
          <p:nvPr/>
        </p:nvPicPr>
        <p:blipFill>
          <a:blip r:embed="rId5"/>
          <a:stretch>
            <a:fillRect/>
          </a:stretch>
        </p:blipFill>
        <p:spPr>
          <a:xfrm>
            <a:off x="5610748" y="734810"/>
            <a:ext cx="1506008" cy="1922719"/>
          </a:xfrm>
          <a:prstGeom prst="rect">
            <a:avLst/>
          </a:prstGeom>
        </p:spPr>
      </p:pic>
    </p:spTree>
    <p:extLst>
      <p:ext uri="{BB962C8B-B14F-4D97-AF65-F5344CB8AC3E}">
        <p14:creationId xmlns:p14="http://schemas.microsoft.com/office/powerpoint/2010/main" val="199161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a:latin typeface="Open Sans Light"/>
                <a:cs typeface="Open Sans Light"/>
              </a:rPr>
              <a:t>Timeline </a:t>
            </a:r>
            <a:r>
              <a:rPr lang="en-US" dirty="0" smtClean="0">
                <a:latin typeface="Open Sans Light"/>
                <a:cs typeface="Open Sans Light"/>
              </a:rPr>
              <a:t>with Web </a:t>
            </a:r>
            <a:r>
              <a:rPr lang="en-US" dirty="0">
                <a:latin typeface="Open Sans Light"/>
                <a:cs typeface="Open Sans Light"/>
              </a:rPr>
              <a:t>Page Diagnostics</a:t>
            </a:r>
            <a:br>
              <a:rPr lang="en-US" dirty="0">
                <a:latin typeface="Open Sans Light"/>
                <a:cs typeface="Open Sans Light"/>
              </a:rPr>
            </a:br>
            <a:endParaRPr lang="en-US" dirty="0">
              <a:latin typeface="Open Sans Light"/>
              <a:cs typeface="Open Sans Light"/>
            </a:endParaRPr>
          </a:p>
        </p:txBody>
      </p:sp>
      <p:cxnSp>
        <p:nvCxnSpPr>
          <p:cNvPr id="5" name="Straight Arrow Connector 4"/>
          <p:cNvCxnSpPr/>
          <p:nvPr/>
        </p:nvCxnSpPr>
        <p:spPr>
          <a:xfrm>
            <a:off x="381000" y="2724150"/>
            <a:ext cx="7924800"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04800" y="2419350"/>
            <a:ext cx="596638"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Time</a:t>
            </a:r>
          </a:p>
        </p:txBody>
      </p:sp>
      <p:cxnSp>
        <p:nvCxnSpPr>
          <p:cNvPr id="8" name="Straight Connector 7"/>
          <p:cNvCxnSpPr>
            <a:stCxn id="9" idx="2"/>
          </p:cNvCxnSpPr>
          <p:nvPr/>
        </p:nvCxnSpPr>
        <p:spPr>
          <a:xfrm>
            <a:off x="2214366" y="1494770"/>
            <a:ext cx="8134" cy="275338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651627" y="971550"/>
            <a:ext cx="1125478" cy="523220"/>
          </a:xfrm>
          <a:prstGeom prst="rect">
            <a:avLst/>
          </a:prstGeom>
          <a:noFill/>
        </p:spPr>
        <p:txBody>
          <a:bodyPr wrap="none" rtlCol="0">
            <a:spAutoFit/>
          </a:bodyPr>
          <a:lstStyle/>
          <a:p>
            <a:pPr marL="0" algn="ctr" defTabSz="430213">
              <a:spcAft>
                <a:spcPts val="400"/>
              </a:spcAft>
              <a:buSzPct val="100000"/>
            </a:pPr>
            <a:r>
              <a:rPr lang="en-US" sz="1400" b="1" dirty="0" smtClean="0">
                <a:solidFill>
                  <a:schemeClr val="accent1"/>
                </a:solidFill>
                <a:latin typeface="Open Sans Light"/>
                <a:ea typeface="Open Sans" panose="020B0606030504020204" pitchFamily="34" charset="0"/>
                <a:cs typeface="Open Sans Light"/>
              </a:rPr>
              <a:t>Start</a:t>
            </a:r>
            <a:br>
              <a:rPr lang="en-US" sz="1400" b="1" dirty="0" smtClean="0">
                <a:solidFill>
                  <a:schemeClr val="accent1"/>
                </a:solidFill>
                <a:latin typeface="Open Sans Light"/>
                <a:ea typeface="Open Sans" panose="020B0606030504020204" pitchFamily="34" charset="0"/>
                <a:cs typeface="Open Sans Light"/>
              </a:rPr>
            </a:br>
            <a:r>
              <a:rPr lang="en-US" sz="1400" b="1" dirty="0" smtClean="0">
                <a:solidFill>
                  <a:schemeClr val="accent1"/>
                </a:solidFill>
                <a:latin typeface="Open Sans Light"/>
                <a:ea typeface="Open Sans" panose="020B0606030504020204" pitchFamily="34" charset="0"/>
                <a:cs typeface="Open Sans Light"/>
              </a:rPr>
              <a:t>Transaction</a:t>
            </a:r>
          </a:p>
        </p:txBody>
      </p:sp>
      <p:cxnSp>
        <p:nvCxnSpPr>
          <p:cNvPr id="10" name="Straight Connector 9"/>
          <p:cNvCxnSpPr>
            <a:stCxn id="11" idx="2"/>
          </p:cNvCxnSpPr>
          <p:nvPr/>
        </p:nvCxnSpPr>
        <p:spPr>
          <a:xfrm>
            <a:off x="860546" y="1511647"/>
            <a:ext cx="20832" cy="1517303"/>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83945" y="988427"/>
            <a:ext cx="1153201"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96D6"/>
                </a:solidFill>
                <a:latin typeface="Open Sans Light"/>
                <a:ea typeface="Open Sans" panose="020B0606030504020204" pitchFamily="34" charset="0"/>
                <a:cs typeface="Open Sans Light"/>
              </a:rPr>
              <a:t>Previous</a:t>
            </a:r>
            <a:br>
              <a:rPr lang="en-US" sz="1400" dirty="0" smtClean="0">
                <a:solidFill>
                  <a:srgbClr val="0096D6"/>
                </a:solidFill>
                <a:latin typeface="Open Sans Light"/>
                <a:ea typeface="Open Sans" panose="020B0606030504020204" pitchFamily="34" charset="0"/>
                <a:cs typeface="Open Sans Light"/>
              </a:rPr>
            </a:br>
            <a:r>
              <a:rPr lang="en-US" sz="1400" dirty="0" smtClean="0">
                <a:solidFill>
                  <a:srgbClr val="0096D6"/>
                </a:solidFill>
                <a:latin typeface="Open Sans Light"/>
                <a:ea typeface="Open Sans" panose="020B0606030504020204" pitchFamily="34" charset="0"/>
                <a:cs typeface="Open Sans Light"/>
              </a:rPr>
              <a:t>Transaction</a:t>
            </a:r>
          </a:p>
        </p:txBody>
      </p:sp>
      <p:cxnSp>
        <p:nvCxnSpPr>
          <p:cNvPr id="12" name="Straight Connector 11"/>
          <p:cNvCxnSpPr>
            <a:stCxn id="39" idx="2"/>
          </p:cNvCxnSpPr>
          <p:nvPr/>
        </p:nvCxnSpPr>
        <p:spPr>
          <a:xfrm>
            <a:off x="7336509" y="1493698"/>
            <a:ext cx="20834" cy="2754452"/>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972239" y="1699796"/>
            <a:ext cx="1043876" cy="307777"/>
          </a:xfrm>
          <a:prstGeom prst="rect">
            <a:avLst/>
          </a:prstGeom>
          <a:noFill/>
        </p:spPr>
        <p:txBody>
          <a:bodyPr wrap="none" rtlCol="0">
            <a:spAutoFit/>
          </a:bodyPr>
          <a:lstStyle/>
          <a:p>
            <a:pPr marL="0" algn="ctr" defTabSz="430213">
              <a:spcAft>
                <a:spcPts val="400"/>
              </a:spcAft>
              <a:buSzPct val="100000"/>
            </a:pPr>
            <a:r>
              <a:rPr lang="en-US" sz="1400" b="1" dirty="0" smtClean="0">
                <a:solidFill>
                  <a:srgbClr val="0096D6"/>
                </a:solidFill>
                <a:latin typeface="Open Sans Light"/>
                <a:ea typeface="Open Sans" panose="020B0606030504020204" pitchFamily="34" charset="0"/>
                <a:cs typeface="Open Sans Light"/>
              </a:rPr>
              <a:t>Think time</a:t>
            </a:r>
          </a:p>
        </p:txBody>
      </p:sp>
      <p:cxnSp>
        <p:nvCxnSpPr>
          <p:cNvPr id="14" name="Straight Connector 13"/>
          <p:cNvCxnSpPr/>
          <p:nvPr/>
        </p:nvCxnSpPr>
        <p:spPr>
          <a:xfrm>
            <a:off x="7010400" y="2571750"/>
            <a:ext cx="317500" cy="1524000"/>
          </a:xfrm>
          <a:prstGeom prst="line">
            <a:avLst/>
          </a:prstGeom>
          <a:ln w="12700" cmpd="sng">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086821" y="1708726"/>
            <a:ext cx="31279" cy="231082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92" idx="2"/>
          </p:cNvCxnSpPr>
          <p:nvPr/>
        </p:nvCxnSpPr>
        <p:spPr>
          <a:xfrm>
            <a:off x="3733800" y="2179994"/>
            <a:ext cx="25400" cy="183955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597400" y="1047750"/>
            <a:ext cx="978842" cy="523220"/>
          </a:xfrm>
          <a:prstGeom prst="rect">
            <a:avLst/>
          </a:prstGeom>
          <a:noFill/>
        </p:spPr>
        <p:txBody>
          <a:bodyPr wrap="square" rtlCol="0">
            <a:spAutoFit/>
          </a:bodyPr>
          <a:lstStyle/>
          <a:p>
            <a:pPr marL="0" algn="ctr" defTabSz="430213">
              <a:spcAft>
                <a:spcPts val="400"/>
              </a:spcAft>
              <a:buSzPct val="100000"/>
            </a:pPr>
            <a:r>
              <a:rPr lang="en-US" sz="1400" b="1" dirty="0" smtClean="0">
                <a:solidFill>
                  <a:srgbClr val="000000"/>
                </a:solidFill>
                <a:latin typeface="Open Sans Light"/>
                <a:ea typeface="Open Sans" panose="020B0606030504020204" pitchFamily="34" charset="0"/>
                <a:cs typeface="Open Sans Light"/>
              </a:rPr>
              <a:t>ACK from server</a:t>
            </a:r>
          </a:p>
        </p:txBody>
      </p:sp>
      <p:sp>
        <p:nvSpPr>
          <p:cNvPr id="21" name="TextBox 20"/>
          <p:cNvSpPr txBox="1"/>
          <p:nvPr/>
        </p:nvSpPr>
        <p:spPr>
          <a:xfrm>
            <a:off x="3822700" y="2785547"/>
            <a:ext cx="1283642" cy="1005403"/>
          </a:xfrm>
          <a:prstGeom prst="rect">
            <a:avLst/>
          </a:prstGeom>
          <a:noFill/>
        </p:spPr>
        <p:txBody>
          <a:bodyPr wrap="squar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Time to </a:t>
            </a:r>
            <a:br>
              <a:rPr lang="en-US" sz="1400" dirty="0" smtClean="0">
                <a:solidFill>
                  <a:srgbClr val="000000"/>
                </a:solidFill>
                <a:latin typeface="Open Sans Light"/>
                <a:ea typeface="Open Sans" panose="020B0606030504020204" pitchFamily="34" charset="0"/>
                <a:cs typeface="Open Sans Light"/>
              </a:rPr>
            </a:br>
            <a:r>
              <a:rPr lang="en-US" sz="1400" b="1" dirty="0" smtClean="0">
                <a:solidFill>
                  <a:srgbClr val="000000"/>
                </a:solidFill>
                <a:latin typeface="Open Sans Light"/>
                <a:ea typeface="Open Sans" panose="020B0606030504020204" pitchFamily="34" charset="0"/>
                <a:cs typeface="Open Sans Light"/>
              </a:rPr>
              <a:t>first buffer</a:t>
            </a:r>
          </a:p>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(Network time)</a:t>
            </a:r>
          </a:p>
        </p:txBody>
      </p:sp>
      <p:cxnSp>
        <p:nvCxnSpPr>
          <p:cNvPr id="25" name="Straight Connector 24"/>
          <p:cNvCxnSpPr/>
          <p:nvPr/>
        </p:nvCxnSpPr>
        <p:spPr>
          <a:xfrm>
            <a:off x="3758258" y="3295650"/>
            <a:ext cx="1371600" cy="0"/>
          </a:xfrm>
          <a:prstGeom prst="line">
            <a:avLst/>
          </a:prstGeom>
          <a:ln w="381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234258" y="1657350"/>
            <a:ext cx="978842" cy="523220"/>
          </a:xfrm>
          <a:prstGeom prst="rect">
            <a:avLst/>
          </a:prstGeom>
          <a:noFill/>
        </p:spPr>
        <p:txBody>
          <a:bodyPr wrap="squar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Request</a:t>
            </a:r>
            <a:r>
              <a:rPr lang="en-US" sz="1400" dirty="0">
                <a:solidFill>
                  <a:srgbClr val="000000"/>
                </a:solidFill>
                <a:latin typeface="Open Sans Light"/>
                <a:ea typeface="Open Sans" panose="020B0606030504020204" pitchFamily="34" charset="0"/>
                <a:cs typeface="Open Sans Light"/>
              </a:rPr>
              <a:t/>
            </a:r>
            <a:br>
              <a:rPr lang="en-US" sz="1400" dirty="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sent</a:t>
            </a:r>
          </a:p>
        </p:txBody>
      </p:sp>
      <p:sp>
        <p:nvSpPr>
          <p:cNvPr id="29" name="TextBox 28"/>
          <p:cNvSpPr txBox="1"/>
          <p:nvPr/>
        </p:nvSpPr>
        <p:spPr>
          <a:xfrm rot="5400000">
            <a:off x="2527300" y="2976661"/>
            <a:ext cx="762000" cy="307777"/>
          </a:xfrm>
          <a:prstGeom prst="rect">
            <a:avLst/>
          </a:prstGeom>
          <a:noFill/>
        </p:spPr>
        <p:txBody>
          <a:bodyPr wrap="squar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DNS</a:t>
            </a:r>
          </a:p>
        </p:txBody>
      </p:sp>
      <p:cxnSp>
        <p:nvCxnSpPr>
          <p:cNvPr id="30" name="Straight Connector 29"/>
          <p:cNvCxnSpPr>
            <a:stCxn id="28" idx="2"/>
          </p:cNvCxnSpPr>
          <p:nvPr/>
        </p:nvCxnSpPr>
        <p:spPr>
          <a:xfrm>
            <a:off x="2723679" y="2180570"/>
            <a:ext cx="18579" cy="13817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098800" y="2571750"/>
            <a:ext cx="0" cy="144780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889500" y="3105150"/>
            <a:ext cx="1371600" cy="738664"/>
          </a:xfrm>
          <a:prstGeom prst="rect">
            <a:avLst/>
          </a:prstGeom>
          <a:noFill/>
        </p:spPr>
        <p:txBody>
          <a:bodyPr wrap="square" rtlCol="0">
            <a:spAutoFit/>
          </a:bodyPr>
          <a:lstStyle/>
          <a:p>
            <a:pPr marL="0" algn="ctr" defTabSz="430213">
              <a:spcAft>
                <a:spcPts val="400"/>
              </a:spcAft>
              <a:buSzPct val="100000"/>
            </a:pPr>
            <a:r>
              <a:rPr lang="en-US" sz="1400" b="1" dirty="0" smtClean="0">
                <a:solidFill>
                  <a:srgbClr val="000000"/>
                </a:solidFill>
                <a:latin typeface="Open Sans Light"/>
                <a:ea typeface="Open Sans" panose="020B0606030504020204" pitchFamily="34" charset="0"/>
                <a:cs typeface="Open Sans Light"/>
              </a:rPr>
              <a:t>Receive</a:t>
            </a:r>
            <a:r>
              <a:rPr lang="en-US" sz="1400" dirty="0" smtClean="0">
                <a:solidFill>
                  <a:srgbClr val="000000"/>
                </a:solidFill>
                <a:latin typeface="Open Sans Light"/>
                <a:ea typeface="Open Sans" panose="020B0606030504020204" pitchFamily="34" charset="0"/>
                <a:cs typeface="Open Sans Light"/>
              </a:rPr>
              <a:t>/</a:t>
            </a:r>
            <a:br>
              <a:rPr lang="en-US" sz="1400" dirty="0" smtClean="0">
                <a:solidFill>
                  <a:srgbClr val="000000"/>
                </a:solidFill>
                <a:latin typeface="Open Sans Light"/>
                <a:ea typeface="Open Sans" panose="020B0606030504020204" pitchFamily="34" charset="0"/>
                <a:cs typeface="Open Sans Light"/>
              </a:rPr>
            </a:br>
            <a:r>
              <a:rPr lang="en-US" sz="1400" b="1" dirty="0" smtClean="0">
                <a:solidFill>
                  <a:srgbClr val="000000"/>
                </a:solidFill>
                <a:latin typeface="Open Sans Light"/>
                <a:ea typeface="Open Sans" panose="020B0606030504020204" pitchFamily="34" charset="0"/>
                <a:cs typeface="Open Sans Light"/>
              </a:rPr>
              <a:t>Server</a:t>
            </a:r>
            <a:br>
              <a:rPr lang="en-US" sz="1400" b="1"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time</a:t>
            </a:r>
          </a:p>
        </p:txBody>
      </p:sp>
      <p:cxnSp>
        <p:nvCxnSpPr>
          <p:cNvPr id="36" name="Straight Connector 35"/>
          <p:cNvCxnSpPr/>
          <p:nvPr/>
        </p:nvCxnSpPr>
        <p:spPr>
          <a:xfrm>
            <a:off x="5105400" y="3943350"/>
            <a:ext cx="1003300" cy="0"/>
          </a:xfrm>
          <a:prstGeom prst="line">
            <a:avLst/>
          </a:prstGeom>
          <a:ln w="381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6413500" y="1581150"/>
            <a:ext cx="978842" cy="954107"/>
          </a:xfrm>
          <a:prstGeom prst="rect">
            <a:avLst/>
          </a:prstGeom>
          <a:noFill/>
        </p:spPr>
        <p:txBody>
          <a:bodyPr wrap="square" rtlCol="0">
            <a:spAutoFit/>
          </a:bodyPr>
          <a:lstStyle/>
          <a:p>
            <a:pPr marL="0" algn="ctr" defTabSz="430213">
              <a:spcAft>
                <a:spcPts val="400"/>
              </a:spcAft>
              <a:buSzPct val="100000"/>
            </a:pPr>
            <a:r>
              <a:rPr lang="en-US" sz="1400" dirty="0" smtClean="0">
                <a:solidFill>
                  <a:schemeClr val="accent1"/>
                </a:solidFill>
                <a:latin typeface="Open Sans Light"/>
                <a:ea typeface="Open Sans" panose="020B0606030504020204" pitchFamily="34" charset="0"/>
                <a:cs typeface="Open Sans Light"/>
              </a:rPr>
              <a:t>Last </a:t>
            </a:r>
            <a:br>
              <a:rPr lang="en-US" sz="1400" dirty="0" smtClean="0">
                <a:solidFill>
                  <a:schemeClr val="accent1"/>
                </a:solidFill>
                <a:latin typeface="Open Sans Light"/>
                <a:ea typeface="Open Sans" panose="020B0606030504020204" pitchFamily="34" charset="0"/>
                <a:cs typeface="Open Sans Light"/>
              </a:rPr>
            </a:br>
            <a:r>
              <a:rPr lang="en-US" sz="1400" dirty="0" smtClean="0">
                <a:solidFill>
                  <a:schemeClr val="accent1"/>
                </a:solidFill>
                <a:latin typeface="Open Sans Light"/>
                <a:ea typeface="Open Sans" panose="020B0606030504020204" pitchFamily="34" charset="0"/>
                <a:cs typeface="Open Sans Light"/>
              </a:rPr>
              <a:t>sync. </a:t>
            </a:r>
            <a:br>
              <a:rPr lang="en-US" sz="1400" dirty="0" smtClean="0">
                <a:solidFill>
                  <a:schemeClr val="accent1"/>
                </a:solidFill>
                <a:latin typeface="Open Sans Light"/>
                <a:ea typeface="Open Sans" panose="020B0606030504020204" pitchFamily="34" charset="0"/>
                <a:cs typeface="Open Sans Light"/>
              </a:rPr>
            </a:br>
            <a:r>
              <a:rPr lang="en-US" sz="1400" dirty="0" smtClean="0">
                <a:solidFill>
                  <a:schemeClr val="accent1"/>
                </a:solidFill>
                <a:latin typeface="Open Sans Light"/>
                <a:ea typeface="Open Sans" panose="020B0606030504020204" pitchFamily="34" charset="0"/>
                <a:cs typeface="Open Sans Light"/>
              </a:rPr>
              <a:t>file received</a:t>
            </a:r>
          </a:p>
        </p:txBody>
      </p:sp>
      <p:sp>
        <p:nvSpPr>
          <p:cNvPr id="39" name="TextBox 38"/>
          <p:cNvSpPr txBox="1"/>
          <p:nvPr/>
        </p:nvSpPr>
        <p:spPr>
          <a:xfrm>
            <a:off x="6773770" y="970478"/>
            <a:ext cx="1125478" cy="523220"/>
          </a:xfrm>
          <a:prstGeom prst="rect">
            <a:avLst/>
          </a:prstGeom>
          <a:noFill/>
        </p:spPr>
        <p:txBody>
          <a:bodyPr wrap="none" rtlCol="0">
            <a:spAutoFit/>
          </a:bodyPr>
          <a:lstStyle/>
          <a:p>
            <a:pPr marL="0" algn="ctr" defTabSz="430213">
              <a:spcAft>
                <a:spcPts val="400"/>
              </a:spcAft>
              <a:buSzPct val="100000"/>
            </a:pPr>
            <a:r>
              <a:rPr lang="en-US" sz="1400" b="1" dirty="0" smtClean="0">
                <a:solidFill>
                  <a:srgbClr val="0096D6"/>
                </a:solidFill>
                <a:latin typeface="Open Sans Light"/>
                <a:ea typeface="Open Sans" panose="020B0606030504020204" pitchFamily="34" charset="0"/>
                <a:cs typeface="Open Sans Light"/>
              </a:rPr>
              <a:t>End</a:t>
            </a:r>
            <a:br>
              <a:rPr lang="en-US" sz="1400" b="1" dirty="0" smtClean="0">
                <a:solidFill>
                  <a:srgbClr val="0096D6"/>
                </a:solidFill>
                <a:latin typeface="Open Sans Light"/>
                <a:ea typeface="Open Sans" panose="020B0606030504020204" pitchFamily="34" charset="0"/>
                <a:cs typeface="Open Sans Light"/>
              </a:rPr>
            </a:br>
            <a:r>
              <a:rPr lang="en-US" sz="1400" b="1" dirty="0" smtClean="0">
                <a:solidFill>
                  <a:srgbClr val="0096D6"/>
                </a:solidFill>
                <a:latin typeface="Open Sans Light"/>
                <a:ea typeface="Open Sans" panose="020B0606030504020204" pitchFamily="34" charset="0"/>
                <a:cs typeface="Open Sans Light"/>
              </a:rPr>
              <a:t>Transaction</a:t>
            </a:r>
          </a:p>
        </p:txBody>
      </p:sp>
      <p:cxnSp>
        <p:nvCxnSpPr>
          <p:cNvPr id="43" name="Straight Connector 42"/>
          <p:cNvCxnSpPr/>
          <p:nvPr/>
        </p:nvCxnSpPr>
        <p:spPr>
          <a:xfrm>
            <a:off x="850900" y="1733550"/>
            <a:ext cx="1371600" cy="0"/>
          </a:xfrm>
          <a:prstGeom prst="line">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2209800" y="4163596"/>
            <a:ext cx="5181600" cy="8354"/>
          </a:xfrm>
          <a:prstGeom prst="line">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rot="5400000">
            <a:off x="2700923" y="3205262"/>
            <a:ext cx="1219200" cy="307777"/>
          </a:xfrm>
          <a:prstGeom prst="rect">
            <a:avLst/>
          </a:prstGeom>
          <a:noFill/>
        </p:spPr>
        <p:txBody>
          <a:bodyPr wrap="squar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Connection</a:t>
            </a:r>
          </a:p>
        </p:txBody>
      </p:sp>
      <p:cxnSp>
        <p:nvCxnSpPr>
          <p:cNvPr id="60" name="Straight Connector 59"/>
          <p:cNvCxnSpPr/>
          <p:nvPr/>
        </p:nvCxnSpPr>
        <p:spPr>
          <a:xfrm>
            <a:off x="3441700" y="2571750"/>
            <a:ext cx="0" cy="144780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rot="5400000">
            <a:off x="2823577" y="3383062"/>
            <a:ext cx="1574800" cy="307777"/>
          </a:xfrm>
          <a:prstGeom prst="rect">
            <a:avLst/>
          </a:prstGeom>
          <a:noFill/>
        </p:spPr>
        <p:txBody>
          <a:bodyPr wrap="squar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SSL handshake</a:t>
            </a:r>
          </a:p>
        </p:txBody>
      </p:sp>
      <p:sp>
        <p:nvSpPr>
          <p:cNvPr id="62" name="TextBox 61"/>
          <p:cNvSpPr txBox="1"/>
          <p:nvPr/>
        </p:nvSpPr>
        <p:spPr>
          <a:xfrm>
            <a:off x="6032500" y="3264753"/>
            <a:ext cx="978842" cy="738664"/>
          </a:xfrm>
          <a:prstGeom prst="rect">
            <a:avLst/>
          </a:prstGeom>
          <a:noFill/>
        </p:spPr>
        <p:txBody>
          <a:bodyPr wrap="square" rtlCol="0">
            <a:spAutoFit/>
          </a:bodyPr>
          <a:lstStyle/>
          <a:p>
            <a:pPr marL="0" algn="ctr" defTabSz="430213">
              <a:spcAft>
                <a:spcPts val="400"/>
              </a:spcAft>
              <a:buSzPct val="100000"/>
            </a:pPr>
            <a:r>
              <a:rPr lang="en-US" sz="1400" b="1" dirty="0" smtClean="0">
                <a:solidFill>
                  <a:srgbClr val="000000"/>
                </a:solidFill>
                <a:latin typeface="Open Sans Light"/>
                <a:ea typeface="Open Sans" panose="020B0606030504020204" pitchFamily="34" charset="0"/>
                <a:cs typeface="Open Sans Light"/>
              </a:rPr>
              <a:t>Client</a:t>
            </a:r>
            <a:r>
              <a:rPr lang="en-US" sz="1400" dirty="0" smtClean="0">
                <a:solidFill>
                  <a:srgbClr val="000000"/>
                </a:solidFill>
                <a:latin typeface="Open Sans Light"/>
                <a:ea typeface="Open Sans" panose="020B0606030504020204" pitchFamily="34" charset="0"/>
                <a:cs typeface="Open Sans Light"/>
              </a:rPr>
              <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&amp; Error time</a:t>
            </a:r>
          </a:p>
        </p:txBody>
      </p:sp>
      <p:cxnSp>
        <p:nvCxnSpPr>
          <p:cNvPr id="64" name="Straight Connector 63"/>
          <p:cNvCxnSpPr/>
          <p:nvPr/>
        </p:nvCxnSpPr>
        <p:spPr>
          <a:xfrm>
            <a:off x="5676900" y="2647950"/>
            <a:ext cx="0" cy="30480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155258" y="2139374"/>
            <a:ext cx="978842" cy="523220"/>
          </a:xfrm>
          <a:prstGeom prst="rect">
            <a:avLst/>
          </a:prstGeom>
          <a:noFill/>
        </p:spPr>
        <p:txBody>
          <a:bodyPr wrap="squar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Title</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visible</a:t>
            </a:r>
          </a:p>
        </p:txBody>
      </p:sp>
      <p:sp>
        <p:nvSpPr>
          <p:cNvPr id="66" name="TextBox 65"/>
          <p:cNvSpPr txBox="1"/>
          <p:nvPr/>
        </p:nvSpPr>
        <p:spPr>
          <a:xfrm>
            <a:off x="5041900" y="2715796"/>
            <a:ext cx="685800" cy="307777"/>
          </a:xfrm>
          <a:prstGeom prst="rect">
            <a:avLst/>
          </a:prstGeom>
          <a:noFill/>
        </p:spPr>
        <p:txBody>
          <a:bodyPr wrap="squar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HTML</a:t>
            </a:r>
          </a:p>
        </p:txBody>
      </p:sp>
      <p:cxnSp>
        <p:nvCxnSpPr>
          <p:cNvPr id="67" name="Straight Connector 66"/>
          <p:cNvCxnSpPr>
            <a:stCxn id="73" idx="2"/>
          </p:cNvCxnSpPr>
          <p:nvPr/>
        </p:nvCxnSpPr>
        <p:spPr>
          <a:xfrm flipH="1">
            <a:off x="7404101" y="2566035"/>
            <a:ext cx="412278" cy="1178540"/>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7326958" y="1776075"/>
            <a:ext cx="978842" cy="789960"/>
          </a:xfrm>
          <a:prstGeom prst="rect">
            <a:avLst/>
          </a:prstGeom>
          <a:noFill/>
        </p:spPr>
        <p:txBody>
          <a:bodyPr wrap="squar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Page</a:t>
            </a:r>
          </a:p>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fully</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rendered</a:t>
            </a:r>
          </a:p>
        </p:txBody>
      </p:sp>
      <p:sp>
        <p:nvSpPr>
          <p:cNvPr id="84" name="TextBox 83"/>
          <p:cNvSpPr txBox="1"/>
          <p:nvPr/>
        </p:nvSpPr>
        <p:spPr>
          <a:xfrm>
            <a:off x="4309044" y="4138196"/>
            <a:ext cx="1582484" cy="307777"/>
          </a:xfrm>
          <a:prstGeom prst="rect">
            <a:avLst/>
          </a:prstGeom>
          <a:noFill/>
        </p:spPr>
        <p:txBody>
          <a:bodyPr wrap="none" rtlCol="0">
            <a:spAutoFit/>
          </a:bodyPr>
          <a:lstStyle/>
          <a:p>
            <a:pPr marL="0" algn="ctr" defTabSz="430213">
              <a:spcAft>
                <a:spcPts val="400"/>
              </a:spcAft>
              <a:buSzPct val="100000"/>
            </a:pPr>
            <a:r>
              <a:rPr lang="en-US" sz="1400" b="1" dirty="0" smtClean="0">
                <a:solidFill>
                  <a:srgbClr val="0096D6"/>
                </a:solidFill>
                <a:latin typeface="Open Sans Light"/>
                <a:ea typeface="Open Sans" panose="020B0606030504020204" pitchFamily="34" charset="0"/>
                <a:cs typeface="Open Sans Light"/>
              </a:rPr>
              <a:t>Transaction Time</a:t>
            </a:r>
          </a:p>
        </p:txBody>
      </p:sp>
      <p:sp>
        <p:nvSpPr>
          <p:cNvPr id="91" name="TextBox 90"/>
          <p:cNvSpPr txBox="1"/>
          <p:nvPr/>
        </p:nvSpPr>
        <p:spPr>
          <a:xfrm>
            <a:off x="3962400" y="2139374"/>
            <a:ext cx="1066800" cy="523220"/>
          </a:xfrm>
          <a:prstGeom prst="rect">
            <a:avLst/>
          </a:prstGeom>
          <a:noFill/>
        </p:spPr>
        <p:txBody>
          <a:bodyPr wrap="square" rtlCol="0">
            <a:spAutoFit/>
          </a:bodyPr>
          <a:lstStyle/>
          <a:p>
            <a:pPr marL="0" algn="ctr" defTabSz="430213">
              <a:spcAft>
                <a:spcPts val="400"/>
              </a:spcAft>
              <a:buSzPct val="100000"/>
            </a:pPr>
            <a:r>
              <a:rPr lang="en-US" sz="1400" i="1" dirty="0" smtClean="0">
                <a:solidFill>
                  <a:srgbClr val="000000"/>
                </a:solidFill>
                <a:latin typeface="Open Sans Light"/>
                <a:ea typeface="Open Sans" panose="020B0606030504020204" pitchFamily="34" charset="0"/>
                <a:cs typeface="Open Sans Light"/>
              </a:rPr>
              <a:t>(Network Delays)</a:t>
            </a:r>
          </a:p>
        </p:txBody>
      </p:sp>
      <p:sp>
        <p:nvSpPr>
          <p:cNvPr id="92" name="TextBox 91"/>
          <p:cNvSpPr txBox="1"/>
          <p:nvPr/>
        </p:nvSpPr>
        <p:spPr>
          <a:xfrm>
            <a:off x="3175000" y="1656774"/>
            <a:ext cx="1117600" cy="523220"/>
          </a:xfrm>
          <a:prstGeom prst="rect">
            <a:avLst/>
          </a:prstGeom>
          <a:noFill/>
        </p:spPr>
        <p:txBody>
          <a:bodyPr wrap="square" rtlCol="0">
            <a:spAutoFit/>
          </a:bodyPr>
          <a:lstStyle/>
          <a:p>
            <a:pPr marL="0" algn="ctr" defTabSz="430213">
              <a:spcAft>
                <a:spcPts val="400"/>
              </a:spcAft>
              <a:buSzPct val="100000"/>
            </a:pPr>
            <a:r>
              <a:rPr lang="en-US" sz="1400" b="1" dirty="0" smtClean="0">
                <a:solidFill>
                  <a:srgbClr val="000000"/>
                </a:solidFill>
                <a:latin typeface="Open Sans Light"/>
                <a:ea typeface="Open Sans" panose="020B0606030504020204" pitchFamily="34" charset="0"/>
                <a:cs typeface="Open Sans Light"/>
              </a:rPr>
              <a:t>First byte</a:t>
            </a:r>
            <a:r>
              <a:rPr lang="en-US" sz="1400" b="1" dirty="0">
                <a:solidFill>
                  <a:srgbClr val="000000"/>
                </a:solidFill>
                <a:latin typeface="Open Sans Light"/>
                <a:ea typeface="Open Sans" panose="020B0606030504020204" pitchFamily="34" charset="0"/>
                <a:cs typeface="Open Sans Light"/>
              </a:rPr>
              <a:t/>
            </a:r>
            <a:br>
              <a:rPr lang="en-US" sz="1400" b="1" dirty="0">
                <a:solidFill>
                  <a:srgbClr val="000000"/>
                </a:solidFill>
                <a:latin typeface="Open Sans Light"/>
                <a:ea typeface="Open Sans" panose="020B0606030504020204" pitchFamily="34" charset="0"/>
                <a:cs typeface="Open Sans Light"/>
              </a:rPr>
            </a:br>
            <a:r>
              <a:rPr lang="en-US" sz="1400" b="1" dirty="0" smtClean="0">
                <a:solidFill>
                  <a:srgbClr val="000000"/>
                </a:solidFill>
                <a:latin typeface="Open Sans Light"/>
                <a:ea typeface="Open Sans" panose="020B0606030504020204" pitchFamily="34" charset="0"/>
                <a:cs typeface="Open Sans Light"/>
              </a:rPr>
              <a:t>sent</a:t>
            </a:r>
          </a:p>
        </p:txBody>
      </p:sp>
      <p:cxnSp>
        <p:nvCxnSpPr>
          <p:cNvPr id="98" name="Straight Connector 97"/>
          <p:cNvCxnSpPr/>
          <p:nvPr/>
        </p:nvCxnSpPr>
        <p:spPr>
          <a:xfrm>
            <a:off x="6044258" y="2114550"/>
            <a:ext cx="37158" cy="190500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5548958" y="1438930"/>
            <a:ext cx="978842" cy="523220"/>
          </a:xfrm>
          <a:prstGeom prst="rect">
            <a:avLst/>
          </a:prstGeom>
          <a:noFill/>
        </p:spPr>
        <p:txBody>
          <a:bodyPr wrap="square" rtlCol="0">
            <a:spAutoFit/>
          </a:bodyPr>
          <a:lstStyle/>
          <a:p>
            <a:pPr marL="0" algn="ctr" defTabSz="430213">
              <a:spcAft>
                <a:spcPts val="400"/>
              </a:spcAft>
              <a:buSzPct val="100000"/>
            </a:pPr>
            <a:r>
              <a:rPr lang="en-US" sz="1400" b="1" dirty="0" smtClean="0">
                <a:solidFill>
                  <a:srgbClr val="000000"/>
                </a:solidFill>
                <a:latin typeface="Open Sans Light"/>
                <a:ea typeface="Open Sans" panose="020B0606030504020204" pitchFamily="34" charset="0"/>
                <a:cs typeface="Open Sans Light"/>
              </a:rPr>
              <a:t>Last byte received</a:t>
            </a:r>
          </a:p>
        </p:txBody>
      </p:sp>
      <p:cxnSp>
        <p:nvCxnSpPr>
          <p:cNvPr id="51" name="Straight Connector 50"/>
          <p:cNvCxnSpPr/>
          <p:nvPr/>
        </p:nvCxnSpPr>
        <p:spPr>
          <a:xfrm>
            <a:off x="6070600" y="3257550"/>
            <a:ext cx="1066800" cy="0"/>
          </a:xfrm>
          <a:prstGeom prst="line">
            <a:avLst/>
          </a:prstGeom>
          <a:ln w="381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4934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0" grpId="0"/>
      <p:bldP spid="21" grpId="0"/>
      <p:bldP spid="28" grpId="0"/>
      <p:bldP spid="29" grpId="0"/>
      <p:bldP spid="35" grpId="0"/>
      <p:bldP spid="38" grpId="0"/>
      <p:bldP spid="55" grpId="0"/>
      <p:bldP spid="61" grpId="0"/>
      <p:bldP spid="62" grpId="0"/>
      <p:bldP spid="65" grpId="0"/>
      <p:bldP spid="66" grpId="0"/>
      <p:bldP spid="73" grpId="0"/>
      <p:bldP spid="91" grpId="0"/>
      <p:bldP spid="92" grpId="0"/>
      <p:bldP spid="1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reeform 76"/>
          <p:cNvSpPr>
            <a:spLocks noEditPoints="1"/>
          </p:cNvSpPr>
          <p:nvPr/>
        </p:nvSpPr>
        <p:spPr bwMode="auto">
          <a:xfrm>
            <a:off x="6472154" y="1937770"/>
            <a:ext cx="339877" cy="601964"/>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solidFill>
            <a:schemeClr val="accent4"/>
          </a:solidFill>
          <a:ln w="9525">
            <a:noFill/>
            <a:round/>
            <a:headEnd/>
            <a:tailEnd/>
          </a:ln>
        </p:spPr>
        <p:txBody>
          <a:bodyPr/>
          <a:lstStyle/>
          <a:p>
            <a:pPr algn="l">
              <a:spcBef>
                <a:spcPct val="0"/>
              </a:spcBef>
            </a:pPr>
            <a:endParaRPr lang="en-US" sz="1000" b="0" dirty="0">
              <a:latin typeface="Calibri" pitchFamily="34" charset="0"/>
            </a:endParaRPr>
          </a:p>
        </p:txBody>
      </p:sp>
      <p:sp>
        <p:nvSpPr>
          <p:cNvPr id="3" name="Title 2"/>
          <p:cNvSpPr>
            <a:spLocks noGrp="1"/>
          </p:cNvSpPr>
          <p:nvPr>
            <p:ph type="title"/>
          </p:nvPr>
        </p:nvSpPr>
        <p:spPr/>
        <p:txBody>
          <a:bodyPr/>
          <a:lstStyle/>
          <a:p>
            <a:r>
              <a:rPr lang="en-US" dirty="0" smtClean="0"/>
              <a:t>Different configurations during lifecycle</a:t>
            </a:r>
            <a:endParaRPr lang="en-US" b="0" dirty="0">
              <a:solidFill>
                <a:srgbClr val="FF0000"/>
              </a:solidFill>
            </a:endParaRPr>
          </a:p>
        </p:txBody>
      </p:sp>
      <p:sp>
        <p:nvSpPr>
          <p:cNvPr id="2" name="Subtitle 1"/>
          <p:cNvSpPr>
            <a:spLocks noGrp="1"/>
          </p:cNvSpPr>
          <p:nvPr>
            <p:ph type="subTitle" idx="1"/>
          </p:nvPr>
        </p:nvSpPr>
        <p:spPr>
          <a:xfrm>
            <a:off x="331472" y="751390"/>
            <a:ext cx="5977050" cy="276999"/>
          </a:xfrm>
        </p:spPr>
        <p:txBody>
          <a:bodyPr/>
          <a:lstStyle/>
          <a:p>
            <a:endParaRPr lang="en-US" dirty="0"/>
          </a:p>
        </p:txBody>
      </p:sp>
      <p:grpSp>
        <p:nvGrpSpPr>
          <p:cNvPr id="4" name="Group 3"/>
          <p:cNvGrpSpPr/>
          <p:nvPr/>
        </p:nvGrpSpPr>
        <p:grpSpPr>
          <a:xfrm>
            <a:off x="6159887" y="2578949"/>
            <a:ext cx="964410" cy="621567"/>
            <a:chOff x="6159887" y="2529521"/>
            <a:chExt cx="964410" cy="621567"/>
          </a:xfrm>
        </p:grpSpPr>
        <p:sp>
          <p:nvSpPr>
            <p:cNvPr id="138" name="TextBox 23"/>
            <p:cNvSpPr txBox="1">
              <a:spLocks noChangeArrowheads="1"/>
            </p:cNvSpPr>
            <p:nvPr>
              <p:custDataLst>
                <p:tags r:id="rId1"/>
              </p:custDataLst>
            </p:nvPr>
          </p:nvSpPr>
          <p:spPr bwMode="auto">
            <a:xfrm>
              <a:off x="6159887" y="2843311"/>
              <a:ext cx="964410" cy="307777"/>
            </a:xfrm>
            <a:prstGeom prst="rect">
              <a:avLst/>
            </a:prstGeom>
            <a:noFill/>
            <a:ln>
              <a:noFill/>
            </a:ln>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400" dirty="0" smtClean="0">
                  <a:solidFill>
                    <a:schemeClr val="accent4"/>
                  </a:solidFill>
                  <a:latin typeface="Open Sans Light"/>
                  <a:ea typeface="+mn-ea"/>
                  <a:cs typeface="Open Sans Light"/>
                </a:rPr>
                <a:t>Public</a:t>
              </a:r>
            </a:p>
          </p:txBody>
        </p:sp>
        <p:grpSp>
          <p:nvGrpSpPr>
            <p:cNvPr id="5" name="Group 138"/>
            <p:cNvGrpSpPr/>
            <p:nvPr/>
          </p:nvGrpSpPr>
          <p:grpSpPr>
            <a:xfrm>
              <a:off x="6377643" y="2529521"/>
              <a:ext cx="507836" cy="326396"/>
              <a:chOff x="5734563" y="3747598"/>
              <a:chExt cx="895039" cy="518647"/>
            </a:xfrm>
          </p:grpSpPr>
          <p:pic>
            <p:nvPicPr>
              <p:cNvPr id="140" name="Picture 139" descr="managed2.png"/>
              <p:cNvPicPr>
                <a:picLocks noChangeAspect="1"/>
              </p:cNvPicPr>
              <p:nvPr/>
            </p:nvPicPr>
            <p:blipFill>
              <a:blip r:embed="rId4" cstate="screen">
                <a:duotone>
                  <a:prstClr val="black"/>
                  <a:schemeClr val="tx2">
                    <a:tint val="45000"/>
                    <a:satMod val="400000"/>
                  </a:schemeClr>
                </a:duotone>
              </a:blip>
              <a:stretch>
                <a:fillRect/>
              </a:stretch>
            </p:blipFill>
            <p:spPr>
              <a:xfrm>
                <a:off x="5734563" y="3747598"/>
                <a:ext cx="895039" cy="510329"/>
              </a:xfrm>
              <a:prstGeom prst="rect">
                <a:avLst/>
              </a:prstGeom>
            </p:spPr>
          </p:pic>
          <p:sp>
            <p:nvSpPr>
              <p:cNvPr id="141" name="Rounded Rectangle 140"/>
              <p:cNvSpPr/>
              <p:nvPr/>
            </p:nvSpPr>
            <p:spPr>
              <a:xfrm>
                <a:off x="6112622" y="3867769"/>
                <a:ext cx="356616" cy="298336"/>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grpSp>
            <p:nvGrpSpPr>
              <p:cNvPr id="6" name="Group 84"/>
              <p:cNvGrpSpPr/>
              <p:nvPr/>
            </p:nvGrpSpPr>
            <p:grpSpPr>
              <a:xfrm>
                <a:off x="6063899" y="3827838"/>
                <a:ext cx="428527" cy="438407"/>
                <a:chOff x="6885087" y="3876122"/>
                <a:chExt cx="428527" cy="438407"/>
              </a:xfrm>
            </p:grpSpPr>
            <p:sp>
              <p:nvSpPr>
                <p:cNvPr id="143" name="Oval 142"/>
                <p:cNvSpPr/>
                <p:nvPr/>
              </p:nvSpPr>
              <p:spPr>
                <a:xfrm>
                  <a:off x="6911898" y="3903158"/>
                  <a:ext cx="374904" cy="37523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pic>
              <p:nvPicPr>
                <p:cNvPr id="144" name="Picture 143" descr="globe.png"/>
                <p:cNvPicPr>
                  <a:picLocks noChangeAspect="1"/>
                </p:cNvPicPr>
                <p:nvPr/>
              </p:nvPicPr>
              <p:blipFill>
                <a:blip r:embed="rId5" cstate="screen">
                  <a:clrChange>
                    <a:clrFrom>
                      <a:srgbClr val="FFFFFF"/>
                    </a:clrFrom>
                    <a:clrTo>
                      <a:srgbClr val="FFFFFF">
                        <a:alpha val="0"/>
                      </a:srgbClr>
                    </a:clrTo>
                  </a:clrChange>
                  <a:duotone>
                    <a:prstClr val="black"/>
                    <a:schemeClr val="tx2">
                      <a:tint val="45000"/>
                      <a:satMod val="400000"/>
                    </a:schemeClr>
                  </a:duotone>
                </a:blip>
                <a:stretch>
                  <a:fillRect/>
                </a:stretch>
              </p:blipFill>
              <p:spPr>
                <a:xfrm>
                  <a:off x="6885087" y="3876122"/>
                  <a:ext cx="428527" cy="438407"/>
                </a:xfrm>
                <a:prstGeom prst="rect">
                  <a:avLst/>
                </a:prstGeom>
              </p:spPr>
            </p:pic>
          </p:grpSp>
        </p:grpSp>
      </p:grpSp>
      <p:sp>
        <p:nvSpPr>
          <p:cNvPr id="46" name="Rectangle 45"/>
          <p:cNvSpPr/>
          <p:nvPr/>
        </p:nvSpPr>
        <p:spPr>
          <a:xfrm>
            <a:off x="474329" y="1604029"/>
            <a:ext cx="727804" cy="1635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bg1"/>
                </a:solidFill>
                <a:latin typeface="Open Sans Light"/>
                <a:cs typeface="Open Sans Light"/>
              </a:rPr>
              <a:t>Application</a:t>
            </a:r>
          </a:p>
        </p:txBody>
      </p:sp>
      <p:sp>
        <p:nvSpPr>
          <p:cNvPr id="47" name="Rectangle 46"/>
          <p:cNvSpPr/>
          <p:nvPr/>
        </p:nvSpPr>
        <p:spPr>
          <a:xfrm>
            <a:off x="474329" y="1831293"/>
            <a:ext cx="727804" cy="23121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bg1"/>
                </a:solidFill>
                <a:latin typeface="Open Sans Light"/>
                <a:cs typeface="Open Sans Light"/>
              </a:rPr>
              <a:t>Middleware</a:t>
            </a:r>
          </a:p>
        </p:txBody>
      </p:sp>
      <p:sp>
        <p:nvSpPr>
          <p:cNvPr id="48" name="Rectangle 47"/>
          <p:cNvSpPr/>
          <p:nvPr/>
        </p:nvSpPr>
        <p:spPr>
          <a:xfrm>
            <a:off x="1242582" y="1798859"/>
            <a:ext cx="736193" cy="18522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bg1"/>
                </a:solidFill>
                <a:latin typeface="Open Sans Light"/>
                <a:cs typeface="Open Sans Light"/>
              </a:rPr>
              <a:t>Database</a:t>
            </a:r>
          </a:p>
        </p:txBody>
      </p:sp>
      <p:grpSp>
        <p:nvGrpSpPr>
          <p:cNvPr id="7" name="Group 142"/>
          <p:cNvGrpSpPr>
            <a:grpSpLocks/>
          </p:cNvGrpSpPr>
          <p:nvPr/>
        </p:nvGrpSpPr>
        <p:grpSpPr bwMode="auto">
          <a:xfrm>
            <a:off x="1614969" y="2266949"/>
            <a:ext cx="290031" cy="361047"/>
            <a:chOff x="1367" y="2903"/>
            <a:chExt cx="433" cy="689"/>
          </a:xfrm>
          <a:solidFill>
            <a:schemeClr val="accent4"/>
          </a:solidFill>
        </p:grpSpPr>
        <p:sp>
          <p:nvSpPr>
            <p:cNvPr id="52"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000" b="0" dirty="0">
                <a:latin typeface="Calibri" pitchFamily="34" charset="0"/>
              </a:endParaRPr>
            </a:p>
          </p:txBody>
        </p:sp>
        <p:grpSp>
          <p:nvGrpSpPr>
            <p:cNvPr id="8" name="Group 114"/>
            <p:cNvGrpSpPr>
              <a:grpSpLocks/>
            </p:cNvGrpSpPr>
            <p:nvPr/>
          </p:nvGrpSpPr>
          <p:grpSpPr bwMode="auto">
            <a:xfrm>
              <a:off x="1471" y="2996"/>
              <a:ext cx="230" cy="515"/>
              <a:chOff x="882" y="3450"/>
              <a:chExt cx="230" cy="515"/>
            </a:xfrm>
            <a:grpFill/>
          </p:grpSpPr>
          <p:sp>
            <p:nvSpPr>
              <p:cNvPr id="54"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000" b="0" dirty="0"/>
              </a:p>
            </p:txBody>
          </p:sp>
          <p:sp>
            <p:nvSpPr>
              <p:cNvPr id="55"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000" b="0" dirty="0"/>
              </a:p>
            </p:txBody>
          </p:sp>
          <p:sp>
            <p:nvSpPr>
              <p:cNvPr id="56"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57"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58"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59"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60"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grpSp>
      </p:grpSp>
      <p:sp>
        <p:nvSpPr>
          <p:cNvPr id="114" name="Rectangle 113"/>
          <p:cNvSpPr>
            <a:spLocks noChangeAspect="1"/>
          </p:cNvSpPr>
          <p:nvPr/>
        </p:nvSpPr>
        <p:spPr>
          <a:xfrm>
            <a:off x="2332139" y="1204568"/>
            <a:ext cx="1566357" cy="3765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lnSpc>
                <a:spcPct val="90000"/>
              </a:lnSpc>
              <a:spcBef>
                <a:spcPct val="0"/>
              </a:spcBef>
              <a:spcAft>
                <a:spcPts val="400"/>
              </a:spcAft>
              <a:buSzPct val="100000"/>
            </a:pPr>
            <a:r>
              <a:rPr lang="en-US" sz="1600" b="1" dirty="0" smtClean="0">
                <a:solidFill>
                  <a:schemeClr val="tx1"/>
                </a:solidFill>
                <a:latin typeface="Open Sans Light"/>
                <a:cs typeface="Open Sans Light"/>
              </a:rPr>
              <a:t>Quality Assurance</a:t>
            </a:r>
          </a:p>
        </p:txBody>
      </p:sp>
      <p:sp>
        <p:nvSpPr>
          <p:cNvPr id="145" name="Rectangle 144"/>
          <p:cNvSpPr>
            <a:spLocks noChangeAspect="1"/>
          </p:cNvSpPr>
          <p:nvPr/>
        </p:nvSpPr>
        <p:spPr>
          <a:xfrm>
            <a:off x="4530808" y="1204568"/>
            <a:ext cx="1232193" cy="3765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lnSpc>
                <a:spcPct val="90000"/>
              </a:lnSpc>
              <a:spcBef>
                <a:spcPct val="0"/>
              </a:spcBef>
              <a:spcAft>
                <a:spcPts val="400"/>
              </a:spcAft>
              <a:buSzPct val="100000"/>
            </a:pPr>
            <a:r>
              <a:rPr lang="en-US" sz="1600" b="1" dirty="0" smtClean="0">
                <a:solidFill>
                  <a:schemeClr val="tx1"/>
                </a:solidFill>
                <a:latin typeface="Open Sans Light"/>
                <a:cs typeface="Open Sans Light"/>
              </a:rPr>
              <a:t>Staging</a:t>
            </a:r>
          </a:p>
        </p:txBody>
      </p:sp>
      <p:sp>
        <p:nvSpPr>
          <p:cNvPr id="212" name="Rectangle 211"/>
          <p:cNvSpPr>
            <a:spLocks noChangeAspect="1"/>
          </p:cNvSpPr>
          <p:nvPr/>
        </p:nvSpPr>
        <p:spPr>
          <a:xfrm>
            <a:off x="6747276" y="1204568"/>
            <a:ext cx="1232193" cy="3765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lnSpc>
                <a:spcPct val="90000"/>
              </a:lnSpc>
              <a:spcBef>
                <a:spcPct val="0"/>
              </a:spcBef>
              <a:spcAft>
                <a:spcPts val="400"/>
              </a:spcAft>
              <a:buSzPct val="100000"/>
            </a:pPr>
            <a:r>
              <a:rPr lang="en-US" sz="1600" b="1" dirty="0" smtClean="0">
                <a:solidFill>
                  <a:schemeClr val="tx1"/>
                </a:solidFill>
                <a:latin typeface="Open Sans Light"/>
                <a:cs typeface="Open Sans Light"/>
              </a:rPr>
              <a:t>Production</a:t>
            </a:r>
          </a:p>
        </p:txBody>
      </p:sp>
      <p:grpSp>
        <p:nvGrpSpPr>
          <p:cNvPr id="10" name="Group 142"/>
          <p:cNvGrpSpPr>
            <a:grpSpLocks/>
          </p:cNvGrpSpPr>
          <p:nvPr/>
        </p:nvGrpSpPr>
        <p:grpSpPr bwMode="auto">
          <a:xfrm>
            <a:off x="6408654" y="1861570"/>
            <a:ext cx="339877" cy="601964"/>
            <a:chOff x="1367" y="2903"/>
            <a:chExt cx="433" cy="689"/>
          </a:xfrm>
          <a:solidFill>
            <a:schemeClr val="accent4"/>
          </a:solidFill>
        </p:grpSpPr>
        <p:grpSp>
          <p:nvGrpSpPr>
            <p:cNvPr id="11" name="Group 114"/>
            <p:cNvGrpSpPr>
              <a:grpSpLocks/>
            </p:cNvGrpSpPr>
            <p:nvPr/>
          </p:nvGrpSpPr>
          <p:grpSpPr bwMode="auto">
            <a:xfrm>
              <a:off x="1471" y="2996"/>
              <a:ext cx="230" cy="515"/>
              <a:chOff x="882" y="3450"/>
              <a:chExt cx="230" cy="515"/>
            </a:xfrm>
            <a:grpFill/>
          </p:grpSpPr>
          <p:sp>
            <p:nvSpPr>
              <p:cNvPr id="216"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000" b="0" dirty="0"/>
              </a:p>
            </p:txBody>
          </p:sp>
          <p:sp>
            <p:nvSpPr>
              <p:cNvPr id="217"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000" b="0" dirty="0"/>
              </a:p>
            </p:txBody>
          </p:sp>
          <p:sp>
            <p:nvSpPr>
              <p:cNvPr id="218"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19"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20"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21"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22"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grpSp>
        <p:sp>
          <p:nvSpPr>
            <p:cNvPr id="214"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000" b="0" dirty="0">
                <a:latin typeface="Calibri" pitchFamily="34" charset="0"/>
              </a:endParaRPr>
            </a:p>
          </p:txBody>
        </p:sp>
      </p:grpSp>
      <p:sp>
        <p:nvSpPr>
          <p:cNvPr id="223" name="Rectangle 222"/>
          <p:cNvSpPr/>
          <p:nvPr/>
        </p:nvSpPr>
        <p:spPr>
          <a:xfrm>
            <a:off x="6853548" y="1854288"/>
            <a:ext cx="736193" cy="1852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tx1"/>
                </a:solidFill>
                <a:latin typeface="Open Sans Light"/>
                <a:cs typeface="Open Sans Light"/>
              </a:rPr>
              <a:t>Middleware</a:t>
            </a:r>
          </a:p>
        </p:txBody>
      </p:sp>
      <p:grpSp>
        <p:nvGrpSpPr>
          <p:cNvPr id="12" name="Group 142"/>
          <p:cNvGrpSpPr>
            <a:grpSpLocks/>
          </p:cNvGrpSpPr>
          <p:nvPr/>
        </p:nvGrpSpPr>
        <p:grpSpPr bwMode="auto">
          <a:xfrm>
            <a:off x="7051706" y="2130018"/>
            <a:ext cx="339877" cy="601964"/>
            <a:chOff x="1367" y="2903"/>
            <a:chExt cx="433" cy="689"/>
          </a:xfrm>
          <a:solidFill>
            <a:schemeClr val="accent4"/>
          </a:solidFill>
        </p:grpSpPr>
        <p:sp>
          <p:nvSpPr>
            <p:cNvPr id="225"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000" b="0" dirty="0">
                <a:latin typeface="Calibri" pitchFamily="34" charset="0"/>
              </a:endParaRPr>
            </a:p>
          </p:txBody>
        </p:sp>
        <p:grpSp>
          <p:nvGrpSpPr>
            <p:cNvPr id="13" name="Group 114"/>
            <p:cNvGrpSpPr>
              <a:grpSpLocks/>
            </p:cNvGrpSpPr>
            <p:nvPr/>
          </p:nvGrpSpPr>
          <p:grpSpPr bwMode="auto">
            <a:xfrm>
              <a:off x="1471" y="2996"/>
              <a:ext cx="230" cy="515"/>
              <a:chOff x="882" y="3450"/>
              <a:chExt cx="230" cy="515"/>
            </a:xfrm>
            <a:grpFill/>
          </p:grpSpPr>
          <p:sp>
            <p:nvSpPr>
              <p:cNvPr id="227"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000" b="0" dirty="0"/>
              </a:p>
            </p:txBody>
          </p:sp>
          <p:sp>
            <p:nvSpPr>
              <p:cNvPr id="228"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000" b="0" dirty="0"/>
              </a:p>
            </p:txBody>
          </p:sp>
          <p:sp>
            <p:nvSpPr>
              <p:cNvPr id="229"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30"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31"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32"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33"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grpSp>
      </p:grpSp>
      <p:grpSp>
        <p:nvGrpSpPr>
          <p:cNvPr id="14" name="Group 142"/>
          <p:cNvGrpSpPr>
            <a:grpSpLocks/>
          </p:cNvGrpSpPr>
          <p:nvPr/>
        </p:nvGrpSpPr>
        <p:grpSpPr bwMode="auto">
          <a:xfrm>
            <a:off x="7653436" y="1862394"/>
            <a:ext cx="339877" cy="601964"/>
            <a:chOff x="1367" y="2903"/>
            <a:chExt cx="433" cy="689"/>
          </a:xfrm>
          <a:solidFill>
            <a:schemeClr val="accent4"/>
          </a:solidFill>
        </p:grpSpPr>
        <p:sp>
          <p:nvSpPr>
            <p:cNvPr id="236"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000" b="0" dirty="0">
                <a:latin typeface="Calibri" pitchFamily="34" charset="0"/>
              </a:endParaRPr>
            </a:p>
          </p:txBody>
        </p:sp>
        <p:grpSp>
          <p:nvGrpSpPr>
            <p:cNvPr id="15" name="Group 114"/>
            <p:cNvGrpSpPr>
              <a:grpSpLocks/>
            </p:cNvGrpSpPr>
            <p:nvPr/>
          </p:nvGrpSpPr>
          <p:grpSpPr bwMode="auto">
            <a:xfrm>
              <a:off x="1471" y="2996"/>
              <a:ext cx="230" cy="515"/>
              <a:chOff x="882" y="3450"/>
              <a:chExt cx="230" cy="515"/>
            </a:xfrm>
            <a:grpFill/>
          </p:grpSpPr>
          <p:sp>
            <p:nvSpPr>
              <p:cNvPr id="238"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000" b="0" dirty="0"/>
              </a:p>
            </p:txBody>
          </p:sp>
          <p:sp>
            <p:nvSpPr>
              <p:cNvPr id="239"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000" b="0" dirty="0"/>
              </a:p>
            </p:txBody>
          </p:sp>
          <p:sp>
            <p:nvSpPr>
              <p:cNvPr id="240"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41"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42"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43"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44"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grpSp>
      </p:grpSp>
      <p:grpSp>
        <p:nvGrpSpPr>
          <p:cNvPr id="16" name="Group 142"/>
          <p:cNvGrpSpPr>
            <a:grpSpLocks/>
          </p:cNvGrpSpPr>
          <p:nvPr/>
        </p:nvGrpSpPr>
        <p:grpSpPr bwMode="auto">
          <a:xfrm>
            <a:off x="8065895" y="1855404"/>
            <a:ext cx="339877" cy="601964"/>
            <a:chOff x="1367" y="2903"/>
            <a:chExt cx="433" cy="689"/>
          </a:xfrm>
          <a:solidFill>
            <a:schemeClr val="accent4"/>
          </a:solidFill>
        </p:grpSpPr>
        <p:sp>
          <p:nvSpPr>
            <p:cNvPr id="246"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000" b="0" dirty="0">
                <a:latin typeface="Calibri" pitchFamily="34" charset="0"/>
              </a:endParaRPr>
            </a:p>
          </p:txBody>
        </p:sp>
        <p:grpSp>
          <p:nvGrpSpPr>
            <p:cNvPr id="17" name="Group 114"/>
            <p:cNvGrpSpPr>
              <a:grpSpLocks/>
            </p:cNvGrpSpPr>
            <p:nvPr/>
          </p:nvGrpSpPr>
          <p:grpSpPr bwMode="auto">
            <a:xfrm>
              <a:off x="1471" y="2996"/>
              <a:ext cx="230" cy="515"/>
              <a:chOff x="882" y="3450"/>
              <a:chExt cx="230" cy="515"/>
            </a:xfrm>
            <a:grpFill/>
          </p:grpSpPr>
          <p:sp>
            <p:nvSpPr>
              <p:cNvPr id="248"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000" b="0" dirty="0"/>
              </a:p>
            </p:txBody>
          </p:sp>
          <p:sp>
            <p:nvSpPr>
              <p:cNvPr id="249"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000" b="0" dirty="0"/>
              </a:p>
            </p:txBody>
          </p:sp>
          <p:sp>
            <p:nvSpPr>
              <p:cNvPr id="250"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51"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52"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53"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sp>
            <p:nvSpPr>
              <p:cNvPr id="254"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000" b="0" dirty="0"/>
              </a:p>
            </p:txBody>
          </p:sp>
        </p:grpSp>
      </p:grpSp>
      <p:sp>
        <p:nvSpPr>
          <p:cNvPr id="265" name="Rectangle 264"/>
          <p:cNvSpPr/>
          <p:nvPr/>
        </p:nvSpPr>
        <p:spPr>
          <a:xfrm>
            <a:off x="6210496" y="1641385"/>
            <a:ext cx="736193" cy="18522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bg1"/>
                </a:solidFill>
                <a:latin typeface="Open Sans Light"/>
                <a:cs typeface="Open Sans Light"/>
              </a:rPr>
              <a:t>Application</a:t>
            </a:r>
          </a:p>
        </p:txBody>
      </p:sp>
      <p:sp>
        <p:nvSpPr>
          <p:cNvPr id="115" name="Rectangle 114"/>
          <p:cNvSpPr/>
          <p:nvPr/>
        </p:nvSpPr>
        <p:spPr>
          <a:xfrm>
            <a:off x="2394528" y="1618280"/>
            <a:ext cx="727804" cy="1635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bg1"/>
                </a:solidFill>
                <a:latin typeface="Open Sans Light"/>
                <a:cs typeface="Open Sans Light"/>
              </a:rPr>
              <a:t>Application</a:t>
            </a:r>
          </a:p>
        </p:txBody>
      </p:sp>
      <p:sp>
        <p:nvSpPr>
          <p:cNvPr id="116" name="Rectangle 115"/>
          <p:cNvSpPr/>
          <p:nvPr/>
        </p:nvSpPr>
        <p:spPr>
          <a:xfrm>
            <a:off x="2286000" y="1838419"/>
            <a:ext cx="836332" cy="2169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bg1"/>
                </a:solidFill>
                <a:latin typeface="Open Sans Light"/>
                <a:cs typeface="Open Sans Light"/>
              </a:rPr>
              <a:t>Middleware</a:t>
            </a:r>
          </a:p>
        </p:txBody>
      </p:sp>
      <p:sp>
        <p:nvSpPr>
          <p:cNvPr id="117" name="Rectangle 116"/>
          <p:cNvSpPr/>
          <p:nvPr/>
        </p:nvSpPr>
        <p:spPr>
          <a:xfrm>
            <a:off x="3162303" y="1798396"/>
            <a:ext cx="736193" cy="1852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tx1"/>
                </a:solidFill>
                <a:latin typeface="Open Sans Light"/>
                <a:cs typeface="Open Sans Light"/>
              </a:rPr>
              <a:t>Database</a:t>
            </a:r>
          </a:p>
        </p:txBody>
      </p:sp>
      <p:grpSp>
        <p:nvGrpSpPr>
          <p:cNvPr id="19" name="Group 142"/>
          <p:cNvGrpSpPr>
            <a:grpSpLocks/>
          </p:cNvGrpSpPr>
          <p:nvPr/>
        </p:nvGrpSpPr>
        <p:grpSpPr bwMode="auto">
          <a:xfrm>
            <a:off x="2588492" y="2033546"/>
            <a:ext cx="339877" cy="601964"/>
            <a:chOff x="1367" y="2903"/>
            <a:chExt cx="433" cy="689"/>
          </a:xfrm>
          <a:solidFill>
            <a:schemeClr val="accent4"/>
          </a:solidFill>
        </p:grpSpPr>
        <p:sp>
          <p:nvSpPr>
            <p:cNvPr id="119"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100" b="0" dirty="0">
                <a:latin typeface="Calibri" pitchFamily="34" charset="0"/>
              </a:endParaRPr>
            </a:p>
          </p:txBody>
        </p:sp>
        <p:grpSp>
          <p:nvGrpSpPr>
            <p:cNvPr id="20" name="Group 114"/>
            <p:cNvGrpSpPr>
              <a:grpSpLocks/>
            </p:cNvGrpSpPr>
            <p:nvPr/>
          </p:nvGrpSpPr>
          <p:grpSpPr bwMode="auto">
            <a:xfrm>
              <a:off x="1471" y="2996"/>
              <a:ext cx="230" cy="515"/>
              <a:chOff x="882" y="3450"/>
              <a:chExt cx="230" cy="515"/>
            </a:xfrm>
            <a:grpFill/>
          </p:grpSpPr>
          <p:sp>
            <p:nvSpPr>
              <p:cNvPr id="121"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100" b="0" dirty="0"/>
              </a:p>
            </p:txBody>
          </p:sp>
          <p:sp>
            <p:nvSpPr>
              <p:cNvPr id="122"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100" b="0" dirty="0"/>
              </a:p>
            </p:txBody>
          </p:sp>
          <p:sp>
            <p:nvSpPr>
              <p:cNvPr id="123"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24"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25"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26"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27"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grpSp>
      </p:grpSp>
      <p:grpSp>
        <p:nvGrpSpPr>
          <p:cNvPr id="21" name="Group 142"/>
          <p:cNvGrpSpPr>
            <a:grpSpLocks/>
          </p:cNvGrpSpPr>
          <p:nvPr/>
        </p:nvGrpSpPr>
        <p:grpSpPr bwMode="auto">
          <a:xfrm>
            <a:off x="3360461" y="2026969"/>
            <a:ext cx="339877" cy="601964"/>
            <a:chOff x="1367" y="2903"/>
            <a:chExt cx="433" cy="689"/>
          </a:xfrm>
          <a:solidFill>
            <a:schemeClr val="accent4"/>
          </a:solidFill>
        </p:grpSpPr>
        <p:sp>
          <p:nvSpPr>
            <p:cNvPr id="129"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100" b="0" dirty="0">
                <a:latin typeface="Calibri" pitchFamily="34" charset="0"/>
              </a:endParaRPr>
            </a:p>
          </p:txBody>
        </p:sp>
        <p:grpSp>
          <p:nvGrpSpPr>
            <p:cNvPr id="22" name="Group 114"/>
            <p:cNvGrpSpPr>
              <a:grpSpLocks/>
            </p:cNvGrpSpPr>
            <p:nvPr/>
          </p:nvGrpSpPr>
          <p:grpSpPr bwMode="auto">
            <a:xfrm>
              <a:off x="1471" y="2996"/>
              <a:ext cx="230" cy="515"/>
              <a:chOff x="882" y="3450"/>
              <a:chExt cx="230" cy="515"/>
            </a:xfrm>
            <a:grpFill/>
          </p:grpSpPr>
          <p:sp>
            <p:nvSpPr>
              <p:cNvPr id="131"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100" b="0" dirty="0"/>
              </a:p>
            </p:txBody>
          </p:sp>
          <p:sp>
            <p:nvSpPr>
              <p:cNvPr id="132"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100" b="0" dirty="0"/>
              </a:p>
            </p:txBody>
          </p:sp>
          <p:sp>
            <p:nvSpPr>
              <p:cNvPr id="133"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34"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35"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36"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37"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grpSp>
      </p:grpSp>
      <p:grpSp>
        <p:nvGrpSpPr>
          <p:cNvPr id="23" name="Group 176"/>
          <p:cNvGrpSpPr/>
          <p:nvPr/>
        </p:nvGrpSpPr>
        <p:grpSpPr>
          <a:xfrm>
            <a:off x="2736174" y="2634808"/>
            <a:ext cx="849974" cy="565708"/>
            <a:chOff x="2633188" y="2643752"/>
            <a:chExt cx="849974" cy="565708"/>
          </a:xfrm>
        </p:grpSpPr>
        <p:sp>
          <p:nvSpPr>
            <p:cNvPr id="272" name="TextBox 23"/>
            <p:cNvSpPr txBox="1">
              <a:spLocks noChangeArrowheads="1"/>
            </p:cNvSpPr>
            <p:nvPr/>
          </p:nvSpPr>
          <p:spPr bwMode="auto">
            <a:xfrm>
              <a:off x="2633188" y="2901683"/>
              <a:ext cx="849974" cy="307777"/>
            </a:xfrm>
            <a:prstGeom prst="rect">
              <a:avLst/>
            </a:prstGeom>
            <a:noFill/>
            <a:ln>
              <a:noFill/>
            </a:ln>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400" dirty="0" smtClean="0">
                  <a:solidFill>
                    <a:schemeClr val="accent4"/>
                  </a:solidFill>
                  <a:latin typeface="Open Sans Light"/>
                  <a:ea typeface="+mn-ea"/>
                  <a:cs typeface="Open Sans Light"/>
                </a:rPr>
                <a:t>Private</a:t>
              </a:r>
              <a:endParaRPr lang="en-US" sz="1100" dirty="0" smtClean="0">
                <a:solidFill>
                  <a:schemeClr val="accent4"/>
                </a:solidFill>
                <a:latin typeface="Open Sans Light"/>
                <a:ea typeface="+mn-ea"/>
                <a:cs typeface="Open Sans Light"/>
              </a:endParaRPr>
            </a:p>
          </p:txBody>
        </p:sp>
        <p:grpSp>
          <p:nvGrpSpPr>
            <p:cNvPr id="24" name="Group 272"/>
            <p:cNvGrpSpPr>
              <a:grpSpLocks/>
            </p:cNvGrpSpPr>
            <p:nvPr/>
          </p:nvGrpSpPr>
          <p:grpSpPr>
            <a:xfrm>
              <a:off x="2771587" y="2643752"/>
              <a:ext cx="512064" cy="329184"/>
              <a:chOff x="7639298" y="2815922"/>
              <a:chExt cx="895039" cy="510329"/>
            </a:xfrm>
          </p:grpSpPr>
          <p:grpSp>
            <p:nvGrpSpPr>
              <p:cNvPr id="25" name="Group 76"/>
              <p:cNvGrpSpPr/>
              <p:nvPr/>
            </p:nvGrpSpPr>
            <p:grpSpPr>
              <a:xfrm>
                <a:off x="7639298" y="2815922"/>
                <a:ext cx="895039" cy="510329"/>
                <a:chOff x="6666429" y="4610693"/>
                <a:chExt cx="895039" cy="510329"/>
              </a:xfrm>
            </p:grpSpPr>
            <p:pic>
              <p:nvPicPr>
                <p:cNvPr id="276" name="Picture 275" descr="managed2.png"/>
                <p:cNvPicPr>
                  <a:picLocks noChangeAspect="1"/>
                </p:cNvPicPr>
                <p:nvPr/>
              </p:nvPicPr>
              <p:blipFill>
                <a:blip r:embed="rId4" cstate="screen">
                  <a:duotone>
                    <a:prstClr val="black"/>
                    <a:schemeClr val="tx2">
                      <a:tint val="45000"/>
                      <a:satMod val="400000"/>
                    </a:schemeClr>
                  </a:duotone>
                </a:blip>
                <a:stretch>
                  <a:fillRect/>
                </a:stretch>
              </p:blipFill>
              <p:spPr>
                <a:xfrm>
                  <a:off x="6666429" y="4610693"/>
                  <a:ext cx="895039" cy="510329"/>
                </a:xfrm>
                <a:prstGeom prst="rect">
                  <a:avLst/>
                </a:prstGeom>
              </p:spPr>
            </p:pic>
            <p:sp>
              <p:nvSpPr>
                <p:cNvPr id="277" name="Rounded Rectangle 276"/>
                <p:cNvSpPr/>
                <p:nvPr/>
              </p:nvSpPr>
              <p:spPr>
                <a:xfrm>
                  <a:off x="7044488" y="4730864"/>
                  <a:ext cx="356616" cy="298336"/>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Open Sans Light"/>
                    <a:cs typeface="Open Sans Light"/>
                  </a:endParaRPr>
                </a:p>
              </p:txBody>
            </p:sp>
          </p:grpSp>
          <p:sp>
            <p:nvSpPr>
              <p:cNvPr id="275" name="Lock"/>
              <p:cNvSpPr>
                <a:spLocks noChangeAspect="1" noEditPoints="1" noChangeArrowheads="1"/>
              </p:cNvSpPr>
              <p:nvPr/>
            </p:nvSpPr>
            <p:spPr bwMode="auto">
              <a:xfrm>
                <a:off x="8044198" y="2923011"/>
                <a:ext cx="313426" cy="393192"/>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chemeClr val="bg1"/>
              </a:solidFill>
              <a:ln w="19050">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en-US" sz="2400" dirty="0">
                  <a:latin typeface="Open Sans Light"/>
                  <a:cs typeface="Open Sans Light"/>
                </a:endParaRPr>
              </a:p>
            </p:txBody>
          </p:sp>
        </p:grpSp>
      </p:grpSp>
      <p:sp>
        <p:nvSpPr>
          <p:cNvPr id="179" name="Rectangle 178"/>
          <p:cNvSpPr/>
          <p:nvPr/>
        </p:nvSpPr>
        <p:spPr>
          <a:xfrm>
            <a:off x="4196193" y="1648376"/>
            <a:ext cx="736193" cy="18522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bg1"/>
                </a:solidFill>
                <a:latin typeface="Open Sans Light"/>
                <a:cs typeface="Open Sans Light"/>
              </a:rPr>
              <a:t>Application</a:t>
            </a:r>
          </a:p>
        </p:txBody>
      </p:sp>
      <p:grpSp>
        <p:nvGrpSpPr>
          <p:cNvPr id="27" name="Group 142"/>
          <p:cNvGrpSpPr>
            <a:grpSpLocks/>
          </p:cNvGrpSpPr>
          <p:nvPr/>
        </p:nvGrpSpPr>
        <p:grpSpPr bwMode="auto">
          <a:xfrm>
            <a:off x="4308323" y="1876949"/>
            <a:ext cx="339877" cy="601964"/>
            <a:chOff x="1367" y="2903"/>
            <a:chExt cx="433" cy="689"/>
          </a:xfrm>
          <a:solidFill>
            <a:schemeClr val="accent4"/>
          </a:solidFill>
        </p:grpSpPr>
        <p:sp>
          <p:nvSpPr>
            <p:cNvPr id="181"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100" b="0" dirty="0">
                <a:latin typeface="Calibri" pitchFamily="34" charset="0"/>
              </a:endParaRPr>
            </a:p>
          </p:txBody>
        </p:sp>
        <p:grpSp>
          <p:nvGrpSpPr>
            <p:cNvPr id="28" name="Group 114"/>
            <p:cNvGrpSpPr>
              <a:grpSpLocks/>
            </p:cNvGrpSpPr>
            <p:nvPr/>
          </p:nvGrpSpPr>
          <p:grpSpPr bwMode="auto">
            <a:xfrm>
              <a:off x="1471" y="2996"/>
              <a:ext cx="230" cy="515"/>
              <a:chOff x="882" y="3450"/>
              <a:chExt cx="230" cy="515"/>
            </a:xfrm>
            <a:grpFill/>
          </p:grpSpPr>
          <p:sp>
            <p:nvSpPr>
              <p:cNvPr id="183"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100" b="0" dirty="0"/>
              </a:p>
            </p:txBody>
          </p:sp>
          <p:sp>
            <p:nvSpPr>
              <p:cNvPr id="184"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100" b="0" dirty="0"/>
              </a:p>
            </p:txBody>
          </p:sp>
          <p:sp>
            <p:nvSpPr>
              <p:cNvPr id="185"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86"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87"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88"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89"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grpSp>
      </p:grpSp>
      <p:sp>
        <p:nvSpPr>
          <p:cNvPr id="190" name="Rectangle 189"/>
          <p:cNvSpPr/>
          <p:nvPr/>
        </p:nvSpPr>
        <p:spPr>
          <a:xfrm>
            <a:off x="4684644" y="1848039"/>
            <a:ext cx="877956" cy="19772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tx1"/>
                </a:solidFill>
                <a:latin typeface="Open Sans Light"/>
                <a:cs typeface="Open Sans Light"/>
              </a:rPr>
              <a:t>Middleware</a:t>
            </a:r>
          </a:p>
        </p:txBody>
      </p:sp>
      <p:grpSp>
        <p:nvGrpSpPr>
          <p:cNvPr id="29" name="Group 142"/>
          <p:cNvGrpSpPr>
            <a:grpSpLocks/>
          </p:cNvGrpSpPr>
          <p:nvPr/>
        </p:nvGrpSpPr>
        <p:grpSpPr bwMode="auto">
          <a:xfrm>
            <a:off x="4959002" y="2145397"/>
            <a:ext cx="339877" cy="601964"/>
            <a:chOff x="1367" y="2903"/>
            <a:chExt cx="433" cy="689"/>
          </a:xfrm>
          <a:solidFill>
            <a:schemeClr val="accent4"/>
          </a:solidFill>
        </p:grpSpPr>
        <p:sp>
          <p:nvSpPr>
            <p:cNvPr id="192"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100" b="0" dirty="0">
                <a:latin typeface="Calibri" pitchFamily="34" charset="0"/>
              </a:endParaRPr>
            </a:p>
          </p:txBody>
        </p:sp>
        <p:grpSp>
          <p:nvGrpSpPr>
            <p:cNvPr id="30" name="Group 114"/>
            <p:cNvGrpSpPr>
              <a:grpSpLocks/>
            </p:cNvGrpSpPr>
            <p:nvPr/>
          </p:nvGrpSpPr>
          <p:grpSpPr bwMode="auto">
            <a:xfrm>
              <a:off x="1471" y="2996"/>
              <a:ext cx="230" cy="515"/>
              <a:chOff x="882" y="3450"/>
              <a:chExt cx="230" cy="515"/>
            </a:xfrm>
            <a:grpFill/>
          </p:grpSpPr>
          <p:sp>
            <p:nvSpPr>
              <p:cNvPr id="194"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100" b="0" dirty="0"/>
              </a:p>
            </p:txBody>
          </p:sp>
          <p:sp>
            <p:nvSpPr>
              <p:cNvPr id="195"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100" b="0" dirty="0"/>
              </a:p>
            </p:txBody>
          </p:sp>
          <p:sp>
            <p:nvSpPr>
              <p:cNvPr id="196"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97"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98"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199"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200"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grpSp>
      </p:grpSp>
      <p:sp>
        <p:nvSpPr>
          <p:cNvPr id="201" name="Rectangle 200"/>
          <p:cNvSpPr/>
          <p:nvPr/>
        </p:nvSpPr>
        <p:spPr>
          <a:xfrm>
            <a:off x="5342274" y="1649205"/>
            <a:ext cx="736193" cy="1852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tx1"/>
                </a:solidFill>
                <a:latin typeface="Open Sans Light"/>
                <a:cs typeface="Open Sans Light"/>
              </a:rPr>
              <a:t>Database</a:t>
            </a:r>
          </a:p>
        </p:txBody>
      </p:sp>
      <p:grpSp>
        <p:nvGrpSpPr>
          <p:cNvPr id="31" name="Group 142"/>
          <p:cNvGrpSpPr>
            <a:grpSpLocks/>
          </p:cNvGrpSpPr>
          <p:nvPr/>
        </p:nvGrpSpPr>
        <p:grpSpPr bwMode="auto">
          <a:xfrm>
            <a:off x="5679923" y="1877778"/>
            <a:ext cx="339877" cy="601964"/>
            <a:chOff x="1367" y="2903"/>
            <a:chExt cx="433" cy="689"/>
          </a:xfrm>
          <a:solidFill>
            <a:schemeClr val="accent4"/>
          </a:solidFill>
        </p:grpSpPr>
        <p:sp>
          <p:nvSpPr>
            <p:cNvPr id="203"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100" b="0" dirty="0">
                <a:latin typeface="Calibri" pitchFamily="34" charset="0"/>
              </a:endParaRPr>
            </a:p>
          </p:txBody>
        </p:sp>
        <p:grpSp>
          <p:nvGrpSpPr>
            <p:cNvPr id="224" name="Group 114"/>
            <p:cNvGrpSpPr>
              <a:grpSpLocks/>
            </p:cNvGrpSpPr>
            <p:nvPr/>
          </p:nvGrpSpPr>
          <p:grpSpPr bwMode="auto">
            <a:xfrm>
              <a:off x="1471" y="2996"/>
              <a:ext cx="230" cy="515"/>
              <a:chOff x="882" y="3450"/>
              <a:chExt cx="230" cy="515"/>
            </a:xfrm>
            <a:grpFill/>
          </p:grpSpPr>
          <p:sp>
            <p:nvSpPr>
              <p:cNvPr id="205"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100" b="0" dirty="0"/>
              </a:p>
            </p:txBody>
          </p:sp>
          <p:sp>
            <p:nvSpPr>
              <p:cNvPr id="206"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100" b="0" dirty="0"/>
              </a:p>
            </p:txBody>
          </p:sp>
          <p:sp>
            <p:nvSpPr>
              <p:cNvPr id="207"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208"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209"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210"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sp>
            <p:nvSpPr>
              <p:cNvPr id="211"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100" b="0" dirty="0"/>
              </a:p>
            </p:txBody>
          </p:sp>
        </p:grpSp>
      </p:grpSp>
      <p:grpSp>
        <p:nvGrpSpPr>
          <p:cNvPr id="226" name="Group 316"/>
          <p:cNvGrpSpPr/>
          <p:nvPr/>
        </p:nvGrpSpPr>
        <p:grpSpPr>
          <a:xfrm>
            <a:off x="4270027" y="2594132"/>
            <a:ext cx="1192285" cy="612369"/>
            <a:chOff x="1919909" y="2653643"/>
            <a:chExt cx="1192285" cy="612369"/>
          </a:xfrm>
        </p:grpSpPr>
        <p:sp>
          <p:nvSpPr>
            <p:cNvPr id="304" name="TextBox 23"/>
            <p:cNvSpPr txBox="1">
              <a:spLocks noChangeArrowheads="1"/>
            </p:cNvSpPr>
            <p:nvPr/>
          </p:nvSpPr>
          <p:spPr bwMode="auto">
            <a:xfrm>
              <a:off x="1919909" y="2988158"/>
              <a:ext cx="1192285" cy="277854"/>
            </a:xfrm>
            <a:prstGeom prst="rect">
              <a:avLst/>
            </a:prstGeom>
            <a:noFill/>
            <a:ln>
              <a:noFill/>
            </a:ln>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ts val="1400"/>
                </a:lnSpc>
                <a:defRPr/>
              </a:pPr>
              <a:r>
                <a:rPr lang="en-US" sz="1400" dirty="0" smtClean="0">
                  <a:solidFill>
                    <a:schemeClr val="accent4"/>
                  </a:solidFill>
                  <a:latin typeface="Open Sans Light"/>
                  <a:ea typeface="+mn-ea"/>
                  <a:cs typeface="Open Sans Light"/>
                </a:rPr>
                <a:t>Traditional </a:t>
              </a:r>
            </a:p>
          </p:txBody>
        </p:sp>
        <p:pic>
          <p:nvPicPr>
            <p:cNvPr id="305" name="Picture 304" descr="traditional.png"/>
            <p:cNvPicPr>
              <a:picLocks noChangeAspect="1"/>
            </p:cNvPicPr>
            <p:nvPr/>
          </p:nvPicPr>
          <p:blipFill>
            <a:blip r:embed="rId6" cstate="screen">
              <a:clrChange>
                <a:clrFrom>
                  <a:srgbClr val="FFFFFF"/>
                </a:clrFrom>
                <a:clrTo>
                  <a:srgbClr val="FFFFFF">
                    <a:alpha val="0"/>
                  </a:srgbClr>
                </a:clrTo>
              </a:clrChange>
              <a:duotone>
                <a:prstClr val="black"/>
                <a:schemeClr val="tx2">
                  <a:tint val="45000"/>
                  <a:satMod val="400000"/>
                </a:schemeClr>
              </a:duotone>
            </a:blip>
            <a:stretch>
              <a:fillRect/>
            </a:stretch>
          </p:blipFill>
          <p:spPr>
            <a:xfrm>
              <a:off x="2110098" y="2653643"/>
              <a:ext cx="440459" cy="329184"/>
            </a:xfrm>
            <a:prstGeom prst="rect">
              <a:avLst/>
            </a:prstGeom>
          </p:spPr>
        </p:pic>
      </p:grpSp>
      <p:sp>
        <p:nvSpPr>
          <p:cNvPr id="173" name="Rectangle 172"/>
          <p:cNvSpPr>
            <a:spLocks noChangeAspect="1"/>
          </p:cNvSpPr>
          <p:nvPr/>
        </p:nvSpPr>
        <p:spPr>
          <a:xfrm>
            <a:off x="304800" y="1204568"/>
            <a:ext cx="1614246" cy="3765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lnSpc>
                <a:spcPct val="90000"/>
              </a:lnSpc>
              <a:spcBef>
                <a:spcPct val="0"/>
              </a:spcBef>
              <a:spcAft>
                <a:spcPts val="400"/>
              </a:spcAft>
              <a:buSzPct val="100000"/>
            </a:pPr>
            <a:r>
              <a:rPr lang="en-US" sz="1600" b="1" dirty="0" smtClean="0">
                <a:solidFill>
                  <a:schemeClr val="tx1"/>
                </a:solidFill>
                <a:latin typeface="Open Sans Light"/>
                <a:cs typeface="Open Sans Light"/>
              </a:rPr>
              <a:t>Development</a:t>
            </a:r>
          </a:p>
        </p:txBody>
      </p:sp>
      <p:cxnSp>
        <p:nvCxnSpPr>
          <p:cNvPr id="255" name="Straight Connector 254"/>
          <p:cNvCxnSpPr/>
          <p:nvPr/>
        </p:nvCxnSpPr>
        <p:spPr>
          <a:xfrm flipH="1">
            <a:off x="4054096" y="1193841"/>
            <a:ext cx="21167" cy="1801987"/>
          </a:xfrm>
          <a:prstGeom prst="line">
            <a:avLst/>
          </a:prstGeom>
          <a:ln w="28575" cmpd="sng">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flipH="1">
            <a:off x="2174496" y="1244641"/>
            <a:ext cx="14112" cy="1738487"/>
          </a:xfrm>
          <a:prstGeom prst="line">
            <a:avLst/>
          </a:prstGeom>
          <a:ln w="28575" cmpd="sng">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6165118" y="1206541"/>
            <a:ext cx="9878" cy="1840087"/>
          </a:xfrm>
          <a:prstGeom prst="line">
            <a:avLst/>
          </a:prstGeom>
          <a:ln w="28575" cmpd="sng">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8" name="Text Placeholder 13"/>
          <p:cNvSpPr txBox="1">
            <a:spLocks/>
          </p:cNvSpPr>
          <p:nvPr/>
        </p:nvSpPr>
        <p:spPr>
          <a:xfrm>
            <a:off x="434975" y="3393911"/>
            <a:ext cx="7743825" cy="1658869"/>
          </a:xfrm>
          <a:prstGeom prst="rect">
            <a:avLst/>
          </a:prstGeom>
        </p:spPr>
        <p:txBody>
          <a:bodyPr>
            <a:norm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spcAft>
                <a:spcPts val="0"/>
              </a:spcAft>
            </a:pPr>
            <a:r>
              <a:rPr lang="en-US" dirty="0" smtClean="0">
                <a:latin typeface="Open Sans Light"/>
                <a:cs typeface="Open Sans Light"/>
              </a:rPr>
              <a:t>Why “it worked on my machine” but not elsewhere:</a:t>
            </a:r>
          </a:p>
          <a:p>
            <a:pPr lvl="2">
              <a:spcAft>
                <a:spcPts val="0"/>
              </a:spcAft>
              <a:buFont typeface="Wingdings" pitchFamily="2" charset="2"/>
              <a:buChar char="v"/>
            </a:pPr>
            <a:r>
              <a:rPr lang="en-US" sz="1600" dirty="0" smtClean="0">
                <a:latin typeface="Open Sans Light"/>
                <a:cs typeface="Open Sans Light"/>
              </a:rPr>
              <a:t>  Provisioning and deployment processes are time-consuming</a:t>
            </a:r>
          </a:p>
          <a:p>
            <a:pPr lvl="2">
              <a:spcAft>
                <a:spcPts val="0"/>
              </a:spcAft>
              <a:buFont typeface="Wingdings" pitchFamily="2" charset="2"/>
              <a:buChar char="v"/>
            </a:pPr>
            <a:r>
              <a:rPr lang="en-US" sz="1600" dirty="0" smtClean="0">
                <a:latin typeface="Open Sans Light"/>
                <a:cs typeface="Open Sans Light"/>
              </a:rPr>
              <a:t>  Manual processes are error-prone</a:t>
            </a:r>
          </a:p>
          <a:p>
            <a:pPr marL="285750" lvl="1" indent="-285750">
              <a:spcAft>
                <a:spcPts val="0"/>
              </a:spcAft>
              <a:buFont typeface="Wingdings" pitchFamily="2" charset="2"/>
              <a:buChar char="v"/>
            </a:pPr>
            <a:r>
              <a:rPr lang="en-US" dirty="0" smtClean="0">
                <a:latin typeface="Open Sans Light"/>
                <a:cs typeface="Open Sans Light"/>
              </a:rPr>
              <a:t>Different people, tools, processes for each environment</a:t>
            </a:r>
          </a:p>
          <a:p>
            <a:pPr marL="285750" lvl="1" indent="-285750">
              <a:spcAft>
                <a:spcPts val="0"/>
              </a:spcAft>
              <a:buFont typeface="Wingdings" pitchFamily="2" charset="2"/>
              <a:buChar char="v"/>
            </a:pPr>
            <a:r>
              <a:rPr lang="en-US" dirty="0" smtClean="0">
                <a:latin typeface="Open Sans Light"/>
                <a:cs typeface="Open Sans Light"/>
              </a:rPr>
              <a:t>Manual creation and hand-off of deployment docs and checklists</a:t>
            </a:r>
          </a:p>
        </p:txBody>
      </p:sp>
      <p:sp>
        <p:nvSpPr>
          <p:cNvPr id="159" name="Rectangle 158"/>
          <p:cNvSpPr/>
          <p:nvPr/>
        </p:nvSpPr>
        <p:spPr>
          <a:xfrm>
            <a:off x="7657053" y="1623805"/>
            <a:ext cx="736193" cy="1852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lIns="18288" tIns="45720" rIns="18288" bIns="45720" rtlCol="0" anchor="ctr"/>
          <a:lstStyle/>
          <a:p>
            <a:pPr algn="ctr">
              <a:spcBef>
                <a:spcPct val="0"/>
              </a:spcBef>
              <a:buSzPct val="100000"/>
            </a:pPr>
            <a:r>
              <a:rPr lang="en-US" sz="1000" dirty="0" smtClean="0">
                <a:solidFill>
                  <a:schemeClr val="tx1"/>
                </a:solidFill>
                <a:latin typeface="Open Sans Light"/>
                <a:cs typeface="Open Sans Light"/>
              </a:rPr>
              <a:t>Database</a:t>
            </a:r>
          </a:p>
        </p:txBody>
      </p:sp>
      <p:sp>
        <p:nvSpPr>
          <p:cNvPr id="161" name="Freeform 76"/>
          <p:cNvSpPr>
            <a:spLocks noEditPoints="1"/>
          </p:cNvSpPr>
          <p:nvPr/>
        </p:nvSpPr>
        <p:spPr bwMode="auto">
          <a:xfrm>
            <a:off x="7123466" y="2191770"/>
            <a:ext cx="339877" cy="601964"/>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solidFill>
            <a:schemeClr val="accent4"/>
          </a:solidFill>
          <a:ln w="9525">
            <a:noFill/>
            <a:round/>
            <a:headEnd/>
            <a:tailEnd/>
          </a:ln>
        </p:spPr>
        <p:txBody>
          <a:bodyPr/>
          <a:lstStyle/>
          <a:p>
            <a:pPr algn="l">
              <a:spcBef>
                <a:spcPct val="0"/>
              </a:spcBef>
            </a:pPr>
            <a:endParaRPr lang="en-US" sz="1000" b="0" dirty="0">
              <a:latin typeface="Calibri" pitchFamily="34" charset="0"/>
            </a:endParaRPr>
          </a:p>
        </p:txBody>
      </p:sp>
      <p:sp>
        <p:nvSpPr>
          <p:cNvPr id="148" name="TextBox 23"/>
          <p:cNvSpPr txBox="1">
            <a:spLocks noChangeArrowheads="1"/>
          </p:cNvSpPr>
          <p:nvPr/>
        </p:nvSpPr>
        <p:spPr bwMode="auto">
          <a:xfrm>
            <a:off x="601829" y="2904831"/>
            <a:ext cx="1192285" cy="277854"/>
          </a:xfrm>
          <a:prstGeom prst="rect">
            <a:avLst/>
          </a:prstGeom>
          <a:noFill/>
          <a:ln>
            <a:noFill/>
          </a:ln>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ts val="1400"/>
              </a:lnSpc>
              <a:defRPr/>
            </a:pPr>
            <a:r>
              <a:rPr lang="en-US" sz="1400" dirty="0" smtClean="0">
                <a:solidFill>
                  <a:schemeClr val="accent4"/>
                </a:solidFill>
                <a:latin typeface="Open Sans Light"/>
                <a:ea typeface="+mn-ea"/>
                <a:cs typeface="Open Sans Light"/>
              </a:rPr>
              <a:t>Local</a:t>
            </a:r>
          </a:p>
        </p:txBody>
      </p:sp>
    </p:spTree>
    <p:extLst>
      <p:ext uri="{BB962C8B-B14F-4D97-AF65-F5344CB8AC3E}">
        <p14:creationId xmlns:p14="http://schemas.microsoft.com/office/powerpoint/2010/main" val="2091160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p:bldP spid="114" grpId="0"/>
      <p:bldP spid="145" grpId="0"/>
      <p:bldP spid="212" grpId="0"/>
      <p:bldP spid="223" grpId="0" animBg="1"/>
      <p:bldP spid="265" grpId="0" animBg="1"/>
      <p:bldP spid="115" grpId="0" animBg="1"/>
      <p:bldP spid="116" grpId="0" animBg="1"/>
      <p:bldP spid="117" grpId="0" animBg="1"/>
      <p:bldP spid="179" grpId="0" animBg="1"/>
      <p:bldP spid="190" grpId="0" animBg="1"/>
      <p:bldP spid="201" grpId="0" animBg="1"/>
      <p:bldP spid="159" grpId="0" animBg="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Co-existence Testing</a:t>
            </a:r>
            <a:endParaRPr lang="en-US" dirty="0"/>
          </a:p>
        </p:txBody>
      </p:sp>
      <p:sp>
        <p:nvSpPr>
          <p:cNvPr id="3" name="Content Placeholder 2"/>
          <p:cNvSpPr>
            <a:spLocks noGrp="1"/>
          </p:cNvSpPr>
          <p:nvPr>
            <p:ph sz="quarter" idx="16"/>
          </p:nvPr>
        </p:nvSpPr>
        <p:spPr/>
        <p:txBody>
          <a:bodyPr/>
          <a:lstStyle/>
          <a:p>
            <a:endParaRPr lang="en-US" dirty="0"/>
          </a:p>
        </p:txBody>
      </p:sp>
      <p:sp>
        <p:nvSpPr>
          <p:cNvPr id="4" name="Content Placeholder 3"/>
          <p:cNvSpPr>
            <a:spLocks noGrp="1"/>
          </p:cNvSpPr>
          <p:nvPr>
            <p:ph sz="quarter" idx="17"/>
          </p:nvPr>
        </p:nvSpPr>
        <p:spPr/>
        <p:txBody>
          <a:bodyPr/>
          <a:lstStyle/>
          <a:p>
            <a:endParaRPr lang="en-US" dirty="0"/>
          </a:p>
        </p:txBody>
      </p:sp>
      <p:sp>
        <p:nvSpPr>
          <p:cNvPr id="5" name="Subtitle 4"/>
          <p:cNvSpPr>
            <a:spLocks noGrp="1"/>
          </p:cNvSpPr>
          <p:nvPr>
            <p:ph type="subTitle" idx="1"/>
          </p:nvPr>
        </p:nvSpPr>
        <p:spPr/>
        <p:txBody>
          <a:bodyPr/>
          <a:lstStyle/>
          <a:p>
            <a:r>
              <a:rPr lang="en-US" dirty="0" smtClean="0">
                <a:latin typeface="Open Sans Light"/>
                <a:cs typeface="Open Sans Light"/>
              </a:rPr>
              <a:t>Resource usage by server</a:t>
            </a:r>
            <a:endParaRPr lang="en-US" dirty="0">
              <a:latin typeface="Open Sans Light"/>
              <a:cs typeface="Open Sans Light"/>
            </a:endParaRPr>
          </a:p>
        </p:txBody>
      </p:sp>
      <p:pic>
        <p:nvPicPr>
          <p:cNvPr id="6" name="Picture 8"/>
          <p:cNvPicPr>
            <a:picLocks noChangeAspect="1" noChangeArrowheads="1"/>
          </p:cNvPicPr>
          <p:nvPr/>
        </p:nvPicPr>
        <p:blipFill>
          <a:blip r:embed="rId3"/>
          <a:srcRect/>
          <a:stretch>
            <a:fillRect/>
          </a:stretch>
        </p:blipFill>
        <p:spPr bwMode="auto">
          <a:xfrm>
            <a:off x="304800" y="1203325"/>
            <a:ext cx="8642350" cy="4906963"/>
          </a:xfrm>
          <a:prstGeom prst="rect">
            <a:avLst/>
          </a:prstGeom>
          <a:noFill/>
          <a:ln w="9525">
            <a:noFill/>
            <a:miter lim="800000"/>
            <a:headEnd/>
            <a:tailEnd/>
          </a:ln>
        </p:spPr>
      </p:pic>
      <p:sp>
        <p:nvSpPr>
          <p:cNvPr id="7" name="Rounded Rectangular Callout 6"/>
          <p:cNvSpPr/>
          <p:nvPr/>
        </p:nvSpPr>
        <p:spPr>
          <a:xfrm>
            <a:off x="3962400" y="1733550"/>
            <a:ext cx="1490065" cy="489631"/>
          </a:xfrm>
          <a:prstGeom prst="wedgeRoundRectCallout">
            <a:avLst>
              <a:gd name="adj1" fmla="val 65973"/>
              <a:gd name="adj2" fmla="val 151777"/>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Open Sans Light"/>
                <a:ea typeface="Open Sans" panose="020B0606030504020204" pitchFamily="34" charset="0"/>
                <a:cs typeface="Open Sans Light"/>
              </a:rPr>
              <a:t>Authentication server</a:t>
            </a:r>
            <a:endParaRPr lang="en-US" sz="1400" dirty="0">
              <a:latin typeface="Open Sans Light"/>
              <a:ea typeface="Open Sans" panose="020B0606030504020204" pitchFamily="34" charset="0"/>
              <a:cs typeface="Open Sans Light"/>
            </a:endParaRPr>
          </a:p>
        </p:txBody>
      </p:sp>
      <p:sp>
        <p:nvSpPr>
          <p:cNvPr id="9" name="Rounded Rectangular Callout 8"/>
          <p:cNvSpPr/>
          <p:nvPr/>
        </p:nvSpPr>
        <p:spPr>
          <a:xfrm>
            <a:off x="6324600" y="2952750"/>
            <a:ext cx="1036955" cy="489586"/>
          </a:xfrm>
          <a:prstGeom prst="wedgeRoundRectCallout">
            <a:avLst>
              <a:gd name="adj1" fmla="val -71033"/>
              <a:gd name="adj2" fmla="val 123851"/>
              <a:gd name="adj3" fmla="val 16667"/>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marL="0" marR="0" algn="ctr">
              <a:lnSpc>
                <a:spcPct val="107000"/>
              </a:lnSpc>
              <a:spcBef>
                <a:spcPts val="0"/>
              </a:spcBef>
              <a:spcAft>
                <a:spcPts val="0"/>
              </a:spcAft>
            </a:pPr>
            <a:r>
              <a:rPr lang="en-US" sz="1400" kern="1200" dirty="0">
                <a:solidFill>
                  <a:srgbClr val="FFFFFF"/>
                </a:solidFill>
                <a:effectLst/>
                <a:latin typeface="Open Sans Light"/>
                <a:ea typeface="Open Sans" panose="020B0606030504020204" pitchFamily="34" charset="0"/>
                <a:cs typeface="Open Sans Light"/>
              </a:rPr>
              <a:t>App </a:t>
            </a:r>
            <a:r>
              <a:rPr lang="en-US" sz="1400" kern="1200" dirty="0" smtClean="0">
                <a:solidFill>
                  <a:srgbClr val="FFFFFF"/>
                </a:solidFill>
                <a:effectLst/>
                <a:latin typeface="Open Sans Light"/>
                <a:ea typeface="Open Sans" panose="020B0606030504020204" pitchFamily="34" charset="0"/>
                <a:cs typeface="Open Sans Light"/>
              </a:rPr>
              <a:t>server</a:t>
            </a:r>
            <a:endParaRPr lang="en-US" sz="1200" dirty="0">
              <a:effectLst/>
              <a:latin typeface="Open Sans Light"/>
              <a:ea typeface="Open Sans" panose="020B0606030504020204" pitchFamily="34" charset="0"/>
              <a:cs typeface="Open Sans Light"/>
            </a:endParaRPr>
          </a:p>
        </p:txBody>
      </p:sp>
    </p:spTree>
    <p:extLst>
      <p:ext uri="{BB962C8B-B14F-4D97-AF65-F5344CB8AC3E}">
        <p14:creationId xmlns:p14="http://schemas.microsoft.com/office/powerpoint/2010/main" val="373315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&amp; Hits per second</a:t>
            </a:r>
            <a:endParaRPr lang="en-US" dirty="0"/>
          </a:p>
        </p:txBody>
      </p:sp>
      <p:sp>
        <p:nvSpPr>
          <p:cNvPr id="3" name="Content Placeholder 2"/>
          <p:cNvSpPr>
            <a:spLocks noGrp="1"/>
          </p:cNvSpPr>
          <p:nvPr>
            <p:ph sz="quarter" idx="16"/>
          </p:nvPr>
        </p:nvSpPr>
        <p:spPr/>
        <p:txBody>
          <a:bodyPr/>
          <a:lstStyle/>
          <a:p>
            <a:endParaRPr lang="en-US" dirty="0"/>
          </a:p>
        </p:txBody>
      </p:sp>
      <p:sp>
        <p:nvSpPr>
          <p:cNvPr id="4" name="Content Placeholder 3"/>
          <p:cNvSpPr>
            <a:spLocks noGrp="1"/>
          </p:cNvSpPr>
          <p:nvPr>
            <p:ph sz="quarter" idx="17"/>
          </p:nvPr>
        </p:nvSpPr>
        <p:spPr/>
        <p:txBody>
          <a:bodyPr/>
          <a:lstStyle/>
          <a:p>
            <a:endParaRPr lang="en-US" dirty="0"/>
          </a:p>
        </p:txBody>
      </p:sp>
      <p:sp>
        <p:nvSpPr>
          <p:cNvPr id="5" name="Subtitle 4"/>
          <p:cNvSpPr>
            <a:spLocks noGrp="1"/>
          </p:cNvSpPr>
          <p:nvPr>
            <p:ph type="subTitle" idx="1"/>
          </p:nvPr>
        </p:nvSpPr>
        <p:spPr/>
        <p:txBody>
          <a:bodyPr/>
          <a:lstStyle/>
          <a:p>
            <a:endParaRPr lang="en-US" dirty="0"/>
          </a:p>
        </p:txBody>
      </p:sp>
      <p:pic>
        <p:nvPicPr>
          <p:cNvPr id="161794" name="Picture 2"/>
          <p:cNvPicPr>
            <a:picLocks noChangeAspect="1" noChangeArrowheads="1"/>
          </p:cNvPicPr>
          <p:nvPr/>
        </p:nvPicPr>
        <p:blipFill>
          <a:blip r:embed="rId2"/>
          <a:srcRect/>
          <a:stretch>
            <a:fillRect/>
          </a:stretch>
        </p:blipFill>
        <p:spPr bwMode="auto">
          <a:xfrm>
            <a:off x="304801" y="1164226"/>
            <a:ext cx="8381999" cy="3619744"/>
          </a:xfrm>
          <a:prstGeom prst="rect">
            <a:avLst/>
          </a:prstGeom>
          <a:noFill/>
          <a:ln w="9525">
            <a:noFill/>
            <a:miter lim="800000"/>
            <a:headEnd/>
            <a:tailEnd/>
          </a:ln>
        </p:spPr>
      </p:pic>
      <p:sp>
        <p:nvSpPr>
          <p:cNvPr id="7" name="TextBox 6"/>
          <p:cNvSpPr txBox="1"/>
          <p:nvPr/>
        </p:nvSpPr>
        <p:spPr>
          <a:xfrm>
            <a:off x="8007929" y="4738251"/>
            <a:ext cx="532518" cy="276999"/>
          </a:xfrm>
          <a:prstGeom prst="rect">
            <a:avLst/>
          </a:prstGeom>
          <a:noFill/>
        </p:spPr>
        <p:txBody>
          <a:bodyPr wrap="none" rtlCol="0">
            <a:spAutoFit/>
          </a:bodyPr>
          <a:lstStyle/>
          <a:p>
            <a:pPr marL="0" defTabSz="430213">
              <a:spcAft>
                <a:spcPts val="400"/>
              </a:spcAft>
              <a:buSzPct val="100000"/>
            </a:pPr>
            <a:r>
              <a:rPr lang="en-US" sz="1200" dirty="0">
                <a:solidFill>
                  <a:srgbClr val="000000"/>
                </a:solidFill>
                <a:latin typeface="HP Simplified" pitchFamily="34" charset="0"/>
                <a:cs typeface="HP Simplified" pitchFamily="34" charset="0"/>
              </a:rPr>
              <a:t>[</a:t>
            </a:r>
            <a:r>
              <a:rPr lang="en-US" sz="1200" dirty="0" smtClean="0">
                <a:solidFill>
                  <a:srgbClr val="000000"/>
                </a:solidFill>
                <a:latin typeface="HP Simplified" pitchFamily="34" charset="0"/>
                <a:cs typeface="HP Simplified" pitchFamily="34" charset="0"/>
              </a:rPr>
              <a:t>P01]</a:t>
            </a:r>
          </a:p>
        </p:txBody>
      </p:sp>
    </p:spTree>
    <p:extLst>
      <p:ext uri="{BB962C8B-B14F-4D97-AF65-F5344CB8AC3E}">
        <p14:creationId xmlns:p14="http://schemas.microsoft.com/office/powerpoint/2010/main" val="3740443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Utilization</a:t>
            </a:r>
            <a:endParaRPr lang="en-US" dirty="0"/>
          </a:p>
        </p:txBody>
      </p:sp>
      <p:sp>
        <p:nvSpPr>
          <p:cNvPr id="5" name="Subtitle 4"/>
          <p:cNvSpPr>
            <a:spLocks noGrp="1"/>
          </p:cNvSpPr>
          <p:nvPr>
            <p:ph type="subTitle" idx="1"/>
          </p:nvPr>
        </p:nvSpPr>
        <p:spPr/>
        <p:txBody>
          <a:bodyPr/>
          <a:lstStyle/>
          <a:p>
            <a:endParaRPr lang="en-US"/>
          </a:p>
        </p:txBody>
      </p:sp>
      <p:pic>
        <p:nvPicPr>
          <p:cNvPr id="7" name="Picture 6"/>
          <p:cNvPicPr>
            <a:picLocks noChangeAspect="1"/>
          </p:cNvPicPr>
          <p:nvPr/>
        </p:nvPicPr>
        <p:blipFill>
          <a:blip r:embed="rId2"/>
          <a:stretch>
            <a:fillRect/>
          </a:stretch>
        </p:blipFill>
        <p:spPr>
          <a:xfrm>
            <a:off x="820021" y="1113829"/>
            <a:ext cx="7581900" cy="3644783"/>
          </a:xfrm>
          <a:prstGeom prst="rect">
            <a:avLst/>
          </a:prstGeom>
        </p:spPr>
      </p:pic>
      <p:sp>
        <p:nvSpPr>
          <p:cNvPr id="8" name="Text Box 4"/>
          <p:cNvSpPr txBox="1">
            <a:spLocks noChangeArrowheads="1"/>
          </p:cNvSpPr>
          <p:nvPr/>
        </p:nvSpPr>
        <p:spPr bwMode="auto">
          <a:xfrm>
            <a:off x="3049736" y="1476268"/>
            <a:ext cx="748923" cy="400110"/>
          </a:xfrm>
          <a:prstGeom prst="rect">
            <a:avLst/>
          </a:prstGeom>
          <a:noFill/>
          <a:ln w="9525">
            <a:noFill/>
            <a:miter lim="800000"/>
            <a:headEnd/>
            <a:tailEnd/>
          </a:ln>
          <a:effectLst/>
        </p:spPr>
        <p:txBody>
          <a:bodyPr wrap="none">
            <a:spAutoFit/>
          </a:bodyPr>
          <a:lstStyle/>
          <a:p>
            <a:pPr algn="r"/>
            <a:r>
              <a:rPr lang="en-US" sz="2000" b="1" dirty="0">
                <a:solidFill>
                  <a:srgbClr val="FF0000"/>
                </a:solidFill>
                <a:latin typeface="Open Sans Light"/>
                <a:cs typeface="Open Sans Light"/>
              </a:rPr>
              <a:t>Peak</a:t>
            </a:r>
          </a:p>
        </p:txBody>
      </p:sp>
      <p:sp>
        <p:nvSpPr>
          <p:cNvPr id="9" name="Text Box 4"/>
          <p:cNvSpPr txBox="1">
            <a:spLocks noChangeArrowheads="1"/>
          </p:cNvSpPr>
          <p:nvPr/>
        </p:nvSpPr>
        <p:spPr bwMode="auto">
          <a:xfrm>
            <a:off x="4226081" y="1141822"/>
            <a:ext cx="1492716" cy="400110"/>
          </a:xfrm>
          <a:prstGeom prst="rect">
            <a:avLst/>
          </a:prstGeom>
          <a:noFill/>
          <a:ln w="9525">
            <a:noFill/>
            <a:miter lim="800000"/>
            <a:headEnd/>
            <a:tailEnd/>
          </a:ln>
          <a:effectLst/>
        </p:spPr>
        <p:txBody>
          <a:bodyPr wrap="none">
            <a:spAutoFit/>
          </a:bodyPr>
          <a:lstStyle/>
          <a:p>
            <a:r>
              <a:rPr lang="en-US" sz="2000" b="1" dirty="0" smtClean="0">
                <a:solidFill>
                  <a:schemeClr val="accent1"/>
                </a:solidFill>
                <a:latin typeface="Open Sans Light"/>
                <a:cs typeface="Open Sans Light"/>
              </a:rPr>
              <a:t>Head room</a:t>
            </a:r>
            <a:endParaRPr lang="en-US" sz="2000" b="1" dirty="0">
              <a:solidFill>
                <a:schemeClr val="accent1"/>
              </a:solidFill>
              <a:latin typeface="Open Sans Light"/>
              <a:cs typeface="Open Sans Light"/>
            </a:endParaRPr>
          </a:p>
        </p:txBody>
      </p:sp>
      <p:cxnSp>
        <p:nvCxnSpPr>
          <p:cNvPr id="11" name="Straight Arrow Connector 10"/>
          <p:cNvCxnSpPr/>
          <p:nvPr/>
        </p:nvCxnSpPr>
        <p:spPr>
          <a:xfrm flipH="1">
            <a:off x="4209897" y="1158006"/>
            <a:ext cx="1" cy="532884"/>
          </a:xfrm>
          <a:prstGeom prst="straightConnector1">
            <a:avLst/>
          </a:prstGeom>
          <a:ln w="38100" cmpd="sng">
            <a:solidFill>
              <a:schemeClr val="accent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a:stCxn id="8" idx="3"/>
          </p:cNvCxnSpPr>
          <p:nvPr/>
        </p:nvCxnSpPr>
        <p:spPr>
          <a:xfrm flipV="1">
            <a:off x="3798659" y="1674707"/>
            <a:ext cx="376109" cy="1616"/>
          </a:xfrm>
          <a:prstGeom prst="straightConnector1">
            <a:avLst/>
          </a:prstGeom>
          <a:ln w="38100" cmpd="sng">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5912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288913900"/>
              </p:ext>
            </p:extLst>
          </p:nvPr>
        </p:nvGraphicFramePr>
        <p:xfrm>
          <a:off x="314378" y="1200150"/>
          <a:ext cx="8024884" cy="3594473"/>
        </p:xfrm>
        <a:graphic>
          <a:graphicData uri="http://schemas.openxmlformats.org/drawingml/2006/table">
            <a:tbl>
              <a:tblPr firstRow="1" bandRow="1">
                <a:tableStyleId>{5C22544A-7EE6-4342-B048-85BDC9FD1C3A}</a:tableStyleId>
              </a:tblPr>
              <a:tblGrid>
                <a:gridCol w="3686122"/>
                <a:gridCol w="4338762"/>
              </a:tblGrid>
              <a:tr h="391408">
                <a:tc>
                  <a:txBody>
                    <a:bodyPr/>
                    <a:lstStyle/>
                    <a:p>
                      <a:r>
                        <a:rPr lang="en-US" sz="2000" dirty="0" smtClean="0"/>
                        <a:t>Risks</a:t>
                      </a:r>
                      <a:endParaRPr lang="en-US" sz="2000" dirty="0"/>
                    </a:p>
                  </a:txBody>
                  <a:tcPr/>
                </a:tc>
                <a:tc>
                  <a:txBody>
                    <a:bodyPr/>
                    <a:lstStyle/>
                    <a:p>
                      <a:r>
                        <a:rPr lang="en-US" sz="2000" dirty="0" smtClean="0"/>
                        <a:t>Exposure scenario</a:t>
                      </a:r>
                      <a:endParaRPr lang="en-US" sz="2000" dirty="0"/>
                    </a:p>
                  </a:txBody>
                  <a:tcPr/>
                </a:tc>
              </a:tr>
              <a:tr h="406663">
                <a:tc>
                  <a:txBody>
                    <a:bodyPr/>
                    <a:lstStyle/>
                    <a:p>
                      <a:endParaRPr lang="en-US" sz="2000" dirty="0"/>
                    </a:p>
                  </a:txBody>
                  <a:tcPr/>
                </a:tc>
                <a:tc>
                  <a:txBody>
                    <a:bodyPr/>
                    <a:lstStyle/>
                    <a:p>
                      <a:endParaRPr lang="en-US" sz="2000" dirty="0"/>
                    </a:p>
                  </a:txBody>
                  <a:tcPr/>
                </a:tc>
              </a:tr>
              <a:tr h="406663">
                <a:tc>
                  <a:txBody>
                    <a:bodyPr/>
                    <a:lstStyle/>
                    <a:p>
                      <a:endParaRPr lang="en-US" dirty="0"/>
                    </a:p>
                  </a:txBody>
                  <a:tcPr/>
                </a:tc>
                <a:tc>
                  <a:txBody>
                    <a:bodyPr/>
                    <a:lstStyle/>
                    <a:p>
                      <a:endParaRPr lang="en-US" dirty="0"/>
                    </a:p>
                  </a:txBody>
                  <a:tcPr/>
                </a:tc>
              </a:tr>
              <a:tr h="406663">
                <a:tc>
                  <a:txBody>
                    <a:bodyPr/>
                    <a:lstStyle/>
                    <a:p>
                      <a:endParaRPr lang="en-US" dirty="0"/>
                    </a:p>
                  </a:txBody>
                  <a:tcPr/>
                </a:tc>
                <a:tc>
                  <a:txBody>
                    <a:bodyPr/>
                    <a:lstStyle/>
                    <a:p>
                      <a:endParaRPr lang="en-US" dirty="0"/>
                    </a:p>
                  </a:txBody>
                  <a:tcPr/>
                </a:tc>
              </a:tr>
              <a:tr h="406663">
                <a:tc>
                  <a:txBody>
                    <a:bodyPr/>
                    <a:lstStyle/>
                    <a:p>
                      <a:endParaRPr lang="en-US" dirty="0"/>
                    </a:p>
                  </a:txBody>
                  <a:tcPr/>
                </a:tc>
                <a:tc>
                  <a:txBody>
                    <a:bodyPr/>
                    <a:lstStyle/>
                    <a:p>
                      <a:endParaRPr lang="en-US" dirty="0"/>
                    </a:p>
                  </a:txBody>
                  <a:tcPr/>
                </a:tc>
              </a:tr>
              <a:tr h="406663">
                <a:tc>
                  <a:txBody>
                    <a:bodyPr/>
                    <a:lstStyle/>
                    <a:p>
                      <a:endParaRPr lang="en-US" dirty="0"/>
                    </a:p>
                  </a:txBody>
                  <a:tcPr/>
                </a:tc>
                <a:tc>
                  <a:txBody>
                    <a:bodyPr/>
                    <a:lstStyle/>
                    <a:p>
                      <a:endParaRPr lang="en-US" dirty="0"/>
                    </a:p>
                  </a:txBody>
                  <a:tcPr/>
                </a:tc>
              </a:tr>
              <a:tr h="524838">
                <a:tc>
                  <a:txBody>
                    <a:bodyPr/>
                    <a:lstStyle/>
                    <a:p>
                      <a:endParaRPr lang="en-US" dirty="0"/>
                    </a:p>
                  </a:txBody>
                  <a:tcPr/>
                </a:tc>
                <a:tc>
                  <a:txBody>
                    <a:bodyPr/>
                    <a:lstStyle/>
                    <a:p>
                      <a:endParaRPr lang="en-US" dirty="0" smtClean="0"/>
                    </a:p>
                    <a:p>
                      <a:endParaRPr lang="en-US" dirty="0"/>
                    </a:p>
                  </a:txBody>
                  <a:tcPr/>
                </a:tc>
              </a:tr>
              <a:tr h="524838">
                <a:tc>
                  <a:txBody>
                    <a:bodyPr/>
                    <a:lstStyle/>
                    <a:p>
                      <a:endParaRPr lang="en-US" dirty="0"/>
                    </a:p>
                  </a:txBody>
                  <a:tcPr/>
                </a:tc>
                <a:tc>
                  <a:txBody>
                    <a:bodyPr/>
                    <a:lstStyle/>
                    <a:p>
                      <a:endParaRPr lang="en-US" sz="2000" dirty="0"/>
                    </a:p>
                  </a:txBody>
                  <a:tcPr/>
                </a:tc>
              </a:tr>
            </a:tbl>
          </a:graphicData>
        </a:graphic>
      </p:graphicFrame>
      <p:sp>
        <p:nvSpPr>
          <p:cNvPr id="2" name="Subtitle 1"/>
          <p:cNvSpPr>
            <a:spLocks noGrp="1"/>
          </p:cNvSpPr>
          <p:nvPr>
            <p:ph type="subTitle" idx="1"/>
          </p:nvPr>
        </p:nvSpPr>
        <p:spPr/>
        <p:txBody>
          <a:bodyPr/>
          <a:lstStyle/>
          <a:p>
            <a:r>
              <a:rPr lang="en-US" dirty="0" smtClean="0"/>
              <a:t>Server side</a:t>
            </a:r>
            <a:endParaRPr lang="en-US" dirty="0"/>
          </a:p>
        </p:txBody>
      </p:sp>
      <p:sp>
        <p:nvSpPr>
          <p:cNvPr id="3" name="Title 2"/>
          <p:cNvSpPr>
            <a:spLocks noGrp="1"/>
          </p:cNvSpPr>
          <p:nvPr>
            <p:ph type="title"/>
          </p:nvPr>
        </p:nvSpPr>
        <p:spPr/>
        <p:txBody>
          <a:bodyPr/>
          <a:lstStyle/>
          <a:p>
            <a:r>
              <a:rPr lang="en-US" dirty="0"/>
              <a:t>Measure exposure to </a:t>
            </a:r>
            <a:r>
              <a:rPr lang="en-US" dirty="0" smtClean="0"/>
              <a:t>performance risks</a:t>
            </a:r>
            <a:endParaRPr lang="en-US" dirty="0"/>
          </a:p>
        </p:txBody>
      </p:sp>
      <p:sp>
        <p:nvSpPr>
          <p:cNvPr id="13" name="Rectangle 12"/>
          <p:cNvSpPr/>
          <p:nvPr/>
        </p:nvSpPr>
        <p:spPr>
          <a:xfrm>
            <a:off x="331470" y="2361707"/>
            <a:ext cx="3725523" cy="369332"/>
          </a:xfrm>
          <a:prstGeom prst="rect">
            <a:avLst/>
          </a:prstGeom>
        </p:spPr>
        <p:txBody>
          <a:bodyPr wrap="square">
            <a:spAutoFit/>
          </a:bodyPr>
          <a:lstStyle/>
          <a:p>
            <a:pPr fontAlgn="t">
              <a:spcAft>
                <a:spcPts val="900"/>
              </a:spcAft>
            </a:pPr>
            <a:r>
              <a:rPr lang="en-US" dirty="0">
                <a:cs typeface="HP Simplified"/>
              </a:rPr>
              <a:t>3. </a:t>
            </a:r>
            <a:r>
              <a:rPr lang="en-US" dirty="0" smtClean="0">
                <a:cs typeface="HP Simplified"/>
              </a:rPr>
              <a:t>Pages </a:t>
            </a:r>
            <a:r>
              <a:rPr lang="en-US" dirty="0">
                <a:cs typeface="HP Simplified"/>
              </a:rPr>
              <a:t>load too many </a:t>
            </a:r>
            <a:r>
              <a:rPr lang="en-US" dirty="0" smtClean="0">
                <a:cs typeface="HP Simplified"/>
              </a:rPr>
              <a:t>resources</a:t>
            </a:r>
            <a:endParaRPr lang="en-US" dirty="0">
              <a:cs typeface="HP Simplified"/>
            </a:endParaRPr>
          </a:p>
        </p:txBody>
      </p:sp>
      <p:sp>
        <p:nvSpPr>
          <p:cNvPr id="11" name="Rectangle 10"/>
          <p:cNvSpPr/>
          <p:nvPr/>
        </p:nvSpPr>
        <p:spPr>
          <a:xfrm>
            <a:off x="4056993" y="2361707"/>
            <a:ext cx="3404401" cy="369332"/>
          </a:xfrm>
          <a:prstGeom prst="rect">
            <a:avLst/>
          </a:prstGeom>
        </p:spPr>
        <p:txBody>
          <a:bodyPr wrap="square">
            <a:spAutoFit/>
          </a:bodyPr>
          <a:lstStyle/>
          <a:p>
            <a:pPr fontAlgn="t">
              <a:spcAft>
                <a:spcPts val="900"/>
              </a:spcAft>
            </a:pPr>
            <a:r>
              <a:rPr lang="en-US" dirty="0" smtClean="0">
                <a:cs typeface="HP Simplified"/>
              </a:rPr>
              <a:t>3. Traverse </a:t>
            </a:r>
            <a:r>
              <a:rPr lang="en-US" dirty="0">
                <a:cs typeface="HP Simplified"/>
              </a:rPr>
              <a:t>through </a:t>
            </a:r>
            <a:r>
              <a:rPr lang="en-US" dirty="0" smtClean="0">
                <a:cs typeface="HP Simplified"/>
              </a:rPr>
              <a:t>app iterations</a:t>
            </a:r>
            <a:endParaRPr lang="en-US" dirty="0">
              <a:cs typeface="HP Simplified"/>
            </a:endParaRPr>
          </a:p>
        </p:txBody>
      </p:sp>
    </p:spTree>
    <p:extLst>
      <p:ext uri="{BB962C8B-B14F-4D97-AF65-F5344CB8AC3E}">
        <p14:creationId xmlns:p14="http://schemas.microsoft.com/office/powerpoint/2010/main" val="20555146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13572" y="818003"/>
            <a:ext cx="7662103" cy="3879257"/>
          </a:xfrm>
          <a:prstGeom prst="rect">
            <a:avLst/>
          </a:prstGeom>
        </p:spPr>
      </p:pic>
      <p:sp>
        <p:nvSpPr>
          <p:cNvPr id="2" name="Title 1"/>
          <p:cNvSpPr>
            <a:spLocks noGrp="1"/>
          </p:cNvSpPr>
          <p:nvPr>
            <p:ph type="title"/>
          </p:nvPr>
        </p:nvSpPr>
        <p:spPr/>
        <p:txBody>
          <a:bodyPr/>
          <a:lstStyle/>
          <a:p>
            <a:r>
              <a:rPr lang="en-US" b="1" cap="none" dirty="0" smtClean="0">
                <a:latin typeface="Open Sans Light"/>
              </a:rPr>
              <a:t>Waterfall Chart</a:t>
            </a:r>
          </a:p>
        </p:txBody>
      </p:sp>
      <p:sp>
        <p:nvSpPr>
          <p:cNvPr id="8" name="TextBox 7"/>
          <p:cNvSpPr txBox="1"/>
          <p:nvPr/>
        </p:nvSpPr>
        <p:spPr>
          <a:xfrm>
            <a:off x="6656866" y="1058118"/>
            <a:ext cx="1377538" cy="427511"/>
          </a:xfrm>
          <a:prstGeom prst="rect">
            <a:avLst/>
          </a:prstGeom>
          <a:noFill/>
        </p:spPr>
        <p:txBody>
          <a:bodyPr wrap="none" rtlCol="0">
            <a:noAutofit/>
          </a:bodyPr>
          <a:lstStyle/>
          <a:p>
            <a:pPr marL="225425" indent="-225425">
              <a:buFont typeface="Arial" panose="020B0604020202020204" pitchFamily="34" charset="0"/>
              <a:buChar char="•"/>
            </a:pPr>
            <a:r>
              <a:rPr lang="en-US" sz="2000" dirty="0" smtClean="0">
                <a:solidFill>
                  <a:srgbClr val="FF0000"/>
                </a:solidFill>
                <a:latin typeface="Open Sans Light"/>
                <a:cs typeface="Open Sans Light"/>
              </a:rPr>
              <a:t>Redirects</a:t>
            </a:r>
          </a:p>
        </p:txBody>
      </p:sp>
      <p:sp>
        <p:nvSpPr>
          <p:cNvPr id="9" name="TextBox 8"/>
          <p:cNvSpPr txBox="1"/>
          <p:nvPr/>
        </p:nvSpPr>
        <p:spPr>
          <a:xfrm>
            <a:off x="6656866" y="1599726"/>
            <a:ext cx="1377538" cy="767694"/>
          </a:xfrm>
          <a:prstGeom prst="rect">
            <a:avLst/>
          </a:prstGeom>
          <a:noFill/>
        </p:spPr>
        <p:txBody>
          <a:bodyPr wrap="none" rtlCol="0">
            <a:noAutofit/>
          </a:bodyPr>
          <a:lstStyle/>
          <a:p>
            <a:pPr marL="225425" indent="-225425">
              <a:buFont typeface="Arial" panose="020B0604020202020204" pitchFamily="34" charset="0"/>
              <a:buChar char="•"/>
            </a:pPr>
            <a:r>
              <a:rPr lang="en-US" sz="2000" dirty="0" smtClean="0">
                <a:solidFill>
                  <a:srgbClr val="FF0000"/>
                </a:solidFill>
                <a:latin typeface="Open Sans Light"/>
                <a:cs typeface="Open Sans Light"/>
              </a:rPr>
              <a:t>Simultaneous </a:t>
            </a:r>
            <a:br>
              <a:rPr lang="en-US" sz="2000" dirty="0" smtClean="0">
                <a:solidFill>
                  <a:srgbClr val="FF0000"/>
                </a:solidFill>
                <a:latin typeface="Open Sans Light"/>
                <a:cs typeface="Open Sans Light"/>
              </a:rPr>
            </a:br>
            <a:r>
              <a:rPr lang="en-US" sz="2000" dirty="0" smtClean="0">
                <a:solidFill>
                  <a:srgbClr val="FF0000"/>
                </a:solidFill>
                <a:latin typeface="Open Sans Light"/>
                <a:cs typeface="Open Sans Light"/>
              </a:rPr>
              <a:t>Downloads</a:t>
            </a:r>
          </a:p>
        </p:txBody>
      </p:sp>
      <p:sp>
        <p:nvSpPr>
          <p:cNvPr id="6" name="TextBox 5"/>
          <p:cNvSpPr txBox="1"/>
          <p:nvPr/>
        </p:nvSpPr>
        <p:spPr>
          <a:xfrm>
            <a:off x="6656866" y="3267775"/>
            <a:ext cx="1377538" cy="767694"/>
          </a:xfrm>
          <a:prstGeom prst="rect">
            <a:avLst/>
          </a:prstGeom>
          <a:noFill/>
        </p:spPr>
        <p:txBody>
          <a:bodyPr wrap="none" rtlCol="0">
            <a:noAutofit/>
          </a:bodyPr>
          <a:lstStyle/>
          <a:p>
            <a:pPr marL="230188" indent="-230188">
              <a:buFont typeface="Arial" panose="020B0604020202020204" pitchFamily="34" charset="0"/>
              <a:buChar char="•"/>
            </a:pPr>
            <a:r>
              <a:rPr lang="en-US" sz="2000" dirty="0" smtClean="0">
                <a:solidFill>
                  <a:srgbClr val="FF0000"/>
                </a:solidFill>
                <a:latin typeface="Open Sans Light"/>
                <a:cs typeface="Open Sans Light"/>
              </a:rPr>
              <a:t>Uncompressed </a:t>
            </a:r>
            <a:br>
              <a:rPr lang="en-US" sz="2000" dirty="0" smtClean="0">
                <a:solidFill>
                  <a:srgbClr val="FF0000"/>
                </a:solidFill>
                <a:latin typeface="Open Sans Light"/>
                <a:cs typeface="Open Sans Light"/>
              </a:rPr>
            </a:br>
            <a:r>
              <a:rPr lang="en-US" sz="2000" dirty="0" smtClean="0">
                <a:solidFill>
                  <a:srgbClr val="FF0000"/>
                </a:solidFill>
                <a:latin typeface="Open Sans Light"/>
                <a:cs typeface="Open Sans Light"/>
              </a:rPr>
              <a:t>files</a:t>
            </a:r>
          </a:p>
        </p:txBody>
      </p:sp>
      <p:sp>
        <p:nvSpPr>
          <p:cNvPr id="7" name="TextBox 6"/>
          <p:cNvSpPr txBox="1"/>
          <p:nvPr/>
        </p:nvSpPr>
        <p:spPr>
          <a:xfrm>
            <a:off x="6656866" y="2385984"/>
            <a:ext cx="1377538" cy="767694"/>
          </a:xfrm>
          <a:prstGeom prst="rect">
            <a:avLst/>
          </a:prstGeom>
          <a:noFill/>
        </p:spPr>
        <p:txBody>
          <a:bodyPr wrap="none" rtlCol="0">
            <a:noAutofit/>
          </a:bodyPr>
          <a:lstStyle/>
          <a:p>
            <a:pPr marL="225425" indent="-225425">
              <a:buFont typeface="Arial" panose="020B0604020202020204" pitchFamily="34" charset="0"/>
              <a:buChar char="•"/>
            </a:pPr>
            <a:r>
              <a:rPr lang="en-US" sz="2000" dirty="0" smtClean="0">
                <a:solidFill>
                  <a:srgbClr val="FF0000"/>
                </a:solidFill>
                <a:latin typeface="Open Sans Light"/>
                <a:cs typeface="Open Sans Light"/>
              </a:rPr>
              <a:t>Uncombined</a:t>
            </a:r>
            <a:br>
              <a:rPr lang="en-US" sz="2000" dirty="0" smtClean="0">
                <a:solidFill>
                  <a:srgbClr val="FF0000"/>
                </a:solidFill>
                <a:latin typeface="Open Sans Light"/>
                <a:cs typeface="Open Sans Light"/>
              </a:rPr>
            </a:br>
            <a:r>
              <a:rPr lang="en-US" sz="2000" dirty="0" smtClean="0">
                <a:solidFill>
                  <a:srgbClr val="FF0000"/>
                </a:solidFill>
                <a:latin typeface="Open Sans Light"/>
                <a:cs typeface="Open Sans Light"/>
              </a:rPr>
              <a:t>files</a:t>
            </a:r>
          </a:p>
        </p:txBody>
      </p:sp>
      <p:sp>
        <p:nvSpPr>
          <p:cNvPr id="4" name="Rectangle 3"/>
          <p:cNvSpPr/>
          <p:nvPr/>
        </p:nvSpPr>
        <p:spPr>
          <a:xfrm>
            <a:off x="1600200" y="4019550"/>
            <a:ext cx="4572000" cy="646331"/>
          </a:xfrm>
          <a:prstGeom prst="rect">
            <a:avLst/>
          </a:prstGeom>
          <a:solidFill>
            <a:schemeClr val="bg1"/>
          </a:solidFill>
        </p:spPr>
        <p:txBody>
          <a:bodyPr>
            <a:spAutoFit/>
          </a:bodyPr>
          <a:lstStyle/>
          <a:p>
            <a:r>
              <a:rPr lang="en-US" dirty="0">
                <a:latin typeface="Open Sans Light"/>
                <a:cs typeface="Open Sans Light"/>
              </a:rPr>
              <a:t>https://</a:t>
            </a:r>
            <a:r>
              <a:rPr lang="en-US" dirty="0" err="1">
                <a:latin typeface="Open Sans Light"/>
                <a:cs typeface="Open Sans Light"/>
              </a:rPr>
              <a:t>developer.chrome.com</a:t>
            </a:r>
            <a:r>
              <a:rPr lang="en-US" dirty="0">
                <a:latin typeface="Open Sans Light"/>
                <a:cs typeface="Open Sans Light"/>
              </a:rPr>
              <a:t>/</a:t>
            </a:r>
            <a:r>
              <a:rPr lang="en-US" dirty="0" err="1">
                <a:latin typeface="Open Sans Light"/>
                <a:cs typeface="Open Sans Light"/>
              </a:rPr>
              <a:t>devtools</a:t>
            </a:r>
            <a:r>
              <a:rPr lang="en-US" dirty="0">
                <a:latin typeface="Open Sans Light"/>
                <a:cs typeface="Open Sans Light"/>
              </a:rPr>
              <a:t>/docs/</a:t>
            </a:r>
            <a:r>
              <a:rPr lang="en-US" dirty="0" err="1">
                <a:latin typeface="Open Sans Light"/>
                <a:cs typeface="Open Sans Light"/>
              </a:rPr>
              <a:t>network#resource-network-timing</a:t>
            </a:r>
            <a:endParaRPr lang="en-US" dirty="0">
              <a:latin typeface="Open Sans Light"/>
              <a:cs typeface="Open Sans Light"/>
            </a:endParaRPr>
          </a:p>
        </p:txBody>
      </p:sp>
    </p:spTree>
    <p:extLst>
      <p:ext uri="{BB962C8B-B14F-4D97-AF65-F5344CB8AC3E}">
        <p14:creationId xmlns:p14="http://schemas.microsoft.com/office/powerpoint/2010/main" val="35511577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p:nvPr/>
        </p:nvPicPr>
        <p:blipFill>
          <a:blip r:embed="rId3" cstate="print"/>
          <a:srcRect/>
          <a:stretch>
            <a:fillRect/>
          </a:stretch>
        </p:blipFill>
        <p:spPr bwMode="auto">
          <a:xfrm>
            <a:off x="1971544" y="2176903"/>
            <a:ext cx="5087407" cy="2574970"/>
          </a:xfrm>
          <a:prstGeom prst="rect">
            <a:avLst/>
          </a:prstGeom>
          <a:noFill/>
          <a:ln w="9525">
            <a:noFill/>
            <a:miter lim="800000"/>
            <a:headEnd/>
            <a:tailEnd/>
          </a:ln>
        </p:spPr>
      </p:pic>
      <p:sp>
        <p:nvSpPr>
          <p:cNvPr id="29" name="Rounded Rectangular Callout 28"/>
          <p:cNvSpPr/>
          <p:nvPr/>
        </p:nvSpPr>
        <p:spPr>
          <a:xfrm>
            <a:off x="2945724" y="1225724"/>
            <a:ext cx="1166634" cy="866598"/>
          </a:xfrm>
          <a:prstGeom prst="wedgeRoundRectCallout">
            <a:avLst>
              <a:gd name="adj1" fmla="val -38167"/>
              <a:gd name="adj2" fmla="val 67858"/>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Database</a:t>
            </a:r>
            <a:br>
              <a:rPr lang="en-US" sz="1200" dirty="0">
                <a:latin typeface="Open Sans Light"/>
                <a:cs typeface="Open Sans Light"/>
              </a:rPr>
            </a:br>
            <a:r>
              <a:rPr lang="en-US" sz="1200" dirty="0">
                <a:latin typeface="Open Sans Light"/>
                <a:cs typeface="Open Sans Light"/>
              </a:rPr>
              <a:t>connection</a:t>
            </a:r>
            <a:br>
              <a:rPr lang="en-US" sz="1200" dirty="0">
                <a:latin typeface="Open Sans Light"/>
                <a:cs typeface="Open Sans Light"/>
              </a:rPr>
            </a:br>
            <a:r>
              <a:rPr lang="en-US" sz="1200" dirty="0" smtClean="0">
                <a:latin typeface="Open Sans Light"/>
                <a:cs typeface="Open Sans Light"/>
              </a:rPr>
              <a:t>pooling?</a:t>
            </a:r>
            <a:endParaRPr lang="en-US" sz="1200" dirty="0">
              <a:latin typeface="Open Sans Light"/>
              <a:cs typeface="Open Sans Light"/>
            </a:endParaRPr>
          </a:p>
        </p:txBody>
      </p:sp>
      <p:sp>
        <p:nvSpPr>
          <p:cNvPr id="9" name="Rounded Rectangular Callout 8"/>
          <p:cNvSpPr/>
          <p:nvPr/>
        </p:nvSpPr>
        <p:spPr>
          <a:xfrm>
            <a:off x="2952100" y="1233221"/>
            <a:ext cx="1166634" cy="866598"/>
          </a:xfrm>
          <a:prstGeom prst="wedgeRoundRectCallout">
            <a:avLst>
              <a:gd name="adj1" fmla="val -38167"/>
              <a:gd name="adj2" fmla="val 65346"/>
              <a:gd name="adj3" fmla="val 16667"/>
            </a:avLst>
          </a:prstGeom>
          <a:solidFill>
            <a:srgbClr val="F0533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latin typeface="Open Sans Light"/>
                <a:cs typeface="Open Sans Light"/>
              </a:rPr>
              <a:t>c) Many db. connections per user</a:t>
            </a:r>
            <a:endParaRPr lang="en-US" sz="1200" dirty="0">
              <a:latin typeface="Open Sans Light"/>
              <a:cs typeface="Open Sans Light"/>
            </a:endParaRPr>
          </a:p>
        </p:txBody>
      </p:sp>
      <p:sp>
        <p:nvSpPr>
          <p:cNvPr id="31" name="Rounded Rectangular Callout 30"/>
          <p:cNvSpPr/>
          <p:nvPr/>
        </p:nvSpPr>
        <p:spPr>
          <a:xfrm>
            <a:off x="4192298" y="1239240"/>
            <a:ext cx="962338" cy="843396"/>
          </a:xfrm>
          <a:prstGeom prst="wedgeRoundRectCallout">
            <a:avLst>
              <a:gd name="adj1" fmla="val -28772"/>
              <a:gd name="adj2" fmla="val 70812"/>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Single-</a:t>
            </a:r>
            <a:br>
              <a:rPr lang="en-US" sz="1200" dirty="0">
                <a:latin typeface="Open Sans Light"/>
                <a:cs typeface="Open Sans Light"/>
              </a:rPr>
            </a:br>
            <a:r>
              <a:rPr lang="en-US" sz="1200" dirty="0">
                <a:latin typeface="Open Sans Light"/>
                <a:cs typeface="Open Sans Light"/>
              </a:rPr>
              <a:t>threaded</a:t>
            </a:r>
            <a:br>
              <a:rPr lang="en-US" sz="1200" dirty="0">
                <a:latin typeface="Open Sans Light"/>
                <a:cs typeface="Open Sans Light"/>
              </a:rPr>
            </a:br>
            <a:r>
              <a:rPr lang="en-US" sz="1200" dirty="0" smtClean="0">
                <a:latin typeface="Open Sans Light"/>
                <a:cs typeface="Open Sans Light"/>
              </a:rPr>
              <a:t>coding?</a:t>
            </a:r>
            <a:endParaRPr lang="en-US" sz="1200" dirty="0">
              <a:latin typeface="Open Sans Light"/>
              <a:cs typeface="Open Sans Light"/>
            </a:endParaRPr>
          </a:p>
        </p:txBody>
      </p:sp>
      <p:sp>
        <p:nvSpPr>
          <p:cNvPr id="20" name="Rounded Rectangular Callout 19"/>
          <p:cNvSpPr/>
          <p:nvPr/>
        </p:nvSpPr>
        <p:spPr>
          <a:xfrm>
            <a:off x="4195383" y="1233221"/>
            <a:ext cx="962338" cy="843396"/>
          </a:xfrm>
          <a:prstGeom prst="wedgeRoundRectCallout">
            <a:avLst>
              <a:gd name="adj1" fmla="val -30860"/>
              <a:gd name="adj2" fmla="val 72003"/>
              <a:gd name="adj3" fmla="val 16667"/>
            </a:avLst>
          </a:prstGeom>
          <a:solidFill>
            <a:srgbClr val="F0533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latin typeface="Open Sans Light"/>
                <a:cs typeface="Open Sans Light"/>
              </a:rPr>
              <a:t>d) High memory usage</a:t>
            </a:r>
            <a:endParaRPr lang="en-US" sz="1200" dirty="0">
              <a:latin typeface="Open Sans Light"/>
              <a:cs typeface="Open Sans Light"/>
            </a:endParaRPr>
          </a:p>
        </p:txBody>
      </p:sp>
      <p:sp>
        <p:nvSpPr>
          <p:cNvPr id="30" name="Rounded Rectangular Callout 29"/>
          <p:cNvSpPr/>
          <p:nvPr/>
        </p:nvSpPr>
        <p:spPr>
          <a:xfrm>
            <a:off x="6484595" y="1239240"/>
            <a:ext cx="1151510" cy="831433"/>
          </a:xfrm>
          <a:prstGeom prst="wedgeRoundRectCallout">
            <a:avLst>
              <a:gd name="adj1" fmla="val -41367"/>
              <a:gd name="adj2" fmla="val 62171"/>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latin typeface="Open Sans Light"/>
                <a:cs typeface="Open Sans Light"/>
              </a:rPr>
              <a:t>Garbage Collection Memory?</a:t>
            </a:r>
            <a:endParaRPr lang="en-US" sz="1200" dirty="0">
              <a:latin typeface="Open Sans Light"/>
              <a:cs typeface="Open Sans Light"/>
            </a:endParaRPr>
          </a:p>
        </p:txBody>
      </p:sp>
      <p:sp>
        <p:nvSpPr>
          <p:cNvPr id="34" name="Rounded Rectangular Callout 33"/>
          <p:cNvSpPr/>
          <p:nvPr/>
        </p:nvSpPr>
        <p:spPr>
          <a:xfrm>
            <a:off x="5227919" y="1239240"/>
            <a:ext cx="1171679" cy="843396"/>
          </a:xfrm>
          <a:prstGeom prst="wedgeRoundRectCallout">
            <a:avLst>
              <a:gd name="adj1" fmla="val -43838"/>
              <a:gd name="adj2" fmla="val 64855"/>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Too many &amp; large files</a:t>
            </a:r>
            <a:br>
              <a:rPr lang="en-US" sz="1200" dirty="0">
                <a:latin typeface="Open Sans Light"/>
                <a:cs typeface="Open Sans Light"/>
              </a:rPr>
            </a:br>
            <a:r>
              <a:rPr lang="en-US" sz="1200" dirty="0" smtClean="0">
                <a:latin typeface="Open Sans Light"/>
                <a:cs typeface="Open Sans Light"/>
              </a:rPr>
              <a:t>downloaded</a:t>
            </a:r>
            <a:endParaRPr lang="en-US" sz="1200" dirty="0">
              <a:latin typeface="Open Sans Light"/>
              <a:cs typeface="Open Sans Light"/>
            </a:endParaRPr>
          </a:p>
        </p:txBody>
      </p:sp>
      <p:sp>
        <p:nvSpPr>
          <p:cNvPr id="18" name="Rounded Rectangular Callout 17"/>
          <p:cNvSpPr/>
          <p:nvPr/>
        </p:nvSpPr>
        <p:spPr>
          <a:xfrm>
            <a:off x="5229501" y="1237294"/>
            <a:ext cx="1171679" cy="843396"/>
          </a:xfrm>
          <a:prstGeom prst="wedgeRoundRectCallout">
            <a:avLst>
              <a:gd name="adj1" fmla="val -48126"/>
              <a:gd name="adj2" fmla="val 69620"/>
              <a:gd name="adj3" fmla="val 16667"/>
            </a:avLst>
          </a:prstGeom>
          <a:solidFill>
            <a:srgbClr val="F0533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latin typeface="Open Sans Light"/>
                <a:cs typeface="Open Sans Light"/>
              </a:rPr>
              <a:t>e) High </a:t>
            </a:r>
            <a:r>
              <a:rPr lang="en-US" sz="1200" dirty="0">
                <a:latin typeface="Open Sans Light"/>
                <a:cs typeface="Open Sans Light"/>
              </a:rPr>
              <a:t>network usage</a:t>
            </a:r>
          </a:p>
        </p:txBody>
      </p:sp>
      <p:sp>
        <p:nvSpPr>
          <p:cNvPr id="12" name="Rounded Rectangular Callout 11"/>
          <p:cNvSpPr/>
          <p:nvPr/>
        </p:nvSpPr>
        <p:spPr>
          <a:xfrm>
            <a:off x="6484595" y="1237294"/>
            <a:ext cx="1153183" cy="831433"/>
          </a:xfrm>
          <a:prstGeom prst="wedgeRoundRectCallout">
            <a:avLst>
              <a:gd name="adj1" fmla="val -39503"/>
              <a:gd name="adj2" fmla="val 62171"/>
              <a:gd name="adj3" fmla="val 16667"/>
            </a:avLst>
          </a:prstGeom>
          <a:solidFill>
            <a:srgbClr val="F0533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latin typeface="Open Sans Light"/>
                <a:cs typeface="Open Sans Light"/>
              </a:rPr>
              <a:t>f) Response time </a:t>
            </a:r>
            <a:br>
              <a:rPr lang="en-US" sz="1200" dirty="0" smtClean="0">
                <a:latin typeface="Open Sans Light"/>
                <a:cs typeface="Open Sans Light"/>
              </a:rPr>
            </a:br>
            <a:r>
              <a:rPr lang="en-US" sz="1200" dirty="0" smtClean="0">
                <a:latin typeface="Open Sans Light"/>
                <a:cs typeface="Open Sans Light"/>
              </a:rPr>
              <a:t>spikes</a:t>
            </a:r>
            <a:endParaRPr lang="en-US" sz="1200" dirty="0">
              <a:latin typeface="Open Sans Light"/>
              <a:cs typeface="Open Sans Light"/>
            </a:endParaRPr>
          </a:p>
        </p:txBody>
      </p:sp>
      <p:sp>
        <p:nvSpPr>
          <p:cNvPr id="35" name="Rounded Rectangular Callout 34"/>
          <p:cNvSpPr/>
          <p:nvPr/>
        </p:nvSpPr>
        <p:spPr>
          <a:xfrm>
            <a:off x="7709220" y="1239240"/>
            <a:ext cx="962524" cy="831433"/>
          </a:xfrm>
          <a:prstGeom prst="wedgeRoundRectCallout">
            <a:avLst>
              <a:gd name="adj1" fmla="val 1490"/>
              <a:gd name="adj2" fmla="val 82716"/>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Time-out </a:t>
            </a:r>
            <a:r>
              <a:rPr lang="en-US" sz="1200" dirty="0" smtClean="0">
                <a:latin typeface="Open Sans Light"/>
                <a:cs typeface="Open Sans Light"/>
              </a:rPr>
              <a:t>settings</a:t>
            </a:r>
          </a:p>
          <a:p>
            <a:r>
              <a:rPr lang="en-US" sz="1200" dirty="0" smtClean="0">
                <a:latin typeface="Open Sans Light"/>
                <a:cs typeface="Open Sans Light"/>
              </a:rPr>
              <a:t>too long?</a:t>
            </a:r>
            <a:endParaRPr lang="en-US" sz="1200" dirty="0">
              <a:latin typeface="Open Sans Light"/>
              <a:cs typeface="Open Sans Light"/>
            </a:endParaRPr>
          </a:p>
          <a:p>
            <a:endParaRPr lang="en-US" sz="1200" dirty="0">
              <a:latin typeface="Open Sans Light"/>
              <a:cs typeface="Open Sans Light"/>
            </a:endParaRPr>
          </a:p>
        </p:txBody>
      </p:sp>
      <p:sp>
        <p:nvSpPr>
          <p:cNvPr id="21" name="Rounded Rectangular Callout 20"/>
          <p:cNvSpPr/>
          <p:nvPr/>
        </p:nvSpPr>
        <p:spPr>
          <a:xfrm>
            <a:off x="7709221" y="1237294"/>
            <a:ext cx="962524" cy="831433"/>
          </a:xfrm>
          <a:prstGeom prst="wedgeRoundRectCallout">
            <a:avLst>
              <a:gd name="adj1" fmla="val 1490"/>
              <a:gd name="adj2" fmla="val 82716"/>
              <a:gd name="adj3" fmla="val 16667"/>
            </a:avLst>
          </a:prstGeom>
          <a:solidFill>
            <a:srgbClr val="F0533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latin typeface="Open Sans Light"/>
                <a:cs typeface="Open Sans Light"/>
              </a:rPr>
              <a:t>g) Slow</a:t>
            </a:r>
            <a:r>
              <a:rPr lang="en-US" sz="1200" dirty="0">
                <a:latin typeface="Open Sans Light"/>
                <a:cs typeface="Open Sans Light"/>
              </a:rPr>
              <a:t/>
            </a:r>
            <a:br>
              <a:rPr lang="en-US" sz="1200" dirty="0">
                <a:latin typeface="Open Sans Light"/>
                <a:cs typeface="Open Sans Light"/>
              </a:rPr>
            </a:br>
            <a:r>
              <a:rPr lang="en-US" sz="1200" dirty="0" smtClean="0">
                <a:latin typeface="Open Sans Light"/>
                <a:cs typeface="Open Sans Light"/>
              </a:rPr>
              <a:t>clean-up</a:t>
            </a:r>
            <a:endParaRPr lang="en-US" sz="1200" dirty="0">
              <a:latin typeface="Open Sans Light"/>
              <a:cs typeface="Open Sans Light"/>
            </a:endParaRPr>
          </a:p>
          <a:p>
            <a:r>
              <a:rPr lang="en-US" sz="1200" dirty="0" smtClean="0">
                <a:latin typeface="Open Sans Light"/>
                <a:cs typeface="Open Sans Light"/>
              </a:rPr>
              <a:t>recovery</a:t>
            </a:r>
            <a:endParaRPr lang="en-US" sz="1200" dirty="0">
              <a:latin typeface="Open Sans Light"/>
              <a:cs typeface="Open Sans Light"/>
            </a:endParaRPr>
          </a:p>
        </p:txBody>
      </p:sp>
      <p:sp>
        <p:nvSpPr>
          <p:cNvPr id="32" name="Rounded Rectangular Callout 31"/>
          <p:cNvSpPr/>
          <p:nvPr/>
        </p:nvSpPr>
        <p:spPr>
          <a:xfrm>
            <a:off x="1618581" y="1239240"/>
            <a:ext cx="1252373" cy="839323"/>
          </a:xfrm>
          <a:prstGeom prst="wedgeRoundRectCallout">
            <a:avLst>
              <a:gd name="adj1" fmla="val -1030"/>
              <a:gd name="adj2" fmla="val 72944"/>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Max. Threads Setting too </a:t>
            </a:r>
            <a:r>
              <a:rPr lang="en-US" sz="1200" dirty="0" smtClean="0">
                <a:latin typeface="Open Sans Light"/>
                <a:cs typeface="Open Sans Light"/>
              </a:rPr>
              <a:t>low?</a:t>
            </a:r>
            <a:endParaRPr lang="en-US" sz="1200" dirty="0">
              <a:latin typeface="Open Sans Light"/>
              <a:cs typeface="Open Sans Light"/>
            </a:endParaRPr>
          </a:p>
        </p:txBody>
      </p:sp>
      <p:sp>
        <p:nvSpPr>
          <p:cNvPr id="33" name="Rounded Rectangular Callout 32"/>
          <p:cNvSpPr/>
          <p:nvPr/>
        </p:nvSpPr>
        <p:spPr>
          <a:xfrm>
            <a:off x="353364" y="1239240"/>
            <a:ext cx="1205973" cy="833348"/>
          </a:xfrm>
          <a:prstGeom prst="wedgeRoundRectCallout">
            <a:avLst>
              <a:gd name="adj1" fmla="val 86410"/>
              <a:gd name="adj2" fmla="val 333275"/>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Component</a:t>
            </a:r>
            <a:br>
              <a:rPr lang="en-US" sz="1200" dirty="0">
                <a:latin typeface="Open Sans Light"/>
                <a:cs typeface="Open Sans Light"/>
              </a:rPr>
            </a:br>
            <a:r>
              <a:rPr lang="en-US" sz="1200" dirty="0" smtClean="0">
                <a:latin typeface="Open Sans Light"/>
                <a:cs typeface="Open Sans Light"/>
              </a:rPr>
              <a:t>pre-loaded?</a:t>
            </a:r>
            <a:endParaRPr lang="en-US" sz="1200" dirty="0">
              <a:latin typeface="Open Sans Light"/>
              <a:cs typeface="Open Sans Light"/>
            </a:endParaRPr>
          </a:p>
        </p:txBody>
      </p:sp>
      <p:sp>
        <p:nvSpPr>
          <p:cNvPr id="16" name="Rounded Rectangular Callout 15"/>
          <p:cNvSpPr/>
          <p:nvPr/>
        </p:nvSpPr>
        <p:spPr>
          <a:xfrm>
            <a:off x="1618582" y="1237294"/>
            <a:ext cx="1254045" cy="839323"/>
          </a:xfrm>
          <a:prstGeom prst="wedgeRoundRectCallout">
            <a:avLst>
              <a:gd name="adj1" fmla="val -1879"/>
              <a:gd name="adj2" fmla="val 74241"/>
              <a:gd name="adj3" fmla="val 16667"/>
            </a:avLst>
          </a:prstGeom>
          <a:solidFill>
            <a:srgbClr val="F0533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latin typeface="Open Sans Light"/>
                <a:cs typeface="Open Sans Light"/>
              </a:rPr>
              <a:t>b) Bottleneck at low thread count</a:t>
            </a:r>
          </a:p>
        </p:txBody>
      </p:sp>
      <p:sp>
        <p:nvSpPr>
          <p:cNvPr id="17" name="Rounded Rectangular Callout 16"/>
          <p:cNvSpPr/>
          <p:nvPr/>
        </p:nvSpPr>
        <p:spPr>
          <a:xfrm>
            <a:off x="353364" y="1237294"/>
            <a:ext cx="1205973" cy="833348"/>
          </a:xfrm>
          <a:prstGeom prst="wedgeRoundRectCallout">
            <a:avLst>
              <a:gd name="adj1" fmla="val 86410"/>
              <a:gd name="adj2" fmla="val 333275"/>
              <a:gd name="adj3" fmla="val 16667"/>
            </a:avLst>
          </a:prstGeom>
          <a:solidFill>
            <a:srgbClr val="F0533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latin typeface="Open Sans Light"/>
                <a:cs typeface="Open Sans Light"/>
              </a:rPr>
              <a:t>a) Slow </a:t>
            </a:r>
            <a:br>
              <a:rPr lang="en-US" sz="1200" dirty="0" smtClean="0">
                <a:latin typeface="Open Sans Light"/>
                <a:cs typeface="Open Sans Light"/>
              </a:rPr>
            </a:br>
            <a:r>
              <a:rPr lang="en-US" sz="1200" dirty="0" smtClean="0">
                <a:latin typeface="Open Sans Light"/>
                <a:cs typeface="Open Sans Light"/>
              </a:rPr>
              <a:t>first </a:t>
            </a:r>
            <a:r>
              <a:rPr lang="en-US" sz="1200" dirty="0">
                <a:latin typeface="Open Sans Light"/>
                <a:cs typeface="Open Sans Light"/>
              </a:rPr>
              <a:t>transaction</a:t>
            </a:r>
          </a:p>
        </p:txBody>
      </p:sp>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latin typeface="Open Sans Light"/>
                <a:cs typeface="Open Sans Light"/>
              </a:rPr>
              <a:t>Bottleneck symptoms</a:t>
            </a:r>
            <a:endParaRPr lang="en-US" dirty="0">
              <a:latin typeface="Open Sans Light"/>
              <a:cs typeface="Open Sans Light"/>
            </a:endParaRPr>
          </a:p>
        </p:txBody>
      </p:sp>
    </p:spTree>
    <p:extLst>
      <p:ext uri="{BB962C8B-B14F-4D97-AF65-F5344CB8AC3E}">
        <p14:creationId xmlns:p14="http://schemas.microsoft.com/office/powerpoint/2010/main" val="2622265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2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1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3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9" grpId="0" animBg="1"/>
      <p:bldP spid="9" grpId="1" animBg="1"/>
      <p:bldP spid="31" grpId="0" animBg="1"/>
      <p:bldP spid="31" grpId="1" animBg="1"/>
      <p:bldP spid="20" grpId="0" animBg="1"/>
      <p:bldP spid="20" grpId="1" animBg="1"/>
      <p:bldP spid="30" grpId="0" animBg="1"/>
      <p:bldP spid="30" grpId="1" animBg="1"/>
      <p:bldP spid="34" grpId="0" animBg="1"/>
      <p:bldP spid="34" grpId="1" animBg="1"/>
      <p:bldP spid="18" grpId="0" animBg="1"/>
      <p:bldP spid="18" grpId="1" animBg="1"/>
      <p:bldP spid="12" grpId="0" animBg="1"/>
      <p:bldP spid="12" grpId="1" animBg="1"/>
      <p:bldP spid="35" grpId="0" animBg="1"/>
      <p:bldP spid="21" grpId="0" animBg="1"/>
      <p:bldP spid="21" grpId="1" animBg="1"/>
      <p:bldP spid="32" grpId="0" animBg="1"/>
      <p:bldP spid="32" grpId="1" animBg="1"/>
      <p:bldP spid="33" grpId="0" animBg="1"/>
      <p:bldP spid="33" grpId="1" animBg="1"/>
      <p:bldP spid="16" grpId="0" animBg="1"/>
      <p:bldP spid="16" grpId="1" animBg="1"/>
      <p:bldP spid="17" grpId="0" animBg="1"/>
      <p:bldP spid="1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
          <p:cNvSpPr>
            <a:spLocks noGrp="1"/>
          </p:cNvSpPr>
          <p:nvPr>
            <p:ph type="subTitle" idx="1"/>
          </p:nvPr>
        </p:nvSpPr>
        <p:spPr/>
        <p:txBody>
          <a:bodyPr/>
          <a:lstStyle/>
          <a:p>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US" dirty="0" smtClean="0">
                <a:latin typeface="Open Sans Light"/>
                <a:cs typeface="Open Sans Light"/>
              </a:rPr>
              <a:t>2-Day Agenda</a:t>
            </a:r>
            <a:endParaRPr lang="en-US" dirty="0">
              <a:latin typeface="Open Sans Light"/>
              <a:cs typeface="Open Sans Light"/>
            </a:endParaRPr>
          </a:p>
        </p:txBody>
      </p:sp>
      <p:sp>
        <p:nvSpPr>
          <p:cNvPr id="4" name="TextBox 3"/>
          <p:cNvSpPr txBox="1"/>
          <p:nvPr/>
        </p:nvSpPr>
        <p:spPr>
          <a:xfrm>
            <a:off x="2459690" y="1350089"/>
            <a:ext cx="1372492" cy="523220"/>
          </a:xfrm>
          <a:prstGeom prst="rect">
            <a:avLst/>
          </a:prstGeom>
          <a:noFill/>
        </p:spPr>
        <p:txBody>
          <a:bodyPr wrap="none" rtlCol="0">
            <a:spAutoFit/>
          </a:bodyPr>
          <a:lstStyle/>
          <a:p>
            <a:pPr defTabSz="430213">
              <a:spcAft>
                <a:spcPts val="400"/>
              </a:spcAft>
              <a:buSzPct val="100000"/>
            </a:pPr>
            <a:r>
              <a:rPr lang="en-US" sz="2800" b="1" u="sng"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Sunday</a:t>
            </a:r>
          </a:p>
        </p:txBody>
      </p:sp>
      <p:sp>
        <p:nvSpPr>
          <p:cNvPr id="6" name="TextBox 5"/>
          <p:cNvSpPr txBox="1"/>
          <p:nvPr/>
        </p:nvSpPr>
        <p:spPr>
          <a:xfrm>
            <a:off x="969156" y="1150044"/>
            <a:ext cx="184666" cy="338554"/>
          </a:xfrm>
          <a:prstGeom prst="rect">
            <a:avLst/>
          </a:prstGeom>
          <a:noFill/>
        </p:spPr>
        <p:txBody>
          <a:bodyPr wrap="none" rtlCol="0">
            <a:spAutoFit/>
          </a:bodyPr>
          <a:lstStyle/>
          <a:p>
            <a:pPr marL="0" defTabSz="430213">
              <a:spcAft>
                <a:spcPts val="400"/>
              </a:spcAft>
              <a:buSzPct val="100000"/>
            </a:pPr>
            <a:endParaRPr lang="en-US" sz="16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Box 7"/>
          <p:cNvSpPr txBox="1"/>
          <p:nvPr/>
        </p:nvSpPr>
        <p:spPr>
          <a:xfrm>
            <a:off x="4800600" y="1354554"/>
            <a:ext cx="1484702" cy="523220"/>
          </a:xfrm>
          <a:prstGeom prst="rect">
            <a:avLst/>
          </a:prstGeom>
          <a:noFill/>
        </p:spPr>
        <p:txBody>
          <a:bodyPr wrap="none" rtlCol="0">
            <a:spAutoFit/>
          </a:bodyPr>
          <a:lstStyle/>
          <a:p>
            <a:pPr defTabSz="430213">
              <a:spcAft>
                <a:spcPts val="400"/>
              </a:spcAft>
              <a:buSzPct val="100000"/>
            </a:pPr>
            <a:r>
              <a:rPr lang="en-US" sz="2800" b="1" u="sng"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Monday</a:t>
            </a:r>
          </a:p>
        </p:txBody>
      </p:sp>
      <p:sp>
        <p:nvSpPr>
          <p:cNvPr id="10" name="TextBox 9"/>
          <p:cNvSpPr txBox="1"/>
          <p:nvPr/>
        </p:nvSpPr>
        <p:spPr>
          <a:xfrm>
            <a:off x="4858496" y="3867150"/>
            <a:ext cx="1750900" cy="461665"/>
          </a:xfrm>
          <a:prstGeom prst="rect">
            <a:avLst/>
          </a:prstGeom>
          <a:noFill/>
        </p:spPr>
        <p:txBody>
          <a:bodyPr wrap="none" rtlCol="0">
            <a:spAutoFit/>
          </a:bodyPr>
          <a:lstStyle/>
          <a:p>
            <a:pPr defTabSz="430213">
              <a:spcAft>
                <a:spcPts val="400"/>
              </a:spcAft>
              <a:buSzPct val="100000"/>
            </a:pPr>
            <a:r>
              <a:rPr lang="en-US" sz="24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Evaluations</a:t>
            </a:r>
          </a:p>
        </p:txBody>
      </p:sp>
      <p:sp>
        <p:nvSpPr>
          <p:cNvPr id="12" name="TextBox 11"/>
          <p:cNvSpPr txBox="1"/>
          <p:nvPr/>
        </p:nvSpPr>
        <p:spPr>
          <a:xfrm>
            <a:off x="2459690" y="3415665"/>
            <a:ext cx="1555835" cy="461665"/>
          </a:xfrm>
          <a:prstGeom prst="rect">
            <a:avLst/>
          </a:prstGeom>
          <a:noFill/>
        </p:spPr>
        <p:txBody>
          <a:bodyPr wrap="none" rtlCol="0">
            <a:spAutoFit/>
          </a:bodyPr>
          <a:lstStyle/>
          <a:p>
            <a:pPr defTabSz="430213">
              <a:spcAft>
                <a:spcPts val="400"/>
              </a:spcAft>
              <a:buSzPct val="100000"/>
            </a:pPr>
            <a:r>
              <a:rPr lang="en-US" sz="24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3-Analysis</a:t>
            </a:r>
          </a:p>
        </p:txBody>
      </p:sp>
      <p:sp>
        <p:nvSpPr>
          <p:cNvPr id="13" name="TextBox 12"/>
          <p:cNvSpPr txBox="1"/>
          <p:nvPr/>
        </p:nvSpPr>
        <p:spPr>
          <a:xfrm>
            <a:off x="360551" y="2040354"/>
            <a:ext cx="1849249" cy="1620957"/>
          </a:xfrm>
          <a:prstGeom prst="rect">
            <a:avLst/>
          </a:prstGeom>
          <a:noFill/>
        </p:spPr>
        <p:txBody>
          <a:bodyPr wrap="square" rtlCol="0">
            <a:spAutoFit/>
          </a:bodyPr>
          <a:lstStyle/>
          <a:p>
            <a:pPr defTabSz="430213">
              <a:spcAft>
                <a:spcPts val="400"/>
              </a:spcAft>
              <a:buSzPct val="100000"/>
            </a:pPr>
            <a:r>
              <a:rPr lang="en-US" sz="24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1-Getting Started (Install LR,</a:t>
            </a:r>
          </a:p>
          <a:p>
            <a:pPr defTabSz="430213">
              <a:spcAft>
                <a:spcPts val="400"/>
              </a:spcAft>
              <a:buSzPct val="100000"/>
            </a:pPr>
            <a:r>
              <a:rPr lang="en-US" sz="24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Web Tours)</a:t>
            </a:r>
          </a:p>
        </p:txBody>
      </p:sp>
      <p:sp>
        <p:nvSpPr>
          <p:cNvPr id="15" name="TextBox 14"/>
          <p:cNvSpPr txBox="1"/>
          <p:nvPr/>
        </p:nvSpPr>
        <p:spPr>
          <a:xfrm>
            <a:off x="4858496" y="2038350"/>
            <a:ext cx="2138777" cy="1302921"/>
          </a:xfrm>
          <a:prstGeom prst="rect">
            <a:avLst/>
          </a:prstGeom>
          <a:noFill/>
        </p:spPr>
        <p:txBody>
          <a:bodyPr wrap="none" rtlCol="0">
            <a:spAutoFit/>
          </a:bodyPr>
          <a:lstStyle/>
          <a:p>
            <a:pPr defTabSz="430213">
              <a:spcAft>
                <a:spcPts val="400"/>
              </a:spcAft>
              <a:buSzPct val="100000"/>
            </a:pPr>
            <a:r>
              <a:rPr lang="en-US" sz="24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5-</a:t>
            </a:r>
            <a:r>
              <a:rPr lang="en-US" sz="24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 API OAuth</a:t>
            </a:r>
            <a:endParaRPr lang="en-US" sz="24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defTabSz="430213">
              <a:spcAft>
                <a:spcPts val="400"/>
              </a:spcAft>
              <a:buSzPct val="100000"/>
            </a:pPr>
            <a:r>
              <a:rPr lang="en-US" sz="24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6-TruClient</a:t>
            </a:r>
          </a:p>
          <a:p>
            <a:pPr defTabSz="430213">
              <a:spcAft>
                <a:spcPts val="400"/>
              </a:spcAft>
              <a:buSzPct val="100000"/>
            </a:pPr>
            <a:r>
              <a:rPr lang="en-US" sz="24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7-JavaScript</a:t>
            </a:r>
          </a:p>
        </p:txBody>
      </p:sp>
      <p:sp>
        <p:nvSpPr>
          <p:cNvPr id="16" name="TextBox 15"/>
          <p:cNvSpPr txBox="1"/>
          <p:nvPr/>
        </p:nvSpPr>
        <p:spPr>
          <a:xfrm>
            <a:off x="2459690" y="3862685"/>
            <a:ext cx="1843473" cy="461665"/>
          </a:xfrm>
          <a:prstGeom prst="rect">
            <a:avLst/>
          </a:prstGeom>
          <a:noFill/>
        </p:spPr>
        <p:txBody>
          <a:bodyPr wrap="none" rtlCol="0">
            <a:spAutoFit/>
          </a:bodyPr>
          <a:lstStyle/>
          <a:p>
            <a:pPr defTabSz="430213">
              <a:spcAft>
                <a:spcPts val="400"/>
              </a:spcAft>
              <a:buSzPct val="100000"/>
            </a:pPr>
            <a:r>
              <a:rPr lang="en-US" sz="24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4-Controller</a:t>
            </a:r>
          </a:p>
        </p:txBody>
      </p:sp>
      <p:sp>
        <p:nvSpPr>
          <p:cNvPr id="22" name="TextBox 21"/>
          <p:cNvSpPr txBox="1"/>
          <p:nvPr/>
        </p:nvSpPr>
        <p:spPr>
          <a:xfrm>
            <a:off x="7467600" y="1314955"/>
            <a:ext cx="965329" cy="523220"/>
          </a:xfrm>
          <a:prstGeom prst="rect">
            <a:avLst/>
          </a:prstGeom>
          <a:noFill/>
        </p:spPr>
        <p:txBody>
          <a:bodyPr wrap="none" rtlCol="0">
            <a:spAutoFit/>
          </a:bodyPr>
          <a:lstStyle/>
          <a:p>
            <a:pPr defTabSz="430213">
              <a:spcAft>
                <a:spcPts val="400"/>
              </a:spcAft>
              <a:buSzPct val="100000"/>
            </a:pPr>
            <a:r>
              <a:rPr lang="en-US" sz="2800" b="1" u="sng"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After</a:t>
            </a:r>
          </a:p>
        </p:txBody>
      </p:sp>
      <p:sp>
        <p:nvSpPr>
          <p:cNvPr id="17" name="TextBox 16"/>
          <p:cNvSpPr txBox="1"/>
          <p:nvPr/>
        </p:nvSpPr>
        <p:spPr>
          <a:xfrm>
            <a:off x="345498" y="1364734"/>
            <a:ext cx="1254702" cy="523220"/>
          </a:xfrm>
          <a:prstGeom prst="rect">
            <a:avLst/>
          </a:prstGeom>
          <a:noFill/>
        </p:spPr>
        <p:txBody>
          <a:bodyPr wrap="none" rtlCol="0">
            <a:spAutoFit/>
          </a:bodyPr>
          <a:lstStyle/>
          <a:p>
            <a:pPr defTabSz="430213">
              <a:spcAft>
                <a:spcPts val="400"/>
              </a:spcAft>
              <a:buSzPct val="100000"/>
            </a:pPr>
            <a:r>
              <a:rPr lang="en-US" sz="2800" b="1" u="sng"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Before</a:t>
            </a:r>
          </a:p>
        </p:txBody>
      </p:sp>
      <p:sp>
        <p:nvSpPr>
          <p:cNvPr id="18" name="TextBox 17"/>
          <p:cNvSpPr txBox="1"/>
          <p:nvPr/>
        </p:nvSpPr>
        <p:spPr>
          <a:xfrm>
            <a:off x="2438400" y="2044065"/>
            <a:ext cx="2209800" cy="830997"/>
          </a:xfrm>
          <a:prstGeom prst="rect">
            <a:avLst/>
          </a:prstGeom>
          <a:noFill/>
        </p:spPr>
        <p:txBody>
          <a:bodyPr wrap="square" rtlCol="0">
            <a:spAutoFit/>
          </a:bodyPr>
          <a:lstStyle/>
          <a:p>
            <a:pPr defTabSz="430213">
              <a:spcAft>
                <a:spcPts val="400"/>
              </a:spcAft>
              <a:buSzPct val="100000"/>
            </a:pPr>
            <a:r>
              <a:rPr lang="en-US" sz="24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2-System Under Test</a:t>
            </a:r>
          </a:p>
        </p:txBody>
      </p:sp>
    </p:spTree>
    <p:extLst>
      <p:ext uri="{BB962C8B-B14F-4D97-AF65-F5344CB8AC3E}">
        <p14:creationId xmlns:p14="http://schemas.microsoft.com/office/powerpoint/2010/main" val="10488534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p:nvPr/>
        </p:nvPicPr>
        <p:blipFill>
          <a:blip r:embed="rId3" cstate="print"/>
          <a:srcRect/>
          <a:stretch>
            <a:fillRect/>
          </a:stretch>
        </p:blipFill>
        <p:spPr bwMode="auto">
          <a:xfrm>
            <a:off x="1971544" y="2176903"/>
            <a:ext cx="5087407" cy="2574970"/>
          </a:xfrm>
          <a:prstGeom prst="rect">
            <a:avLst/>
          </a:prstGeom>
          <a:noFill/>
          <a:ln w="9525">
            <a:noFill/>
            <a:miter lim="800000"/>
            <a:headEnd/>
            <a:tailEnd/>
          </a:ln>
        </p:spPr>
      </p:pic>
      <p:sp>
        <p:nvSpPr>
          <p:cNvPr id="29" name="Rounded Rectangular Callout 28"/>
          <p:cNvSpPr/>
          <p:nvPr/>
        </p:nvSpPr>
        <p:spPr>
          <a:xfrm>
            <a:off x="2945724" y="1225724"/>
            <a:ext cx="1166634" cy="866598"/>
          </a:xfrm>
          <a:prstGeom prst="wedgeRoundRectCallout">
            <a:avLst>
              <a:gd name="adj1" fmla="val -38167"/>
              <a:gd name="adj2" fmla="val 67858"/>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Database</a:t>
            </a:r>
            <a:br>
              <a:rPr lang="en-US" sz="1200" dirty="0">
                <a:latin typeface="Open Sans Light"/>
                <a:cs typeface="Open Sans Light"/>
              </a:rPr>
            </a:br>
            <a:r>
              <a:rPr lang="en-US" sz="1200" dirty="0">
                <a:latin typeface="Open Sans Light"/>
                <a:cs typeface="Open Sans Light"/>
              </a:rPr>
              <a:t>connection</a:t>
            </a:r>
            <a:br>
              <a:rPr lang="en-US" sz="1200" dirty="0">
                <a:latin typeface="Open Sans Light"/>
                <a:cs typeface="Open Sans Light"/>
              </a:rPr>
            </a:br>
            <a:r>
              <a:rPr lang="en-US" sz="1200" dirty="0" smtClean="0">
                <a:latin typeface="Open Sans Light"/>
                <a:cs typeface="Open Sans Light"/>
              </a:rPr>
              <a:t>pooling?</a:t>
            </a:r>
            <a:endParaRPr lang="en-US" sz="1200" dirty="0">
              <a:latin typeface="Open Sans Light"/>
              <a:cs typeface="Open Sans Light"/>
            </a:endParaRPr>
          </a:p>
        </p:txBody>
      </p:sp>
      <p:sp>
        <p:nvSpPr>
          <p:cNvPr id="31" name="Rounded Rectangular Callout 30"/>
          <p:cNvSpPr/>
          <p:nvPr/>
        </p:nvSpPr>
        <p:spPr>
          <a:xfrm>
            <a:off x="4192298" y="1239240"/>
            <a:ext cx="962338" cy="843396"/>
          </a:xfrm>
          <a:prstGeom prst="wedgeRoundRectCallout">
            <a:avLst>
              <a:gd name="adj1" fmla="val -28772"/>
              <a:gd name="adj2" fmla="val 70812"/>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Single-</a:t>
            </a:r>
            <a:br>
              <a:rPr lang="en-US" sz="1200" dirty="0">
                <a:latin typeface="Open Sans Light"/>
                <a:cs typeface="Open Sans Light"/>
              </a:rPr>
            </a:br>
            <a:r>
              <a:rPr lang="en-US" sz="1200" dirty="0">
                <a:latin typeface="Open Sans Light"/>
                <a:cs typeface="Open Sans Light"/>
              </a:rPr>
              <a:t>threaded</a:t>
            </a:r>
            <a:br>
              <a:rPr lang="en-US" sz="1200" dirty="0">
                <a:latin typeface="Open Sans Light"/>
                <a:cs typeface="Open Sans Light"/>
              </a:rPr>
            </a:br>
            <a:r>
              <a:rPr lang="en-US" sz="1200" dirty="0" smtClean="0">
                <a:latin typeface="Open Sans Light"/>
                <a:cs typeface="Open Sans Light"/>
              </a:rPr>
              <a:t>coding?</a:t>
            </a:r>
            <a:endParaRPr lang="en-US" sz="1200" dirty="0">
              <a:latin typeface="Open Sans Light"/>
              <a:cs typeface="Open Sans Light"/>
            </a:endParaRPr>
          </a:p>
        </p:txBody>
      </p:sp>
      <p:sp>
        <p:nvSpPr>
          <p:cNvPr id="30" name="Rounded Rectangular Callout 29"/>
          <p:cNvSpPr/>
          <p:nvPr/>
        </p:nvSpPr>
        <p:spPr>
          <a:xfrm>
            <a:off x="6484595" y="1239240"/>
            <a:ext cx="1151510" cy="831433"/>
          </a:xfrm>
          <a:prstGeom prst="wedgeRoundRectCallout">
            <a:avLst>
              <a:gd name="adj1" fmla="val -41367"/>
              <a:gd name="adj2" fmla="val 62171"/>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latin typeface="Open Sans Light"/>
                <a:cs typeface="Open Sans Light"/>
              </a:rPr>
              <a:t>Garbage Collection Memory?</a:t>
            </a:r>
            <a:endParaRPr lang="en-US" sz="1200" dirty="0">
              <a:latin typeface="Open Sans Light"/>
              <a:cs typeface="Open Sans Light"/>
            </a:endParaRPr>
          </a:p>
        </p:txBody>
      </p:sp>
      <p:sp>
        <p:nvSpPr>
          <p:cNvPr id="34" name="Rounded Rectangular Callout 33"/>
          <p:cNvSpPr/>
          <p:nvPr/>
        </p:nvSpPr>
        <p:spPr>
          <a:xfrm>
            <a:off x="5227919" y="1239240"/>
            <a:ext cx="1171679" cy="843396"/>
          </a:xfrm>
          <a:prstGeom prst="wedgeRoundRectCallout">
            <a:avLst>
              <a:gd name="adj1" fmla="val -43838"/>
              <a:gd name="adj2" fmla="val 64855"/>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Too many &amp; large files</a:t>
            </a:r>
            <a:br>
              <a:rPr lang="en-US" sz="1200" dirty="0">
                <a:latin typeface="Open Sans Light"/>
                <a:cs typeface="Open Sans Light"/>
              </a:rPr>
            </a:br>
            <a:r>
              <a:rPr lang="en-US" sz="1200" dirty="0" smtClean="0">
                <a:latin typeface="Open Sans Light"/>
                <a:cs typeface="Open Sans Light"/>
              </a:rPr>
              <a:t>downloaded</a:t>
            </a:r>
            <a:endParaRPr lang="en-US" sz="1200" dirty="0">
              <a:latin typeface="Open Sans Light"/>
              <a:cs typeface="Open Sans Light"/>
            </a:endParaRPr>
          </a:p>
        </p:txBody>
      </p:sp>
      <p:sp>
        <p:nvSpPr>
          <p:cNvPr id="35" name="Rounded Rectangular Callout 34"/>
          <p:cNvSpPr/>
          <p:nvPr/>
        </p:nvSpPr>
        <p:spPr>
          <a:xfrm>
            <a:off x="7709220" y="1239240"/>
            <a:ext cx="962524" cy="831433"/>
          </a:xfrm>
          <a:prstGeom prst="wedgeRoundRectCallout">
            <a:avLst>
              <a:gd name="adj1" fmla="val 1490"/>
              <a:gd name="adj2" fmla="val 82716"/>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Time-out </a:t>
            </a:r>
            <a:r>
              <a:rPr lang="en-US" sz="1200" dirty="0" smtClean="0">
                <a:latin typeface="Open Sans Light"/>
                <a:cs typeface="Open Sans Light"/>
              </a:rPr>
              <a:t>settings</a:t>
            </a:r>
          </a:p>
          <a:p>
            <a:r>
              <a:rPr lang="en-US" sz="1200" dirty="0" smtClean="0">
                <a:latin typeface="Open Sans Light"/>
                <a:cs typeface="Open Sans Light"/>
              </a:rPr>
              <a:t>too long?</a:t>
            </a:r>
            <a:endParaRPr lang="en-US" sz="1200" dirty="0">
              <a:latin typeface="Open Sans Light"/>
              <a:cs typeface="Open Sans Light"/>
            </a:endParaRPr>
          </a:p>
          <a:p>
            <a:endParaRPr lang="en-US" sz="1200" dirty="0">
              <a:latin typeface="Open Sans Light"/>
              <a:cs typeface="Open Sans Light"/>
            </a:endParaRPr>
          </a:p>
        </p:txBody>
      </p:sp>
      <p:sp>
        <p:nvSpPr>
          <p:cNvPr id="32" name="Rounded Rectangular Callout 31"/>
          <p:cNvSpPr/>
          <p:nvPr/>
        </p:nvSpPr>
        <p:spPr>
          <a:xfrm>
            <a:off x="1618581" y="1239240"/>
            <a:ext cx="1252373" cy="839323"/>
          </a:xfrm>
          <a:prstGeom prst="wedgeRoundRectCallout">
            <a:avLst>
              <a:gd name="adj1" fmla="val -1030"/>
              <a:gd name="adj2" fmla="val 72944"/>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Max. Threads Setting too </a:t>
            </a:r>
            <a:r>
              <a:rPr lang="en-US" sz="1200" dirty="0" smtClean="0">
                <a:latin typeface="Open Sans Light"/>
                <a:cs typeface="Open Sans Light"/>
              </a:rPr>
              <a:t>low?</a:t>
            </a:r>
            <a:endParaRPr lang="en-US" sz="1200" dirty="0">
              <a:latin typeface="Open Sans Light"/>
              <a:cs typeface="Open Sans Light"/>
            </a:endParaRPr>
          </a:p>
        </p:txBody>
      </p:sp>
      <p:sp>
        <p:nvSpPr>
          <p:cNvPr id="33" name="Rounded Rectangular Callout 32"/>
          <p:cNvSpPr/>
          <p:nvPr/>
        </p:nvSpPr>
        <p:spPr>
          <a:xfrm>
            <a:off x="353364" y="1239240"/>
            <a:ext cx="1205973" cy="833348"/>
          </a:xfrm>
          <a:prstGeom prst="wedgeRoundRectCallout">
            <a:avLst>
              <a:gd name="adj1" fmla="val 86410"/>
              <a:gd name="adj2" fmla="val 333275"/>
              <a:gd name="adj3" fmla="val 16667"/>
            </a:avLst>
          </a:prstGeom>
          <a:solidFill>
            <a:srgbClr val="008B2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latin typeface="Open Sans Light"/>
                <a:cs typeface="Open Sans Light"/>
              </a:rPr>
              <a:t>Component</a:t>
            </a:r>
            <a:br>
              <a:rPr lang="en-US" sz="1200" dirty="0">
                <a:latin typeface="Open Sans Light"/>
                <a:cs typeface="Open Sans Light"/>
              </a:rPr>
            </a:br>
            <a:r>
              <a:rPr lang="en-US" sz="1200" dirty="0" smtClean="0">
                <a:latin typeface="Open Sans Light"/>
                <a:cs typeface="Open Sans Light"/>
              </a:rPr>
              <a:t>pre-loaded?</a:t>
            </a:r>
            <a:endParaRPr lang="en-US" sz="1200" dirty="0">
              <a:latin typeface="Open Sans Light"/>
              <a:cs typeface="Open Sans Light"/>
            </a:endParaRPr>
          </a:p>
        </p:txBody>
      </p:sp>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latin typeface="Open Sans Light"/>
                <a:cs typeface="Open Sans Light"/>
              </a:rPr>
              <a:t>Possible internal bottlenecks</a:t>
            </a:r>
            <a:endParaRPr lang="en-US" dirty="0">
              <a:latin typeface="Open Sans Light"/>
              <a:cs typeface="Open Sans Light"/>
            </a:endParaRPr>
          </a:p>
        </p:txBody>
      </p:sp>
    </p:spTree>
    <p:extLst>
      <p:ext uri="{BB962C8B-B14F-4D97-AF65-F5344CB8AC3E}">
        <p14:creationId xmlns:p14="http://schemas.microsoft.com/office/powerpoint/2010/main" val="3017704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latin typeface="Open Sans Light"/>
              </a:rPr>
              <a:t>Concurrency and rendezvous</a:t>
            </a:r>
            <a:endParaRPr lang="en-US" b="1" cap="none" dirty="0">
              <a:latin typeface="Open Sans Light"/>
            </a:endParaRPr>
          </a:p>
        </p:txBody>
      </p:sp>
      <p:pic>
        <p:nvPicPr>
          <p:cNvPr id="471043" name="Picture 3"/>
          <p:cNvPicPr>
            <a:picLocks noChangeAspect="1" noChangeArrowheads="1"/>
          </p:cNvPicPr>
          <p:nvPr/>
        </p:nvPicPr>
        <p:blipFill>
          <a:blip r:embed="rId3" cstate="print"/>
          <a:srcRect/>
          <a:stretch>
            <a:fillRect/>
          </a:stretch>
        </p:blipFill>
        <p:spPr bwMode="auto">
          <a:xfrm>
            <a:off x="754195" y="876119"/>
            <a:ext cx="6610350" cy="3838575"/>
          </a:xfrm>
          <a:prstGeom prst="rect">
            <a:avLst/>
          </a:prstGeom>
          <a:noFill/>
          <a:ln w="9525">
            <a:noFill/>
            <a:miter lim="800000"/>
            <a:headEnd/>
            <a:tailEnd/>
          </a:ln>
        </p:spPr>
      </p:pic>
      <p:sp>
        <p:nvSpPr>
          <p:cNvPr id="4" name="TextBox 3"/>
          <p:cNvSpPr txBox="1"/>
          <p:nvPr/>
        </p:nvSpPr>
        <p:spPr>
          <a:xfrm>
            <a:off x="8007929" y="4738251"/>
            <a:ext cx="532518" cy="276999"/>
          </a:xfrm>
          <a:prstGeom prst="rect">
            <a:avLst/>
          </a:prstGeom>
          <a:noFill/>
        </p:spPr>
        <p:txBody>
          <a:bodyPr wrap="none" rtlCol="0">
            <a:spAutoFit/>
          </a:bodyPr>
          <a:lstStyle/>
          <a:p>
            <a:pPr marL="0" defTabSz="430213">
              <a:spcAft>
                <a:spcPts val="400"/>
              </a:spcAft>
              <a:buSzPct val="100000"/>
            </a:pPr>
            <a:r>
              <a:rPr lang="en-US" sz="1200" dirty="0">
                <a:solidFill>
                  <a:srgbClr val="000000"/>
                </a:solidFill>
                <a:latin typeface="HP Simplified" pitchFamily="34" charset="0"/>
                <a:cs typeface="HP Simplified" pitchFamily="34" charset="0"/>
              </a:rPr>
              <a:t>[</a:t>
            </a:r>
            <a:r>
              <a:rPr lang="en-US" sz="1200" dirty="0" smtClean="0">
                <a:solidFill>
                  <a:srgbClr val="000000"/>
                </a:solidFill>
                <a:latin typeface="HP Simplified" pitchFamily="34" charset="0"/>
                <a:cs typeface="HP Simplified" pitchFamily="34" charset="0"/>
              </a:rPr>
              <a:t>P10]</a:t>
            </a:r>
          </a:p>
        </p:txBody>
      </p:sp>
      <p:cxnSp>
        <p:nvCxnSpPr>
          <p:cNvPr id="5" name="Straight Connector 4"/>
          <p:cNvCxnSpPr/>
          <p:nvPr/>
        </p:nvCxnSpPr>
        <p:spPr>
          <a:xfrm>
            <a:off x="6102849" y="1335640"/>
            <a:ext cx="0" cy="2260315"/>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6311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50098" y="1077117"/>
            <a:ext cx="6457950" cy="3524250"/>
          </a:xfrm>
          <a:prstGeom prst="rect">
            <a:avLst/>
          </a:prstGeom>
        </p:spPr>
      </p:pic>
      <p:sp>
        <p:nvSpPr>
          <p:cNvPr id="2" name="Title 1"/>
          <p:cNvSpPr>
            <a:spLocks noGrp="1"/>
          </p:cNvSpPr>
          <p:nvPr>
            <p:ph type="title"/>
          </p:nvPr>
        </p:nvSpPr>
        <p:spPr/>
        <p:txBody>
          <a:bodyPr/>
          <a:lstStyle/>
          <a:p>
            <a:r>
              <a:rPr lang="en-US" b="1" dirty="0" smtClean="0">
                <a:latin typeface="Open Sans Light"/>
              </a:rPr>
              <a:t>Scalability swapping out to another server</a:t>
            </a:r>
            <a:endParaRPr lang="en-US" b="1" dirty="0">
              <a:latin typeface="Open Sans Light"/>
            </a:endParaRPr>
          </a:p>
        </p:txBody>
      </p:sp>
      <p:sp>
        <p:nvSpPr>
          <p:cNvPr id="5" name="TextBox 4"/>
          <p:cNvSpPr txBox="1"/>
          <p:nvPr/>
        </p:nvSpPr>
        <p:spPr>
          <a:xfrm>
            <a:off x="8007929" y="4738251"/>
            <a:ext cx="532518" cy="276999"/>
          </a:xfrm>
          <a:prstGeom prst="rect">
            <a:avLst/>
          </a:prstGeom>
          <a:noFill/>
        </p:spPr>
        <p:txBody>
          <a:bodyPr wrap="none" rtlCol="0">
            <a:spAutoFit/>
          </a:bodyPr>
          <a:lstStyle/>
          <a:p>
            <a:pPr marL="0" defTabSz="430213">
              <a:spcAft>
                <a:spcPts val="400"/>
              </a:spcAft>
              <a:buSzPct val="100000"/>
            </a:pPr>
            <a:r>
              <a:rPr lang="en-US" sz="1200" dirty="0">
                <a:solidFill>
                  <a:srgbClr val="000000"/>
                </a:solidFill>
                <a:latin typeface="HP Simplified" pitchFamily="34" charset="0"/>
                <a:cs typeface="HP Simplified" pitchFamily="34" charset="0"/>
              </a:rPr>
              <a:t>[</a:t>
            </a:r>
            <a:r>
              <a:rPr lang="en-US" sz="1200" dirty="0" smtClean="0">
                <a:solidFill>
                  <a:srgbClr val="000000"/>
                </a:solidFill>
                <a:latin typeface="HP Simplified" pitchFamily="34" charset="0"/>
                <a:cs typeface="HP Simplified" pitchFamily="34" charset="0"/>
              </a:rPr>
              <a:t>P01]</a:t>
            </a:r>
          </a:p>
        </p:txBody>
      </p:sp>
      <p:sp>
        <p:nvSpPr>
          <p:cNvPr id="6" name="Rectangle 5"/>
          <p:cNvSpPr/>
          <p:nvPr/>
        </p:nvSpPr>
        <p:spPr>
          <a:xfrm>
            <a:off x="3936048" y="4581261"/>
            <a:ext cx="4572000" cy="215444"/>
          </a:xfrm>
          <a:prstGeom prst="rect">
            <a:avLst/>
          </a:prstGeom>
        </p:spPr>
        <p:txBody>
          <a:bodyPr>
            <a:spAutoFit/>
          </a:bodyPr>
          <a:lstStyle/>
          <a:p>
            <a:pPr algn="r"/>
            <a:r>
              <a:rPr lang="en-US" sz="800" dirty="0" smtClean="0"/>
              <a:t>http://wwwperftest.com</a:t>
            </a:r>
            <a:endParaRPr lang="en-US" sz="800" dirty="0"/>
          </a:p>
        </p:txBody>
      </p:sp>
      <p:sp>
        <p:nvSpPr>
          <p:cNvPr id="7" name="Oval 6"/>
          <p:cNvSpPr/>
          <p:nvPr/>
        </p:nvSpPr>
        <p:spPr>
          <a:xfrm>
            <a:off x="3530452" y="2887617"/>
            <a:ext cx="208294" cy="20116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595199" y="3622820"/>
            <a:ext cx="208294" cy="20116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875426" y="3181934"/>
            <a:ext cx="208294" cy="20116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953132" y="3128365"/>
            <a:ext cx="208294" cy="20116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222048" y="3226248"/>
            <a:ext cx="208294" cy="20116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521956" y="3271128"/>
            <a:ext cx="208294" cy="20116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025380" y="3223547"/>
            <a:ext cx="208294" cy="20116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159838" y="3282518"/>
            <a:ext cx="208294" cy="20116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6601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Open Sans Light" panose="020B0306030504020204" pitchFamily="34" charset="0"/>
                <a:ea typeface="Open Sans Light" panose="020B0306030504020204" pitchFamily="34" charset="0"/>
                <a:cs typeface="Open Sans Light" panose="020B0306030504020204" pitchFamily="34" charset="0"/>
              </a:rPr>
              <a:t>Capacity story in multiple dimensions</a:t>
            </a:r>
            <a:endParaRPr lang="en-US"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Line 8"/>
          <p:cNvSpPr>
            <a:spLocks noChangeShapeType="1"/>
          </p:cNvSpPr>
          <p:nvPr/>
        </p:nvSpPr>
        <p:spPr bwMode="auto">
          <a:xfrm flipV="1">
            <a:off x="1200440" y="4250013"/>
            <a:ext cx="5781675" cy="17614"/>
          </a:xfrm>
          <a:prstGeom prst="line">
            <a:avLst/>
          </a:prstGeom>
          <a:noFill/>
          <a:ln w="38100" cap="sq">
            <a:solidFill>
              <a:schemeClr val="bg1">
                <a:lumMod val="75000"/>
              </a:schemeClr>
            </a:solidFill>
            <a:round/>
            <a:headEnd type="none" w="sm" len="sm"/>
            <a:tailEnd type="triangl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 Box 35"/>
          <p:cNvSpPr txBox="1">
            <a:spLocks noChangeArrowheads="1"/>
          </p:cNvSpPr>
          <p:nvPr/>
        </p:nvSpPr>
        <p:spPr bwMode="auto">
          <a:xfrm>
            <a:off x="1157891" y="4276141"/>
            <a:ext cx="1097040" cy="338554"/>
          </a:xfrm>
          <a:prstGeom prst="rect">
            <a:avLst/>
          </a:prstGeom>
          <a:noFill/>
          <a:ln w="38100" cap="sq">
            <a:noFill/>
            <a:miter lim="800000"/>
            <a:headEnd type="none" w="sm" len="sm"/>
            <a:tailEnd type="none" w="sm" len="sm"/>
          </a:ln>
          <a:effectLst/>
        </p:spPr>
        <p:txBody>
          <a:bodyPr wrap="square">
            <a:spAutoFit/>
          </a:bodyPr>
          <a:lstStyle/>
          <a:p>
            <a:r>
              <a:rPr lang="en-US" sz="1600" b="1" dirty="0" smtClean="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Light load</a:t>
            </a:r>
            <a:endParaRPr lang="en-US" sz="1600" b="1"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 Box 35"/>
          <p:cNvSpPr txBox="1">
            <a:spLocks noChangeArrowheads="1"/>
          </p:cNvSpPr>
          <p:nvPr/>
        </p:nvSpPr>
        <p:spPr bwMode="auto">
          <a:xfrm>
            <a:off x="2528482" y="4276141"/>
            <a:ext cx="1140280" cy="584775"/>
          </a:xfrm>
          <a:prstGeom prst="rect">
            <a:avLst/>
          </a:prstGeom>
          <a:noFill/>
          <a:ln w="38100" cap="sq">
            <a:noFill/>
            <a:miter lim="800000"/>
            <a:headEnd type="none" w="sm" len="sm"/>
            <a:tailEnd type="none" w="sm" len="sm"/>
          </a:ln>
          <a:effectLst/>
        </p:spPr>
        <p:txBody>
          <a:bodyPr wrap="square">
            <a:spAutoFit/>
          </a:bodyPr>
          <a:lstStyle/>
          <a:p>
            <a:r>
              <a:rPr lang="en-US" sz="1600" b="1" dirty="0" smtClean="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Heavy load</a:t>
            </a:r>
            <a:endParaRPr lang="en-US" sz="1600" b="1"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 Box 35"/>
          <p:cNvSpPr txBox="1">
            <a:spLocks noChangeArrowheads="1"/>
          </p:cNvSpPr>
          <p:nvPr/>
        </p:nvSpPr>
        <p:spPr bwMode="auto">
          <a:xfrm>
            <a:off x="3687050" y="4276141"/>
            <a:ext cx="1351333" cy="338554"/>
          </a:xfrm>
          <a:prstGeom prst="rect">
            <a:avLst/>
          </a:prstGeom>
          <a:noFill/>
          <a:ln w="38100" cap="sq">
            <a:noFill/>
            <a:miter lim="800000"/>
            <a:headEnd type="none" w="sm" len="sm"/>
            <a:tailEnd type="none" w="sm" len="sm"/>
          </a:ln>
          <a:effectLst/>
        </p:spPr>
        <p:txBody>
          <a:bodyPr wrap="square">
            <a:spAutoFit/>
          </a:bodyPr>
          <a:lstStyle/>
          <a:p>
            <a:r>
              <a:rPr lang="en-US" sz="1600" b="1" dirty="0" smtClean="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Overload</a:t>
            </a:r>
            <a:endParaRPr lang="en-US" sz="1600" b="1"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Text Box 35"/>
          <p:cNvSpPr txBox="1">
            <a:spLocks noChangeArrowheads="1"/>
          </p:cNvSpPr>
          <p:nvPr/>
        </p:nvSpPr>
        <p:spPr bwMode="auto">
          <a:xfrm>
            <a:off x="6982115" y="4098350"/>
            <a:ext cx="1097040" cy="338554"/>
          </a:xfrm>
          <a:prstGeom prst="rect">
            <a:avLst/>
          </a:prstGeom>
          <a:noFill/>
          <a:ln w="38100" cap="sq">
            <a:noFill/>
            <a:miter lim="800000"/>
            <a:headEnd type="none" w="sm" len="sm"/>
            <a:tailEnd type="none" w="sm" len="sm"/>
          </a:ln>
          <a:effectLst/>
        </p:spPr>
        <p:txBody>
          <a:bodyPr wrap="square">
            <a:spAutoFit/>
          </a:bodyPr>
          <a:lstStyle/>
          <a:p>
            <a:r>
              <a:rPr lang="en-US" sz="1600" dirty="0" smtClean="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Load level</a:t>
            </a:r>
            <a:endParaRPr lang="en-US" sz="1600"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4" name="Straight Connector 13"/>
          <p:cNvCxnSpPr/>
          <p:nvPr/>
        </p:nvCxnSpPr>
        <p:spPr>
          <a:xfrm flipV="1">
            <a:off x="1238081" y="1371600"/>
            <a:ext cx="4547724" cy="2860535"/>
          </a:xfrm>
          <a:prstGeom prst="line">
            <a:avLst/>
          </a:prstGeom>
          <a:ln w="25400" cmpd="sng">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15" name="Text Box 35"/>
          <p:cNvSpPr txBox="1">
            <a:spLocks noChangeArrowheads="1"/>
          </p:cNvSpPr>
          <p:nvPr/>
        </p:nvSpPr>
        <p:spPr bwMode="auto">
          <a:xfrm>
            <a:off x="5886387" y="1147869"/>
            <a:ext cx="2697967" cy="338554"/>
          </a:xfrm>
          <a:prstGeom prst="rect">
            <a:avLst/>
          </a:prstGeom>
          <a:noFill/>
          <a:ln w="38100" cap="sq">
            <a:noFill/>
            <a:miter lim="800000"/>
            <a:headEnd type="none" w="sm" len="sm"/>
            <a:tailEnd type="none" w="sm" len="sm"/>
          </a:ln>
          <a:effectLst/>
        </p:spPr>
        <p:txBody>
          <a:bodyPr wrap="square">
            <a:spAutoFit/>
          </a:bodyPr>
          <a:lstStyle/>
          <a:p>
            <a:r>
              <a:rPr lang="en-US" sz="1600" b="1" dirty="0" smtClean="0">
                <a:solidFill>
                  <a:srgbClr val="00B050"/>
                </a:solidFill>
                <a:latin typeface="Open Sans Light" panose="020B0306030504020204" pitchFamily="34" charset="0"/>
                <a:ea typeface="Open Sans Light" panose="020B0306030504020204" pitchFamily="34" charset="0"/>
                <a:cs typeface="Open Sans Light" panose="020B0306030504020204" pitchFamily="34" charset="0"/>
              </a:rPr>
              <a:t># Vusers (imposed load)</a:t>
            </a:r>
            <a:endParaRPr lang="en-US" sz="1600" b="1" dirty="0">
              <a:solidFill>
                <a:srgbClr val="00B05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Freeform 15"/>
          <p:cNvSpPr/>
          <p:nvPr/>
        </p:nvSpPr>
        <p:spPr>
          <a:xfrm>
            <a:off x="1261873" y="1581912"/>
            <a:ext cx="3660323" cy="2359152"/>
          </a:xfrm>
          <a:custGeom>
            <a:avLst/>
            <a:gdLst>
              <a:gd name="connsiteX0" fmla="*/ 0 w 4562856"/>
              <a:gd name="connsiteY0" fmla="*/ 2894710 h 2894710"/>
              <a:gd name="connsiteX1" fmla="*/ 2139696 w 4562856"/>
              <a:gd name="connsiteY1" fmla="*/ 434974 h 2894710"/>
              <a:gd name="connsiteX2" fmla="*/ 4562856 w 4562856"/>
              <a:gd name="connsiteY2" fmla="*/ 14350 h 2894710"/>
            </a:gdLst>
            <a:ahLst/>
            <a:cxnLst>
              <a:cxn ang="0">
                <a:pos x="connsiteX0" y="connsiteY0"/>
              </a:cxn>
              <a:cxn ang="0">
                <a:pos x="connsiteX1" y="connsiteY1"/>
              </a:cxn>
              <a:cxn ang="0">
                <a:pos x="connsiteX2" y="connsiteY2"/>
              </a:cxn>
            </a:cxnLst>
            <a:rect l="l" t="t" r="r" b="b"/>
            <a:pathLst>
              <a:path w="4562856" h="2894710">
                <a:moveTo>
                  <a:pt x="0" y="2894710"/>
                </a:moveTo>
                <a:cubicBezTo>
                  <a:pt x="689610" y="1904872"/>
                  <a:pt x="1379220" y="915034"/>
                  <a:pt x="2139696" y="434974"/>
                </a:cubicBezTo>
                <a:cubicBezTo>
                  <a:pt x="2900172" y="-45086"/>
                  <a:pt x="3731514" y="-15368"/>
                  <a:pt x="4562856" y="14350"/>
                </a:cubicBezTo>
              </a:path>
            </a:pathLst>
          </a:cu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Text Box 35"/>
          <p:cNvSpPr txBox="1">
            <a:spLocks noChangeArrowheads="1"/>
          </p:cNvSpPr>
          <p:nvPr/>
        </p:nvSpPr>
        <p:spPr bwMode="auto">
          <a:xfrm>
            <a:off x="5870448" y="1463224"/>
            <a:ext cx="2621799" cy="338554"/>
          </a:xfrm>
          <a:prstGeom prst="rect">
            <a:avLst/>
          </a:prstGeom>
          <a:noFill/>
          <a:ln w="38100" cap="sq">
            <a:noFill/>
            <a:miter lim="800000"/>
            <a:headEnd type="none" w="sm" len="sm"/>
            <a:tailEnd type="none" w="sm" len="sm"/>
          </a:ln>
          <a:effectLst/>
        </p:spPr>
        <p:txBody>
          <a:bodyPr wrap="square">
            <a:spAutoFit/>
          </a:bodyPr>
          <a:lstStyle/>
          <a:p>
            <a:r>
              <a:rPr lang="en-US" sz="1600" b="1"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 CPU </a:t>
            </a:r>
            <a:r>
              <a:rPr lang="en-US" sz="1600" b="1" dirty="0" smtClean="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utilization, Memory</a:t>
            </a:r>
            <a:endParaRPr lang="en-US" sz="1600" b="1"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Freeform 17"/>
          <p:cNvSpPr/>
          <p:nvPr/>
        </p:nvSpPr>
        <p:spPr>
          <a:xfrm>
            <a:off x="1261872" y="2022506"/>
            <a:ext cx="4590288" cy="2050481"/>
          </a:xfrm>
          <a:custGeom>
            <a:avLst/>
            <a:gdLst>
              <a:gd name="connsiteX0" fmla="*/ 0 w 4553712"/>
              <a:gd name="connsiteY0" fmla="*/ 2276856 h 2280764"/>
              <a:gd name="connsiteX1" fmla="*/ 2633472 w 4553712"/>
              <a:gd name="connsiteY1" fmla="*/ 1920240 h 2280764"/>
              <a:gd name="connsiteX2" fmla="*/ 4553712 w 4553712"/>
              <a:gd name="connsiteY2" fmla="*/ 0 h 2280764"/>
            </a:gdLst>
            <a:ahLst/>
            <a:cxnLst>
              <a:cxn ang="0">
                <a:pos x="connsiteX0" y="connsiteY0"/>
              </a:cxn>
              <a:cxn ang="0">
                <a:pos x="connsiteX1" y="connsiteY1"/>
              </a:cxn>
              <a:cxn ang="0">
                <a:pos x="connsiteX2" y="connsiteY2"/>
              </a:cxn>
            </a:cxnLst>
            <a:rect l="l" t="t" r="r" b="b"/>
            <a:pathLst>
              <a:path w="4553712" h="2280764">
                <a:moveTo>
                  <a:pt x="0" y="2276856"/>
                </a:moveTo>
                <a:cubicBezTo>
                  <a:pt x="937260" y="2288286"/>
                  <a:pt x="1874520" y="2299716"/>
                  <a:pt x="2633472" y="1920240"/>
                </a:cubicBezTo>
                <a:cubicBezTo>
                  <a:pt x="3392424" y="1540764"/>
                  <a:pt x="3973068" y="770382"/>
                  <a:pt x="4553712" y="0"/>
                </a:cubicBezTo>
              </a:path>
            </a:pathLst>
          </a:custGeom>
          <a:noFill/>
          <a:ln w="38100">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Text Box 35"/>
          <p:cNvSpPr txBox="1">
            <a:spLocks noChangeArrowheads="1"/>
          </p:cNvSpPr>
          <p:nvPr/>
        </p:nvSpPr>
        <p:spPr bwMode="auto">
          <a:xfrm>
            <a:off x="5886387" y="1869140"/>
            <a:ext cx="2697967" cy="338554"/>
          </a:xfrm>
          <a:prstGeom prst="rect">
            <a:avLst/>
          </a:prstGeom>
          <a:noFill/>
          <a:ln w="38100" cap="sq">
            <a:noFill/>
            <a:miter lim="800000"/>
            <a:headEnd type="none" w="sm" len="sm"/>
            <a:tailEnd type="none" w="sm" len="sm"/>
          </a:ln>
          <a:effectLst/>
        </p:spPr>
        <p:txBody>
          <a:bodyPr wrap="square">
            <a:spAutoFit/>
          </a:bodyPr>
          <a:lstStyle/>
          <a:p>
            <a:r>
              <a:rPr lang="en-US" sz="1600" b="1" dirty="0" smtClean="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 Seconds response time</a:t>
            </a:r>
            <a:endParaRPr lang="en-US" sz="1600" b="1"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Freeform 19"/>
          <p:cNvSpPr/>
          <p:nvPr/>
        </p:nvSpPr>
        <p:spPr>
          <a:xfrm>
            <a:off x="1261872" y="2075778"/>
            <a:ext cx="4581144" cy="2139606"/>
          </a:xfrm>
          <a:custGeom>
            <a:avLst/>
            <a:gdLst>
              <a:gd name="connsiteX0" fmla="*/ 0 w 4581144"/>
              <a:gd name="connsiteY0" fmla="*/ 2139606 h 2139606"/>
              <a:gd name="connsiteX1" fmla="*/ 2093976 w 4581144"/>
              <a:gd name="connsiteY1" fmla="*/ 91350 h 2139606"/>
              <a:gd name="connsiteX2" fmla="*/ 4581144 w 4581144"/>
              <a:gd name="connsiteY2" fmla="*/ 548550 h 2139606"/>
            </a:gdLst>
            <a:ahLst/>
            <a:cxnLst>
              <a:cxn ang="0">
                <a:pos x="connsiteX0" y="connsiteY0"/>
              </a:cxn>
              <a:cxn ang="0">
                <a:pos x="connsiteX1" y="connsiteY1"/>
              </a:cxn>
              <a:cxn ang="0">
                <a:pos x="connsiteX2" y="connsiteY2"/>
              </a:cxn>
            </a:cxnLst>
            <a:rect l="l" t="t" r="r" b="b"/>
            <a:pathLst>
              <a:path w="4581144" h="2139606">
                <a:moveTo>
                  <a:pt x="0" y="2139606"/>
                </a:moveTo>
                <a:cubicBezTo>
                  <a:pt x="665226" y="1248066"/>
                  <a:pt x="1330452" y="356526"/>
                  <a:pt x="2093976" y="91350"/>
                </a:cubicBezTo>
                <a:cubicBezTo>
                  <a:pt x="2857500" y="-173826"/>
                  <a:pt x="3719322" y="187362"/>
                  <a:pt x="4581144" y="548550"/>
                </a:cubicBezTo>
              </a:path>
            </a:pathLst>
          </a:custGeom>
          <a:no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Text Box 35"/>
          <p:cNvSpPr txBox="1">
            <a:spLocks noChangeArrowheads="1"/>
          </p:cNvSpPr>
          <p:nvPr/>
        </p:nvSpPr>
        <p:spPr bwMode="auto">
          <a:xfrm>
            <a:off x="5886387" y="2463313"/>
            <a:ext cx="2293351" cy="584775"/>
          </a:xfrm>
          <a:prstGeom prst="rect">
            <a:avLst/>
          </a:prstGeom>
          <a:noFill/>
          <a:ln w="38100" cap="sq">
            <a:noFill/>
            <a:miter lim="800000"/>
            <a:headEnd type="none" w="sm" len="sm"/>
            <a:tailEnd type="none" w="sm" len="sm"/>
          </a:ln>
          <a:effectLst/>
        </p:spPr>
        <p:txBody>
          <a:bodyPr wrap="square">
            <a:spAutoFit/>
          </a:bodyPr>
          <a:lstStyle/>
          <a:p>
            <a:r>
              <a:rPr lang="en-US" sz="1600" b="1" dirty="0" smtClean="0">
                <a:solidFill>
                  <a:srgbClr val="7030A0"/>
                </a:solidFill>
                <a:latin typeface="Open Sans Light" panose="020B0306030504020204" pitchFamily="34" charset="0"/>
                <a:ea typeface="Open Sans Light" panose="020B0306030504020204" pitchFamily="34" charset="0"/>
                <a:cs typeface="Open Sans Light" panose="020B0306030504020204" pitchFamily="34" charset="0"/>
              </a:rPr>
              <a:t>Transaction per second rate</a:t>
            </a:r>
            <a:endParaRPr lang="en-US" sz="1600" b="1" dirty="0">
              <a:solidFill>
                <a:srgbClr val="7030A0"/>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23" name="Straight Connector 22"/>
          <p:cNvCxnSpPr/>
          <p:nvPr/>
        </p:nvCxnSpPr>
        <p:spPr>
          <a:xfrm flipH="1">
            <a:off x="3668762" y="1020766"/>
            <a:ext cx="18288" cy="3522051"/>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4" name="Text Box 35"/>
          <p:cNvSpPr txBox="1">
            <a:spLocks noChangeArrowheads="1"/>
          </p:cNvSpPr>
          <p:nvPr/>
        </p:nvSpPr>
        <p:spPr bwMode="auto">
          <a:xfrm>
            <a:off x="4271657" y="3501394"/>
            <a:ext cx="1846074" cy="338554"/>
          </a:xfrm>
          <a:prstGeom prst="rect">
            <a:avLst/>
          </a:prstGeom>
          <a:noFill/>
          <a:ln w="38100" cap="sq">
            <a:noFill/>
            <a:miter lim="800000"/>
            <a:headEnd type="none" w="sm" len="sm"/>
            <a:tailEnd type="none" w="sm" len="sm"/>
          </a:ln>
          <a:effectLst/>
        </p:spPr>
        <p:txBody>
          <a:bodyPr wrap="square">
            <a:spAutoFit/>
          </a:bodyPr>
          <a:lstStyle/>
          <a:p>
            <a:r>
              <a:rPr lang="en-US" sz="1600" dirty="0" smtClean="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Waiting for others</a:t>
            </a:r>
            <a:endParaRPr lang="en-US" sz="16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Text Box 35"/>
          <p:cNvSpPr txBox="1">
            <a:spLocks noChangeArrowheads="1"/>
          </p:cNvSpPr>
          <p:nvPr/>
        </p:nvSpPr>
        <p:spPr bwMode="auto">
          <a:xfrm>
            <a:off x="2528482" y="973626"/>
            <a:ext cx="1158568" cy="338554"/>
          </a:xfrm>
          <a:prstGeom prst="rect">
            <a:avLst/>
          </a:prstGeom>
          <a:noFill/>
          <a:ln w="38100" cap="sq">
            <a:noFill/>
            <a:miter lim="800000"/>
            <a:headEnd type="none" w="sm" len="sm"/>
            <a:tailEnd type="none" w="sm" len="sm"/>
          </a:ln>
          <a:effectLst/>
        </p:spPr>
        <p:txBody>
          <a:bodyPr wrap="square">
            <a:spAutoFit/>
          </a:bodyPr>
          <a:lstStyle/>
          <a:p>
            <a:pPr algn="r"/>
            <a:r>
              <a:rPr lang="en-US" sz="1600" b="1" dirty="0" smtClean="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Capacity:</a:t>
            </a:r>
            <a:endParaRPr lang="en-US" sz="16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Oval 25"/>
          <p:cNvSpPr/>
          <p:nvPr/>
        </p:nvSpPr>
        <p:spPr>
          <a:xfrm>
            <a:off x="3564615" y="1975194"/>
            <a:ext cx="208294" cy="201168"/>
          </a:xfrm>
          <a:prstGeom prst="ellips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Oval 26"/>
          <p:cNvSpPr/>
          <p:nvPr/>
        </p:nvSpPr>
        <p:spPr>
          <a:xfrm>
            <a:off x="3573759" y="2583754"/>
            <a:ext cx="208294" cy="201168"/>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Oval 21"/>
          <p:cNvSpPr/>
          <p:nvPr/>
        </p:nvSpPr>
        <p:spPr>
          <a:xfrm>
            <a:off x="3573759" y="3760415"/>
            <a:ext cx="208294" cy="20116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Oval 27"/>
          <p:cNvSpPr/>
          <p:nvPr/>
        </p:nvSpPr>
        <p:spPr>
          <a:xfrm>
            <a:off x="3570646" y="1553273"/>
            <a:ext cx="208294" cy="20116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 name="Straight Connector 3"/>
          <p:cNvCxnSpPr>
            <a:stCxn id="16" idx="2"/>
          </p:cNvCxnSpPr>
          <p:nvPr/>
        </p:nvCxnSpPr>
        <p:spPr>
          <a:xfrm flipV="1">
            <a:off x="4922196" y="1581912"/>
            <a:ext cx="863609" cy="11695"/>
          </a:xfrm>
          <a:prstGeom prst="line">
            <a:avLst/>
          </a:prstGeom>
          <a:ln w="254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9" name="Text Box 35"/>
          <p:cNvSpPr txBox="1">
            <a:spLocks noChangeArrowheads="1"/>
          </p:cNvSpPr>
          <p:nvPr/>
        </p:nvSpPr>
        <p:spPr bwMode="auto">
          <a:xfrm>
            <a:off x="1828800" y="1657350"/>
            <a:ext cx="1143000" cy="584776"/>
          </a:xfrm>
          <a:prstGeom prst="rect">
            <a:avLst/>
          </a:prstGeom>
          <a:noFill/>
          <a:ln w="38100" cap="sq">
            <a:noFill/>
            <a:miter lim="800000"/>
            <a:headEnd type="none" w="sm" len="sm"/>
            <a:tailEnd type="none" w="sm" len="sm"/>
          </a:ln>
          <a:effectLst/>
        </p:spPr>
        <p:txBody>
          <a:bodyPr wrap="square">
            <a:spAutoFit/>
          </a:bodyPr>
          <a:lstStyle/>
          <a:p>
            <a:r>
              <a:rPr lang="en-US" sz="1600" dirty="0" smtClean="0">
                <a:solidFill>
                  <a:srgbClr val="FF0000"/>
                </a:solidFill>
                <a:latin typeface="Open Sans Light" panose="020B0306030504020204" pitchFamily="34" charset="0"/>
                <a:ea typeface="Open Sans Light" panose="020B0306030504020204" pitchFamily="34" charset="0"/>
                <a:cs typeface="Open Sans Light" panose="020B0306030504020204" pitchFamily="34" charset="0"/>
              </a:rPr>
              <a:t>Memory per user</a:t>
            </a:r>
            <a:endParaRPr lang="en-US" sz="1600" dirty="0">
              <a:solidFill>
                <a:srgbClr val="FF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4048893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6" grpId="0" animBg="1"/>
      <p:bldP spid="17" grpId="0"/>
      <p:bldP spid="18" grpId="0" animBg="1"/>
      <p:bldP spid="19" grpId="0"/>
      <p:bldP spid="20" grpId="0" animBg="1"/>
      <p:bldP spid="21" grpId="0"/>
      <p:bldP spid="24" grpId="0"/>
      <p:bldP spid="25" grpId="0"/>
      <p:bldP spid="26" grpId="0" animBg="1"/>
      <p:bldP spid="27" grpId="0" animBg="1"/>
      <p:bldP spid="22" grpId="0" animBg="1"/>
      <p:bldP spid="28" grpId="0" animBg="1"/>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Open Sans Light"/>
              </a:rPr>
              <a:t>Projections (example)</a:t>
            </a:r>
            <a:endParaRPr lang="en-US" b="1" dirty="0">
              <a:latin typeface="Open Sans Light"/>
            </a:endParaRPr>
          </a:p>
        </p:txBody>
      </p:sp>
      <p:sp>
        <p:nvSpPr>
          <p:cNvPr id="3" name="Text Placeholder 2"/>
          <p:cNvSpPr>
            <a:spLocks noGrp="1"/>
          </p:cNvSpPr>
          <p:nvPr>
            <p:ph type="body" sz="quarter" idx="10"/>
          </p:nvPr>
        </p:nvSpPr>
        <p:spPr/>
        <p:txBody>
          <a:bodyPr/>
          <a:lstStyle/>
          <a:p>
            <a:endParaRPr lang="en-US" dirty="0"/>
          </a:p>
        </p:txBody>
      </p:sp>
      <p:pic>
        <p:nvPicPr>
          <p:cNvPr id="4" name="Picture 3"/>
          <p:cNvPicPr/>
          <p:nvPr/>
        </p:nvPicPr>
        <p:blipFill>
          <a:blip r:embed="rId3" cstate="print"/>
          <a:srcRect/>
          <a:stretch>
            <a:fillRect/>
          </a:stretch>
        </p:blipFill>
        <p:spPr bwMode="auto">
          <a:xfrm>
            <a:off x="218122" y="955992"/>
            <a:ext cx="7922578" cy="3793808"/>
          </a:xfrm>
          <a:prstGeom prst="rect">
            <a:avLst/>
          </a:prstGeom>
          <a:noFill/>
          <a:ln w="9525">
            <a:noFill/>
            <a:miter lim="800000"/>
            <a:headEnd/>
            <a:tailEnd/>
          </a:ln>
        </p:spPr>
      </p:pic>
      <p:cxnSp>
        <p:nvCxnSpPr>
          <p:cNvPr id="6" name="Straight Arrow Connector 5"/>
          <p:cNvCxnSpPr/>
          <p:nvPr/>
        </p:nvCxnSpPr>
        <p:spPr>
          <a:xfrm flipV="1">
            <a:off x="3632200" y="1371600"/>
            <a:ext cx="1549400" cy="1054100"/>
          </a:xfrm>
          <a:prstGeom prst="straightConnector1">
            <a:avLst/>
          </a:prstGeom>
          <a:ln w="12700" cmpd="sng">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007929" y="4738251"/>
            <a:ext cx="532518" cy="276999"/>
          </a:xfrm>
          <a:prstGeom prst="rect">
            <a:avLst/>
          </a:prstGeom>
          <a:noFill/>
        </p:spPr>
        <p:txBody>
          <a:bodyPr wrap="none" rtlCol="0">
            <a:spAutoFit/>
          </a:bodyPr>
          <a:lstStyle/>
          <a:p>
            <a:pPr marL="0" defTabSz="430213">
              <a:spcAft>
                <a:spcPts val="400"/>
              </a:spcAft>
              <a:buSzPct val="100000"/>
            </a:pPr>
            <a:r>
              <a:rPr lang="en-US" sz="1200" dirty="0">
                <a:solidFill>
                  <a:srgbClr val="000000"/>
                </a:solidFill>
                <a:latin typeface="HP Simplified" pitchFamily="34" charset="0"/>
                <a:cs typeface="HP Simplified" pitchFamily="34" charset="0"/>
              </a:rPr>
              <a:t>[</a:t>
            </a:r>
            <a:r>
              <a:rPr lang="en-US" sz="1200" dirty="0" smtClean="0">
                <a:solidFill>
                  <a:srgbClr val="000000"/>
                </a:solidFill>
                <a:latin typeface="HP Simplified" pitchFamily="34" charset="0"/>
                <a:cs typeface="HP Simplified" pitchFamily="34" charset="0"/>
              </a:rPr>
              <a:t>P01]</a:t>
            </a:r>
          </a:p>
        </p:txBody>
      </p:sp>
    </p:spTree>
    <p:extLst>
      <p:ext uri="{BB962C8B-B14F-4D97-AF65-F5344CB8AC3E}">
        <p14:creationId xmlns:p14="http://schemas.microsoft.com/office/powerpoint/2010/main" val="3201866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Capacity</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6028807" y="4588601"/>
            <a:ext cx="2637260" cy="246221"/>
          </a:xfrm>
          <a:prstGeom prst="rect">
            <a:avLst/>
          </a:prstGeom>
          <a:noFill/>
        </p:spPr>
        <p:txBody>
          <a:bodyPr wrap="none" rtlCol="0">
            <a:spAutoFit/>
          </a:bodyPr>
          <a:lstStyle/>
          <a:p>
            <a:r>
              <a:rPr lang="en-US" sz="1000" dirty="0" smtClean="0">
                <a:latin typeface="Open Sans Light" panose="020B0306030504020204" pitchFamily="34" charset="0"/>
                <a:ea typeface="Open Sans Light" panose="020B0306030504020204" pitchFamily="34" charset="0"/>
                <a:cs typeface="Open Sans Light" panose="020B0306030504020204" pitchFamily="34" charset="0"/>
              </a:rPr>
              <a:t>Source: http://wilsonmar.com/perftest.htm</a:t>
            </a:r>
            <a:endParaRPr lang="en-US" sz="1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 Box 4"/>
          <p:cNvSpPr txBox="1">
            <a:spLocks noChangeArrowheads="1"/>
          </p:cNvSpPr>
          <p:nvPr/>
        </p:nvSpPr>
        <p:spPr bwMode="auto">
          <a:xfrm>
            <a:off x="935202" y="4351975"/>
            <a:ext cx="688009" cy="369332"/>
          </a:xfrm>
          <a:prstGeom prst="rect">
            <a:avLst/>
          </a:prstGeom>
          <a:noFill/>
          <a:ln w="38100" cap="sq">
            <a:noFill/>
            <a:miter lim="800000"/>
            <a:headEnd type="none" w="sm" len="sm"/>
            <a:tailEnd type="none" w="sm" len="sm"/>
          </a:ln>
          <a:effectLst/>
        </p:spPr>
        <p:txBody>
          <a:bodyPr wrap="none">
            <a:spAutoFit/>
          </a:bodyPr>
          <a:lstStyle/>
          <a:p>
            <a:pPr algn="l"/>
            <a:r>
              <a:rPr lang="en-US"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Time</a:t>
            </a:r>
          </a:p>
        </p:txBody>
      </p:sp>
      <p:sp>
        <p:nvSpPr>
          <p:cNvPr id="9" name="Line 6"/>
          <p:cNvSpPr>
            <a:spLocks noChangeShapeType="1"/>
          </p:cNvSpPr>
          <p:nvPr/>
        </p:nvSpPr>
        <p:spPr bwMode="auto">
          <a:xfrm flipV="1">
            <a:off x="978064" y="2764074"/>
            <a:ext cx="1104900" cy="474663"/>
          </a:xfrm>
          <a:prstGeom prst="line">
            <a:avLst/>
          </a:prstGeom>
          <a:ln>
            <a:solidFill>
              <a:schemeClr val="accent6">
                <a:lumMod val="75000"/>
              </a:schemeClr>
            </a:solidFill>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Line 8"/>
          <p:cNvSpPr>
            <a:spLocks noChangeShapeType="1"/>
          </p:cNvSpPr>
          <p:nvPr/>
        </p:nvSpPr>
        <p:spPr bwMode="auto">
          <a:xfrm flipV="1">
            <a:off x="898688" y="4368885"/>
            <a:ext cx="5781675" cy="17614"/>
          </a:xfrm>
          <a:prstGeom prst="line">
            <a:avLst/>
          </a:prstGeom>
          <a:noFill/>
          <a:ln w="38100" cap="sq">
            <a:solidFill>
              <a:schemeClr val="bg1">
                <a:lumMod val="75000"/>
              </a:schemeClr>
            </a:solidFill>
            <a:round/>
            <a:headEnd type="none" w="sm" len="sm"/>
            <a:tailEnd type="triangl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Line 9"/>
          <p:cNvSpPr>
            <a:spLocks noChangeShapeType="1"/>
          </p:cNvSpPr>
          <p:nvPr/>
        </p:nvSpPr>
        <p:spPr bwMode="auto">
          <a:xfrm flipH="1" flipV="1">
            <a:off x="889163" y="760650"/>
            <a:ext cx="0" cy="3609607"/>
          </a:xfrm>
          <a:prstGeom prst="line">
            <a:avLst/>
          </a:prstGeom>
          <a:noFill/>
          <a:ln w="38100" cap="sq">
            <a:solidFill>
              <a:srgbClr val="0096D6"/>
            </a:solidFill>
            <a:round/>
            <a:headEnd type="none" w="sm" len="sm"/>
            <a:tailEnd type="triangl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 Box 10"/>
          <p:cNvSpPr txBox="1">
            <a:spLocks noChangeArrowheads="1"/>
          </p:cNvSpPr>
          <p:nvPr/>
        </p:nvSpPr>
        <p:spPr bwMode="auto">
          <a:xfrm>
            <a:off x="3456729" y="1171046"/>
            <a:ext cx="1159750" cy="584775"/>
          </a:xfrm>
          <a:prstGeom prst="rect">
            <a:avLst/>
          </a:prstGeom>
          <a:noFill/>
          <a:ln w="38100" cap="sq">
            <a:noFill/>
            <a:miter lim="800000"/>
            <a:headEnd type="none" w="sm" len="sm"/>
            <a:tailEnd type="none" w="sm" len="sm"/>
          </a:ln>
          <a:effectLst/>
        </p:spPr>
        <p:txBody>
          <a:bodyPr wrap="square">
            <a:spAutoFit/>
          </a:bodyPr>
          <a:lstStyle/>
          <a:p>
            <a:pPr algn="l"/>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Point </a:t>
            </a:r>
            <a:r>
              <a:rPr lang="en-US" sz="1600" dirty="0">
                <a:latin typeface="Open Sans Light" panose="020B0306030504020204" pitchFamily="34" charset="0"/>
                <a:ea typeface="Open Sans Light" panose="020B0306030504020204" pitchFamily="34" charset="0"/>
                <a:cs typeface="Open Sans Light" panose="020B0306030504020204" pitchFamily="34" charset="0"/>
              </a:rPr>
              <a:t>of </a:t>
            </a:r>
            <a:endParaRPr lang="en-US" sz="1600" dirty="0" smtClean="0">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failure</a:t>
            </a:r>
            <a:endParaRPr lang="en-US"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Text Box 13"/>
          <p:cNvSpPr txBox="1">
            <a:spLocks noChangeArrowheads="1"/>
          </p:cNvSpPr>
          <p:nvPr/>
        </p:nvSpPr>
        <p:spPr bwMode="auto">
          <a:xfrm>
            <a:off x="948813" y="897538"/>
            <a:ext cx="1983941" cy="338554"/>
          </a:xfrm>
          <a:prstGeom prst="rect">
            <a:avLst/>
          </a:prstGeom>
          <a:noFill/>
          <a:ln w="38100" cap="sq">
            <a:noFill/>
            <a:miter lim="800000"/>
            <a:headEnd type="none" w="sm" len="sm"/>
            <a:tailEnd type="none" w="sm" len="sm"/>
          </a:ln>
          <a:effectLst/>
        </p:spPr>
        <p:txBody>
          <a:bodyPr wrap="none">
            <a:spAutoFit/>
          </a:bodyPr>
          <a:lstStyle/>
          <a:p>
            <a:pPr algn="l"/>
            <a:r>
              <a:rPr lang="en-US" sz="16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Upgraded Capacity </a:t>
            </a:r>
          </a:p>
        </p:txBody>
      </p:sp>
      <p:sp>
        <p:nvSpPr>
          <p:cNvPr id="14" name="Text Box 14"/>
          <p:cNvSpPr txBox="1">
            <a:spLocks noChangeArrowheads="1"/>
          </p:cNvSpPr>
          <p:nvPr/>
        </p:nvSpPr>
        <p:spPr bwMode="auto">
          <a:xfrm>
            <a:off x="981130" y="1833079"/>
            <a:ext cx="2403222" cy="338554"/>
          </a:xfrm>
          <a:prstGeom prst="rect">
            <a:avLst/>
          </a:prstGeom>
          <a:noFill/>
          <a:ln w="38100" cap="sq">
            <a:noFill/>
            <a:miter lim="800000"/>
            <a:headEnd type="none" w="sm" len="sm"/>
            <a:tailEnd type="none" w="sm" len="sm"/>
          </a:ln>
          <a:effectLst/>
        </p:spPr>
        <p:txBody>
          <a:bodyPr wrap="none">
            <a:spAutoFit/>
          </a:bodyPr>
          <a:lstStyle/>
          <a:p>
            <a:pPr algn="l"/>
            <a:r>
              <a:rPr lang="en-US" sz="16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Existing </a:t>
            </a:r>
            <a:r>
              <a:rPr lang="en-US" sz="1600" dirty="0" smtClean="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Usable Capacity</a:t>
            </a:r>
            <a:endParaRPr lang="en-US" sz="16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Line 15"/>
          <p:cNvSpPr>
            <a:spLocks noChangeShapeType="1"/>
          </p:cNvSpPr>
          <p:nvPr/>
        </p:nvSpPr>
        <p:spPr bwMode="auto">
          <a:xfrm flipH="1">
            <a:off x="4050617" y="1669437"/>
            <a:ext cx="0" cy="289775"/>
          </a:xfrm>
          <a:prstGeom prst="line">
            <a:avLst/>
          </a:prstGeom>
          <a:noFill/>
          <a:ln w="12700" cap="sq">
            <a:solidFill>
              <a:schemeClr val="tx1"/>
            </a:solidFill>
            <a:round/>
            <a:headEnd type="none" w="sm" len="sm"/>
            <a:tailEnd type="triangl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Line 16"/>
          <p:cNvSpPr>
            <a:spLocks noChangeShapeType="1"/>
          </p:cNvSpPr>
          <p:nvPr/>
        </p:nvSpPr>
        <p:spPr bwMode="auto">
          <a:xfrm flipH="1" flipV="1">
            <a:off x="6283439" y="1153778"/>
            <a:ext cx="7224" cy="3227425"/>
          </a:xfrm>
          <a:prstGeom prst="line">
            <a:avLst/>
          </a:prstGeom>
          <a:noFill/>
          <a:ln w="12700">
            <a:solidFill>
              <a:schemeClr val="accent1"/>
            </a:solidFill>
            <a:prstDash val="lgDash"/>
            <a:round/>
            <a:headEnd type="none" w="sm" len="sm"/>
            <a:tailEnd type="triangl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Text Box 17"/>
          <p:cNvSpPr txBox="1">
            <a:spLocks noChangeArrowheads="1"/>
          </p:cNvSpPr>
          <p:nvPr/>
        </p:nvSpPr>
        <p:spPr bwMode="auto">
          <a:xfrm>
            <a:off x="5136036" y="3795913"/>
            <a:ext cx="1133644" cy="338554"/>
          </a:xfrm>
          <a:prstGeom prst="rect">
            <a:avLst/>
          </a:prstGeom>
          <a:noFill/>
          <a:ln w="38100" cap="sq">
            <a:noFill/>
            <a:miter lim="800000"/>
            <a:headEnd type="none" w="sm" len="sm"/>
            <a:tailEnd type="none" w="sm" len="sm"/>
          </a:ln>
          <a:effectLst/>
        </p:spPr>
        <p:txBody>
          <a:bodyPr wrap="none">
            <a:spAutoFit/>
          </a:bodyPr>
          <a:lstStyle/>
          <a:p>
            <a:pPr algn="l"/>
            <a:r>
              <a:rPr lang="en-US" sz="1600" dirty="0" smtClean="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Lead Time</a:t>
            </a:r>
            <a:endParaRPr lang="en-US" sz="1600"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Line 18"/>
          <p:cNvSpPr>
            <a:spLocks noChangeShapeType="1"/>
          </p:cNvSpPr>
          <p:nvPr/>
        </p:nvSpPr>
        <p:spPr bwMode="auto">
          <a:xfrm flipV="1">
            <a:off x="2626433" y="2426384"/>
            <a:ext cx="339821" cy="1340816"/>
          </a:xfrm>
          <a:prstGeom prst="line">
            <a:avLst/>
          </a:prstGeom>
          <a:noFill/>
          <a:ln w="12700" cap="sq">
            <a:solidFill>
              <a:schemeClr val="bg1">
                <a:lumMod val="75000"/>
              </a:schemeClr>
            </a:solidFill>
            <a:round/>
            <a:headEnd type="none" w="sm" len="sm"/>
            <a:tailEnd type="triangl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Text Box 19"/>
          <p:cNvSpPr txBox="1">
            <a:spLocks noChangeArrowheads="1"/>
          </p:cNvSpPr>
          <p:nvPr/>
        </p:nvSpPr>
        <p:spPr bwMode="auto">
          <a:xfrm>
            <a:off x="2175887" y="3752105"/>
            <a:ext cx="815673" cy="584775"/>
          </a:xfrm>
          <a:prstGeom prst="rect">
            <a:avLst/>
          </a:prstGeom>
          <a:noFill/>
          <a:ln w="38100" cap="sq">
            <a:noFill/>
            <a:miter lim="800000"/>
            <a:headEnd type="none" w="sm" len="sm"/>
            <a:tailEnd type="none" w="sm" len="sm"/>
          </a:ln>
          <a:effectLst/>
        </p:spPr>
        <p:txBody>
          <a:bodyPr wrap="none">
            <a:spAutoFit/>
          </a:bodyPr>
          <a:lstStyle/>
          <a:p>
            <a:pPr algn="r"/>
            <a:r>
              <a:rPr lang="en-US" sz="1600"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Trigger</a:t>
            </a:r>
          </a:p>
          <a:p>
            <a:pPr algn="r"/>
            <a:r>
              <a:rPr lang="en-US" sz="1600"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Point</a:t>
            </a:r>
          </a:p>
        </p:txBody>
      </p:sp>
      <p:sp>
        <p:nvSpPr>
          <p:cNvPr id="20" name="Line 20"/>
          <p:cNvSpPr>
            <a:spLocks noChangeShapeType="1"/>
          </p:cNvSpPr>
          <p:nvPr/>
        </p:nvSpPr>
        <p:spPr bwMode="auto">
          <a:xfrm flipV="1">
            <a:off x="2951645" y="2430018"/>
            <a:ext cx="7024" cy="1973390"/>
          </a:xfrm>
          <a:prstGeom prst="line">
            <a:avLst/>
          </a:prstGeom>
          <a:noFill/>
          <a:ln w="12700">
            <a:solidFill>
              <a:schemeClr val="bg1">
                <a:lumMod val="75000"/>
              </a:schemeClr>
            </a:solidFill>
            <a:prstDash val="lgDash"/>
            <a:round/>
            <a:headEnd type="none" w="sm" len="sm"/>
            <a:tailEnd type="non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Line 21"/>
          <p:cNvSpPr>
            <a:spLocks noChangeShapeType="1"/>
          </p:cNvSpPr>
          <p:nvPr/>
        </p:nvSpPr>
        <p:spPr bwMode="auto">
          <a:xfrm flipV="1">
            <a:off x="2966255" y="3825440"/>
            <a:ext cx="3324408" cy="10904"/>
          </a:xfrm>
          <a:prstGeom prst="line">
            <a:avLst/>
          </a:prstGeom>
          <a:noFill/>
          <a:ln w="12700" cap="sq">
            <a:solidFill>
              <a:schemeClr val="bg1">
                <a:lumMod val="75000"/>
              </a:schemeClr>
            </a:solidFill>
            <a:round/>
            <a:headEnd type="triangle" w="lg" len="lg"/>
            <a:tailEnd type="non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Text Box 23"/>
          <p:cNvSpPr txBox="1">
            <a:spLocks noChangeArrowheads="1"/>
          </p:cNvSpPr>
          <p:nvPr/>
        </p:nvSpPr>
        <p:spPr bwMode="auto">
          <a:xfrm>
            <a:off x="5088830" y="1648198"/>
            <a:ext cx="1231427" cy="584775"/>
          </a:xfrm>
          <a:prstGeom prst="rect">
            <a:avLst/>
          </a:prstGeom>
          <a:noFill/>
          <a:ln w="38100" cap="sq">
            <a:noFill/>
            <a:miter lim="800000"/>
            <a:headEnd type="none" w="sm" len="sm"/>
            <a:tailEnd type="none" w="sm" len="sm"/>
          </a:ln>
          <a:effectLst/>
        </p:spPr>
        <p:txBody>
          <a:bodyPr wrap="none">
            <a:spAutoFit/>
          </a:bodyPr>
          <a:lstStyle/>
          <a:p>
            <a:pPr algn="r"/>
            <a:r>
              <a:rPr lang="en-US" sz="16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Anticipated</a:t>
            </a:r>
            <a:br>
              <a:rPr lang="en-US" sz="16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br>
            <a:r>
              <a:rPr lang="en-US" sz="16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Peak Loads</a:t>
            </a:r>
          </a:p>
        </p:txBody>
      </p:sp>
      <p:sp>
        <p:nvSpPr>
          <p:cNvPr id="24" name="Text Box 24"/>
          <p:cNvSpPr txBox="1">
            <a:spLocks noChangeArrowheads="1"/>
          </p:cNvSpPr>
          <p:nvPr/>
        </p:nvSpPr>
        <p:spPr bwMode="auto">
          <a:xfrm>
            <a:off x="167300" y="3120150"/>
            <a:ext cx="721864" cy="646331"/>
          </a:xfrm>
          <a:prstGeom prst="rect">
            <a:avLst/>
          </a:prstGeom>
          <a:noFill/>
          <a:ln w="38100" cap="sq">
            <a:noFill/>
            <a:miter lim="800000"/>
            <a:headEnd type="none" w="sm" len="sm"/>
            <a:tailEnd type="none" w="sm" len="sm"/>
          </a:ln>
          <a:effectLst/>
        </p:spPr>
        <p:txBody>
          <a:bodyPr wrap="none">
            <a:spAutoFit/>
          </a:bodyPr>
          <a:lstStyle/>
          <a:p>
            <a:pPr algn="r"/>
            <a:r>
              <a:rPr lang="en-US"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Work</a:t>
            </a:r>
          </a:p>
          <a:p>
            <a:pPr algn="r"/>
            <a:r>
              <a:rPr lang="en-US"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load</a:t>
            </a:r>
          </a:p>
        </p:txBody>
      </p:sp>
      <p:sp>
        <p:nvSpPr>
          <p:cNvPr id="25" name="Text Box 25"/>
          <p:cNvSpPr txBox="1">
            <a:spLocks noChangeArrowheads="1"/>
          </p:cNvSpPr>
          <p:nvPr/>
        </p:nvSpPr>
        <p:spPr bwMode="auto">
          <a:xfrm>
            <a:off x="860611" y="2248478"/>
            <a:ext cx="1225720" cy="338554"/>
          </a:xfrm>
          <a:prstGeom prst="rect">
            <a:avLst/>
          </a:prstGeom>
          <a:noFill/>
          <a:ln w="38100" cap="sq">
            <a:noFill/>
            <a:miter lim="800000"/>
            <a:headEnd type="none" w="sm" len="sm"/>
            <a:tailEnd type="none" w="sm" len="sm"/>
          </a:ln>
          <a:effectLst/>
        </p:spPr>
        <p:txBody>
          <a:bodyPr wrap="none">
            <a:spAutoFit/>
          </a:bodyPr>
          <a:lstStyle/>
          <a:p>
            <a:pPr algn="r"/>
            <a:r>
              <a:rPr lang="en-US" sz="1600" b="1" dirty="0" smtClean="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Head room</a:t>
            </a:r>
            <a:endParaRPr lang="en-US" sz="1600" b="1"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Line 27"/>
          <p:cNvSpPr>
            <a:spLocks noChangeShapeType="1"/>
          </p:cNvSpPr>
          <p:nvPr/>
        </p:nvSpPr>
        <p:spPr bwMode="auto">
          <a:xfrm flipV="1">
            <a:off x="4089564" y="1153778"/>
            <a:ext cx="2201099" cy="848296"/>
          </a:xfrm>
          <a:prstGeom prst="line">
            <a:avLst/>
          </a:prstGeom>
          <a:noFill/>
          <a:ln w="38100">
            <a:solidFill>
              <a:schemeClr val="accent1"/>
            </a:solidFill>
            <a:prstDash val="dash"/>
            <a:round/>
            <a:headEnd type="none" w="sm" len="sm"/>
            <a:tailEnd type="none" w="sm" len="sm"/>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Text Box 30"/>
          <p:cNvSpPr txBox="1">
            <a:spLocks noChangeArrowheads="1"/>
          </p:cNvSpPr>
          <p:nvPr/>
        </p:nvSpPr>
        <p:spPr bwMode="auto">
          <a:xfrm>
            <a:off x="3558493" y="2529164"/>
            <a:ext cx="1587294" cy="830997"/>
          </a:xfrm>
          <a:prstGeom prst="rect">
            <a:avLst/>
          </a:prstGeom>
          <a:noFill/>
          <a:ln w="38100" cap="sq">
            <a:noFill/>
            <a:miter lim="800000"/>
            <a:headEnd type="none" w="sm" len="sm"/>
            <a:tailEnd type="none" w="sm" len="sm"/>
          </a:ln>
          <a:effectLst/>
        </p:spPr>
        <p:txBody>
          <a:bodyPr wrap="none">
            <a:spAutoFit/>
          </a:bodyPr>
          <a:lstStyle/>
          <a:p>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Response </a:t>
            </a:r>
            <a:r>
              <a:rPr lang="en-US" sz="1600" dirty="0">
                <a:latin typeface="Open Sans Light" panose="020B0306030504020204" pitchFamily="34" charset="0"/>
                <a:ea typeface="Open Sans Light" panose="020B0306030504020204" pitchFamily="34" charset="0"/>
                <a:cs typeface="Open Sans Light" panose="020B0306030504020204" pitchFamily="34" charset="0"/>
              </a:rPr>
              <a:t>Time</a:t>
            </a:r>
            <a:br>
              <a:rPr lang="en-US" sz="1600" dirty="0">
                <a:latin typeface="Open Sans Light" panose="020B0306030504020204" pitchFamily="34" charset="0"/>
                <a:ea typeface="Open Sans Light" panose="020B0306030504020204" pitchFamily="34" charset="0"/>
                <a:cs typeface="Open Sans Light" panose="020B0306030504020204" pitchFamily="34" charset="0"/>
              </a:rPr>
            </a:br>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degradation</a:t>
            </a:r>
            <a:endParaRPr lang="en-US" sz="1600" dirty="0">
              <a:latin typeface="Open Sans Light" panose="020B0306030504020204" pitchFamily="34" charset="0"/>
              <a:ea typeface="Open Sans Light" panose="020B0306030504020204" pitchFamily="34" charset="0"/>
              <a:cs typeface="Open Sans Light" panose="020B0306030504020204" pitchFamily="34" charset="0"/>
            </a:endParaRPr>
          </a:p>
          <a:p>
            <a:r>
              <a:rPr lang="en-US" sz="1600" dirty="0">
                <a:latin typeface="Open Sans Light" panose="020B0306030504020204" pitchFamily="34" charset="0"/>
                <a:ea typeface="Open Sans Light" panose="020B0306030504020204" pitchFamily="34" charset="0"/>
                <a:cs typeface="Open Sans Light" panose="020B0306030504020204" pitchFamily="34" charset="0"/>
              </a:rPr>
              <a:t>noticeable</a:t>
            </a:r>
          </a:p>
        </p:txBody>
      </p:sp>
      <p:sp>
        <p:nvSpPr>
          <p:cNvPr id="28" name="Line 31"/>
          <p:cNvSpPr>
            <a:spLocks noChangeShapeType="1"/>
          </p:cNvSpPr>
          <p:nvPr/>
        </p:nvSpPr>
        <p:spPr bwMode="auto">
          <a:xfrm flipH="1" flipV="1">
            <a:off x="3653045" y="2098765"/>
            <a:ext cx="0" cy="456743"/>
          </a:xfrm>
          <a:prstGeom prst="line">
            <a:avLst/>
          </a:prstGeom>
          <a:noFill/>
          <a:ln w="12700" cap="sq">
            <a:solidFill>
              <a:schemeClr val="tx1"/>
            </a:solidFill>
            <a:round/>
            <a:headEnd type="none" w="sm" len="sm"/>
            <a:tailEnd type="triangl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Line 32"/>
          <p:cNvSpPr>
            <a:spLocks noChangeShapeType="1"/>
          </p:cNvSpPr>
          <p:nvPr/>
        </p:nvSpPr>
        <p:spPr bwMode="auto">
          <a:xfrm flipH="1" flipV="1">
            <a:off x="2049209" y="2096270"/>
            <a:ext cx="0" cy="667803"/>
          </a:xfrm>
          <a:prstGeom prst="line">
            <a:avLst/>
          </a:prstGeom>
          <a:noFill/>
          <a:ln w="12700" cap="sq">
            <a:solidFill>
              <a:schemeClr val="accent1"/>
            </a:solidFill>
            <a:round/>
            <a:headEnd type="triangle" w="lg" len="lg"/>
            <a:tailEnd type="triangl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Line 33"/>
          <p:cNvSpPr>
            <a:spLocks noChangeShapeType="1"/>
          </p:cNvSpPr>
          <p:nvPr/>
        </p:nvSpPr>
        <p:spPr bwMode="auto">
          <a:xfrm flipV="1">
            <a:off x="2206788" y="2128260"/>
            <a:ext cx="1473112" cy="599301"/>
          </a:xfrm>
          <a:prstGeom prst="line">
            <a:avLst/>
          </a:prstGeom>
          <a:noFill/>
          <a:ln w="38100">
            <a:solidFill>
              <a:schemeClr val="accent6">
                <a:lumMod val="75000"/>
              </a:schemeClr>
            </a:solidFill>
            <a:prstDash val="dash"/>
            <a:round/>
            <a:headEnd type="none" w="sm" len="sm"/>
            <a:tailEnd type="triangle" w="sm" len="sm"/>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Text Box 35"/>
          <p:cNvSpPr txBox="1">
            <a:spLocks noChangeArrowheads="1"/>
          </p:cNvSpPr>
          <p:nvPr/>
        </p:nvSpPr>
        <p:spPr bwMode="auto">
          <a:xfrm>
            <a:off x="1181196" y="3234923"/>
            <a:ext cx="893899" cy="584775"/>
          </a:xfrm>
          <a:prstGeom prst="rect">
            <a:avLst/>
          </a:prstGeom>
          <a:noFill/>
          <a:ln w="38100" cap="sq">
            <a:noFill/>
            <a:miter lim="800000"/>
            <a:headEnd type="none" w="sm" len="sm"/>
            <a:tailEnd type="none" w="sm" len="sm"/>
          </a:ln>
          <a:effectLst/>
        </p:spPr>
        <p:txBody>
          <a:bodyPr wrap="none">
            <a:spAutoFit/>
          </a:bodyPr>
          <a:lstStyle/>
          <a:p>
            <a:pPr algn="r"/>
            <a:r>
              <a:rPr lang="en-US" sz="1600" dirty="0">
                <a:solidFill>
                  <a:srgbClr val="0096D6"/>
                </a:solidFill>
                <a:latin typeface="Open Sans Light" panose="020B0306030504020204" pitchFamily="34" charset="0"/>
                <a:ea typeface="Open Sans Light" panose="020B0306030504020204" pitchFamily="34" charset="0"/>
                <a:cs typeface="Open Sans Light" panose="020B0306030504020204" pitchFamily="34" charset="0"/>
              </a:rPr>
              <a:t>Current</a:t>
            </a:r>
          </a:p>
          <a:p>
            <a:pPr algn="r"/>
            <a:r>
              <a:rPr lang="en-US" sz="1600" dirty="0">
                <a:solidFill>
                  <a:srgbClr val="0096D6"/>
                </a:solidFill>
                <a:latin typeface="Open Sans Light" panose="020B0306030504020204" pitchFamily="34" charset="0"/>
                <a:ea typeface="Open Sans Light" panose="020B0306030504020204" pitchFamily="34" charset="0"/>
                <a:cs typeface="Open Sans Light" panose="020B0306030504020204" pitchFamily="34" charset="0"/>
              </a:rPr>
              <a:t>load</a:t>
            </a:r>
          </a:p>
        </p:txBody>
      </p:sp>
      <p:sp>
        <p:nvSpPr>
          <p:cNvPr id="32" name="Line 42"/>
          <p:cNvSpPr>
            <a:spLocks noChangeShapeType="1"/>
          </p:cNvSpPr>
          <p:nvPr/>
        </p:nvSpPr>
        <p:spPr bwMode="auto">
          <a:xfrm flipV="1">
            <a:off x="889164" y="2109604"/>
            <a:ext cx="2791313" cy="21509"/>
          </a:xfrm>
          <a:prstGeom prst="line">
            <a:avLst/>
          </a:prstGeom>
          <a:ln w="25400">
            <a:solidFill>
              <a:schemeClr val="accent1"/>
            </a:solidFill>
            <a:prstDash val="dash"/>
            <a:headEnd type="triangle" w="lg" len="lg"/>
            <a:tailEnd type="none" w="lg" len="lg"/>
          </a:ln>
        </p:spPr>
        <p:style>
          <a:lnRef idx="1">
            <a:schemeClr val="accent2"/>
          </a:lnRef>
          <a:fillRef idx="0">
            <a:schemeClr val="accent2"/>
          </a:fillRef>
          <a:effectRef idx="0">
            <a:schemeClr val="accent2"/>
          </a:effectRef>
          <a:fontRef idx="minor">
            <a:schemeClr val="tx1"/>
          </a:fontRef>
        </p:style>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3" name="Oval 32"/>
          <p:cNvSpPr/>
          <p:nvPr/>
        </p:nvSpPr>
        <p:spPr>
          <a:xfrm>
            <a:off x="1224445" y="3135814"/>
            <a:ext cx="45719"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Oval 33"/>
          <p:cNvSpPr/>
          <p:nvPr/>
        </p:nvSpPr>
        <p:spPr>
          <a:xfrm>
            <a:off x="1346364" y="3135814"/>
            <a:ext cx="45719"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Oval 34"/>
          <p:cNvSpPr/>
          <p:nvPr/>
        </p:nvSpPr>
        <p:spPr>
          <a:xfrm>
            <a:off x="1574964" y="2907214"/>
            <a:ext cx="45719"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Oval 35"/>
          <p:cNvSpPr/>
          <p:nvPr/>
        </p:nvSpPr>
        <p:spPr>
          <a:xfrm>
            <a:off x="1803564" y="2831014"/>
            <a:ext cx="45719"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Oval 36"/>
          <p:cNvSpPr/>
          <p:nvPr/>
        </p:nvSpPr>
        <p:spPr>
          <a:xfrm>
            <a:off x="1727364" y="2983414"/>
            <a:ext cx="45719"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Oval 37"/>
          <p:cNvSpPr/>
          <p:nvPr/>
        </p:nvSpPr>
        <p:spPr>
          <a:xfrm>
            <a:off x="1473126" y="3016884"/>
            <a:ext cx="45719"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Oval 38"/>
          <p:cNvSpPr/>
          <p:nvPr/>
        </p:nvSpPr>
        <p:spPr>
          <a:xfrm>
            <a:off x="1117764" y="3059614"/>
            <a:ext cx="45719"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Line 33"/>
          <p:cNvSpPr>
            <a:spLocks noChangeShapeType="1"/>
          </p:cNvSpPr>
          <p:nvPr/>
        </p:nvSpPr>
        <p:spPr bwMode="auto">
          <a:xfrm flipV="1">
            <a:off x="3699864" y="2002074"/>
            <a:ext cx="367475" cy="126186"/>
          </a:xfrm>
          <a:prstGeom prst="line">
            <a:avLst/>
          </a:prstGeom>
          <a:noFill/>
          <a:ln w="38100">
            <a:solidFill>
              <a:schemeClr val="accent6">
                <a:lumMod val="75000"/>
              </a:schemeClr>
            </a:solidFill>
            <a:prstDash val="dash"/>
            <a:round/>
            <a:headEnd type="none" w="sm" len="sm"/>
            <a:tailEnd type="triangle" w="sm" len="sm"/>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Line 22"/>
          <p:cNvSpPr>
            <a:spLocks noChangeShapeType="1"/>
          </p:cNvSpPr>
          <p:nvPr/>
        </p:nvSpPr>
        <p:spPr bwMode="auto">
          <a:xfrm flipH="1">
            <a:off x="869389" y="1135240"/>
            <a:ext cx="5430234" cy="35435"/>
          </a:xfrm>
          <a:prstGeom prst="line">
            <a:avLst/>
          </a:prstGeom>
          <a:noFill/>
          <a:ln w="12700" cap="rnd">
            <a:solidFill>
              <a:schemeClr val="accent1"/>
            </a:solidFill>
            <a:prstDash val="sysDash"/>
            <a:round/>
            <a:headEnd type="none" w="sm" len="sm"/>
            <a:tailEnd type="triangl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Line 20"/>
          <p:cNvSpPr>
            <a:spLocks noChangeShapeType="1"/>
          </p:cNvSpPr>
          <p:nvPr/>
        </p:nvSpPr>
        <p:spPr bwMode="auto">
          <a:xfrm flipV="1">
            <a:off x="2050967" y="2780505"/>
            <a:ext cx="9030" cy="1600698"/>
          </a:xfrm>
          <a:prstGeom prst="line">
            <a:avLst/>
          </a:prstGeom>
          <a:noFill/>
          <a:ln w="12700">
            <a:solidFill>
              <a:srgbClr val="0096D6"/>
            </a:solidFill>
            <a:prstDash val="lgDash"/>
            <a:round/>
            <a:headEnd type="none" w="sm" len="sm"/>
            <a:tailEnd type="none" w="lg" len="lg"/>
          </a:ln>
          <a:effectLst/>
        </p:spPr>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Line 42"/>
          <p:cNvSpPr>
            <a:spLocks noChangeShapeType="1"/>
          </p:cNvSpPr>
          <p:nvPr/>
        </p:nvSpPr>
        <p:spPr bwMode="auto">
          <a:xfrm flipV="1">
            <a:off x="868275" y="2774948"/>
            <a:ext cx="1191722" cy="578"/>
          </a:xfrm>
          <a:prstGeom prst="line">
            <a:avLst/>
          </a:prstGeom>
          <a:ln w="12700">
            <a:solidFill>
              <a:schemeClr val="accent1"/>
            </a:solidFill>
            <a:prstDash val="dash"/>
            <a:headEnd type="triangle" w="lg" len="lg"/>
            <a:tailEnd type="none" w="lg" len="lg"/>
          </a:ln>
        </p:spPr>
        <p:style>
          <a:lnRef idx="1">
            <a:schemeClr val="accent2"/>
          </a:lnRef>
          <a:fillRef idx="0">
            <a:schemeClr val="accent2"/>
          </a:fillRef>
          <a:effectRef idx="0">
            <a:schemeClr val="accent2"/>
          </a:effectRef>
          <a:fontRef idx="minor">
            <a:schemeClr val="tx1"/>
          </a:fontRef>
        </p:style>
        <p:txBody>
          <a:bodyPr wrap="none"/>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883553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2" grpId="0"/>
      <p:bldP spid="13" grpId="0"/>
      <p:bldP spid="14" grpId="0"/>
      <p:bldP spid="15" grpId="0" animBg="1"/>
      <p:bldP spid="16" grpId="0" animBg="1"/>
      <p:bldP spid="17" grpId="0"/>
      <p:bldP spid="18" grpId="0" animBg="1"/>
      <p:bldP spid="19" grpId="0"/>
      <p:bldP spid="20" grpId="0" animBg="1"/>
      <p:bldP spid="21" grpId="0" animBg="1"/>
      <p:bldP spid="23" grpId="0"/>
      <p:bldP spid="25" grpId="0"/>
      <p:bldP spid="26" grpId="0" animBg="1"/>
      <p:bldP spid="27" grpId="0"/>
      <p:bldP spid="28" grpId="0" animBg="1"/>
      <p:bldP spid="29" grpId="0" animBg="1"/>
      <p:bldP spid="30" grpId="0" animBg="1"/>
      <p:bldP spid="31" grpId="0"/>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latin typeface="Open Sans Light"/>
                <a:cs typeface="Open Sans Light"/>
              </a:rPr>
              <a:t>Track transactions with network impact</a:t>
            </a:r>
            <a:endParaRPr lang="en-US" dirty="0">
              <a:latin typeface="Open Sans Light"/>
              <a:cs typeface="Open Sans Light"/>
            </a:endParaRPr>
          </a:p>
        </p:txBody>
      </p:sp>
      <p:pic>
        <p:nvPicPr>
          <p:cNvPr id="5" name="Picture 4"/>
          <p:cNvPicPr>
            <a:picLocks noChangeAspect="1"/>
          </p:cNvPicPr>
          <p:nvPr/>
        </p:nvPicPr>
        <p:blipFill>
          <a:blip r:embed="rId3"/>
          <a:stretch>
            <a:fillRect/>
          </a:stretch>
        </p:blipFill>
        <p:spPr>
          <a:xfrm>
            <a:off x="329184" y="889889"/>
            <a:ext cx="8226656" cy="3419064"/>
          </a:xfrm>
          <a:prstGeom prst="rect">
            <a:avLst/>
          </a:prstGeom>
        </p:spPr>
      </p:pic>
      <p:sp>
        <p:nvSpPr>
          <p:cNvPr id="6" name="Rounded Rectangle 5"/>
          <p:cNvSpPr/>
          <p:nvPr/>
        </p:nvSpPr>
        <p:spPr>
          <a:xfrm>
            <a:off x="6212910" y="889889"/>
            <a:ext cx="2342930" cy="3419064"/>
          </a:xfrm>
          <a:prstGeom prst="roundRect">
            <a:avLst/>
          </a:prstGeom>
          <a:noFill/>
          <a:ln w="635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4916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Open Sans Light"/>
                <a:cs typeface="Open Sans Light"/>
              </a:rPr>
              <a:t>Mobile screens density growing beyond Full HD</a:t>
            </a:r>
            <a:endParaRPr lang="en-US" dirty="0">
              <a:latin typeface="Open Sans Light"/>
              <a:cs typeface="Open Sans Light"/>
            </a:endParaRPr>
          </a:p>
        </p:txBody>
      </p:sp>
      <p:sp>
        <p:nvSpPr>
          <p:cNvPr id="6" name="TextBox 5"/>
          <p:cNvSpPr txBox="1"/>
          <p:nvPr/>
        </p:nvSpPr>
        <p:spPr>
          <a:xfrm>
            <a:off x="6090249" y="4515964"/>
            <a:ext cx="2370514" cy="400110"/>
          </a:xfrm>
          <a:prstGeom prst="rect">
            <a:avLst/>
          </a:prstGeom>
          <a:solidFill>
            <a:schemeClr val="bg1"/>
          </a:solidFill>
        </p:spPr>
        <p:txBody>
          <a:bodyPr wrap="square" rtlCol="0" anchor="b">
            <a:spAutoFit/>
          </a:bodyPr>
          <a:lstStyle/>
          <a:p>
            <a:pPr algn="r" defTabSz="430213">
              <a:spcAft>
                <a:spcPts val="400"/>
              </a:spcAft>
              <a:buSzPct val="100000"/>
            </a:pPr>
            <a:r>
              <a:rPr lang="en-US" sz="1000" dirty="0" smtClean="0">
                <a:solidFill>
                  <a:srgbClr val="000000"/>
                </a:solidFill>
                <a:latin typeface="Open Sans Light"/>
                <a:cs typeface="Open Sans Light"/>
              </a:rPr>
              <a:t>http</a:t>
            </a:r>
            <a:r>
              <a:rPr lang="en-US" sz="1000" dirty="0">
                <a:solidFill>
                  <a:srgbClr val="000000"/>
                </a:solidFill>
                <a:latin typeface="Open Sans Light"/>
                <a:cs typeface="Open Sans Light"/>
              </a:rPr>
              <a:t>://www.perfectomobile.com/content/mobilecloud-device-statistics</a:t>
            </a:r>
            <a:endParaRPr lang="en-US" sz="1000" dirty="0" smtClean="0">
              <a:solidFill>
                <a:srgbClr val="000000"/>
              </a:solidFill>
              <a:latin typeface="Open Sans Light"/>
              <a:cs typeface="Open Sans Light"/>
            </a:endParaRPr>
          </a:p>
        </p:txBody>
      </p:sp>
      <p:pic>
        <p:nvPicPr>
          <p:cNvPr id="5" name="Picture 4"/>
          <p:cNvPicPr>
            <a:picLocks noChangeAspect="1"/>
          </p:cNvPicPr>
          <p:nvPr/>
        </p:nvPicPr>
        <p:blipFill>
          <a:blip r:embed="rId3"/>
          <a:stretch>
            <a:fillRect/>
          </a:stretch>
        </p:blipFill>
        <p:spPr>
          <a:xfrm>
            <a:off x="331469" y="725609"/>
            <a:ext cx="5286645" cy="3975787"/>
          </a:xfrm>
          <a:prstGeom prst="rect">
            <a:avLst/>
          </a:prstGeom>
        </p:spPr>
      </p:pic>
      <p:sp>
        <p:nvSpPr>
          <p:cNvPr id="4" name="TextBox 3"/>
          <p:cNvSpPr txBox="1"/>
          <p:nvPr/>
        </p:nvSpPr>
        <p:spPr>
          <a:xfrm>
            <a:off x="586597" y="1897808"/>
            <a:ext cx="2042547"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HP Simplified" pitchFamily="34" charset="0"/>
                <a:cs typeface="HP Simplified" pitchFamily="34" charset="0"/>
              </a:rPr>
              <a:t>1900 x 1080 = Full HD TV</a:t>
            </a:r>
          </a:p>
        </p:txBody>
      </p:sp>
      <p:sp>
        <p:nvSpPr>
          <p:cNvPr id="7" name="TextBox 6"/>
          <p:cNvSpPr txBox="1"/>
          <p:nvPr/>
        </p:nvSpPr>
        <p:spPr>
          <a:xfrm>
            <a:off x="598535" y="2190750"/>
            <a:ext cx="2236510"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HP Simplified" pitchFamily="34" charset="0"/>
                <a:cs typeface="HP Simplified" pitchFamily="34" charset="0"/>
              </a:rPr>
              <a:t>7600 x 4320 =  4X HD TV</a:t>
            </a:r>
          </a:p>
        </p:txBody>
      </p:sp>
    </p:spTree>
    <p:extLst>
      <p:ext uri="{BB962C8B-B14F-4D97-AF65-F5344CB8AC3E}">
        <p14:creationId xmlns:p14="http://schemas.microsoft.com/office/powerpoint/2010/main" val="6931774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6" name="Table 25"/>
          <p:cNvGraphicFramePr>
            <a:graphicFrameLocks noGrp="1"/>
          </p:cNvGraphicFramePr>
          <p:nvPr>
            <p:extLst>
              <p:ext uri="{D42A27DB-BD31-4B8C-83A1-F6EECF244321}">
                <p14:modId xmlns:p14="http://schemas.microsoft.com/office/powerpoint/2010/main" val="2172740323"/>
              </p:ext>
            </p:extLst>
          </p:nvPr>
        </p:nvGraphicFramePr>
        <p:xfrm>
          <a:off x="314378" y="1200150"/>
          <a:ext cx="8372422" cy="3594473"/>
        </p:xfrm>
        <a:graphic>
          <a:graphicData uri="http://schemas.openxmlformats.org/drawingml/2006/table">
            <a:tbl>
              <a:tblPr firstRow="1" bandRow="1">
                <a:tableStyleId>{5C22544A-7EE6-4342-B048-85BDC9FD1C3A}</a:tableStyleId>
              </a:tblPr>
              <a:tblGrid>
                <a:gridCol w="3845759"/>
                <a:gridCol w="4526663"/>
              </a:tblGrid>
              <a:tr h="391408">
                <a:tc>
                  <a:txBody>
                    <a:bodyPr/>
                    <a:lstStyle/>
                    <a:p>
                      <a:r>
                        <a:rPr lang="en-US" sz="2000" dirty="0" smtClean="0"/>
                        <a:t>Risks</a:t>
                      </a:r>
                      <a:endParaRPr lang="en-US" sz="2000" dirty="0"/>
                    </a:p>
                  </a:txBody>
                  <a:tcPr/>
                </a:tc>
                <a:tc>
                  <a:txBody>
                    <a:bodyPr/>
                    <a:lstStyle/>
                    <a:p>
                      <a:r>
                        <a:rPr lang="en-US" sz="2000" dirty="0" smtClean="0"/>
                        <a:t>Exposure scenario</a:t>
                      </a:r>
                      <a:endParaRPr lang="en-US" sz="2000" dirty="0"/>
                    </a:p>
                  </a:txBody>
                  <a:tcPr/>
                </a:tc>
              </a:tr>
              <a:tr h="406663">
                <a:tc>
                  <a:txBody>
                    <a:bodyPr/>
                    <a:lstStyle/>
                    <a:p>
                      <a:endParaRPr lang="en-US" sz="2000" dirty="0"/>
                    </a:p>
                  </a:txBody>
                  <a:tcPr/>
                </a:tc>
                <a:tc>
                  <a:txBody>
                    <a:bodyPr/>
                    <a:lstStyle/>
                    <a:p>
                      <a:endParaRPr lang="en-US" sz="2000" dirty="0"/>
                    </a:p>
                  </a:txBody>
                  <a:tcPr/>
                </a:tc>
              </a:tr>
              <a:tr h="406663">
                <a:tc>
                  <a:txBody>
                    <a:bodyPr/>
                    <a:lstStyle/>
                    <a:p>
                      <a:endParaRPr lang="en-US"/>
                    </a:p>
                  </a:txBody>
                  <a:tcPr/>
                </a:tc>
                <a:tc>
                  <a:txBody>
                    <a:bodyPr/>
                    <a:lstStyle/>
                    <a:p>
                      <a:endParaRPr lang="en-US" dirty="0"/>
                    </a:p>
                  </a:txBody>
                  <a:tcPr/>
                </a:tc>
              </a:tr>
              <a:tr h="406663">
                <a:tc>
                  <a:txBody>
                    <a:bodyPr/>
                    <a:lstStyle/>
                    <a:p>
                      <a:endParaRPr lang="en-US"/>
                    </a:p>
                  </a:txBody>
                  <a:tcPr/>
                </a:tc>
                <a:tc>
                  <a:txBody>
                    <a:bodyPr/>
                    <a:lstStyle/>
                    <a:p>
                      <a:endParaRPr lang="en-US"/>
                    </a:p>
                  </a:txBody>
                  <a:tcPr/>
                </a:tc>
              </a:tr>
              <a:tr h="406663">
                <a:tc>
                  <a:txBody>
                    <a:bodyPr/>
                    <a:lstStyle/>
                    <a:p>
                      <a:endParaRPr lang="en-US" dirty="0"/>
                    </a:p>
                  </a:txBody>
                  <a:tcPr/>
                </a:tc>
                <a:tc>
                  <a:txBody>
                    <a:bodyPr/>
                    <a:lstStyle/>
                    <a:p>
                      <a:endParaRPr lang="en-US" dirty="0"/>
                    </a:p>
                  </a:txBody>
                  <a:tcPr/>
                </a:tc>
              </a:tr>
              <a:tr h="406663">
                <a:tc>
                  <a:txBody>
                    <a:bodyPr/>
                    <a:lstStyle/>
                    <a:p>
                      <a:endParaRPr lang="en-US" dirty="0"/>
                    </a:p>
                  </a:txBody>
                  <a:tcPr/>
                </a:tc>
                <a:tc>
                  <a:txBody>
                    <a:bodyPr/>
                    <a:lstStyle/>
                    <a:p>
                      <a:endParaRPr lang="en-US" dirty="0"/>
                    </a:p>
                  </a:txBody>
                  <a:tcPr/>
                </a:tc>
              </a:tr>
              <a:tr h="524838">
                <a:tc>
                  <a:txBody>
                    <a:bodyPr/>
                    <a:lstStyle/>
                    <a:p>
                      <a:endParaRPr lang="en-US" dirty="0"/>
                    </a:p>
                  </a:txBody>
                  <a:tcPr/>
                </a:tc>
                <a:tc>
                  <a:txBody>
                    <a:bodyPr/>
                    <a:lstStyle/>
                    <a:p>
                      <a:endParaRPr lang="en-US" dirty="0" smtClean="0"/>
                    </a:p>
                    <a:p>
                      <a:endParaRPr lang="en-US" dirty="0"/>
                    </a:p>
                  </a:txBody>
                  <a:tcPr/>
                </a:tc>
              </a:tr>
              <a:tr h="524838">
                <a:tc>
                  <a:txBody>
                    <a:bodyPr/>
                    <a:lstStyle/>
                    <a:p>
                      <a:endParaRPr lang="en-US" dirty="0"/>
                    </a:p>
                  </a:txBody>
                  <a:tcPr/>
                </a:tc>
                <a:tc>
                  <a:txBody>
                    <a:bodyPr/>
                    <a:lstStyle/>
                    <a:p>
                      <a:endParaRPr lang="en-US" sz="2000" dirty="0"/>
                    </a:p>
                  </a:txBody>
                  <a:tcPr/>
                </a:tc>
              </a:tr>
            </a:tbl>
          </a:graphicData>
        </a:graphic>
      </p:graphicFrame>
      <p:sp>
        <p:nvSpPr>
          <p:cNvPr id="2" name="Subtitle 1"/>
          <p:cNvSpPr>
            <a:spLocks noGrp="1"/>
          </p:cNvSpPr>
          <p:nvPr>
            <p:ph type="subTitle" idx="1"/>
          </p:nvPr>
        </p:nvSpPr>
        <p:spPr/>
        <p:txBody>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Server side</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Measure exposure to </a:t>
            </a:r>
            <a:r>
              <a:rPr lang="en-US" dirty="0" smtClean="0">
                <a:latin typeface="Open Sans Light" panose="020B0306030504020204" pitchFamily="34" charset="0"/>
                <a:ea typeface="Open Sans Light" panose="020B0306030504020204" pitchFamily="34" charset="0"/>
                <a:cs typeface="Open Sans Light" panose="020B0306030504020204" pitchFamily="34" charset="0"/>
              </a:rPr>
              <a:t>performance risks</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Rectangle 3"/>
          <p:cNvSpPr/>
          <p:nvPr/>
        </p:nvSpPr>
        <p:spPr>
          <a:xfrm>
            <a:off x="331470" y="1657350"/>
            <a:ext cx="3599399" cy="369332"/>
          </a:xfrm>
          <a:prstGeom prst="rect">
            <a:avLst/>
          </a:prstGeom>
        </p:spPr>
        <p:txBody>
          <a:bodyPr wrap="square">
            <a:spAutoFit/>
          </a:bodyPr>
          <a:lstStyle/>
          <a:p>
            <a:pPr fontAlgn="t">
              <a:spcAft>
                <a:spcPts val="900"/>
              </a:spcAft>
            </a:pPr>
            <a:r>
              <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1. Network </a:t>
            </a:r>
            <a:r>
              <a:rPr lang="en-US"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impact</a:t>
            </a:r>
            <a:endPar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Rectangle 11"/>
          <p:cNvSpPr/>
          <p:nvPr/>
        </p:nvSpPr>
        <p:spPr>
          <a:xfrm>
            <a:off x="4308970" y="1657350"/>
            <a:ext cx="4530230" cy="369332"/>
          </a:xfrm>
          <a:prstGeom prst="rect">
            <a:avLst/>
          </a:prstGeom>
        </p:spPr>
        <p:txBody>
          <a:bodyPr wrap="square">
            <a:spAutoFit/>
          </a:bodyPr>
          <a:lstStyle/>
          <a:p>
            <a:pPr marL="231775" indent="-227013" fontAlgn="t">
              <a:spcAft>
                <a:spcPts val="900"/>
              </a:spcAft>
              <a:buFont typeface="+mj-lt"/>
              <a:buAutoNum type="arabicPeriod"/>
            </a:pPr>
            <a:r>
              <a:rPr lang="en-US"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SpeedTest.net to Global Library</a:t>
            </a:r>
            <a:endPar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Rectangle 9"/>
          <p:cNvSpPr/>
          <p:nvPr/>
        </p:nvSpPr>
        <p:spPr>
          <a:xfrm>
            <a:off x="331470" y="2054755"/>
            <a:ext cx="3599399" cy="369332"/>
          </a:xfrm>
          <a:prstGeom prst="rect">
            <a:avLst/>
          </a:prstGeom>
        </p:spPr>
        <p:txBody>
          <a:bodyPr wrap="square">
            <a:spAutoFit/>
          </a:bodyPr>
          <a:lstStyle/>
          <a:p>
            <a:pPr marL="230188" indent="-230188" fontAlgn="t">
              <a:spcAft>
                <a:spcPts val="900"/>
              </a:spcAft>
            </a:pPr>
            <a:r>
              <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2. Spikes in network and </a:t>
            </a:r>
            <a:r>
              <a:rPr lang="en-US"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server</a:t>
            </a:r>
            <a:endPar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p:cNvSpPr/>
          <p:nvPr/>
        </p:nvSpPr>
        <p:spPr>
          <a:xfrm>
            <a:off x="331470" y="3278500"/>
            <a:ext cx="3599399" cy="369332"/>
          </a:xfrm>
          <a:prstGeom prst="rect">
            <a:avLst/>
          </a:prstGeom>
        </p:spPr>
        <p:txBody>
          <a:bodyPr wrap="square">
            <a:spAutoFit/>
          </a:bodyPr>
          <a:lstStyle/>
          <a:p>
            <a:pPr fontAlgn="t">
              <a:spcAft>
                <a:spcPts val="9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5. </a:t>
            </a:r>
            <a:r>
              <a:rPr lang="en-US" dirty="0" smtClean="0">
                <a:latin typeface="Open Sans Light" panose="020B0306030504020204" pitchFamily="34" charset="0"/>
                <a:ea typeface="Open Sans Light" panose="020B0306030504020204" pitchFamily="34" charset="0"/>
                <a:cs typeface="Open Sans Light" panose="020B0306030504020204" pitchFamily="34" charset="0"/>
              </a:rPr>
              <a:t>Internal contention</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Rectangle 15"/>
          <p:cNvSpPr/>
          <p:nvPr/>
        </p:nvSpPr>
        <p:spPr>
          <a:xfrm>
            <a:off x="331470" y="3665395"/>
            <a:ext cx="4045638" cy="646331"/>
          </a:xfrm>
          <a:prstGeom prst="rect">
            <a:avLst/>
          </a:prstGeom>
        </p:spPr>
        <p:txBody>
          <a:bodyPr wrap="square">
            <a:spAutoFit/>
          </a:bodyPr>
          <a:lstStyle/>
          <a:p>
            <a:pPr marL="230188" indent="-230188" fontAlgn="t">
              <a:spcAft>
                <a:spcPts val="9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6. More hardware doesn’t increase capacity as much as </a:t>
            </a:r>
            <a:r>
              <a:rPr lang="en-US" dirty="0" smtClean="0">
                <a:latin typeface="Open Sans Light" panose="020B0306030504020204" pitchFamily="34" charset="0"/>
                <a:ea typeface="Open Sans Light" panose="020B0306030504020204" pitchFamily="34" charset="0"/>
                <a:cs typeface="Open Sans Light" panose="020B0306030504020204" pitchFamily="34" charset="0"/>
              </a:rPr>
              <a:t>expected</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Rectangle 16"/>
          <p:cNvSpPr/>
          <p:nvPr/>
        </p:nvSpPr>
        <p:spPr>
          <a:xfrm>
            <a:off x="331470" y="4331565"/>
            <a:ext cx="2629246" cy="369332"/>
          </a:xfrm>
          <a:prstGeom prst="rect">
            <a:avLst/>
          </a:prstGeom>
        </p:spPr>
        <p:txBody>
          <a:bodyPr wrap="none">
            <a:spAutoFit/>
          </a:bodyPr>
          <a:lstStyle/>
          <a:p>
            <a:pPr fontAlgn="t">
              <a:spcAft>
                <a:spcPts val="9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7. Servers underutilized</a:t>
            </a:r>
          </a:p>
        </p:txBody>
      </p:sp>
      <p:sp>
        <p:nvSpPr>
          <p:cNvPr id="18" name="Rectangle 17"/>
          <p:cNvSpPr/>
          <p:nvPr/>
        </p:nvSpPr>
        <p:spPr>
          <a:xfrm>
            <a:off x="4308970" y="2054755"/>
            <a:ext cx="3431628" cy="369332"/>
          </a:xfrm>
          <a:prstGeom prst="rect">
            <a:avLst/>
          </a:prstGeom>
        </p:spPr>
        <p:txBody>
          <a:bodyPr wrap="square">
            <a:spAutoFit/>
          </a:bodyPr>
          <a:lstStyle/>
          <a:p>
            <a:pPr fontAlgn="t">
              <a:spcAft>
                <a:spcPts val="900"/>
              </a:spcAft>
            </a:pPr>
            <a:r>
              <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2. Landing page repeat </a:t>
            </a:r>
            <a:r>
              <a:rPr lang="en-US"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access</a:t>
            </a:r>
            <a:endPar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Rectangle 18"/>
          <p:cNvSpPr/>
          <p:nvPr/>
        </p:nvSpPr>
        <p:spPr>
          <a:xfrm>
            <a:off x="4308970" y="2452160"/>
            <a:ext cx="4377830" cy="369332"/>
          </a:xfrm>
          <a:prstGeom prst="rect">
            <a:avLst/>
          </a:prstGeom>
        </p:spPr>
        <p:txBody>
          <a:bodyPr wrap="square">
            <a:spAutoFit/>
          </a:bodyPr>
          <a:lstStyle/>
          <a:p>
            <a:pPr fontAlgn="t">
              <a:spcAft>
                <a:spcPts val="900"/>
              </a:spcAft>
            </a:pPr>
            <a:r>
              <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3. Traverse through app iterations</a:t>
            </a:r>
          </a:p>
        </p:txBody>
      </p:sp>
      <p:sp>
        <p:nvSpPr>
          <p:cNvPr id="20" name="Rectangle 19"/>
          <p:cNvSpPr/>
          <p:nvPr/>
        </p:nvSpPr>
        <p:spPr>
          <a:xfrm>
            <a:off x="4308970" y="2849565"/>
            <a:ext cx="3404401" cy="369332"/>
          </a:xfrm>
          <a:prstGeom prst="rect">
            <a:avLst/>
          </a:prstGeom>
        </p:spPr>
        <p:txBody>
          <a:bodyPr wrap="square">
            <a:spAutoFit/>
          </a:bodyPr>
          <a:lstStyle/>
          <a:p>
            <a:pPr fontAlgn="t">
              <a:spcAft>
                <a:spcPts val="900"/>
              </a:spcAft>
            </a:pPr>
            <a:r>
              <a:rPr lang="en-US"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4. </a:t>
            </a:r>
            <a:r>
              <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Stress tests from log-in</a:t>
            </a:r>
          </a:p>
        </p:txBody>
      </p:sp>
      <p:sp>
        <p:nvSpPr>
          <p:cNvPr id="21" name="Rectangle 20"/>
          <p:cNvSpPr/>
          <p:nvPr/>
        </p:nvSpPr>
        <p:spPr>
          <a:xfrm>
            <a:off x="4308970" y="3278500"/>
            <a:ext cx="4028993" cy="369332"/>
          </a:xfrm>
          <a:prstGeom prst="rect">
            <a:avLst/>
          </a:prstGeom>
        </p:spPr>
        <p:txBody>
          <a:bodyPr wrap="square">
            <a:spAutoFit/>
          </a:bodyPr>
          <a:lstStyle/>
          <a:p>
            <a:pPr fontAlgn="t">
              <a:spcAft>
                <a:spcPts val="9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5. Rendezvous mix of transactions</a:t>
            </a:r>
          </a:p>
        </p:txBody>
      </p:sp>
      <p:sp>
        <p:nvSpPr>
          <p:cNvPr id="22" name="Rectangle 21"/>
          <p:cNvSpPr/>
          <p:nvPr/>
        </p:nvSpPr>
        <p:spPr>
          <a:xfrm>
            <a:off x="4308970" y="3816871"/>
            <a:ext cx="3266045" cy="369332"/>
          </a:xfrm>
          <a:prstGeom prst="rect">
            <a:avLst/>
          </a:prstGeom>
        </p:spPr>
        <p:txBody>
          <a:bodyPr wrap="square">
            <a:spAutoFit/>
          </a:bodyPr>
          <a:lstStyle/>
          <a:p>
            <a:pPr fontAlgn="t">
              <a:spcAft>
                <a:spcPts val="9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6. Scalability </a:t>
            </a:r>
            <a:r>
              <a:rPr lang="en-US" dirty="0" smtClean="0">
                <a:latin typeface="Open Sans Light" panose="020B0306030504020204" pitchFamily="34" charset="0"/>
                <a:ea typeface="Open Sans Light" panose="020B0306030504020204" pitchFamily="34" charset="0"/>
                <a:cs typeface="Open Sans Light" panose="020B0306030504020204" pitchFamily="34" charset="0"/>
              </a:rPr>
              <a:t>up and out</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Rectangle 22"/>
          <p:cNvSpPr/>
          <p:nvPr/>
        </p:nvSpPr>
        <p:spPr>
          <a:xfrm>
            <a:off x="4308970" y="4331565"/>
            <a:ext cx="4489114" cy="369332"/>
          </a:xfrm>
          <a:prstGeom prst="rect">
            <a:avLst/>
          </a:prstGeom>
        </p:spPr>
        <p:txBody>
          <a:bodyPr wrap="none">
            <a:spAutoFit/>
          </a:bodyPr>
          <a:lstStyle/>
          <a:p>
            <a:pPr fontAlgn="t">
              <a:spcAft>
                <a:spcPts val="9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7. Different configurations, </a:t>
            </a:r>
            <a:r>
              <a:rPr lang="en-US" dirty="0" smtClean="0">
                <a:latin typeface="Open Sans Light" panose="020B0306030504020204" pitchFamily="34" charset="0"/>
                <a:ea typeface="Open Sans Light" panose="020B0306030504020204" pitchFamily="34" charset="0"/>
                <a:cs typeface="Open Sans Light" panose="020B0306030504020204" pitchFamily="34" charset="0"/>
              </a:rPr>
              <a:t>database </a:t>
            </a:r>
            <a:r>
              <a:rPr lang="en-US" dirty="0">
                <a:latin typeface="Open Sans Light" panose="020B0306030504020204" pitchFamily="34" charset="0"/>
                <a:ea typeface="Open Sans Light" panose="020B0306030504020204" pitchFamily="34" charset="0"/>
                <a:cs typeface="Open Sans Light" panose="020B0306030504020204" pitchFamily="34" charset="0"/>
              </a:rPr>
              <a:t>sizes</a:t>
            </a:r>
          </a:p>
        </p:txBody>
      </p:sp>
      <p:sp>
        <p:nvSpPr>
          <p:cNvPr id="24" name="Rectangle 23"/>
          <p:cNvSpPr/>
          <p:nvPr/>
        </p:nvSpPr>
        <p:spPr>
          <a:xfrm>
            <a:off x="331470" y="2477561"/>
            <a:ext cx="3725523" cy="369332"/>
          </a:xfrm>
          <a:prstGeom prst="rect">
            <a:avLst/>
          </a:prstGeom>
        </p:spPr>
        <p:txBody>
          <a:bodyPr wrap="square">
            <a:spAutoFit/>
          </a:bodyPr>
          <a:lstStyle/>
          <a:p>
            <a:pPr fontAlgn="t">
              <a:spcAft>
                <a:spcPts val="900"/>
              </a:spcAft>
            </a:pPr>
            <a:r>
              <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3. </a:t>
            </a:r>
            <a:r>
              <a:rPr lang="en-US"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Pages </a:t>
            </a:r>
            <a:r>
              <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load too many </a:t>
            </a:r>
            <a:r>
              <a:rPr lang="en-US"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resources</a:t>
            </a:r>
          </a:p>
        </p:txBody>
      </p:sp>
      <p:sp>
        <p:nvSpPr>
          <p:cNvPr id="25" name="Rectangle 24"/>
          <p:cNvSpPr/>
          <p:nvPr/>
        </p:nvSpPr>
        <p:spPr>
          <a:xfrm>
            <a:off x="331470" y="2890731"/>
            <a:ext cx="4164330" cy="369332"/>
          </a:xfrm>
          <a:prstGeom prst="rect">
            <a:avLst/>
          </a:prstGeom>
        </p:spPr>
        <p:txBody>
          <a:bodyPr wrap="square">
            <a:spAutoFit/>
          </a:bodyPr>
          <a:lstStyle/>
          <a:p>
            <a:pPr fontAlgn="t">
              <a:spcAft>
                <a:spcPts val="900"/>
              </a:spcAft>
            </a:pPr>
            <a:r>
              <a:rPr lang="en-US"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4. Server </a:t>
            </a:r>
            <a:r>
              <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spike </a:t>
            </a:r>
            <a:r>
              <a:rPr lang="en-US"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capacity bottlenecks</a:t>
            </a:r>
            <a:endParaRPr lang="en-US"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810602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0" grpId="0"/>
      <p:bldP spid="15" grpId="0"/>
      <p:bldP spid="16" grpId="0"/>
      <p:bldP spid="17" grpId="0"/>
      <p:bldP spid="18" grpId="0"/>
      <p:bldP spid="19" grpId="0"/>
      <p:bldP spid="20" grpId="0"/>
      <p:bldP spid="21" grpId="0"/>
      <p:bldP spid="22" grpId="0"/>
      <p:bldP spid="23" grpId="0"/>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Try</a:t>
            </a:r>
            <a:endParaRPr lang="en-US" dirty="0"/>
          </a:p>
        </p:txBody>
      </p:sp>
      <p:sp>
        <p:nvSpPr>
          <p:cNvPr id="3" name="Title 2"/>
          <p:cNvSpPr>
            <a:spLocks noGrp="1"/>
          </p:cNvSpPr>
          <p:nvPr>
            <p:ph type="title"/>
          </p:nvPr>
        </p:nvSpPr>
        <p:spPr/>
        <p:txBody>
          <a:bodyPr/>
          <a:lstStyle/>
          <a:p>
            <a:r>
              <a:rPr lang="en-US" dirty="0" smtClean="0">
                <a:latin typeface="Open Sans Light"/>
                <a:cs typeface="Open Sans Light"/>
              </a:rPr>
              <a:t>Mock Test</a:t>
            </a:r>
            <a:endParaRPr lang="en-US" dirty="0">
              <a:latin typeface="Open Sans Light"/>
              <a:cs typeface="Open Sans Light"/>
            </a:endParaRPr>
          </a:p>
        </p:txBody>
      </p:sp>
      <p:sp>
        <p:nvSpPr>
          <p:cNvPr id="5" name="Rectangle 4"/>
          <p:cNvSpPr/>
          <p:nvPr/>
        </p:nvSpPr>
        <p:spPr>
          <a:xfrm>
            <a:off x="381000" y="1428751"/>
            <a:ext cx="8229600" cy="646331"/>
          </a:xfrm>
          <a:prstGeom prst="rect">
            <a:avLst/>
          </a:prstGeom>
        </p:spPr>
        <p:txBody>
          <a:bodyPr wrap="square">
            <a:spAutoFit/>
          </a:bodyPr>
          <a:lstStyle/>
          <a:p>
            <a:r>
              <a:rPr lang="en-US" dirty="0">
                <a:latin typeface="Open Sans Light"/>
                <a:cs typeface="Open Sans Light"/>
                <a:hlinkClick r:id="rId3"/>
              </a:rPr>
              <a:t>http://guru99.com/component/</a:t>
            </a:r>
            <a:r>
              <a:rPr lang="en-US" dirty="0" err="1">
                <a:latin typeface="Open Sans Light"/>
                <a:cs typeface="Open Sans Light"/>
                <a:hlinkClick r:id="rId3"/>
              </a:rPr>
              <a:t>com_bfquiz_plus</a:t>
            </a:r>
            <a:r>
              <a:rPr lang="en-US" dirty="0">
                <a:latin typeface="Open Sans Light"/>
                <a:cs typeface="Open Sans Light"/>
                <a:hlinkClick r:id="rId3"/>
              </a:rPr>
              <a:t>/Itemid,200/catid,33/</a:t>
            </a:r>
            <a:r>
              <a:rPr lang="en-US" dirty="0" err="1">
                <a:latin typeface="Open Sans Light"/>
                <a:cs typeface="Open Sans Light"/>
                <a:hlinkClick r:id="rId3"/>
              </a:rPr>
              <a:t>view,onepage</a:t>
            </a:r>
            <a:r>
              <a:rPr lang="en-US" dirty="0">
                <a:latin typeface="Open Sans Light"/>
                <a:cs typeface="Open Sans Light"/>
                <a:hlinkClick r:id="rId3"/>
              </a:rPr>
              <a:t>/</a:t>
            </a:r>
            <a:endParaRPr lang="en-US" dirty="0">
              <a:latin typeface="Open Sans Light"/>
              <a:cs typeface="Open Sans Light"/>
            </a:endParaRPr>
          </a:p>
        </p:txBody>
      </p:sp>
    </p:spTree>
    <p:extLst>
      <p:ext uri="{BB962C8B-B14F-4D97-AF65-F5344CB8AC3E}">
        <p14:creationId xmlns:p14="http://schemas.microsoft.com/office/powerpoint/2010/main" val="13015329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11784" y="3506013"/>
            <a:ext cx="1817807" cy="882070"/>
            <a:chOff x="368240" y="3789049"/>
            <a:chExt cx="1817807" cy="882070"/>
          </a:xfrm>
        </p:grpSpPr>
        <p:sp>
          <p:nvSpPr>
            <p:cNvPr id="73" name="Text Box 200"/>
            <p:cNvSpPr txBox="1">
              <a:spLocks noChangeArrowheads="1"/>
            </p:cNvSpPr>
            <p:nvPr/>
          </p:nvSpPr>
          <p:spPr bwMode="auto">
            <a:xfrm>
              <a:off x="1230090" y="3863657"/>
              <a:ext cx="955957" cy="523220"/>
            </a:xfrm>
            <a:prstGeom prst="rect">
              <a:avLst/>
            </a:prstGeom>
            <a:solidFill>
              <a:schemeClr val="bg1"/>
            </a:solidFill>
            <a:ln w="9525">
              <a:solidFill>
                <a:srgbClr val="FFFFFF"/>
              </a:solidFill>
              <a:miter lim="800000"/>
              <a:headEnd/>
              <a:tailEnd/>
            </a:ln>
          </p:spPr>
          <p:txBody>
            <a:bodyPr wrap="square">
              <a:spAutoFit/>
            </a:bodyPr>
            <a:lstStyle/>
            <a:p>
              <a:pPr>
                <a:spcBef>
                  <a:spcPct val="50000"/>
                </a:spcBef>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HP Live </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Network</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3" name="Picture 14" descr="C:\Users\jeremijo\Documents\HP BrandTemplates_Apr2012\Icon DB\ICON_DATABASE\Enterprise_Icons\Management\Management_blue_positive_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529" y="3789049"/>
              <a:ext cx="585035" cy="549578"/>
            </a:xfrm>
            <a:prstGeom prst="rect">
              <a:avLst/>
            </a:prstGeom>
            <a:noFill/>
            <a:extLst>
              <a:ext uri="{909E8E84-426E-40dd-AFC4-6F175D3DCCD1}">
                <a14:hiddenFill xmlns:a14="http://schemas.microsoft.com/office/drawing/2010/main">
                  <a:solidFill>
                    <a:srgbClr val="FFFFFF"/>
                  </a:solidFill>
                </a14:hiddenFill>
              </a:ext>
            </a:extLst>
          </p:spPr>
        </p:pic>
        <p:sp>
          <p:nvSpPr>
            <p:cNvPr id="54" name="Text Box 192"/>
            <p:cNvSpPr txBox="1">
              <a:spLocks noChangeArrowheads="1"/>
            </p:cNvSpPr>
            <p:nvPr/>
          </p:nvSpPr>
          <p:spPr bwMode="auto">
            <a:xfrm>
              <a:off x="645713" y="4382776"/>
              <a:ext cx="1363957" cy="27432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Collaborate</a:t>
              </a:r>
            </a:p>
          </p:txBody>
        </p:sp>
        <p:sp>
          <p:nvSpPr>
            <p:cNvPr id="56" name="Oval 7"/>
            <p:cNvSpPr>
              <a:spLocks noChangeArrowheads="1"/>
            </p:cNvSpPr>
            <p:nvPr/>
          </p:nvSpPr>
          <p:spPr bwMode="auto">
            <a:xfrm>
              <a:off x="368240" y="4368755"/>
              <a:ext cx="324211" cy="302364"/>
            </a:xfrm>
            <a:prstGeom prst="ellipse">
              <a:avLst/>
            </a:prstGeom>
            <a:solidFill>
              <a:srgbClr val="37A5E1">
                <a:alpha val="96077"/>
              </a:srgbClr>
            </a:solidFill>
            <a:ln w="9525">
              <a:noFill/>
              <a:round/>
              <a:headEnd/>
              <a:tailEnd/>
            </a:ln>
          </p:spPr>
          <p:txBody>
            <a:bodyPr wrap="none" lIns="73025" tIns="36511" rIns="73025" bIns="36511" anchor="ctr"/>
            <a:lstStyle/>
            <a:p>
              <a:pPr>
                <a:lnSpc>
                  <a:spcPct val="80000"/>
                </a:lnSpc>
                <a:spcBef>
                  <a:spcPct val="25000"/>
                </a:spcBef>
                <a:spcAft>
                  <a:spcPct val="40000"/>
                </a:spcAft>
              </a:pPr>
              <a:r>
                <a:rPr lang="en-US" sz="1400"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2</a:t>
              </a:r>
              <a:endParaRPr lang="en-US" sz="14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2291" name="Title 2"/>
          <p:cNvSpPr>
            <a:spLocks noGrp="1"/>
          </p:cNvSpPr>
          <p:nvPr>
            <p:ph type="title"/>
          </p:nvPr>
        </p:nvSpPr>
        <p:spPr/>
        <p:txBody>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Overview</a:t>
            </a:r>
          </a:p>
        </p:txBody>
      </p:sp>
      <p:cxnSp>
        <p:nvCxnSpPr>
          <p:cNvPr id="64" name="Straight Arrow Connector 63"/>
          <p:cNvCxnSpPr>
            <a:stCxn id="1028" idx="2"/>
          </p:cNvCxnSpPr>
          <p:nvPr/>
        </p:nvCxnSpPr>
        <p:spPr>
          <a:xfrm>
            <a:off x="3997254" y="1669472"/>
            <a:ext cx="1944" cy="2343100"/>
          </a:xfrm>
          <a:prstGeom prst="straightConnector1">
            <a:avLst/>
          </a:prstGeom>
          <a:ln w="28575" cmpd="sng">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3148609" y="1907788"/>
            <a:ext cx="1802899" cy="435362"/>
            <a:chOff x="3377215" y="1907788"/>
            <a:chExt cx="1802899" cy="302364"/>
          </a:xfrm>
        </p:grpSpPr>
        <p:sp>
          <p:nvSpPr>
            <p:cNvPr id="60" name="Text Box 192"/>
            <p:cNvSpPr txBox="1">
              <a:spLocks noChangeArrowheads="1"/>
            </p:cNvSpPr>
            <p:nvPr/>
          </p:nvSpPr>
          <p:spPr bwMode="auto">
            <a:xfrm>
              <a:off x="3636482" y="1931978"/>
              <a:ext cx="1543632" cy="25669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Virtualize Network</a:t>
              </a:r>
            </a:p>
          </p:txBody>
        </p:sp>
        <p:sp>
          <p:nvSpPr>
            <p:cNvPr id="61" name="Oval 7"/>
            <p:cNvSpPr>
              <a:spLocks noChangeArrowheads="1"/>
            </p:cNvSpPr>
            <p:nvPr/>
          </p:nvSpPr>
          <p:spPr bwMode="auto">
            <a:xfrm>
              <a:off x="3377215" y="1907788"/>
              <a:ext cx="324211" cy="302364"/>
            </a:xfrm>
            <a:prstGeom prst="ellipse">
              <a:avLst/>
            </a:prstGeom>
            <a:solidFill>
              <a:srgbClr val="37A5E1">
                <a:alpha val="96077"/>
              </a:srgbClr>
            </a:solidFill>
            <a:ln w="9525">
              <a:noFill/>
              <a:round/>
              <a:headEnd/>
              <a:tailEnd/>
            </a:ln>
          </p:spPr>
          <p:txBody>
            <a:bodyPr wrap="none" lIns="73025" tIns="36511" rIns="73025" bIns="36511" anchor="ctr"/>
            <a:lstStyle/>
            <a:p>
              <a:pPr>
                <a:lnSpc>
                  <a:spcPct val="80000"/>
                </a:lnSpc>
                <a:spcBef>
                  <a:spcPct val="25000"/>
                </a:spcBef>
                <a:spcAft>
                  <a:spcPct val="40000"/>
                </a:spcAft>
              </a:pPr>
              <a:r>
                <a:rPr lang="en-US"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5</a:t>
              </a:r>
              <a:endParaRPr lang="en-US" sz="1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cxnSp>
        <p:nvCxnSpPr>
          <p:cNvPr id="117" name="Straight Arrow Connector 116"/>
          <p:cNvCxnSpPr/>
          <p:nvPr/>
        </p:nvCxnSpPr>
        <p:spPr>
          <a:xfrm flipH="1">
            <a:off x="4053241" y="1724891"/>
            <a:ext cx="2091251" cy="2292184"/>
          </a:xfrm>
          <a:prstGeom prst="straightConnector1">
            <a:avLst/>
          </a:prstGeom>
          <a:ln w="28575" cmpd="sng">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4107285" y="1670779"/>
            <a:ext cx="3787529" cy="2400338"/>
          </a:xfrm>
          <a:prstGeom prst="straightConnector1">
            <a:avLst/>
          </a:prstGeom>
          <a:ln w="28575" cmpd="sng">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2369127" y="1711036"/>
            <a:ext cx="1585035" cy="2310543"/>
          </a:xfrm>
          <a:prstGeom prst="straightConnector1">
            <a:avLst/>
          </a:prstGeom>
          <a:ln w="28575" cmpd="sng">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3" name="Freeform 112"/>
          <p:cNvSpPr/>
          <p:nvPr/>
        </p:nvSpPr>
        <p:spPr>
          <a:xfrm>
            <a:off x="796637" y="1669474"/>
            <a:ext cx="3112489" cy="2379125"/>
          </a:xfrm>
          <a:custGeom>
            <a:avLst/>
            <a:gdLst>
              <a:gd name="connsiteX0" fmla="*/ 173181 w 2500745"/>
              <a:gd name="connsiteY0" fmla="*/ 0 h 2639291"/>
              <a:gd name="connsiteX1" fmla="*/ 387927 w 2500745"/>
              <a:gd name="connsiteY1" fmla="*/ 1759528 h 2639291"/>
              <a:gd name="connsiteX2" fmla="*/ 2500745 w 2500745"/>
              <a:gd name="connsiteY2" fmla="*/ 2639291 h 2639291"/>
            </a:gdLst>
            <a:ahLst/>
            <a:cxnLst>
              <a:cxn ang="0">
                <a:pos x="connsiteX0" y="connsiteY0"/>
              </a:cxn>
              <a:cxn ang="0">
                <a:pos x="connsiteX1" y="connsiteY1"/>
              </a:cxn>
              <a:cxn ang="0">
                <a:pos x="connsiteX2" y="connsiteY2"/>
              </a:cxn>
            </a:cxnLst>
            <a:rect l="l" t="t" r="r" b="b"/>
            <a:pathLst>
              <a:path w="2500745" h="2639291">
                <a:moveTo>
                  <a:pt x="173181" y="0"/>
                </a:moveTo>
                <a:cubicBezTo>
                  <a:pt x="86590" y="659823"/>
                  <a:pt x="0" y="1319646"/>
                  <a:pt x="387927" y="1759528"/>
                </a:cubicBezTo>
                <a:cubicBezTo>
                  <a:pt x="775854" y="2199410"/>
                  <a:pt x="1638299" y="2419350"/>
                  <a:pt x="2500745" y="2639291"/>
                </a:cubicBezTo>
              </a:path>
            </a:pathLst>
          </a:custGeom>
          <a:ln w="28575" cmpd="sng">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Line 8"/>
          <p:cNvSpPr>
            <a:spLocks noChangeShapeType="1"/>
          </p:cNvSpPr>
          <p:nvPr/>
        </p:nvSpPr>
        <p:spPr bwMode="auto">
          <a:xfrm>
            <a:off x="995082" y="1419106"/>
            <a:ext cx="6732494" cy="4643"/>
          </a:xfrm>
          <a:prstGeom prst="line">
            <a:avLst/>
          </a:prstGeom>
          <a:noFill/>
          <a:ln w="25400">
            <a:solidFill>
              <a:schemeClr val="bg1">
                <a:lumMod val="50000"/>
              </a:schemeClr>
            </a:solidFill>
            <a:prstDash val="solid"/>
            <a:round/>
            <a:headEnd/>
            <a:tailEnd/>
          </a:ln>
        </p:spPr>
        <p:txBody>
          <a:bodyPr wrap="square" lIns="45720" rIns="45720" anchor="ctr">
            <a:spAutoFit/>
          </a:bodyPr>
          <a:lstStyle/>
          <a:p>
            <a:endParaRPr lang="en-US" sz="1400">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 name="Group 2"/>
          <p:cNvGrpSpPr/>
          <p:nvPr/>
        </p:nvGrpSpPr>
        <p:grpSpPr>
          <a:xfrm>
            <a:off x="465351" y="839157"/>
            <a:ext cx="944041" cy="807800"/>
            <a:chOff x="465351" y="839157"/>
            <a:chExt cx="944041" cy="807800"/>
          </a:xfrm>
        </p:grpSpPr>
        <p:sp>
          <p:nvSpPr>
            <p:cNvPr id="29" name="Text Box 15"/>
            <p:cNvSpPr txBox="1">
              <a:spLocks noChangeArrowheads="1"/>
            </p:cNvSpPr>
            <p:nvPr/>
          </p:nvSpPr>
          <p:spPr bwMode="auto">
            <a:xfrm>
              <a:off x="465351" y="839157"/>
              <a:ext cx="944041" cy="307777"/>
            </a:xfrm>
            <a:prstGeom prst="rect">
              <a:avLst/>
            </a:prstGeom>
            <a:noFill/>
            <a:ln w="12700">
              <a:noFill/>
              <a:miter lim="800000"/>
              <a:headEnd type="none" w="sm" len="sm"/>
              <a:tailEnd type="none" w="sm" len="sm"/>
            </a:ln>
          </p:spPr>
          <p:txBody>
            <a:bodyPr wrap="square" anchor="ctr" anchorCtr="1">
              <a:spAutoFit/>
            </a:bodyPr>
            <a:lstStyle/>
            <a:p>
              <a:pPr algn="ct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End User</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026"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5576" y="1157680"/>
              <a:ext cx="687533" cy="489277"/>
            </a:xfrm>
            <a:prstGeom prst="rect">
              <a:avLst/>
            </a:prstGeom>
            <a:noFill/>
            <a:ln w="9525">
              <a:noFill/>
              <a:miter lim="800000"/>
              <a:headEnd/>
              <a:tailEnd/>
            </a:ln>
          </p:spPr>
        </p:pic>
      </p:grpSp>
      <p:sp>
        <p:nvSpPr>
          <p:cNvPr id="27" name="Text Box 15"/>
          <p:cNvSpPr txBox="1">
            <a:spLocks noChangeArrowheads="1"/>
          </p:cNvSpPr>
          <p:nvPr/>
        </p:nvSpPr>
        <p:spPr bwMode="auto">
          <a:xfrm>
            <a:off x="5246031" y="836892"/>
            <a:ext cx="1821331" cy="307777"/>
          </a:xfrm>
          <a:prstGeom prst="rect">
            <a:avLst/>
          </a:prstGeom>
          <a:noFill/>
          <a:ln w="12700">
            <a:noFill/>
            <a:miter lim="800000"/>
            <a:headEnd type="none" w="sm" len="sm"/>
            <a:tailEnd type="none" w="sm" len="sm"/>
          </a:ln>
        </p:spPr>
        <p:txBody>
          <a:bodyPr wrap="none" anchor="ctr" anchorCtr="1">
            <a:spAutoFit/>
          </a:bodyPr>
          <a:lstStyle/>
          <a:p>
            <a:pPr algn="ct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Application Server(s)</a:t>
            </a:r>
          </a:p>
        </p:txBody>
      </p:sp>
      <p:pic>
        <p:nvPicPr>
          <p:cNvPr id="1027"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779512" y="1154969"/>
            <a:ext cx="759835" cy="511039"/>
          </a:xfrm>
          <a:prstGeom prst="rect">
            <a:avLst/>
          </a:prstGeom>
          <a:solidFill>
            <a:schemeClr val="bg1"/>
          </a:solidFill>
          <a:ln w="12700">
            <a:noFill/>
            <a:miter lim="800000"/>
            <a:headEnd type="none" w="sm" len="sm"/>
            <a:tailEnd type="none" w="sm" len="sm"/>
          </a:ln>
        </p:spPr>
      </p:pic>
      <p:grpSp>
        <p:nvGrpSpPr>
          <p:cNvPr id="6" name="Group 5"/>
          <p:cNvGrpSpPr/>
          <p:nvPr/>
        </p:nvGrpSpPr>
        <p:grpSpPr>
          <a:xfrm>
            <a:off x="3348446" y="839157"/>
            <a:ext cx="1280351" cy="830315"/>
            <a:chOff x="3348446" y="839157"/>
            <a:chExt cx="1280351" cy="830315"/>
          </a:xfrm>
        </p:grpSpPr>
        <p:sp>
          <p:nvSpPr>
            <p:cNvPr id="21" name="Text Box 15"/>
            <p:cNvSpPr txBox="1">
              <a:spLocks noChangeArrowheads="1"/>
            </p:cNvSpPr>
            <p:nvPr/>
          </p:nvSpPr>
          <p:spPr bwMode="auto">
            <a:xfrm>
              <a:off x="3348446" y="839157"/>
              <a:ext cx="1280351" cy="307777"/>
            </a:xfrm>
            <a:prstGeom prst="rect">
              <a:avLst/>
            </a:prstGeom>
            <a:noFill/>
            <a:ln w="12700">
              <a:noFill/>
              <a:miter lim="800000"/>
              <a:headEnd type="none" w="sm" len="sm"/>
              <a:tailEnd type="none" w="sm" len="sm"/>
            </a:ln>
          </p:spPr>
          <p:txBody>
            <a:bodyPr wrap="none" anchor="ctr" anchorCtr="1">
              <a:spAutoFit/>
            </a:bodyPr>
            <a:lstStyle/>
            <a:p>
              <a:pPr algn="ct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Internet/WAN</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028" name="Picture 4"/>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595689" y="1163782"/>
              <a:ext cx="803129" cy="505690"/>
            </a:xfrm>
            <a:prstGeom prst="rect">
              <a:avLst/>
            </a:prstGeom>
            <a:solidFill>
              <a:schemeClr val="bg1"/>
            </a:solidFill>
            <a:ln w="12700">
              <a:noFill/>
              <a:miter lim="800000"/>
              <a:headEnd type="none" w="sm" len="sm"/>
              <a:tailEnd type="none" w="sm" len="sm"/>
            </a:ln>
          </p:spPr>
        </p:pic>
      </p:grpSp>
      <p:sp>
        <p:nvSpPr>
          <p:cNvPr id="20" name="Text Box 18"/>
          <p:cNvSpPr txBox="1">
            <a:spLocks noChangeArrowheads="1"/>
          </p:cNvSpPr>
          <p:nvPr/>
        </p:nvSpPr>
        <p:spPr bwMode="auto">
          <a:xfrm>
            <a:off x="7519889" y="838470"/>
            <a:ext cx="974947" cy="307777"/>
          </a:xfrm>
          <a:prstGeom prst="rect">
            <a:avLst/>
          </a:prstGeom>
          <a:noFill/>
          <a:ln w="12700">
            <a:noFill/>
            <a:miter lim="800000"/>
            <a:headEnd type="none" w="sm" len="sm"/>
            <a:tailEnd type="none" w="sm" len="sm"/>
          </a:ln>
        </p:spPr>
        <p:txBody>
          <a:bodyPr wrap="none" anchor="ctr" anchorCtr="1">
            <a:spAutoFit/>
          </a:bodyPr>
          <a:lstStyle/>
          <a:p>
            <a:pPr algn="ctr"/>
            <a:r>
              <a:rPr lang="en-US" sz="1400" dirty="0">
                <a:latin typeface="Open Sans Light" panose="020B0306030504020204" pitchFamily="34" charset="0"/>
                <a:ea typeface="Open Sans Light" panose="020B0306030504020204" pitchFamily="34" charset="0"/>
                <a:cs typeface="Open Sans Light" panose="020B0306030504020204" pitchFamily="34" charset="0"/>
              </a:rPr>
              <a:t>Database</a:t>
            </a:r>
          </a:p>
        </p:txBody>
      </p:sp>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3646" y="1170709"/>
            <a:ext cx="719136" cy="447244"/>
          </a:xfrm>
          <a:prstGeom prst="rect">
            <a:avLst/>
          </a:prstGeom>
          <a:solidFill>
            <a:schemeClr val="bg1"/>
          </a:solidFill>
          <a:ln w="12700">
            <a:noFill/>
            <a:miter lim="800000"/>
            <a:headEnd type="none" w="sm" len="sm"/>
            <a:tailEnd type="none" w="sm" len="sm"/>
          </a:ln>
        </p:spPr>
      </p:pic>
      <p:pic>
        <p:nvPicPr>
          <p:cNvPr id="91"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47304" y="2796174"/>
            <a:ext cx="687533" cy="489277"/>
          </a:xfrm>
          <a:prstGeom prst="rect">
            <a:avLst/>
          </a:prstGeom>
          <a:solidFill>
            <a:schemeClr val="bg1"/>
          </a:solidFill>
          <a:ln w="12700">
            <a:noFill/>
            <a:miter lim="800000"/>
            <a:headEnd type="none" w="sm" len="sm"/>
            <a:tailEnd type="none" w="sm" len="sm"/>
          </a:ln>
        </p:spPr>
      </p:pic>
      <p:pic>
        <p:nvPicPr>
          <p:cNvPr id="90"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75103" y="2796173"/>
            <a:ext cx="687533" cy="489277"/>
          </a:xfrm>
          <a:prstGeom prst="rect">
            <a:avLst/>
          </a:prstGeom>
          <a:ln>
            <a:noFill/>
          </a:ln>
          <a:effectLst>
            <a:softEdge rad="31750"/>
          </a:effectLst>
        </p:spPr>
      </p:pic>
      <p:grpSp>
        <p:nvGrpSpPr>
          <p:cNvPr id="15" name="Group 14"/>
          <p:cNvGrpSpPr/>
          <p:nvPr/>
        </p:nvGrpSpPr>
        <p:grpSpPr>
          <a:xfrm>
            <a:off x="6007334" y="3300775"/>
            <a:ext cx="2295362" cy="1381199"/>
            <a:chOff x="5858038" y="3394085"/>
            <a:chExt cx="2295362" cy="1381199"/>
          </a:xfrm>
        </p:grpSpPr>
        <p:pic>
          <p:nvPicPr>
            <p:cNvPr id="11" name="Picture 86"/>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6226393" y="3735306"/>
              <a:ext cx="1850568" cy="1039978"/>
            </a:xfrm>
            <a:prstGeom prst="rect">
              <a:avLst/>
            </a:prstGeom>
            <a:solidFill>
              <a:schemeClr val="bg2">
                <a:lumMod val="75000"/>
              </a:schemeClr>
            </a:solidFill>
            <a:ln>
              <a:noFill/>
            </a:ln>
            <a:effectLst>
              <a:outerShdw blurRad="50800" dist="38100" dir="8100000" algn="tr" rotWithShape="0">
                <a:prstClr val="black">
                  <a:alpha val="40000"/>
                </a:prstClr>
              </a:outerShdw>
            </a:effectLst>
          </p:spPr>
        </p:pic>
        <p:sp>
          <p:nvSpPr>
            <p:cNvPr id="14" name="Text Box 192"/>
            <p:cNvSpPr txBox="1">
              <a:spLocks noChangeArrowheads="1"/>
            </p:cNvSpPr>
            <p:nvPr/>
          </p:nvSpPr>
          <p:spPr bwMode="auto">
            <a:xfrm>
              <a:off x="6103500" y="3396132"/>
              <a:ext cx="2049900" cy="307143"/>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Analyze, Compare, Report</a:t>
              </a:r>
            </a:p>
          </p:txBody>
        </p:sp>
        <p:sp>
          <p:nvSpPr>
            <p:cNvPr id="106" name="Oval 7"/>
            <p:cNvSpPr>
              <a:spLocks noChangeArrowheads="1"/>
            </p:cNvSpPr>
            <p:nvPr/>
          </p:nvSpPr>
          <p:spPr bwMode="auto">
            <a:xfrm>
              <a:off x="5858038" y="3394085"/>
              <a:ext cx="324211" cy="302364"/>
            </a:xfrm>
            <a:prstGeom prst="ellipse">
              <a:avLst/>
            </a:prstGeom>
            <a:solidFill>
              <a:srgbClr val="37A5E1">
                <a:alpha val="96077"/>
              </a:srgbClr>
            </a:solidFill>
            <a:ln w="9525">
              <a:noFill/>
              <a:round/>
              <a:headEnd/>
              <a:tailEnd/>
            </a:ln>
          </p:spPr>
          <p:txBody>
            <a:bodyPr wrap="none" lIns="73025" tIns="36511" rIns="73025" bIns="36511" anchor="ctr"/>
            <a:lstStyle/>
            <a:p>
              <a:pPr>
                <a:lnSpc>
                  <a:spcPct val="80000"/>
                </a:lnSpc>
                <a:spcBef>
                  <a:spcPct val="25000"/>
                </a:spcBef>
                <a:spcAft>
                  <a:spcPct val="40000"/>
                </a:spcAft>
              </a:pPr>
              <a:r>
                <a:rPr lang="en-US" sz="1400" b="1"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8</a:t>
              </a:r>
              <a:endParaRPr lang="en-US" sz="1400" b="1"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5" name="Group 4"/>
          <p:cNvGrpSpPr/>
          <p:nvPr/>
        </p:nvGrpSpPr>
        <p:grpSpPr>
          <a:xfrm>
            <a:off x="1834433" y="839157"/>
            <a:ext cx="1061170" cy="823389"/>
            <a:chOff x="1834433" y="839157"/>
            <a:chExt cx="1061170" cy="823389"/>
          </a:xfrm>
        </p:grpSpPr>
        <p:sp>
          <p:nvSpPr>
            <p:cNvPr id="28" name="Text Box 15"/>
            <p:cNvSpPr txBox="1">
              <a:spLocks noChangeArrowheads="1"/>
            </p:cNvSpPr>
            <p:nvPr/>
          </p:nvSpPr>
          <p:spPr bwMode="auto">
            <a:xfrm>
              <a:off x="1836925" y="839157"/>
              <a:ext cx="944041" cy="307777"/>
            </a:xfrm>
            <a:prstGeom prst="rect">
              <a:avLst/>
            </a:prstGeom>
            <a:noFill/>
            <a:ln w="12700">
              <a:noFill/>
              <a:miter lim="800000"/>
              <a:headEnd type="none" w="sm" len="sm"/>
              <a:tailEnd type="none" w="sm" len="sm"/>
            </a:ln>
          </p:spPr>
          <p:txBody>
            <a:bodyPr wrap="square" anchor="ctr" anchorCtr="1">
              <a:spAutoFit/>
            </a:bodyPr>
            <a:lstStyle/>
            <a:p>
              <a:pPr algn="ct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Client(s)</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4" name="Picture 4"/>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834433" y="1142671"/>
              <a:ext cx="763298" cy="517276"/>
            </a:xfrm>
            <a:prstGeom prst="rect">
              <a:avLst/>
            </a:prstGeom>
            <a:noFill/>
            <a:ln w="9525">
              <a:noFill/>
              <a:miter lim="800000"/>
              <a:headEnd/>
              <a:tailEnd/>
            </a:ln>
          </p:spPr>
        </p:pic>
        <p:pic>
          <p:nvPicPr>
            <p:cNvPr id="1029" name="Picture 5"/>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2564394" y="1143000"/>
              <a:ext cx="331209" cy="519546"/>
            </a:xfrm>
            <a:prstGeom prst="rect">
              <a:avLst/>
            </a:prstGeom>
            <a:noFill/>
            <a:ln w="9525">
              <a:noFill/>
              <a:miter lim="800000"/>
              <a:headEnd/>
              <a:tailEnd/>
            </a:ln>
          </p:spPr>
        </p:pic>
      </p:grpSp>
      <p:sp>
        <p:nvSpPr>
          <p:cNvPr id="72" name="Text Box 192"/>
          <p:cNvSpPr txBox="1">
            <a:spLocks noChangeArrowheads="1"/>
          </p:cNvSpPr>
          <p:nvPr/>
        </p:nvSpPr>
        <p:spPr bwMode="auto">
          <a:xfrm>
            <a:off x="2502298" y="2436589"/>
            <a:ext cx="1228373" cy="38292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Generate Load</a:t>
            </a:r>
          </a:p>
        </p:txBody>
      </p:sp>
      <p:sp>
        <p:nvSpPr>
          <p:cNvPr id="97" name="Oval 7"/>
          <p:cNvSpPr>
            <a:spLocks noChangeArrowheads="1"/>
          </p:cNvSpPr>
          <p:nvPr/>
        </p:nvSpPr>
        <p:spPr bwMode="auto">
          <a:xfrm>
            <a:off x="2249413" y="2404539"/>
            <a:ext cx="324211" cy="422068"/>
          </a:xfrm>
          <a:prstGeom prst="ellipse">
            <a:avLst/>
          </a:prstGeom>
          <a:solidFill>
            <a:srgbClr val="37A5E1">
              <a:alpha val="96077"/>
            </a:srgbClr>
          </a:solidFill>
          <a:ln w="9525">
            <a:noFill/>
            <a:round/>
            <a:headEnd/>
            <a:tailEnd/>
          </a:ln>
        </p:spPr>
        <p:txBody>
          <a:bodyPr wrap="none" lIns="73025" tIns="36511" rIns="73025" bIns="36511" anchor="ctr"/>
          <a:lstStyle/>
          <a:p>
            <a:pPr>
              <a:lnSpc>
                <a:spcPct val="80000"/>
              </a:lnSpc>
              <a:spcBef>
                <a:spcPct val="25000"/>
              </a:spcBef>
              <a:spcAft>
                <a:spcPct val="40000"/>
              </a:spcAft>
            </a:pPr>
            <a:r>
              <a:rPr lang="en-US" sz="1400" b="1"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6</a:t>
            </a:r>
            <a:endParaRPr lang="en-US" sz="1400" b="1"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0" name="Group 9"/>
          <p:cNvGrpSpPr/>
          <p:nvPr/>
        </p:nvGrpSpPr>
        <p:grpSpPr>
          <a:xfrm>
            <a:off x="330012" y="2041451"/>
            <a:ext cx="1438200" cy="414355"/>
            <a:chOff x="330012" y="2153442"/>
            <a:chExt cx="1438200" cy="302364"/>
          </a:xfrm>
        </p:grpSpPr>
        <p:sp>
          <p:nvSpPr>
            <p:cNvPr id="47" name="Text Box 192"/>
            <p:cNvSpPr txBox="1">
              <a:spLocks noChangeArrowheads="1"/>
            </p:cNvSpPr>
            <p:nvPr/>
          </p:nvSpPr>
          <p:spPr bwMode="auto">
            <a:xfrm>
              <a:off x="579492" y="2167463"/>
              <a:ext cx="1188720" cy="27432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Author Scripts</a:t>
              </a:r>
            </a:p>
          </p:txBody>
        </p:sp>
        <p:sp>
          <p:nvSpPr>
            <p:cNvPr id="52" name="Oval 7">
              <a:hlinkClick r:id="" action="ppaction://noaction"/>
            </p:cNvPr>
            <p:cNvSpPr>
              <a:spLocks noChangeArrowheads="1"/>
            </p:cNvSpPr>
            <p:nvPr/>
          </p:nvSpPr>
          <p:spPr bwMode="auto">
            <a:xfrm>
              <a:off x="330012" y="2153442"/>
              <a:ext cx="324211" cy="302364"/>
            </a:xfrm>
            <a:prstGeom prst="ellipse">
              <a:avLst/>
            </a:prstGeom>
            <a:solidFill>
              <a:srgbClr val="37A5E1">
                <a:alpha val="96077"/>
              </a:srgbClr>
            </a:solidFill>
            <a:ln w="9525">
              <a:noFill/>
              <a:round/>
              <a:headEnd/>
              <a:tailEnd/>
            </a:ln>
          </p:spPr>
          <p:txBody>
            <a:bodyPr wrap="none" lIns="73025" tIns="36511" rIns="73025" bIns="36511" anchor="ctr"/>
            <a:lstStyle/>
            <a:p>
              <a:pPr>
                <a:lnSpc>
                  <a:spcPct val="80000"/>
                </a:lnSpc>
                <a:spcBef>
                  <a:spcPct val="25000"/>
                </a:spcBef>
                <a:spcAft>
                  <a:spcPct val="40000"/>
                </a:spcAft>
              </a:pPr>
              <a:r>
                <a:rPr lang="en-US" sz="1400" b="1"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1</a:t>
              </a:r>
              <a:endParaRPr lang="en-US" sz="1400" b="1"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6" name="Group 15"/>
          <p:cNvGrpSpPr/>
          <p:nvPr/>
        </p:nvGrpSpPr>
        <p:grpSpPr>
          <a:xfrm>
            <a:off x="4743095" y="2595608"/>
            <a:ext cx="1663257" cy="445204"/>
            <a:chOff x="4906385" y="2519406"/>
            <a:chExt cx="1663257" cy="302364"/>
          </a:xfrm>
        </p:grpSpPr>
        <p:sp>
          <p:nvSpPr>
            <p:cNvPr id="80" name="Text Box 192"/>
            <p:cNvSpPr txBox="1">
              <a:spLocks noChangeArrowheads="1"/>
            </p:cNvSpPr>
            <p:nvPr/>
          </p:nvSpPr>
          <p:spPr bwMode="auto">
            <a:xfrm>
              <a:off x="5152411" y="2526500"/>
              <a:ext cx="1417231" cy="27432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Measure Impact</a:t>
              </a:r>
            </a:p>
          </p:txBody>
        </p:sp>
        <p:sp>
          <p:nvSpPr>
            <p:cNvPr id="100" name="Oval 7"/>
            <p:cNvSpPr>
              <a:spLocks noChangeArrowheads="1"/>
            </p:cNvSpPr>
            <p:nvPr/>
          </p:nvSpPr>
          <p:spPr bwMode="auto">
            <a:xfrm>
              <a:off x="4906385" y="2519406"/>
              <a:ext cx="324211" cy="302364"/>
            </a:xfrm>
            <a:prstGeom prst="ellipse">
              <a:avLst/>
            </a:prstGeom>
            <a:solidFill>
              <a:srgbClr val="37A5E1">
                <a:alpha val="96077"/>
              </a:srgbClr>
            </a:solidFill>
            <a:ln w="9525">
              <a:noFill/>
              <a:round/>
              <a:headEnd/>
              <a:tailEnd/>
            </a:ln>
          </p:spPr>
          <p:txBody>
            <a:bodyPr wrap="none" lIns="73025" tIns="36511" rIns="73025" bIns="36511" anchor="ctr"/>
            <a:lstStyle/>
            <a:p>
              <a:pPr>
                <a:lnSpc>
                  <a:spcPct val="80000"/>
                </a:lnSpc>
                <a:spcBef>
                  <a:spcPct val="25000"/>
                </a:spcBef>
                <a:spcAft>
                  <a:spcPct val="40000"/>
                </a:spcAft>
              </a:pPr>
              <a:r>
                <a:rPr lang="en-US" sz="1400" b="1"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7</a:t>
              </a:r>
              <a:endParaRPr lang="en-US" sz="1400" b="1"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9" name="Group 8"/>
          <p:cNvGrpSpPr/>
          <p:nvPr/>
        </p:nvGrpSpPr>
        <p:grpSpPr>
          <a:xfrm>
            <a:off x="3103620" y="3780802"/>
            <a:ext cx="2154969" cy="1002571"/>
            <a:chOff x="3103620" y="3988097"/>
            <a:chExt cx="2154969" cy="795276"/>
          </a:xfrm>
        </p:grpSpPr>
        <p:sp>
          <p:nvSpPr>
            <p:cNvPr id="63" name="Text Box 200"/>
            <p:cNvSpPr txBox="1">
              <a:spLocks noChangeArrowheads="1"/>
            </p:cNvSpPr>
            <p:nvPr/>
          </p:nvSpPr>
          <p:spPr bwMode="auto">
            <a:xfrm>
              <a:off x="4276279" y="3988097"/>
              <a:ext cx="982310" cy="415037"/>
            </a:xfrm>
            <a:prstGeom prst="rect">
              <a:avLst/>
            </a:prstGeom>
            <a:solidFill>
              <a:schemeClr val="bg1"/>
            </a:solidFill>
            <a:ln w="9525">
              <a:solidFill>
                <a:srgbClr val="FFFFFF"/>
              </a:solidFill>
              <a:miter lim="800000"/>
              <a:headEnd/>
              <a:tailEnd/>
            </a:ln>
          </p:spPr>
          <p:txBody>
            <a:bodyPr wrap="square">
              <a:spAutoFit/>
            </a:bodyPr>
            <a:lstStyle/>
            <a:p>
              <a:pPr>
                <a:spcBef>
                  <a:spcPct val="50000"/>
                </a:spcBef>
              </a:pP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Test </a:t>
              </a:r>
              <a:b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b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Scenario</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5" name="Text Box 192"/>
            <p:cNvSpPr txBox="1">
              <a:spLocks noChangeArrowheads="1"/>
            </p:cNvSpPr>
            <p:nvPr/>
          </p:nvSpPr>
          <p:spPr bwMode="auto">
            <a:xfrm>
              <a:off x="3345439" y="4480931"/>
              <a:ext cx="1834674" cy="29798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Plan and Execute Tests</a:t>
              </a:r>
            </a:p>
          </p:txBody>
        </p:sp>
        <p:sp>
          <p:nvSpPr>
            <p:cNvPr id="103" name="Oval 7"/>
            <p:cNvSpPr>
              <a:spLocks noChangeArrowheads="1"/>
            </p:cNvSpPr>
            <p:nvPr/>
          </p:nvSpPr>
          <p:spPr bwMode="auto">
            <a:xfrm>
              <a:off x="3103620" y="4481009"/>
              <a:ext cx="324211" cy="302364"/>
            </a:xfrm>
            <a:prstGeom prst="ellipse">
              <a:avLst/>
            </a:prstGeom>
            <a:solidFill>
              <a:srgbClr val="37A5E1">
                <a:alpha val="96077"/>
              </a:srgbClr>
            </a:solidFill>
            <a:ln w="9525">
              <a:noFill/>
              <a:round/>
              <a:headEnd/>
              <a:tailEnd/>
            </a:ln>
          </p:spPr>
          <p:txBody>
            <a:bodyPr wrap="none" lIns="73025" tIns="36511" rIns="73025" bIns="36511" anchor="ctr"/>
            <a:lstStyle/>
            <a:p>
              <a:pPr>
                <a:lnSpc>
                  <a:spcPct val="80000"/>
                </a:lnSpc>
                <a:spcBef>
                  <a:spcPct val="25000"/>
                </a:spcBef>
                <a:spcAft>
                  <a:spcPct val="40000"/>
                </a:spcAft>
              </a:pPr>
              <a:r>
                <a:rPr lang="en-US" sz="1400" b="1"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3</a:t>
              </a:r>
              <a:endParaRPr lang="en-US" sz="1400" b="1"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42" name="Group 41"/>
            <p:cNvGrpSpPr/>
            <p:nvPr/>
          </p:nvGrpSpPr>
          <p:grpSpPr>
            <a:xfrm>
              <a:off x="3665032" y="4071244"/>
              <a:ext cx="649151" cy="403729"/>
              <a:chOff x="1513490" y="3187462"/>
              <a:chExt cx="763298" cy="517276"/>
            </a:xfrm>
          </p:grpSpPr>
          <p:pic>
            <p:nvPicPr>
              <p:cNvPr id="43" name="Picture 4"/>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513490" y="3187462"/>
                <a:ext cx="763298" cy="517276"/>
              </a:xfrm>
              <a:prstGeom prst="rect">
                <a:avLst/>
              </a:prstGeom>
              <a:noFill/>
              <a:ln w="9525">
                <a:noFill/>
                <a:miter lim="800000"/>
                <a:headEnd/>
                <a:tailEnd/>
              </a:ln>
            </p:spPr>
          </p:pic>
          <p:pic>
            <p:nvPicPr>
              <p:cNvPr id="44" name="Picture 43"/>
              <p:cNvPicPr/>
              <p:nvPr/>
            </p:nvPicPr>
            <p:blipFill>
              <a:blip r:embed="rId11" cstate="print">
                <a:extLst>
                  <a:ext uri="{28A0092B-C50C-407E-A947-70E740481C1C}">
                    <a14:useLocalDpi xmlns:a14="http://schemas.microsoft.com/office/drawing/2010/main" val="0"/>
                  </a:ext>
                </a:extLst>
              </a:blip>
              <a:stretch>
                <a:fillRect/>
              </a:stretch>
            </p:blipFill>
            <p:spPr>
              <a:xfrm>
                <a:off x="1788109" y="3310179"/>
                <a:ext cx="247584" cy="155881"/>
              </a:xfrm>
              <a:prstGeom prst="rect">
                <a:avLst/>
              </a:prstGeom>
            </p:spPr>
          </p:pic>
        </p:grpSp>
      </p:grpSp>
      <p:grpSp>
        <p:nvGrpSpPr>
          <p:cNvPr id="55" name="Group 54"/>
          <p:cNvGrpSpPr/>
          <p:nvPr/>
        </p:nvGrpSpPr>
        <p:grpSpPr>
          <a:xfrm>
            <a:off x="5065661" y="1897196"/>
            <a:ext cx="1792339" cy="445953"/>
            <a:chOff x="4906385" y="2519406"/>
            <a:chExt cx="1792339" cy="302364"/>
          </a:xfrm>
        </p:grpSpPr>
        <p:sp>
          <p:nvSpPr>
            <p:cNvPr id="57" name="Text Box 192"/>
            <p:cNvSpPr txBox="1">
              <a:spLocks noChangeArrowheads="1"/>
            </p:cNvSpPr>
            <p:nvPr/>
          </p:nvSpPr>
          <p:spPr bwMode="auto">
            <a:xfrm>
              <a:off x="5152411" y="2526500"/>
              <a:ext cx="1546313" cy="27432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2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Virtualize Services</a:t>
              </a:r>
            </a:p>
          </p:txBody>
        </p:sp>
        <p:sp>
          <p:nvSpPr>
            <p:cNvPr id="58" name="Oval 7"/>
            <p:cNvSpPr>
              <a:spLocks noChangeArrowheads="1"/>
            </p:cNvSpPr>
            <p:nvPr/>
          </p:nvSpPr>
          <p:spPr bwMode="auto">
            <a:xfrm>
              <a:off x="4906385" y="2519406"/>
              <a:ext cx="324211" cy="302364"/>
            </a:xfrm>
            <a:prstGeom prst="ellipse">
              <a:avLst/>
            </a:prstGeom>
            <a:solidFill>
              <a:srgbClr val="37A5E1">
                <a:alpha val="96077"/>
              </a:srgbClr>
            </a:solidFill>
            <a:ln w="9525">
              <a:noFill/>
              <a:round/>
              <a:headEnd/>
              <a:tailEnd/>
            </a:ln>
          </p:spPr>
          <p:txBody>
            <a:bodyPr wrap="none" lIns="73025" tIns="36511" rIns="73025" bIns="36511" anchor="ctr"/>
            <a:lstStyle/>
            <a:p>
              <a:pPr>
                <a:lnSpc>
                  <a:spcPct val="80000"/>
                </a:lnSpc>
                <a:spcBef>
                  <a:spcPct val="25000"/>
                </a:spcBef>
                <a:spcAft>
                  <a:spcPct val="40000"/>
                </a:spcAft>
              </a:pPr>
              <a:r>
                <a:rPr lang="en-US" sz="1400" b="1"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4</a:t>
              </a:r>
              <a:endParaRPr lang="en-US" sz="1400" b="1"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59" name="Isosceles Triangle 58"/>
          <p:cNvSpPr/>
          <p:nvPr/>
        </p:nvSpPr>
        <p:spPr>
          <a:xfrm rot="5599772">
            <a:off x="152397" y="4950193"/>
            <a:ext cx="59532" cy="69057"/>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71113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72" grpId="0" animBg="1"/>
      <p:bldP spid="97" grpId="0" animBg="1"/>
      <p:bldP spid="5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327766" y="946049"/>
            <a:ext cx="6499754" cy="2006703"/>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baseline="0">
                <a:solidFill>
                  <a:schemeClr val="bg1"/>
                </a:solidFill>
                <a:latin typeface="+mj-lt"/>
                <a:ea typeface="+mj-ea"/>
                <a:cs typeface="+mj-cs"/>
              </a:defRPr>
            </a:lvl1pPr>
          </a:lstStyle>
          <a:p>
            <a:endParaRPr lang="en-US" sz="1800" dirty="0">
              <a:solidFill>
                <a:prstClr val="white"/>
              </a:solidFill>
            </a:endParaRPr>
          </a:p>
        </p:txBody>
      </p:sp>
      <p:sp>
        <p:nvSpPr>
          <p:cNvPr id="4" name="Title 3"/>
          <p:cNvSpPr>
            <a:spLocks noGrp="1"/>
          </p:cNvSpPr>
          <p:nvPr>
            <p:ph type="ctrTitle"/>
          </p:nvPr>
        </p:nvSpPr>
        <p:spPr/>
        <p:txBody>
          <a:bodyPr/>
          <a:lstStyle/>
          <a:p>
            <a:r>
              <a:rPr lang="en-US" sz="4800" dirty="0">
                <a:solidFill>
                  <a:prstClr val="white"/>
                </a:solidFill>
                <a:latin typeface="Open Sans Light" panose="020B0306030504020204" pitchFamily="34" charset="0"/>
                <a:ea typeface="Open Sans Light" panose="020B0306030504020204" pitchFamily="34" charset="0"/>
                <a:cs typeface="Open Sans Light" panose="020B0306030504020204" pitchFamily="34" charset="0"/>
              </a:rPr>
              <a:t>Performance Testing</a:t>
            </a:r>
            <a:br>
              <a:rPr lang="en-US" sz="4800" dirty="0">
                <a:solidFill>
                  <a:prstClr val="white"/>
                </a:solidFill>
                <a:latin typeface="Open Sans Light" panose="020B0306030504020204" pitchFamily="34" charset="0"/>
                <a:ea typeface="Open Sans Light" panose="020B0306030504020204" pitchFamily="34" charset="0"/>
                <a:cs typeface="Open Sans Light" panose="020B0306030504020204" pitchFamily="34" charset="0"/>
              </a:rPr>
            </a:br>
            <a:r>
              <a:rPr lang="en-US" sz="4800" dirty="0" smtClean="0">
                <a:solidFill>
                  <a:prstClr val="white"/>
                </a:solidFill>
                <a:latin typeface="Open Sans Light" panose="020B0306030504020204" pitchFamily="34" charset="0"/>
                <a:ea typeface="Open Sans Light" panose="020B0306030504020204" pitchFamily="34" charset="0"/>
                <a:cs typeface="Open Sans Light" panose="020B0306030504020204" pitchFamily="34" charset="0"/>
              </a:rPr>
              <a:t>Questions</a:t>
            </a:r>
            <a:endParaRPr lang="en-US" sz="4800" dirty="0">
              <a:solidFill>
                <a:prstClr val="white"/>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3372185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
          <p:cNvSpPr>
            <a:spLocks noGrp="1"/>
          </p:cNvSpPr>
          <p:nvPr>
            <p:ph type="subTitle" idx="1"/>
          </p:nvPr>
        </p:nvSpPr>
        <p:spPr/>
        <p:txBody>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Executable programs in LoadRunner version </a:t>
            </a:r>
            <a:r>
              <a:rPr lang="en-US" dirty="0" smtClean="0">
                <a:latin typeface="Open Sans Light" panose="020B0306030504020204" pitchFamily="34" charset="0"/>
                <a:ea typeface="Open Sans Light" panose="020B0306030504020204" pitchFamily="34" charset="0"/>
                <a:cs typeface="Open Sans Light" panose="020B0306030504020204" pitchFamily="34" charset="0"/>
              </a:rPr>
              <a:t>12.2 </a:t>
            </a:r>
            <a:r>
              <a:rPr lang="en-US" dirty="0">
                <a:latin typeface="Open Sans Light" panose="020B0306030504020204" pitchFamily="34" charset="0"/>
                <a:ea typeface="Open Sans Light" panose="020B0306030504020204" pitchFamily="34" charset="0"/>
                <a:cs typeface="Open Sans Light" panose="020B0306030504020204" pitchFamily="34" charset="0"/>
              </a:rPr>
              <a:t>are:</a:t>
            </a:r>
          </a:p>
        </p:txBody>
      </p:sp>
      <p:sp>
        <p:nvSpPr>
          <p:cNvPr id="3" name="Title 2"/>
          <p:cNvSpPr>
            <a:spLocks noGrp="1"/>
          </p:cNvSpPr>
          <p:nvPr>
            <p:ph type="title"/>
          </p:nvPr>
        </p:nvSpPr>
        <p:spPr/>
        <p:txBody>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Question 123</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TextBox 3"/>
          <p:cNvSpPr txBox="1"/>
          <p:nvPr/>
        </p:nvSpPr>
        <p:spPr>
          <a:xfrm>
            <a:off x="457202" y="1276350"/>
            <a:ext cx="2093907" cy="1969770"/>
          </a:xfrm>
          <a:prstGeom prst="rect">
            <a:avLst/>
          </a:prstGeom>
          <a:noFill/>
        </p:spPr>
        <p:txBody>
          <a:bodyPr wrap="none" rtlCol="0">
            <a:spAutoFit/>
          </a:bodyPr>
          <a:lstStyle/>
          <a:p>
            <a:pPr marL="342900" indent="-342900" defTabSz="430213">
              <a:spcAft>
                <a:spcPts val="400"/>
              </a:spcAft>
              <a:buSzPct val="100000"/>
              <a:buFont typeface="Courier New"/>
              <a:buChar char="o"/>
            </a:pPr>
            <a:r>
              <a:rPr lang="en-US" sz="28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 16-bit</a:t>
            </a:r>
          </a:p>
          <a:p>
            <a:pPr marL="342900" indent="-342900" defTabSz="430213">
              <a:spcAft>
                <a:spcPts val="400"/>
              </a:spcAft>
              <a:buSzPct val="100000"/>
              <a:buFont typeface="Courier New"/>
              <a:buChar char="o"/>
            </a:pPr>
            <a:r>
              <a:rPr lang="en-US" sz="28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B. 32-bit</a:t>
            </a:r>
          </a:p>
          <a:p>
            <a:pPr marL="342900" indent="-342900" defTabSz="430213">
              <a:spcAft>
                <a:spcPts val="400"/>
              </a:spcAft>
              <a:buSzPct val="100000"/>
              <a:buFont typeface="Courier New"/>
              <a:buChar char="o"/>
            </a:pPr>
            <a:r>
              <a:rPr lang="en-US" sz="28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 64-bit</a:t>
            </a:r>
          </a:p>
          <a:p>
            <a:pPr marL="342900" indent="-342900" defTabSz="430213">
              <a:spcAft>
                <a:spcPts val="400"/>
              </a:spcAft>
              <a:buSzPct val="100000"/>
              <a:buFont typeface="Courier New"/>
              <a:buChar char="o"/>
            </a:pPr>
            <a:r>
              <a:rPr lang="en-US" sz="28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 128-bit</a:t>
            </a:r>
          </a:p>
        </p:txBody>
      </p:sp>
      <p:sp>
        <p:nvSpPr>
          <p:cNvPr id="6" name="TextBox 5"/>
          <p:cNvSpPr txBox="1"/>
          <p:nvPr/>
        </p:nvSpPr>
        <p:spPr>
          <a:xfrm>
            <a:off x="2501900" y="1016000"/>
            <a:ext cx="184666" cy="338554"/>
          </a:xfrm>
          <a:prstGeom prst="rect">
            <a:avLst/>
          </a:prstGeom>
          <a:noFill/>
        </p:spPr>
        <p:txBody>
          <a:bodyPr wrap="none" rtlCol="0">
            <a:spAutoFit/>
          </a:bodyPr>
          <a:lstStyle/>
          <a:p>
            <a:pPr marL="0" defTabSz="430213">
              <a:spcAft>
                <a:spcPts val="400"/>
              </a:spcAft>
              <a:buSzPct val="100000"/>
            </a:pPr>
            <a:endParaRPr lang="en-US" sz="16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4272969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
          <p:cNvSpPr>
            <a:spLocks noGrp="1"/>
          </p:cNvSpPr>
          <p:nvPr>
            <p:ph type="subTitle" idx="1"/>
          </p:nvPr>
        </p:nvSpPr>
        <p:spPr/>
        <p:txBody>
          <a:bodyPr/>
          <a:lstStyle/>
          <a:p>
            <a:r>
              <a:rPr lang="en-US" dirty="0" smtClean="0"/>
              <a:t>An ISO Reader is needed to install:</a:t>
            </a:r>
            <a:endParaRPr lang="en-US" dirty="0"/>
          </a:p>
        </p:txBody>
      </p:sp>
      <p:sp>
        <p:nvSpPr>
          <p:cNvPr id="3" name="Title 2"/>
          <p:cNvSpPr>
            <a:spLocks noGrp="1"/>
          </p:cNvSpPr>
          <p:nvPr>
            <p:ph type="title"/>
          </p:nvPr>
        </p:nvSpPr>
        <p:spPr/>
        <p:txBody>
          <a:bodyPr/>
          <a:lstStyle/>
          <a:p>
            <a:r>
              <a:rPr lang="en-US" dirty="0" smtClean="0"/>
              <a:t>Question 124</a:t>
            </a:r>
            <a:endParaRPr lang="en-US" dirty="0"/>
          </a:p>
        </p:txBody>
      </p:sp>
      <p:sp>
        <p:nvSpPr>
          <p:cNvPr id="4" name="TextBox 3"/>
          <p:cNvSpPr txBox="1"/>
          <p:nvPr/>
        </p:nvSpPr>
        <p:spPr>
          <a:xfrm>
            <a:off x="457202" y="1276350"/>
            <a:ext cx="5698996" cy="1969770"/>
          </a:xfrm>
          <a:prstGeom prst="rect">
            <a:avLst/>
          </a:prstGeom>
          <a:noFill/>
        </p:spPr>
        <p:txBody>
          <a:bodyPr wrap="none" rtlCol="0">
            <a:spAutoFit/>
          </a:bodyPr>
          <a:lstStyle/>
          <a:p>
            <a:pPr marL="342900" indent="-342900" defTabSz="430213">
              <a:spcAft>
                <a:spcPts val="400"/>
              </a:spcAft>
              <a:buSzPct val="100000"/>
              <a:buFont typeface="Courier New"/>
              <a:buChar char="o"/>
            </a:pPr>
            <a:r>
              <a:rPr lang="en-US" sz="2800" dirty="0" smtClean="0">
                <a:solidFill>
                  <a:srgbClr val="000000"/>
                </a:solidFill>
                <a:latin typeface="HP Simplified" pitchFamily="34" charset="0"/>
                <a:cs typeface="HP Simplified" pitchFamily="34" charset="0"/>
              </a:rPr>
              <a:t>A. Community Edition exe files.</a:t>
            </a:r>
          </a:p>
          <a:p>
            <a:pPr marL="342900" indent="-342900" defTabSz="430213">
              <a:spcAft>
                <a:spcPts val="400"/>
              </a:spcAft>
              <a:buSzPct val="100000"/>
              <a:buFont typeface="Courier New"/>
              <a:buChar char="o"/>
            </a:pPr>
            <a:r>
              <a:rPr lang="en-US" sz="2800" dirty="0" smtClean="0">
                <a:solidFill>
                  <a:srgbClr val="000000"/>
                </a:solidFill>
                <a:latin typeface="HP Simplified" pitchFamily="34" charset="0"/>
                <a:cs typeface="HP Simplified" pitchFamily="34" charset="0"/>
              </a:rPr>
              <a:t>B. Licensed LoadRunner downloads</a:t>
            </a:r>
          </a:p>
          <a:p>
            <a:pPr marL="342900" indent="-342900" defTabSz="430213">
              <a:spcAft>
                <a:spcPts val="400"/>
              </a:spcAft>
              <a:buSzPct val="100000"/>
              <a:buFont typeface="Courier New"/>
              <a:buChar char="o"/>
            </a:pPr>
            <a:r>
              <a:rPr lang="en-US" sz="2800" dirty="0" smtClean="0">
                <a:solidFill>
                  <a:srgbClr val="000000"/>
                </a:solidFill>
                <a:latin typeface="HP Simplified" pitchFamily="34" charset="0"/>
                <a:cs typeface="HP Simplified" pitchFamily="34" charset="0"/>
              </a:rPr>
              <a:t>C. VTS (Virtual Table Service)</a:t>
            </a:r>
          </a:p>
          <a:p>
            <a:pPr marL="342900" indent="-342900" defTabSz="430213">
              <a:spcAft>
                <a:spcPts val="400"/>
              </a:spcAft>
              <a:buSzPct val="100000"/>
              <a:buFont typeface="Courier New"/>
              <a:buChar char="o"/>
            </a:pPr>
            <a:r>
              <a:rPr lang="en-US" sz="2800" dirty="0" smtClean="0">
                <a:solidFill>
                  <a:srgbClr val="000000"/>
                </a:solidFill>
                <a:latin typeface="HP Simplified" pitchFamily="34" charset="0"/>
                <a:cs typeface="HP Simplified" pitchFamily="34" charset="0"/>
              </a:rPr>
              <a:t>D. Microsoft Office (Excel, etc.)</a:t>
            </a:r>
          </a:p>
        </p:txBody>
      </p:sp>
      <p:sp>
        <p:nvSpPr>
          <p:cNvPr id="6" name="TextBox 5"/>
          <p:cNvSpPr txBox="1"/>
          <p:nvPr/>
        </p:nvSpPr>
        <p:spPr>
          <a:xfrm>
            <a:off x="2501900" y="1016000"/>
            <a:ext cx="184666" cy="338554"/>
          </a:xfrm>
          <a:prstGeom prst="rect">
            <a:avLst/>
          </a:prstGeom>
          <a:noFill/>
        </p:spPr>
        <p:txBody>
          <a:bodyPr wrap="none" rtlCol="0">
            <a:spAutoFit/>
          </a:bodyPr>
          <a:lstStyle/>
          <a:p>
            <a:pPr marL="0"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179976869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What is your download bandwidth?</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Question 125</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TextBox 3"/>
          <p:cNvSpPr txBox="1"/>
          <p:nvPr/>
        </p:nvSpPr>
        <p:spPr>
          <a:xfrm>
            <a:off x="457202" y="1276350"/>
            <a:ext cx="3017236" cy="1969770"/>
          </a:xfrm>
          <a:prstGeom prst="rect">
            <a:avLst/>
          </a:prstGeom>
          <a:noFill/>
        </p:spPr>
        <p:txBody>
          <a:bodyPr wrap="none" rtlCol="0">
            <a:spAutoFit/>
          </a:bodyPr>
          <a:lstStyle/>
          <a:p>
            <a:pPr marL="342900" indent="-342900" defTabSz="430213">
              <a:spcAft>
                <a:spcPts val="400"/>
              </a:spcAft>
              <a:buSzPct val="100000"/>
              <a:buFont typeface="Courier New"/>
              <a:buChar char="o"/>
            </a:pPr>
            <a:r>
              <a:rPr lang="en-US" sz="28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 1 kb/Sec.</a:t>
            </a:r>
          </a:p>
          <a:p>
            <a:pPr marL="342900" indent="-342900" defTabSz="430213">
              <a:spcAft>
                <a:spcPts val="400"/>
              </a:spcAft>
              <a:buSzPct val="100000"/>
              <a:buFont typeface="Courier New"/>
              <a:buChar char="o"/>
            </a:pPr>
            <a:r>
              <a:rPr lang="en-US" sz="28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B. </a:t>
            </a: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10 </a:t>
            </a:r>
            <a:r>
              <a:rPr lang="en-US" sz="28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kb/Sec.</a:t>
            </a:r>
          </a:p>
          <a:p>
            <a:pPr marL="342900" indent="-342900" defTabSz="430213">
              <a:spcAft>
                <a:spcPts val="400"/>
              </a:spcAft>
              <a:buSzPct val="100000"/>
              <a:buFont typeface="Courier New"/>
              <a:buChar char="o"/>
            </a:pPr>
            <a:r>
              <a:rPr lang="en-US" sz="28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 100 kb/Sec.</a:t>
            </a:r>
          </a:p>
          <a:p>
            <a:pPr marL="342900" indent="-342900" defTabSz="430213">
              <a:spcAft>
                <a:spcPts val="400"/>
              </a:spcAft>
              <a:buSzPct val="100000"/>
              <a:buFont typeface="Courier New"/>
              <a:buChar char="o"/>
            </a:pPr>
            <a:r>
              <a:rPr lang="en-US" sz="28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 1000 kb/Sec.</a:t>
            </a:r>
          </a:p>
        </p:txBody>
      </p:sp>
    </p:spTree>
    <p:extLst>
      <p:ext uri="{BB962C8B-B14F-4D97-AF65-F5344CB8AC3E}">
        <p14:creationId xmlns:p14="http://schemas.microsoft.com/office/powerpoint/2010/main" val="340351520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rot="16200000">
            <a:off x="-1983580" y="2205832"/>
            <a:ext cx="4538664" cy="460375"/>
          </a:xfrm>
        </p:spPr>
        <p:txBody>
          <a:bodyPr/>
          <a:lstStyle/>
          <a:p>
            <a:r>
              <a:rPr lang="en-US" dirty="0" smtClean="0">
                <a:latin typeface="Open Sans" charset="0"/>
                <a:ea typeface="ＭＳ Ｐゴシック" charset="0"/>
                <a:cs typeface="Open Sans" charset="0"/>
              </a:rPr>
              <a:t>Auto correlation</a:t>
            </a:r>
            <a:endParaRPr lang="en-US" dirty="0">
              <a:latin typeface="Open Sans" charset="0"/>
              <a:ea typeface="ＭＳ Ｐゴシック" charset="0"/>
              <a:cs typeface="Open Sans" charset="0"/>
            </a:endParaRPr>
          </a:p>
        </p:txBody>
      </p:sp>
      <p:sp>
        <p:nvSpPr>
          <p:cNvPr id="32770" name="Content Placeholder 2"/>
          <p:cNvSpPr>
            <a:spLocks noGrp="1"/>
          </p:cNvSpPr>
          <p:nvPr>
            <p:ph idx="1"/>
          </p:nvPr>
        </p:nvSpPr>
        <p:spPr>
          <a:xfrm>
            <a:off x="838200" y="438150"/>
            <a:ext cx="7680325" cy="3733800"/>
          </a:xfrm>
        </p:spPr>
        <p:txBody>
          <a:bodyPr/>
          <a:lstStyle/>
          <a:p>
            <a:pPr marL="457200" indent="-457200">
              <a:buFont typeface="Helvetica" charset="0"/>
              <a:buAutoNum type="arabicPeriod"/>
            </a:pPr>
            <a:r>
              <a:rPr lang="en-US" sz="2400" dirty="0" smtClean="0">
                <a:latin typeface="Open Sans Light"/>
                <a:ea typeface="ＭＳ Ｐゴシック" charset="0"/>
                <a:cs typeface="Open Sans Light"/>
              </a:rPr>
              <a:t>Create a Web (HTTP/HTML) script</a:t>
            </a:r>
            <a:endParaRPr lang="en-US" sz="2400" dirty="0">
              <a:latin typeface="Open Sans Light"/>
              <a:ea typeface="ＭＳ Ｐゴシック" charset="0"/>
              <a:cs typeface="Open Sans Light"/>
            </a:endParaRPr>
          </a:p>
          <a:p>
            <a:pPr marL="457200" indent="-457200">
              <a:buFont typeface="Helvetica" charset="0"/>
              <a:buAutoNum type="arabicPeriod"/>
            </a:pPr>
            <a:r>
              <a:rPr lang="en-US" sz="2400" dirty="0" smtClean="0">
                <a:latin typeface="Open Sans Light"/>
                <a:ea typeface="ＭＳ Ｐゴシック" charset="0"/>
                <a:cs typeface="Open Sans Light"/>
              </a:rPr>
              <a:t>Recording Options: JavaScript or C</a:t>
            </a:r>
            <a:endParaRPr lang="en-US" sz="2400" dirty="0">
              <a:latin typeface="Open Sans Light"/>
              <a:ea typeface="ＭＳ Ｐゴシック" charset="0"/>
              <a:cs typeface="Open Sans Light"/>
            </a:endParaRPr>
          </a:p>
          <a:p>
            <a:pPr marL="457200" indent="-457200">
              <a:buFont typeface="Helvetica" charset="0"/>
              <a:buAutoNum type="arabicPeriod"/>
            </a:pPr>
            <a:r>
              <a:rPr lang="en-US" sz="2400" dirty="0" smtClean="0">
                <a:latin typeface="Open Sans Light"/>
                <a:ea typeface="ＭＳ Ｐゴシック" charset="0"/>
                <a:cs typeface="Open Sans Light"/>
              </a:rPr>
              <a:t>Record just the Login</a:t>
            </a:r>
            <a:endParaRPr lang="en-US" sz="2400" dirty="0">
              <a:latin typeface="Open Sans Light"/>
              <a:ea typeface="ＭＳ Ｐゴシック" charset="0"/>
              <a:cs typeface="Open Sans Light"/>
            </a:endParaRPr>
          </a:p>
          <a:p>
            <a:pPr marL="457200" indent="-457200">
              <a:buFont typeface="Helvetica" charset="0"/>
              <a:buAutoNum type="arabicPeriod"/>
            </a:pPr>
            <a:r>
              <a:rPr lang="en-US" sz="2400" dirty="0" smtClean="0">
                <a:latin typeface="Open Sans Light"/>
                <a:ea typeface="ＭＳ Ｐゴシック" charset="0"/>
                <a:cs typeface="Open Sans Light"/>
              </a:rPr>
              <a:t>Close Correlation without activating</a:t>
            </a:r>
          </a:p>
          <a:p>
            <a:pPr marL="457200" indent="-457200">
              <a:buFont typeface="Helvetica" charset="0"/>
              <a:buAutoNum type="arabicPeriod"/>
            </a:pPr>
            <a:r>
              <a:rPr lang="en-US" sz="2400" dirty="0" smtClean="0">
                <a:latin typeface="Open Sans Light"/>
                <a:ea typeface="ＭＳ Ｐゴシック" charset="0"/>
                <a:cs typeface="Open Sans Light"/>
              </a:rPr>
              <a:t>Run generated script (for errors)</a:t>
            </a:r>
          </a:p>
          <a:p>
            <a:pPr marL="457200" indent="-457200">
              <a:buFont typeface="Helvetica" charset="0"/>
              <a:buAutoNum type="arabicPeriod"/>
            </a:pPr>
            <a:r>
              <a:rPr lang="en-US" sz="2400" dirty="0" smtClean="0">
                <a:latin typeface="Open Sans Light"/>
                <a:ea typeface="ＭＳ Ｐゴシック" charset="0"/>
                <a:cs typeface="Open Sans Light"/>
              </a:rPr>
              <a:t>Examine response HTTP headers</a:t>
            </a:r>
            <a:endParaRPr lang="en-US" sz="2400" dirty="0">
              <a:latin typeface="Open Sans Light"/>
              <a:ea typeface="ＭＳ Ｐゴシック" charset="0"/>
              <a:cs typeface="Open Sans Light"/>
            </a:endParaRPr>
          </a:p>
          <a:p>
            <a:pPr marL="457200" indent="-457200">
              <a:buFont typeface="Helvetica" charset="0"/>
              <a:buAutoNum type="arabicPeriod"/>
            </a:pPr>
            <a:r>
              <a:rPr lang="en-US" sz="2400" dirty="0" smtClean="0">
                <a:latin typeface="Open Sans Light"/>
                <a:ea typeface="ＭＳ Ｐゴシック" charset="0"/>
                <a:cs typeface="Open Sans Light"/>
              </a:rPr>
              <a:t>Activate Correlation found</a:t>
            </a:r>
            <a:endParaRPr lang="en-US" sz="2400" dirty="0">
              <a:latin typeface="Open Sans Light"/>
              <a:ea typeface="ＭＳ Ｐゴシック" charset="0"/>
              <a:cs typeface="Open Sans Light"/>
            </a:endParaRPr>
          </a:p>
          <a:p>
            <a:pPr marL="457200" indent="-457200">
              <a:buFont typeface="Helvetica" charset="0"/>
              <a:buAutoNum type="arabicPeriod"/>
            </a:pPr>
            <a:r>
              <a:rPr lang="en-US" sz="2400" dirty="0" smtClean="0">
                <a:latin typeface="Open Sans Light"/>
                <a:ea typeface="ＭＳ Ｐゴシック" charset="0"/>
                <a:cs typeface="Open Sans Light"/>
              </a:rPr>
              <a:t>Run script (for success)</a:t>
            </a:r>
          </a:p>
          <a:p>
            <a:pPr marL="457200" indent="-457200">
              <a:buFont typeface="Helvetica" charset="0"/>
              <a:buAutoNum type="arabicPeriod"/>
            </a:pPr>
            <a:r>
              <a:rPr lang="en-US" sz="2400" dirty="0" smtClean="0">
                <a:latin typeface="Open Sans Light"/>
                <a:ea typeface="ＭＳ Ｐゴシック" charset="0"/>
                <a:cs typeface="Open Sans Light"/>
              </a:rPr>
              <a:t>Record next step</a:t>
            </a:r>
          </a:p>
          <a:p>
            <a:pPr marL="457200" indent="-457200">
              <a:buFont typeface="Helvetica" charset="0"/>
              <a:buAutoNum type="arabicPeriod"/>
            </a:pPr>
            <a:r>
              <a:rPr lang="en-US" sz="2400" dirty="0">
                <a:latin typeface="Open Sans Light"/>
                <a:ea typeface="ＭＳ Ｐゴシック" charset="0"/>
                <a:cs typeface="Open Sans Light"/>
              </a:rPr>
              <a:t>Activate </a:t>
            </a:r>
            <a:r>
              <a:rPr lang="en-US" sz="2400" dirty="0" smtClean="0">
                <a:latin typeface="Open Sans Light"/>
                <a:ea typeface="ＭＳ Ｐゴシック" charset="0"/>
                <a:cs typeface="Open Sans Light"/>
              </a:rPr>
              <a:t>next Correlation </a:t>
            </a:r>
            <a:r>
              <a:rPr lang="en-US" sz="2400" dirty="0">
                <a:latin typeface="Open Sans Light"/>
                <a:ea typeface="ＭＳ Ｐゴシック" charset="0"/>
                <a:cs typeface="Open Sans Light"/>
              </a:rPr>
              <a:t>found</a:t>
            </a:r>
          </a:p>
          <a:p>
            <a:pPr marL="457200" indent="-457200">
              <a:buFont typeface="Helvetica" charset="0"/>
              <a:buAutoNum type="arabicPeriod"/>
            </a:pPr>
            <a:endParaRPr lang="en-US" sz="2400" dirty="0">
              <a:latin typeface="Open Sans Light"/>
              <a:ea typeface="ＭＳ Ｐゴシック" charset="0"/>
              <a:cs typeface="Open Sans Light"/>
            </a:endParaRPr>
          </a:p>
        </p:txBody>
      </p:sp>
    </p:spTree>
    <p:extLst>
      <p:ext uri="{BB962C8B-B14F-4D97-AF65-F5344CB8AC3E}">
        <p14:creationId xmlns:p14="http://schemas.microsoft.com/office/powerpoint/2010/main" val="18213670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Social media</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Stay in touch!</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Box 9"/>
          <p:cNvSpPr txBox="1"/>
          <p:nvPr/>
        </p:nvSpPr>
        <p:spPr>
          <a:xfrm>
            <a:off x="843596" y="1688736"/>
            <a:ext cx="5791329" cy="400110"/>
          </a:xfrm>
          <a:prstGeom prst="rect">
            <a:avLst/>
          </a:prstGeom>
          <a:noFill/>
        </p:spPr>
        <p:txBody>
          <a:bodyPr wrap="none" rtlCol="0">
            <a:spAutoFit/>
          </a:bodyPr>
          <a:lstStyle/>
          <a:p>
            <a:pPr defTabSz="430213">
              <a:spcAft>
                <a:spcPts val="400"/>
              </a:spcAft>
              <a:buSzPct val="100000"/>
            </a:pPr>
            <a:r>
              <a:rPr lang="en-US" sz="20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hlinkClick r:id="rId3"/>
              </a:rPr>
              <a:t>Facebook.com/groups/HPLoadRunner</a:t>
            </a:r>
            <a:r>
              <a:rPr lang="en-US" sz="20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for events</a:t>
            </a:r>
          </a:p>
        </p:txBody>
      </p:sp>
      <p:sp>
        <p:nvSpPr>
          <p:cNvPr id="12" name="TextBox 11"/>
          <p:cNvSpPr txBox="1"/>
          <p:nvPr/>
        </p:nvSpPr>
        <p:spPr>
          <a:xfrm>
            <a:off x="843595" y="1216103"/>
            <a:ext cx="4932441" cy="400110"/>
          </a:xfrm>
          <a:prstGeom prst="rect">
            <a:avLst/>
          </a:prstGeom>
          <a:noFill/>
        </p:spPr>
        <p:txBody>
          <a:bodyPr wrap="none" rtlCol="0">
            <a:spAutoFit/>
          </a:bodyPr>
          <a:lstStyle/>
          <a:p>
            <a:pPr defTabSz="430213">
              <a:spcAft>
                <a:spcPts val="400"/>
              </a:spcAft>
              <a:buSzPct val="100000"/>
            </a:pPr>
            <a:r>
              <a:rPr lang="en-US" sz="20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Twitter:  </a:t>
            </a:r>
            <a:r>
              <a:rPr lang="en-US" sz="20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hlinkClick r:id="rId4"/>
              </a:rPr>
              <a:t>#hploadrunner</a:t>
            </a: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20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hlinkClick r:id="rId5"/>
              </a:rPr>
              <a:t>@hploadrunner</a:t>
            </a:r>
            <a:r>
              <a:rPr lang="en-US" sz="20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p:txBody>
      </p:sp>
      <p:sp>
        <p:nvSpPr>
          <p:cNvPr id="14" name="TextBox 13"/>
          <p:cNvSpPr txBox="1"/>
          <p:nvPr/>
        </p:nvSpPr>
        <p:spPr>
          <a:xfrm>
            <a:off x="843596" y="2161369"/>
            <a:ext cx="5764078" cy="400110"/>
          </a:xfrm>
          <a:prstGeom prst="rect">
            <a:avLst/>
          </a:prstGeom>
          <a:noFill/>
        </p:spPr>
        <p:txBody>
          <a:bodyPr wrap="none" rtlCol="0">
            <a:spAutoFit/>
          </a:bodyPr>
          <a:lstStyle/>
          <a:p>
            <a:pPr defTabSz="430213">
              <a:spcAft>
                <a:spcPts val="400"/>
              </a:spcAft>
              <a:buSzPct val="100000"/>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hlinkClick r:id="rId6"/>
              </a:rPr>
              <a:t>linkedin.com/</a:t>
            </a:r>
            <a:r>
              <a:rPr lang="en-US" sz="2000" dirty="0" err="1" smtClean="0">
                <a:latin typeface="Open Sans Light" panose="020B0306030504020204" pitchFamily="34" charset="0"/>
                <a:ea typeface="Open Sans Light" panose="020B0306030504020204" pitchFamily="34" charset="0"/>
                <a:cs typeface="Open Sans Light" panose="020B0306030504020204" pitchFamily="34" charset="0"/>
                <a:hlinkClick r:id="rId6"/>
              </a:rPr>
              <a:t>groups?gid</a:t>
            </a: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hlinkClick r:id="rId6"/>
              </a:rPr>
              <a:t>=1879289</a:t>
            </a: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 (LoadRunner)</a:t>
            </a:r>
            <a:endParaRPr lang="en-US" sz="20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TextBox 15"/>
          <p:cNvSpPr txBox="1"/>
          <p:nvPr/>
        </p:nvSpPr>
        <p:spPr>
          <a:xfrm>
            <a:off x="843595" y="2634002"/>
            <a:ext cx="5446747" cy="400110"/>
          </a:xfrm>
          <a:prstGeom prst="rect">
            <a:avLst/>
          </a:prstGeom>
          <a:noFill/>
        </p:spPr>
        <p:txBody>
          <a:bodyPr wrap="none" rtlCol="0">
            <a:spAutoFit/>
          </a:bodyPr>
          <a:lstStyle/>
          <a:p>
            <a:pPr defTabSz="430213">
              <a:spcAft>
                <a:spcPts val="400"/>
              </a:spcAft>
              <a:buSzPct val="100000"/>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hlinkClick r:id="rId7"/>
              </a:rPr>
              <a:t>Linkedin.com/</a:t>
            </a:r>
            <a:r>
              <a:rPr lang="en-US" sz="2000" dirty="0" err="1" smtClean="0">
                <a:latin typeface="Open Sans Light" panose="020B0306030504020204" pitchFamily="34" charset="0"/>
                <a:ea typeface="Open Sans Light" panose="020B0306030504020204" pitchFamily="34" charset="0"/>
                <a:cs typeface="Open Sans Light" panose="020B0306030504020204" pitchFamily="34" charset="0"/>
                <a:hlinkClick r:id="rId7"/>
              </a:rPr>
              <a:t>groups?gid</a:t>
            </a: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hlinkClick r:id="rId7"/>
              </a:rPr>
              <a:t>=4539324</a:t>
            </a: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 (TruClient)</a:t>
            </a:r>
            <a:endPar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AutoShape 2" descr="https://www.twitter.com/favicon.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AutoShape 4" descr="https://www.twitter.com/favicon.ic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TextBox 17"/>
          <p:cNvSpPr txBox="1"/>
          <p:nvPr/>
        </p:nvSpPr>
        <p:spPr>
          <a:xfrm>
            <a:off x="843593" y="3087973"/>
            <a:ext cx="6827190" cy="400110"/>
          </a:xfrm>
          <a:prstGeom prst="rect">
            <a:avLst/>
          </a:prstGeom>
          <a:noFill/>
        </p:spPr>
        <p:txBody>
          <a:bodyPr wrap="none" rtlCol="0">
            <a:spAutoFit/>
          </a:bodyPr>
          <a:lstStyle/>
          <a:p>
            <a:pPr defTabSz="430213">
              <a:spcAft>
                <a:spcPts val="400"/>
              </a:spcAft>
              <a:buSzPct val="100000"/>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hlinkClick r:id="rId8"/>
              </a:rPr>
              <a:t>HPLN.hp.com/group/performance-center-and-loadrunner</a:t>
            </a:r>
            <a:endParaRPr lang="en-US" sz="20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026" name="Picture 2" descr="Linked i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435" y="2275699"/>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witt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735" y="1330433"/>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eboo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2735" y="1803066"/>
            <a:ext cx="171450" cy="1714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55313" y="4311377"/>
            <a:ext cx="7686976" cy="276999"/>
          </a:xfrm>
          <a:prstGeom prst="rect">
            <a:avLst/>
          </a:prstGeom>
          <a:noFill/>
        </p:spPr>
        <p:txBody>
          <a:bodyPr wrap="none" rtlCol="0">
            <a:spAutoFit/>
          </a:bodyPr>
          <a:lstStyle/>
          <a:p>
            <a:pPr defTabSz="430213">
              <a:spcAft>
                <a:spcPts val="400"/>
              </a:spcAft>
              <a:buSzPct val="100000"/>
            </a:pPr>
            <a:r>
              <a:rPr lang="en-US" sz="1200" dirty="0">
                <a:latin typeface="Open Sans Light" panose="020B0306030504020204" pitchFamily="34" charset="0"/>
                <a:ea typeface="Open Sans Light" panose="020B0306030504020204" pitchFamily="34" charset="0"/>
                <a:cs typeface="Open Sans Light" panose="020B0306030504020204" pitchFamily="34" charset="0"/>
              </a:rPr>
              <a:t>http://h30499.www3.hp.com/t5/Discover-Performance-Blog/bg-p/discover-it-performance-management-blog</a:t>
            </a:r>
            <a:endParaRPr lang="en-US" sz="12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TextBox 16"/>
          <p:cNvSpPr txBox="1"/>
          <p:nvPr/>
        </p:nvSpPr>
        <p:spPr>
          <a:xfrm>
            <a:off x="848513" y="4010422"/>
            <a:ext cx="4871526" cy="400110"/>
          </a:xfrm>
          <a:prstGeom prst="rect">
            <a:avLst/>
          </a:prstGeom>
          <a:noFill/>
        </p:spPr>
        <p:txBody>
          <a:bodyPr wrap="none" rtlCol="0">
            <a:spAutoFit/>
          </a:bodyPr>
          <a:lstStyle/>
          <a:p>
            <a:pPr defTabSz="430213">
              <a:spcAft>
                <a:spcPts val="400"/>
              </a:spcAft>
              <a:buSzPct val="100000"/>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hlinkClick r:id="rId12"/>
              </a:rPr>
              <a:t>bit.ly/</a:t>
            </a:r>
            <a:r>
              <a:rPr lang="en-US" sz="2000" dirty="0" err="1" smtClean="0">
                <a:latin typeface="Open Sans Light" panose="020B0306030504020204" pitchFamily="34" charset="0"/>
                <a:ea typeface="Open Sans Light" panose="020B0306030504020204" pitchFamily="34" charset="0"/>
                <a:cs typeface="Open Sans Light" panose="020B0306030504020204" pitchFamily="34" charset="0"/>
                <a:hlinkClick r:id="rId12"/>
              </a:rPr>
              <a:t>vLNibr</a:t>
            </a: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 (Discover Performance Blog)</a:t>
            </a:r>
            <a:endParaRPr lang="en-US" sz="20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TextBox 18"/>
          <p:cNvSpPr txBox="1"/>
          <p:nvPr/>
        </p:nvSpPr>
        <p:spPr>
          <a:xfrm>
            <a:off x="833767" y="3616306"/>
            <a:ext cx="4355680" cy="400110"/>
          </a:xfrm>
          <a:prstGeom prst="rect">
            <a:avLst/>
          </a:prstGeom>
          <a:noFill/>
        </p:spPr>
        <p:txBody>
          <a:bodyPr wrap="none" rtlCol="0">
            <a:spAutoFit/>
          </a:bodyPr>
          <a:lstStyle/>
          <a:p>
            <a:pPr defTabSz="430213">
              <a:spcAft>
                <a:spcPts val="400"/>
              </a:spcAft>
              <a:buSzPct val="100000"/>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hlinkClick r:id="rId13"/>
              </a:rPr>
              <a:t>hp.com/go/</a:t>
            </a:r>
            <a:r>
              <a:rPr lang="en-US" sz="2000" dirty="0" err="1" smtClean="0">
                <a:latin typeface="Open Sans Light" panose="020B0306030504020204" pitchFamily="34" charset="0"/>
                <a:ea typeface="Open Sans Light" panose="020B0306030504020204" pitchFamily="34" charset="0"/>
                <a:cs typeface="Open Sans Light" panose="020B0306030504020204" pitchFamily="34" charset="0"/>
                <a:hlinkClick r:id="rId13"/>
              </a:rPr>
              <a:t>lrblog</a:t>
            </a: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 (LoadRunner Blog)</a:t>
            </a:r>
            <a:endParaRPr lang="en-US" sz="20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Box 19"/>
          <p:cNvSpPr txBox="1"/>
          <p:nvPr/>
        </p:nvSpPr>
        <p:spPr>
          <a:xfrm>
            <a:off x="855313" y="3396117"/>
            <a:ext cx="3477812" cy="276999"/>
          </a:xfrm>
          <a:prstGeom prst="rect">
            <a:avLst/>
          </a:prstGeom>
          <a:noFill/>
        </p:spPr>
        <p:txBody>
          <a:bodyPr wrap="none" rtlCol="0">
            <a:spAutoFit/>
          </a:bodyPr>
          <a:lstStyle/>
          <a:p>
            <a:pPr defTabSz="430213">
              <a:spcAft>
                <a:spcPts val="400"/>
              </a:spcAft>
              <a:buSzPct val="100000"/>
            </a:pP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“Answers </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and code from those who really </a:t>
            </a: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know”</a:t>
            </a:r>
            <a:endParaRPr lang="en-US" sz="1200"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1" name="Picture 2" descr="Linked i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200" y="2787650"/>
            <a:ext cx="171450"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9931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63"/>
          <p:cNvSpPr/>
          <p:nvPr/>
        </p:nvSpPr>
        <p:spPr>
          <a:xfrm>
            <a:off x="3352800" y="1587660"/>
            <a:ext cx="2995613" cy="1548446"/>
          </a:xfrm>
          <a:prstGeom prst="roundRect">
            <a:avLst/>
          </a:prstGeom>
          <a:solidFill>
            <a:srgbClr val="00B05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altLang="en-US" sz="1200" i="1" dirty="0" smtClean="0">
                <a:solidFill>
                  <a:schemeClr val="bg1"/>
                </a:solidFill>
                <a:latin typeface="Open Sans"/>
              </a:rPr>
              <a:t>local git</a:t>
            </a:r>
            <a:r>
              <a:rPr lang="en-US" altLang="en-US" sz="1200" i="1" dirty="0">
                <a:solidFill>
                  <a:schemeClr val="bg1"/>
                </a:solidFill>
                <a:latin typeface="Open Sans"/>
              </a:rPr>
              <a:t> </a:t>
            </a:r>
            <a:r>
              <a:rPr lang="en-US" altLang="en-US" sz="1200" i="1" dirty="0" smtClean="0">
                <a:solidFill>
                  <a:schemeClr val="bg1"/>
                </a:solidFill>
                <a:latin typeface="Open Sans"/>
              </a:rPr>
              <a:t>repo</a:t>
            </a:r>
            <a:r>
              <a:rPr lang="en-US" altLang="en-US" sz="1200" i="1" dirty="0">
                <a:solidFill>
                  <a:schemeClr val="bg1"/>
                </a:solidFill>
                <a:latin typeface="Open Sans"/>
              </a:rPr>
              <a:t>.</a:t>
            </a:r>
          </a:p>
        </p:txBody>
      </p:sp>
      <p:cxnSp>
        <p:nvCxnSpPr>
          <p:cNvPr id="86" name="Straight Arrow Connector 85"/>
          <p:cNvCxnSpPr>
            <a:endCxn id="100" idx="2"/>
          </p:cNvCxnSpPr>
          <p:nvPr/>
        </p:nvCxnSpPr>
        <p:spPr>
          <a:xfrm flipV="1">
            <a:off x="3800476" y="1430337"/>
            <a:ext cx="0" cy="313136"/>
          </a:xfrm>
          <a:prstGeom prst="straightConnector1">
            <a:avLst/>
          </a:prstGeom>
          <a:ln>
            <a:solidFill>
              <a:schemeClr val="accent2"/>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endCxn id="69" idx="1"/>
          </p:cNvCxnSpPr>
          <p:nvPr/>
        </p:nvCxnSpPr>
        <p:spPr>
          <a:xfrm flipV="1">
            <a:off x="2362200" y="1280319"/>
            <a:ext cx="363538" cy="5556"/>
          </a:xfrm>
          <a:prstGeom prst="straightConnector1">
            <a:avLst/>
          </a:prstGeom>
          <a:ln>
            <a:solidFill>
              <a:schemeClr val="accent1">
                <a:lumMod val="50000"/>
              </a:schemeClr>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dirty="0" smtClean="0">
                <a:latin typeface="Open Sans Light" panose="020B0306030504020204" pitchFamily="34" charset="0"/>
                <a:ea typeface="Open Sans Light" panose="020B0306030504020204" pitchFamily="34" charset="0"/>
                <a:cs typeface="Open Sans Light" panose="020B0306030504020204" pitchFamily="34" charset="0"/>
              </a:rPr>
              <a:t>Script locations strategy</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5" name="Rounded Rectangle 64"/>
          <p:cNvSpPr/>
          <p:nvPr/>
        </p:nvSpPr>
        <p:spPr>
          <a:xfrm>
            <a:off x="1516063" y="1951038"/>
            <a:ext cx="1231900" cy="1755775"/>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a:defRPr/>
            </a:pPr>
            <a:endParaRPr lang="en-US" altLang="en-US" sz="1000">
              <a:solidFill>
                <a:srgbClr val="FFFFFF"/>
              </a:solidFill>
            </a:endParaRPr>
          </a:p>
        </p:txBody>
      </p:sp>
      <p:sp>
        <p:nvSpPr>
          <p:cNvPr id="66" name="Rounded Rectangle 65"/>
          <p:cNvSpPr/>
          <p:nvPr/>
        </p:nvSpPr>
        <p:spPr>
          <a:xfrm>
            <a:off x="1524000" y="3271838"/>
            <a:ext cx="3062288" cy="852487"/>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b"/>
          <a:lstStyle/>
          <a:p>
            <a:pPr>
              <a:defRPr/>
            </a:pPr>
            <a:r>
              <a:rPr lang="en-US" sz="1050" i="1" dirty="0" smtClean="0"/>
              <a:t>Website Downloads </a:t>
            </a:r>
            <a:r>
              <a:rPr lang="en-US" sz="1050" i="1" dirty="0"/>
              <a:t>folder</a:t>
            </a:r>
          </a:p>
        </p:txBody>
      </p:sp>
      <p:cxnSp>
        <p:nvCxnSpPr>
          <p:cNvPr id="67" name="Straight Arrow Connector 66"/>
          <p:cNvCxnSpPr>
            <a:stCxn id="82" idx="0"/>
            <a:endCxn id="99" idx="2"/>
          </p:cNvCxnSpPr>
          <p:nvPr/>
        </p:nvCxnSpPr>
        <p:spPr>
          <a:xfrm flipH="1" flipV="1">
            <a:off x="4845408" y="1446212"/>
            <a:ext cx="822761" cy="584201"/>
          </a:xfrm>
          <a:prstGeom prst="straightConnector1">
            <a:avLst/>
          </a:prstGeom>
          <a:ln>
            <a:solidFill>
              <a:schemeClr val="accent2"/>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cxnSpLocks noChangeShapeType="1"/>
            <a:stCxn id="75" idx="0"/>
            <a:endCxn id="99" idx="2"/>
          </p:cNvCxnSpPr>
          <p:nvPr/>
        </p:nvCxnSpPr>
        <p:spPr bwMode="auto">
          <a:xfrm flipV="1">
            <a:off x="4048919" y="1446212"/>
            <a:ext cx="796489" cy="584201"/>
          </a:xfrm>
          <a:prstGeom prst="straightConnector1">
            <a:avLst/>
          </a:prstGeom>
          <a:noFill/>
          <a:ln w="25400">
            <a:solidFill>
              <a:schemeClr val="accent2"/>
            </a:solidFill>
            <a:round/>
            <a:headEnd/>
            <a:tailEnd type="triangle" w="lg" len="lg"/>
          </a:ln>
          <a:effectLst>
            <a:outerShdw blurRad="50800" dist="38100" dir="2700000" algn="tl" rotWithShape="0">
              <a:schemeClr val="bg1">
                <a:alpha val="42999"/>
              </a:schemeClr>
            </a:outerShdw>
          </a:effectLst>
          <a:extLst>
            <a:ext uri="{909E8E84-426E-40dd-AFC4-6F175D3DCCD1}">
              <a14:hiddenFill xmlns:a14="http://schemas.microsoft.com/office/drawing/2010/main">
                <a:noFill/>
              </a14:hiddenFill>
            </a:ext>
          </a:extLst>
        </p:spPr>
      </p:cxnSp>
      <p:sp>
        <p:nvSpPr>
          <p:cNvPr id="69" name="Rectangle 68"/>
          <p:cNvSpPr/>
          <p:nvPr/>
        </p:nvSpPr>
        <p:spPr>
          <a:xfrm>
            <a:off x="2725738" y="1123950"/>
            <a:ext cx="627062" cy="312737"/>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smtClean="0">
                <a:latin typeface="Open Sans"/>
              </a:rPr>
              <a:t>VuGen</a:t>
            </a:r>
            <a:endParaRPr lang="en-US" sz="1050" dirty="0">
              <a:latin typeface="Open Sans"/>
            </a:endParaRPr>
          </a:p>
        </p:txBody>
      </p:sp>
      <p:sp>
        <p:nvSpPr>
          <p:cNvPr id="70" name="Rectangle 69"/>
          <p:cNvSpPr/>
          <p:nvPr/>
        </p:nvSpPr>
        <p:spPr>
          <a:xfrm>
            <a:off x="1447801" y="1123950"/>
            <a:ext cx="1023938" cy="381793"/>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smtClean="0">
                <a:latin typeface="Open Sans"/>
              </a:rPr>
              <a:t>Windows File</a:t>
            </a:r>
            <a:r>
              <a:rPr lang="en-US" sz="1050" dirty="0">
                <a:latin typeface="Open Sans"/>
              </a:rPr>
              <a:t/>
            </a:r>
            <a:br>
              <a:rPr lang="en-US" sz="1050" dirty="0">
                <a:latin typeface="Open Sans"/>
              </a:rPr>
            </a:br>
            <a:r>
              <a:rPr lang="en-US" sz="1050" dirty="0">
                <a:latin typeface="Open Sans"/>
              </a:rPr>
              <a:t>Explorer</a:t>
            </a:r>
          </a:p>
        </p:txBody>
      </p:sp>
      <p:sp>
        <p:nvSpPr>
          <p:cNvPr id="71" name="Can 70"/>
          <p:cNvSpPr>
            <a:spLocks noChangeArrowheads="1"/>
          </p:cNvSpPr>
          <p:nvPr/>
        </p:nvSpPr>
        <p:spPr bwMode="auto">
          <a:xfrm>
            <a:off x="2747963" y="3432175"/>
            <a:ext cx="1552575" cy="387350"/>
          </a:xfrm>
          <a:prstGeom prst="can">
            <a:avLst>
              <a:gd name="adj" fmla="val 25000"/>
            </a:avLst>
          </a:prstGeom>
          <a:solidFill>
            <a:srgbClr val="00B050"/>
          </a:solidFill>
          <a:ln w="9525">
            <a:solidFill>
              <a:schemeClr val="bg1"/>
            </a:solidFill>
            <a:round/>
            <a:headEnd/>
            <a:tailEnd/>
          </a:ln>
          <a:effectLst>
            <a:outerShdw blurRad="40000" dist="23000" dir="5400000" rotWithShape="0">
              <a:srgbClr val="808080">
                <a:alpha val="34999"/>
              </a:srgbClr>
            </a:outerShdw>
          </a:effectLst>
        </p:spPr>
        <p:txBody>
          <a:bodyPr/>
          <a:lstStyle/>
          <a:p>
            <a:pPr>
              <a:defRPr/>
            </a:pPr>
            <a:r>
              <a:rPr lang="en-US" sz="1050" dirty="0">
                <a:solidFill>
                  <a:schemeClr val="lt1"/>
                </a:solidFill>
                <a:latin typeface="Open Sans"/>
              </a:rPr>
              <a:t>repo-master.zip</a:t>
            </a:r>
          </a:p>
        </p:txBody>
      </p:sp>
      <p:sp>
        <p:nvSpPr>
          <p:cNvPr id="72" name="Rectangle 71"/>
          <p:cNvSpPr/>
          <p:nvPr/>
        </p:nvSpPr>
        <p:spPr>
          <a:xfrm>
            <a:off x="1800225" y="3467100"/>
            <a:ext cx="635000" cy="31750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latin typeface="Open Sans"/>
              </a:rPr>
              <a:t>unzip</a:t>
            </a:r>
          </a:p>
        </p:txBody>
      </p:sp>
      <p:cxnSp>
        <p:nvCxnSpPr>
          <p:cNvPr id="73" name="Elbow Connector 72"/>
          <p:cNvCxnSpPr>
            <a:stCxn id="71" idx="2"/>
            <a:endCxn id="72" idx="3"/>
          </p:cNvCxnSpPr>
          <p:nvPr/>
        </p:nvCxnSpPr>
        <p:spPr>
          <a:xfrm rot="10800000">
            <a:off x="2435225" y="3625850"/>
            <a:ext cx="312738" cy="0"/>
          </a:xfrm>
          <a:prstGeom prst="bentConnector3">
            <a:avLst>
              <a:gd name="adj1" fmla="val 50000"/>
            </a:avLst>
          </a:prstGeom>
          <a:ln>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74" name="Can 73"/>
          <p:cNvSpPr>
            <a:spLocks noChangeArrowheads="1"/>
          </p:cNvSpPr>
          <p:nvPr/>
        </p:nvSpPr>
        <p:spPr bwMode="auto">
          <a:xfrm>
            <a:off x="3440113" y="1647825"/>
            <a:ext cx="1201737" cy="1241425"/>
          </a:xfrm>
          <a:prstGeom prst="can">
            <a:avLst>
              <a:gd name="adj" fmla="val 24998"/>
            </a:avLst>
          </a:prstGeom>
          <a:solidFill>
            <a:schemeClr val="accent1">
              <a:lumMod val="50000"/>
            </a:schemeClr>
          </a:solidFill>
          <a:ln>
            <a:noFill/>
          </a:ln>
          <a:effectLst>
            <a:outerShdw blurRad="40000" dist="23000" dir="5400000" rotWithShape="0">
              <a:srgbClr val="808080">
                <a:alpha val="34999"/>
              </a:srgbClr>
            </a:outerShdw>
          </a:effectLst>
          <a:extLst/>
        </p:spPr>
        <p:txBody>
          <a:bodyPr/>
          <a:lstStyle/>
          <a:p>
            <a:pPr>
              <a:defRPr/>
            </a:pPr>
            <a:endParaRPr lang="en-US" altLang="en-US" sz="1000">
              <a:solidFill>
                <a:srgbClr val="FFFFFF"/>
              </a:solidFill>
              <a:latin typeface="Open Sans"/>
            </a:endParaRPr>
          </a:p>
        </p:txBody>
      </p:sp>
      <p:sp>
        <p:nvSpPr>
          <p:cNvPr id="75" name="Rectangle 74"/>
          <p:cNvSpPr/>
          <p:nvPr/>
        </p:nvSpPr>
        <p:spPr>
          <a:xfrm>
            <a:off x="3541713" y="2030413"/>
            <a:ext cx="1014412" cy="655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50" dirty="0">
                <a:solidFill>
                  <a:schemeClr val="accent1">
                    <a:lumMod val="50000"/>
                  </a:schemeClr>
                </a:solidFill>
                <a:latin typeface="Open Sans"/>
              </a:rPr>
              <a:t>folder</a:t>
            </a:r>
          </a:p>
        </p:txBody>
      </p:sp>
      <p:sp>
        <p:nvSpPr>
          <p:cNvPr id="76" name="Rectangle 75"/>
          <p:cNvSpPr/>
          <p:nvPr/>
        </p:nvSpPr>
        <p:spPr>
          <a:xfrm>
            <a:off x="3660775" y="2298700"/>
            <a:ext cx="796925" cy="287338"/>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50" dirty="0" smtClean="0">
                <a:latin typeface="Open Sans"/>
              </a:rPr>
              <a:t>files</a:t>
            </a:r>
            <a:endParaRPr lang="en-US" sz="1050" dirty="0">
              <a:latin typeface="Open Sans"/>
            </a:endParaRPr>
          </a:p>
        </p:txBody>
      </p:sp>
      <p:sp>
        <p:nvSpPr>
          <p:cNvPr id="77" name="TextBox 76"/>
          <p:cNvSpPr txBox="1">
            <a:spLocks noChangeArrowheads="1"/>
          </p:cNvSpPr>
          <p:nvPr/>
        </p:nvSpPr>
        <p:spPr bwMode="auto">
          <a:xfrm>
            <a:off x="3581400" y="1666875"/>
            <a:ext cx="96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200" i="1" dirty="0">
                <a:solidFill>
                  <a:schemeClr val="bg1"/>
                </a:solidFill>
                <a:latin typeface="Open Sans" pitchFamily="34" charset="0"/>
              </a:rPr>
              <a:t>app default</a:t>
            </a:r>
          </a:p>
        </p:txBody>
      </p:sp>
      <p:cxnSp>
        <p:nvCxnSpPr>
          <p:cNvPr id="78" name="Straight Arrow Connector 77"/>
          <p:cNvCxnSpPr>
            <a:cxnSpLocks noChangeShapeType="1"/>
            <a:stCxn id="69" idx="2"/>
          </p:cNvCxnSpPr>
          <p:nvPr/>
        </p:nvCxnSpPr>
        <p:spPr bwMode="auto">
          <a:xfrm>
            <a:off x="3039269" y="1436687"/>
            <a:ext cx="378619" cy="325438"/>
          </a:xfrm>
          <a:prstGeom prst="straightConnector1">
            <a:avLst/>
          </a:prstGeom>
          <a:noFill/>
          <a:ln w="25400">
            <a:solidFill>
              <a:schemeClr val="accent1">
                <a:lumMod val="50000"/>
              </a:schemeClr>
            </a:solidFill>
            <a:round/>
            <a:headEnd/>
            <a:tailEnd type="triangle" w="lg" len="lg"/>
          </a:ln>
          <a:effectLst>
            <a:outerShdw dist="25401" dir="2700000" algn="tl" rotWithShape="0">
              <a:schemeClr val="bg1">
                <a:alpha val="42998"/>
              </a:schemeClr>
            </a:outerShdw>
          </a:effectLst>
          <a:extLst>
            <a:ext uri="{909E8E84-426E-40dd-AFC4-6F175D3DCCD1}">
              <a14:hiddenFill xmlns:a14="http://schemas.microsoft.com/office/drawing/2010/main">
                <a:noFill/>
              </a14:hiddenFill>
            </a:ext>
          </a:extLst>
        </p:spPr>
      </p:cxnSp>
      <p:cxnSp>
        <p:nvCxnSpPr>
          <p:cNvPr id="84" name="Straight Arrow Connector 83"/>
          <p:cNvCxnSpPr>
            <a:stCxn id="93" idx="3"/>
            <a:endCxn id="76" idx="1"/>
          </p:cNvCxnSpPr>
          <p:nvPr/>
        </p:nvCxnSpPr>
        <p:spPr>
          <a:xfrm>
            <a:off x="2538413" y="2441142"/>
            <a:ext cx="1122362" cy="1227"/>
          </a:xfrm>
          <a:prstGeom prst="straightConnector1">
            <a:avLst/>
          </a:prstGeom>
          <a:ln>
            <a:solidFill>
              <a:schemeClr val="accent1">
                <a:lumMod val="50000"/>
              </a:schemeClr>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2819400" y="2226842"/>
            <a:ext cx="557594" cy="343740"/>
          </a:xfrm>
          <a:prstGeom prst="rect">
            <a:avLst/>
          </a:prstGeom>
          <a:noFill/>
        </p:spPr>
        <p:txBody>
          <a:bodyPr wrap="none">
            <a:spAutoFit/>
          </a:bodyPr>
          <a:lstStyle/>
          <a:p>
            <a:pPr algn="r">
              <a:defRPr/>
            </a:pPr>
            <a:r>
              <a:rPr lang="en-US" sz="1050" i="1" dirty="0">
                <a:latin typeface="Open Sans"/>
              </a:rPr>
              <a:t>manual </a:t>
            </a:r>
            <a:br>
              <a:rPr lang="en-US" sz="1050" i="1" dirty="0">
                <a:latin typeface="Open Sans"/>
              </a:rPr>
            </a:br>
            <a:r>
              <a:rPr lang="en-US" sz="1050" i="1" dirty="0">
                <a:latin typeface="Open Sans"/>
              </a:rPr>
              <a:t>copy</a:t>
            </a:r>
          </a:p>
        </p:txBody>
      </p:sp>
      <p:sp>
        <p:nvSpPr>
          <p:cNvPr id="87" name="TextBox 86"/>
          <p:cNvSpPr txBox="1"/>
          <p:nvPr/>
        </p:nvSpPr>
        <p:spPr>
          <a:xfrm>
            <a:off x="4416423" y="2135477"/>
            <a:ext cx="638372" cy="457048"/>
          </a:xfrm>
          <a:prstGeom prst="rect">
            <a:avLst/>
          </a:prstGeom>
          <a:noFill/>
        </p:spPr>
        <p:txBody>
          <a:bodyPr wrap="none">
            <a:spAutoFit/>
          </a:bodyPr>
          <a:lstStyle/>
          <a:p>
            <a:pPr algn="r">
              <a:defRPr/>
            </a:pPr>
            <a:r>
              <a:rPr lang="en-US" sz="1050" dirty="0">
                <a:solidFill>
                  <a:schemeClr val="bg1"/>
                </a:solidFill>
                <a:latin typeface="Open Sans"/>
              </a:rPr>
              <a:t>zip/</a:t>
            </a:r>
            <a:br>
              <a:rPr lang="en-US" sz="1050" dirty="0">
                <a:solidFill>
                  <a:schemeClr val="bg1"/>
                </a:solidFill>
                <a:latin typeface="Open Sans"/>
              </a:rPr>
            </a:br>
            <a:r>
              <a:rPr lang="en-US" sz="1050" dirty="0">
                <a:solidFill>
                  <a:schemeClr val="bg1"/>
                </a:solidFill>
                <a:latin typeface="Open Sans"/>
              </a:rPr>
              <a:t>copy</a:t>
            </a:r>
          </a:p>
        </p:txBody>
      </p:sp>
      <p:cxnSp>
        <p:nvCxnSpPr>
          <p:cNvPr id="88" name="Straight Arrow Connector 87"/>
          <p:cNvCxnSpPr>
            <a:cxnSpLocks noChangeShapeType="1"/>
          </p:cNvCxnSpPr>
          <p:nvPr/>
        </p:nvCxnSpPr>
        <p:spPr bwMode="auto">
          <a:xfrm flipH="1" flipV="1">
            <a:off x="7250113" y="2971800"/>
            <a:ext cx="6350" cy="328613"/>
          </a:xfrm>
          <a:prstGeom prst="straightConnector1">
            <a:avLst/>
          </a:prstGeom>
          <a:noFill/>
          <a:ln w="25400">
            <a:solidFill>
              <a:srgbClr val="00B050"/>
            </a:solidFill>
            <a:round/>
            <a:headEnd/>
            <a:tailEnd type="triangl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9" name="TextBox 88"/>
          <p:cNvSpPr txBox="1"/>
          <p:nvPr/>
        </p:nvSpPr>
        <p:spPr>
          <a:xfrm>
            <a:off x="7259638" y="3070225"/>
            <a:ext cx="487362" cy="254000"/>
          </a:xfrm>
          <a:prstGeom prst="rect">
            <a:avLst/>
          </a:prstGeom>
          <a:noFill/>
        </p:spPr>
        <p:txBody>
          <a:bodyPr wrap="none">
            <a:spAutoFit/>
          </a:bodyPr>
          <a:lstStyle/>
          <a:p>
            <a:pPr>
              <a:defRPr/>
            </a:pPr>
            <a:r>
              <a:rPr lang="en-US" sz="1050" b="1" dirty="0">
                <a:solidFill>
                  <a:srgbClr val="00B050"/>
                </a:solidFill>
                <a:latin typeface="Open Sans"/>
              </a:rPr>
              <a:t>Fork</a:t>
            </a:r>
          </a:p>
        </p:txBody>
      </p:sp>
      <p:cxnSp>
        <p:nvCxnSpPr>
          <p:cNvPr id="90" name="Straight Arrow Connector 89"/>
          <p:cNvCxnSpPr>
            <a:endCxn id="71" idx="4"/>
          </p:cNvCxnSpPr>
          <p:nvPr/>
        </p:nvCxnSpPr>
        <p:spPr>
          <a:xfrm flipH="1" flipV="1">
            <a:off x="4300538" y="3625850"/>
            <a:ext cx="2381250" cy="22225"/>
          </a:xfrm>
          <a:prstGeom prst="straightConnector1">
            <a:avLst/>
          </a:prstGeom>
          <a:ln>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2" name="Rectangle 91"/>
          <p:cNvSpPr/>
          <p:nvPr/>
        </p:nvSpPr>
        <p:spPr>
          <a:xfrm>
            <a:off x="1651000" y="2049463"/>
            <a:ext cx="939800" cy="682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50" dirty="0">
                <a:solidFill>
                  <a:srgbClr val="00B050"/>
                </a:solidFill>
                <a:latin typeface="Open Sans"/>
              </a:rPr>
              <a:t>folder</a:t>
            </a:r>
          </a:p>
        </p:txBody>
      </p:sp>
      <p:sp>
        <p:nvSpPr>
          <p:cNvPr id="93" name="Rectangle 92"/>
          <p:cNvSpPr/>
          <p:nvPr/>
        </p:nvSpPr>
        <p:spPr>
          <a:xfrm>
            <a:off x="1735138" y="2310534"/>
            <a:ext cx="803275" cy="261216"/>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50" dirty="0" smtClean="0">
                <a:latin typeface="Open Sans"/>
              </a:rPr>
              <a:t>files</a:t>
            </a:r>
            <a:endParaRPr lang="en-US" sz="1050" dirty="0">
              <a:latin typeface="Open Sans"/>
            </a:endParaRPr>
          </a:p>
        </p:txBody>
      </p:sp>
      <p:cxnSp>
        <p:nvCxnSpPr>
          <p:cNvPr id="94" name="Straight Arrow Connector 93"/>
          <p:cNvCxnSpPr>
            <a:stCxn id="72" idx="0"/>
            <a:endCxn id="92" idx="2"/>
          </p:cNvCxnSpPr>
          <p:nvPr/>
        </p:nvCxnSpPr>
        <p:spPr>
          <a:xfrm flipV="1">
            <a:off x="2117725" y="2732088"/>
            <a:ext cx="3175" cy="735012"/>
          </a:xfrm>
          <a:prstGeom prst="straightConnector1">
            <a:avLst/>
          </a:prstGeom>
          <a:ln>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cxnSpLocks noChangeShapeType="1"/>
          </p:cNvCxnSpPr>
          <p:nvPr/>
        </p:nvCxnSpPr>
        <p:spPr bwMode="auto">
          <a:xfrm flipH="1" flipV="1">
            <a:off x="6254750" y="1646238"/>
            <a:ext cx="1154113" cy="12700"/>
          </a:xfrm>
          <a:prstGeom prst="straightConnector1">
            <a:avLst/>
          </a:prstGeom>
          <a:noFill/>
          <a:ln w="38100">
            <a:solidFill>
              <a:srgbClr val="1F914D"/>
            </a:solidFill>
            <a:round/>
            <a:headEnd/>
            <a:tailEnd type="triangl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9" name="Rectangle 98"/>
          <p:cNvSpPr/>
          <p:nvPr/>
        </p:nvSpPr>
        <p:spPr>
          <a:xfrm>
            <a:off x="4280615" y="1123950"/>
            <a:ext cx="1129585" cy="32226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latin typeface="Open Sans"/>
              </a:rPr>
              <a:t>compare (diff)</a:t>
            </a:r>
          </a:p>
        </p:txBody>
      </p:sp>
      <p:sp>
        <p:nvSpPr>
          <p:cNvPr id="100" name="Rectangle 99"/>
          <p:cNvSpPr/>
          <p:nvPr/>
        </p:nvSpPr>
        <p:spPr>
          <a:xfrm>
            <a:off x="3417888" y="1123950"/>
            <a:ext cx="765175" cy="3063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smtClean="0">
                <a:latin typeface="Open Sans"/>
              </a:rPr>
              <a:t>Doxygen</a:t>
            </a:r>
            <a:endParaRPr lang="en-US" sz="1050" dirty="0">
              <a:latin typeface="Open Sans"/>
            </a:endParaRPr>
          </a:p>
        </p:txBody>
      </p:sp>
      <p:sp>
        <p:nvSpPr>
          <p:cNvPr id="102" name="Rounded Rectangle 101"/>
          <p:cNvSpPr/>
          <p:nvPr/>
        </p:nvSpPr>
        <p:spPr>
          <a:xfrm>
            <a:off x="6713538" y="3321050"/>
            <a:ext cx="895350" cy="735013"/>
          </a:xfrm>
          <a:prstGeom prst="roundRect">
            <a:avLst/>
          </a:prstGeom>
          <a:solidFill>
            <a:srgbClr val="00B05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altLang="en-US" sz="1000" i="1" dirty="0">
              <a:solidFill>
                <a:schemeClr val="bg1"/>
              </a:solidFill>
              <a:latin typeface="Open Sans"/>
            </a:endParaRPr>
          </a:p>
          <a:p>
            <a:pPr algn="ctr">
              <a:defRPr/>
            </a:pPr>
            <a:r>
              <a:rPr lang="en-US" altLang="en-US" sz="1000" i="1" dirty="0" smtClean="0">
                <a:solidFill>
                  <a:schemeClr val="bg1"/>
                </a:solidFill>
                <a:latin typeface="Open Sans"/>
              </a:rPr>
              <a:t>public</a:t>
            </a:r>
          </a:p>
          <a:p>
            <a:pPr algn="ctr">
              <a:defRPr/>
            </a:pPr>
            <a:r>
              <a:rPr lang="en-US" altLang="en-US" sz="1000" i="1" dirty="0" smtClean="0">
                <a:solidFill>
                  <a:schemeClr val="bg1"/>
                </a:solidFill>
                <a:latin typeface="Open Sans"/>
              </a:rPr>
              <a:t>github.com</a:t>
            </a:r>
            <a:r>
              <a:rPr lang="en-US" altLang="en-US" sz="1000" i="1" dirty="0">
                <a:solidFill>
                  <a:schemeClr val="bg1"/>
                </a:solidFill>
                <a:latin typeface="Open Sans"/>
              </a:rPr>
              <a:t/>
            </a:r>
            <a:br>
              <a:rPr lang="en-US" altLang="en-US" sz="1000" i="1" dirty="0">
                <a:solidFill>
                  <a:schemeClr val="bg1"/>
                </a:solidFill>
                <a:latin typeface="Open Sans"/>
              </a:rPr>
            </a:br>
            <a:r>
              <a:rPr lang="en-US" altLang="en-US" sz="1000" i="1" dirty="0">
                <a:solidFill>
                  <a:schemeClr val="bg1"/>
                </a:solidFill>
                <a:latin typeface="Open Sans"/>
              </a:rPr>
              <a:t> repo</a:t>
            </a:r>
          </a:p>
          <a:p>
            <a:pPr algn="ctr">
              <a:defRPr/>
            </a:pPr>
            <a:endParaRPr lang="en-US" altLang="en-US" sz="1000" i="1" dirty="0">
              <a:solidFill>
                <a:schemeClr val="bg1"/>
              </a:solidFill>
              <a:latin typeface="Open Sans"/>
            </a:endParaRPr>
          </a:p>
          <a:p>
            <a:pPr algn="ctr">
              <a:defRPr/>
            </a:pPr>
            <a:endParaRPr lang="en-US" altLang="en-US" sz="1000" i="1" dirty="0">
              <a:solidFill>
                <a:schemeClr val="bg1"/>
              </a:solidFill>
              <a:latin typeface="Open Sans"/>
            </a:endParaRPr>
          </a:p>
        </p:txBody>
      </p:sp>
      <p:cxnSp>
        <p:nvCxnSpPr>
          <p:cNvPr id="103" name="Straight Arrow Connector 102"/>
          <p:cNvCxnSpPr>
            <a:stCxn id="72" idx="0"/>
          </p:cNvCxnSpPr>
          <p:nvPr/>
        </p:nvCxnSpPr>
        <p:spPr>
          <a:xfrm flipV="1">
            <a:off x="2117725" y="2563813"/>
            <a:ext cx="1528763" cy="903287"/>
          </a:xfrm>
          <a:prstGeom prst="straightConnector1">
            <a:avLst/>
          </a:prstGeom>
          <a:ln>
            <a:solidFill>
              <a:schemeClr val="accent1">
                <a:lumMod val="50000"/>
              </a:schemeClr>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5630863" y="3730625"/>
            <a:ext cx="1111250" cy="254000"/>
          </a:xfrm>
          <a:prstGeom prst="rect">
            <a:avLst/>
          </a:prstGeom>
          <a:noFill/>
        </p:spPr>
        <p:txBody>
          <a:bodyPr wrap="none">
            <a:spAutoFit/>
          </a:bodyPr>
          <a:lstStyle/>
          <a:p>
            <a:pPr algn="r">
              <a:defRPr/>
            </a:pPr>
            <a:r>
              <a:rPr lang="en-US" sz="525" dirty="0">
                <a:latin typeface="Open Sans"/>
              </a:rPr>
              <a:t>@Copyright Wilson Mar </a:t>
            </a:r>
            <a:r>
              <a:rPr lang="en-US" sz="525" dirty="0" smtClean="0">
                <a:latin typeface="Open Sans"/>
              </a:rPr>
              <a:t>2016</a:t>
            </a:r>
            <a:endParaRPr lang="en-US" sz="525" dirty="0">
              <a:latin typeface="Open Sans"/>
            </a:endParaRPr>
          </a:p>
          <a:p>
            <a:pPr algn="r">
              <a:defRPr/>
            </a:pPr>
            <a:r>
              <a:rPr lang="en-US" sz="525" dirty="0">
                <a:latin typeface="Open Sans"/>
              </a:rPr>
              <a:t>All rights reserved.</a:t>
            </a:r>
          </a:p>
        </p:txBody>
      </p:sp>
      <p:sp>
        <p:nvSpPr>
          <p:cNvPr id="106" name="Rounded Rectangle 105"/>
          <p:cNvSpPr/>
          <p:nvPr/>
        </p:nvSpPr>
        <p:spPr>
          <a:xfrm>
            <a:off x="6742113" y="1176338"/>
            <a:ext cx="825500" cy="1784350"/>
          </a:xfrm>
          <a:prstGeom prst="roundRect">
            <a:avLst/>
          </a:prstGeom>
          <a:solidFill>
            <a:srgbClr val="00B05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en-US" sz="1200" i="1" dirty="0" smtClean="0">
                <a:solidFill>
                  <a:schemeClr val="bg1"/>
                </a:solidFill>
                <a:latin typeface="Open Sans"/>
              </a:rPr>
              <a:t>My </a:t>
            </a:r>
            <a:br>
              <a:rPr lang="en-US" altLang="en-US" sz="1200" i="1" dirty="0" smtClean="0">
                <a:solidFill>
                  <a:schemeClr val="bg1"/>
                </a:solidFill>
                <a:latin typeface="Open Sans"/>
              </a:rPr>
            </a:br>
            <a:r>
              <a:rPr lang="en-US" altLang="en-US" sz="1200" i="1" dirty="0" smtClean="0">
                <a:solidFill>
                  <a:schemeClr val="bg1"/>
                </a:solidFill>
                <a:latin typeface="Open Sans"/>
              </a:rPr>
              <a:t>own</a:t>
            </a:r>
            <a:r>
              <a:rPr lang="en-US" altLang="en-US" sz="1200" i="1" dirty="0">
                <a:solidFill>
                  <a:schemeClr val="bg1"/>
                </a:solidFill>
                <a:latin typeface="Open Sans"/>
              </a:rPr>
              <a:t/>
            </a:r>
            <a:br>
              <a:rPr lang="en-US" altLang="en-US" sz="1200" i="1" dirty="0">
                <a:solidFill>
                  <a:schemeClr val="bg1"/>
                </a:solidFill>
                <a:latin typeface="Open Sans"/>
              </a:rPr>
            </a:br>
            <a:r>
              <a:rPr lang="en-US" altLang="en-US" sz="1200" i="1" dirty="0" smtClean="0">
                <a:solidFill>
                  <a:schemeClr val="bg1"/>
                </a:solidFill>
                <a:latin typeface="Open Sans"/>
              </a:rPr>
              <a:t>GitHub</a:t>
            </a:r>
            <a:r>
              <a:rPr lang="en-US" altLang="en-US" sz="1200" i="1" dirty="0">
                <a:solidFill>
                  <a:schemeClr val="bg1"/>
                </a:solidFill>
                <a:latin typeface="Open Sans"/>
              </a:rPr>
              <a:t/>
            </a:r>
            <a:br>
              <a:rPr lang="en-US" altLang="en-US" sz="1200" i="1" dirty="0">
                <a:solidFill>
                  <a:schemeClr val="bg1"/>
                </a:solidFill>
                <a:latin typeface="Open Sans"/>
              </a:rPr>
            </a:br>
            <a:r>
              <a:rPr lang="en-US" altLang="en-US" sz="1200" i="1" dirty="0">
                <a:solidFill>
                  <a:schemeClr val="bg1"/>
                </a:solidFill>
                <a:latin typeface="Open Sans"/>
              </a:rPr>
              <a:t>.com or hosted</a:t>
            </a:r>
          </a:p>
          <a:p>
            <a:pPr algn="ctr">
              <a:defRPr/>
            </a:pPr>
            <a:r>
              <a:rPr lang="en-US" altLang="en-US" sz="1200" i="1" dirty="0">
                <a:solidFill>
                  <a:schemeClr val="bg1"/>
                </a:solidFill>
                <a:latin typeface="Open Sans"/>
              </a:rPr>
              <a:t>repo</a:t>
            </a:r>
          </a:p>
          <a:p>
            <a:pPr algn="ctr">
              <a:defRPr/>
            </a:pPr>
            <a:endParaRPr lang="en-US" altLang="en-US" sz="1200" i="1" dirty="0">
              <a:solidFill>
                <a:schemeClr val="bg1"/>
              </a:solidFill>
              <a:latin typeface="Open Sans"/>
            </a:endParaRPr>
          </a:p>
          <a:p>
            <a:pPr algn="ctr">
              <a:defRPr/>
            </a:pPr>
            <a:endParaRPr lang="en-US" altLang="en-US" sz="1200" i="1" dirty="0">
              <a:solidFill>
                <a:schemeClr val="bg1"/>
              </a:solidFill>
              <a:latin typeface="Open Sans"/>
            </a:endParaRPr>
          </a:p>
          <a:p>
            <a:pPr algn="ctr">
              <a:defRPr/>
            </a:pPr>
            <a:endParaRPr lang="en-US" altLang="en-US" sz="1200" i="1" dirty="0">
              <a:solidFill>
                <a:schemeClr val="bg1"/>
              </a:solidFill>
              <a:latin typeface="Open Sans"/>
            </a:endParaRPr>
          </a:p>
        </p:txBody>
      </p:sp>
      <p:sp>
        <p:nvSpPr>
          <p:cNvPr id="110" name="TextBox 109"/>
          <p:cNvSpPr txBox="1"/>
          <p:nvPr/>
        </p:nvSpPr>
        <p:spPr>
          <a:xfrm>
            <a:off x="4606925" y="3616325"/>
            <a:ext cx="1027113" cy="415498"/>
          </a:xfrm>
          <a:prstGeom prst="rect">
            <a:avLst/>
          </a:prstGeom>
          <a:noFill/>
        </p:spPr>
        <p:txBody>
          <a:bodyPr>
            <a:spAutoFit/>
          </a:bodyPr>
          <a:lstStyle/>
          <a:p>
            <a:pPr>
              <a:defRPr/>
            </a:pPr>
            <a:r>
              <a:rPr lang="en-US" sz="1050" i="1" dirty="0" smtClean="0">
                <a:latin typeface="Open Sans"/>
              </a:rPr>
              <a:t>one-time</a:t>
            </a:r>
          </a:p>
          <a:p>
            <a:pPr>
              <a:defRPr/>
            </a:pPr>
            <a:r>
              <a:rPr lang="en-US" sz="1050" i="1" dirty="0" smtClean="0">
                <a:latin typeface="Open Sans"/>
              </a:rPr>
              <a:t>download</a:t>
            </a:r>
            <a:endParaRPr lang="en-US" sz="1050" i="1" dirty="0">
              <a:latin typeface="Open Sans"/>
            </a:endParaRPr>
          </a:p>
        </p:txBody>
      </p:sp>
      <p:sp>
        <p:nvSpPr>
          <p:cNvPr id="111" name="TextBox 110"/>
          <p:cNvSpPr txBox="1"/>
          <p:nvPr/>
        </p:nvSpPr>
        <p:spPr>
          <a:xfrm>
            <a:off x="6246813" y="1352550"/>
            <a:ext cx="547687" cy="254000"/>
          </a:xfrm>
          <a:prstGeom prst="rect">
            <a:avLst/>
          </a:prstGeom>
          <a:noFill/>
        </p:spPr>
        <p:txBody>
          <a:bodyPr wrap="none">
            <a:spAutoFit/>
          </a:bodyPr>
          <a:lstStyle/>
          <a:p>
            <a:pPr algn="r">
              <a:defRPr/>
            </a:pPr>
            <a:r>
              <a:rPr lang="en-US" sz="1050" b="1" dirty="0">
                <a:solidFill>
                  <a:srgbClr val="00B050"/>
                </a:solidFill>
                <a:latin typeface="Open Sans"/>
              </a:rPr>
              <a:t>clone</a:t>
            </a:r>
          </a:p>
        </p:txBody>
      </p:sp>
      <p:cxnSp>
        <p:nvCxnSpPr>
          <p:cNvPr id="131" name="Straight Arrow Connector 130"/>
          <p:cNvCxnSpPr>
            <a:cxnSpLocks noChangeShapeType="1"/>
            <a:endCxn id="70" idx="2"/>
          </p:cNvCxnSpPr>
          <p:nvPr/>
        </p:nvCxnSpPr>
        <p:spPr bwMode="auto">
          <a:xfrm flipH="1" flipV="1">
            <a:off x="1959770" y="1505743"/>
            <a:ext cx="1480344" cy="437358"/>
          </a:xfrm>
          <a:prstGeom prst="straightConnector1">
            <a:avLst/>
          </a:prstGeom>
          <a:noFill/>
          <a:ln w="25400">
            <a:solidFill>
              <a:schemeClr val="accent1">
                <a:lumMod val="50000"/>
              </a:schemeClr>
            </a:solidFill>
            <a:prstDash val="sysDot"/>
            <a:round/>
            <a:headEnd/>
            <a:tailEnd type="triangle" w="lg" len="lg"/>
          </a:ln>
          <a:effectLst>
            <a:outerShdw dist="25401" dir="2700000" algn="tl" rotWithShape="0">
              <a:schemeClr val="bg1">
                <a:alpha val="42998"/>
              </a:schemeClr>
            </a:outerShdw>
          </a:effectLst>
          <a:extLst>
            <a:ext uri="{909E8E84-426E-40dd-AFC4-6F175D3DCCD1}">
              <a14:hiddenFill xmlns:a14="http://schemas.microsoft.com/office/drawing/2010/main">
                <a:noFill/>
              </a14:hiddenFill>
            </a:ext>
          </a:extLst>
        </p:spPr>
      </p:cxnSp>
      <p:cxnSp>
        <p:nvCxnSpPr>
          <p:cNvPr id="143" name="Straight Arrow Connector 142"/>
          <p:cNvCxnSpPr/>
          <p:nvPr/>
        </p:nvCxnSpPr>
        <p:spPr>
          <a:xfrm>
            <a:off x="4641850" y="2358231"/>
            <a:ext cx="2152650" cy="0"/>
          </a:xfrm>
          <a:prstGeom prst="straightConnector1">
            <a:avLst/>
          </a:prstGeom>
          <a:ln>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45" name="TextBox 144"/>
          <p:cNvSpPr txBox="1"/>
          <p:nvPr/>
        </p:nvSpPr>
        <p:spPr>
          <a:xfrm>
            <a:off x="6312967" y="2120900"/>
            <a:ext cx="513282" cy="253916"/>
          </a:xfrm>
          <a:prstGeom prst="rect">
            <a:avLst/>
          </a:prstGeom>
          <a:noFill/>
        </p:spPr>
        <p:txBody>
          <a:bodyPr wrap="none">
            <a:spAutoFit/>
          </a:bodyPr>
          <a:lstStyle/>
          <a:p>
            <a:pPr algn="r">
              <a:defRPr/>
            </a:pPr>
            <a:r>
              <a:rPr lang="en-US" sz="1050" b="1" dirty="0" smtClean="0">
                <a:solidFill>
                  <a:srgbClr val="00B050"/>
                </a:solidFill>
                <a:latin typeface="Open Sans"/>
              </a:rPr>
              <a:t>push</a:t>
            </a:r>
            <a:endParaRPr lang="en-US" sz="1050" b="1" dirty="0">
              <a:solidFill>
                <a:srgbClr val="00B050"/>
              </a:solidFill>
              <a:latin typeface="Open Sans"/>
            </a:endParaRPr>
          </a:p>
        </p:txBody>
      </p:sp>
      <p:sp>
        <p:nvSpPr>
          <p:cNvPr id="79" name="Can 78"/>
          <p:cNvSpPr>
            <a:spLocks noChangeArrowheads="1"/>
          </p:cNvSpPr>
          <p:nvPr/>
        </p:nvSpPr>
        <p:spPr bwMode="auto">
          <a:xfrm>
            <a:off x="5078412" y="1647825"/>
            <a:ext cx="1200150" cy="1217613"/>
          </a:xfrm>
          <a:prstGeom prst="can">
            <a:avLst>
              <a:gd name="adj" fmla="val 25002"/>
            </a:avLst>
          </a:prstGeom>
          <a:solidFill>
            <a:schemeClr val="accent2"/>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r>
              <a:rPr lang="en-US" sz="1050" dirty="0">
                <a:solidFill>
                  <a:srgbClr val="FFFFFF"/>
                </a:solidFill>
                <a:latin typeface="Open Sans"/>
              </a:rPr>
              <a:t>VuGen Default</a:t>
            </a:r>
          </a:p>
        </p:txBody>
      </p:sp>
      <p:sp>
        <p:nvSpPr>
          <p:cNvPr id="80" name="TextBox 79"/>
          <p:cNvSpPr txBox="1">
            <a:spLocks noChangeArrowheads="1"/>
          </p:cNvSpPr>
          <p:nvPr/>
        </p:nvSpPr>
        <p:spPr bwMode="auto">
          <a:xfrm>
            <a:off x="5067300" y="1687513"/>
            <a:ext cx="1255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200" i="1" dirty="0">
                <a:solidFill>
                  <a:srgbClr val="FFFFFF"/>
                </a:solidFill>
                <a:latin typeface="Open Sans" pitchFamily="34" charset="0"/>
              </a:rPr>
              <a:t>external archive</a:t>
            </a:r>
          </a:p>
        </p:txBody>
      </p:sp>
      <p:sp>
        <p:nvSpPr>
          <p:cNvPr id="82" name="Rectangle 81"/>
          <p:cNvSpPr/>
          <p:nvPr/>
        </p:nvSpPr>
        <p:spPr>
          <a:xfrm>
            <a:off x="5160962" y="2030413"/>
            <a:ext cx="1014413" cy="655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050" dirty="0">
                <a:solidFill>
                  <a:schemeClr val="accent2"/>
                </a:solidFill>
                <a:latin typeface="Open Sans"/>
              </a:rPr>
              <a:t>folder</a:t>
            </a:r>
          </a:p>
        </p:txBody>
      </p:sp>
      <p:sp>
        <p:nvSpPr>
          <p:cNvPr id="83" name="Rectangle 82"/>
          <p:cNvSpPr/>
          <p:nvPr/>
        </p:nvSpPr>
        <p:spPr>
          <a:xfrm>
            <a:off x="5268912" y="2298700"/>
            <a:ext cx="796925" cy="28733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50" dirty="0" smtClean="0">
                <a:latin typeface="Open Sans"/>
              </a:rPr>
              <a:t>files</a:t>
            </a:r>
            <a:endParaRPr lang="en-US" sz="1050" dirty="0">
              <a:latin typeface="Open Sans"/>
            </a:endParaRPr>
          </a:p>
        </p:txBody>
      </p:sp>
      <p:cxnSp>
        <p:nvCxnSpPr>
          <p:cNvPr id="146" name="Straight Arrow Connector 145"/>
          <p:cNvCxnSpPr>
            <a:cxnSpLocks noChangeShapeType="1"/>
          </p:cNvCxnSpPr>
          <p:nvPr/>
        </p:nvCxnSpPr>
        <p:spPr bwMode="auto">
          <a:xfrm>
            <a:off x="7132638" y="2971800"/>
            <a:ext cx="9525" cy="304800"/>
          </a:xfrm>
          <a:prstGeom prst="straightConnector1">
            <a:avLst/>
          </a:prstGeom>
          <a:noFill/>
          <a:ln w="25400">
            <a:solidFill>
              <a:srgbClr val="00B050"/>
            </a:solidFill>
            <a:round/>
            <a:headEnd/>
            <a:tailEnd type="triangl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7" name="TextBox 146"/>
          <p:cNvSpPr txBox="1"/>
          <p:nvPr/>
        </p:nvSpPr>
        <p:spPr>
          <a:xfrm>
            <a:off x="6400800" y="3068638"/>
            <a:ext cx="703262" cy="252412"/>
          </a:xfrm>
          <a:prstGeom prst="rect">
            <a:avLst/>
          </a:prstGeom>
          <a:noFill/>
        </p:spPr>
        <p:txBody>
          <a:bodyPr wrap="none">
            <a:spAutoFit/>
          </a:bodyPr>
          <a:lstStyle/>
          <a:p>
            <a:pPr>
              <a:defRPr/>
            </a:pPr>
            <a:r>
              <a:rPr lang="en-US" sz="1050" b="1" dirty="0">
                <a:solidFill>
                  <a:srgbClr val="00B050"/>
                </a:solidFill>
                <a:latin typeface="Open Sans"/>
              </a:rPr>
              <a:t>request</a:t>
            </a:r>
          </a:p>
        </p:txBody>
      </p:sp>
      <p:sp>
        <p:nvSpPr>
          <p:cNvPr id="148" name="TextBox 147"/>
          <p:cNvSpPr txBox="1"/>
          <p:nvPr/>
        </p:nvSpPr>
        <p:spPr>
          <a:xfrm>
            <a:off x="6673850" y="2927350"/>
            <a:ext cx="441325" cy="254000"/>
          </a:xfrm>
          <a:prstGeom prst="rect">
            <a:avLst/>
          </a:prstGeom>
          <a:noFill/>
        </p:spPr>
        <p:txBody>
          <a:bodyPr wrap="none">
            <a:spAutoFit/>
          </a:bodyPr>
          <a:lstStyle/>
          <a:p>
            <a:pPr algn="r">
              <a:defRPr/>
            </a:pPr>
            <a:r>
              <a:rPr lang="en-US" sz="1050" b="1" dirty="0">
                <a:solidFill>
                  <a:srgbClr val="00B050"/>
                </a:solidFill>
                <a:latin typeface="Open Sans"/>
              </a:rPr>
              <a:t>Pull</a:t>
            </a:r>
          </a:p>
        </p:txBody>
      </p:sp>
      <p:sp>
        <p:nvSpPr>
          <p:cNvPr id="149" name="Rectangle 148"/>
          <p:cNvSpPr/>
          <p:nvPr/>
        </p:nvSpPr>
        <p:spPr>
          <a:xfrm>
            <a:off x="3657650" y="2310534"/>
            <a:ext cx="796925" cy="28733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50" dirty="0" smtClean="0">
                <a:latin typeface="Open Sans"/>
              </a:rPr>
              <a:t>files</a:t>
            </a:r>
            <a:endParaRPr lang="en-US" sz="1050" dirty="0">
              <a:latin typeface="Open Sans"/>
            </a:endParaRPr>
          </a:p>
        </p:txBody>
      </p:sp>
      <p:cxnSp>
        <p:nvCxnSpPr>
          <p:cNvPr id="81" name="Straight Arrow Connector 80"/>
          <p:cNvCxnSpPr/>
          <p:nvPr/>
        </p:nvCxnSpPr>
        <p:spPr>
          <a:xfrm>
            <a:off x="4572000" y="2360088"/>
            <a:ext cx="561975" cy="0"/>
          </a:xfrm>
          <a:prstGeom prst="straightConnector1">
            <a:avLst/>
          </a:prstGeom>
          <a:ln>
            <a:solidFill>
              <a:schemeClr val="accent2"/>
            </a:solidFill>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7756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94"/>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93"/>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9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85"/>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8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8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9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7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87"/>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79"/>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8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8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81"/>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14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4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4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70" grpId="0" animBg="1"/>
      <p:bldP spid="71" grpId="0" animBg="1"/>
      <p:bldP spid="72" grpId="0" animBg="1"/>
      <p:bldP spid="74" grpId="0" animBg="1"/>
      <p:bldP spid="74" grpId="1" animBg="1"/>
      <p:bldP spid="75" grpId="0" animBg="1"/>
      <p:bldP spid="76" grpId="0" animBg="1"/>
      <p:bldP spid="77" grpId="0"/>
      <p:bldP spid="85" grpId="0"/>
      <p:bldP spid="85" grpId="1"/>
      <p:bldP spid="87" grpId="0"/>
      <p:bldP spid="87" grpId="1"/>
      <p:bldP spid="89" grpId="0"/>
      <p:bldP spid="92" grpId="0" animBg="1"/>
      <p:bldP spid="92" grpId="1" animBg="1"/>
      <p:bldP spid="93" grpId="0" animBg="1"/>
      <p:bldP spid="93" grpId="1" animBg="1"/>
      <p:bldP spid="99" grpId="0" animBg="1"/>
      <p:bldP spid="100" grpId="0" animBg="1"/>
      <p:bldP spid="102" grpId="0" animBg="1"/>
      <p:bldP spid="106" grpId="0" animBg="1"/>
      <p:bldP spid="110" grpId="0"/>
      <p:bldP spid="111" grpId="0"/>
      <p:bldP spid="145" grpId="0"/>
      <p:bldP spid="79" grpId="0" animBg="1"/>
      <p:bldP spid="79" grpId="1" animBg="1"/>
      <p:bldP spid="80" grpId="0"/>
      <p:bldP spid="80" grpId="1"/>
      <p:bldP spid="82" grpId="0" animBg="1"/>
      <p:bldP spid="82" grpId="1" animBg="1"/>
      <p:bldP spid="83" grpId="0" animBg="1"/>
      <p:bldP spid="83" grpId="1" animBg="1"/>
      <p:bldP spid="147" grpId="0"/>
      <p:bldP spid="148" grpId="0"/>
      <p:bldP spid="1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58" y="1767074"/>
            <a:ext cx="812482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29186" y="235064"/>
            <a:ext cx="8460105" cy="430887"/>
          </a:xfrm>
        </p:spPr>
        <p:txBody>
          <a:bodyPr/>
          <a:lstStyle/>
          <a:p>
            <a:r>
              <a:rPr lang="en-US" dirty="0" smtClean="0">
                <a:latin typeface="Open Sans Light"/>
                <a:cs typeface="Open Sans Light"/>
              </a:rPr>
              <a:t>Single-user variability test results</a:t>
            </a:r>
            <a:endParaRPr lang="en-US" dirty="0">
              <a:latin typeface="Open Sans Light"/>
              <a:cs typeface="Open Sans Light"/>
            </a:endParaRPr>
          </a:p>
        </p:txBody>
      </p:sp>
      <p:sp>
        <p:nvSpPr>
          <p:cNvPr id="8" name="Rounded Rectangular Callout 7"/>
          <p:cNvSpPr/>
          <p:nvPr/>
        </p:nvSpPr>
        <p:spPr>
          <a:xfrm>
            <a:off x="2166766" y="1200728"/>
            <a:ext cx="911083" cy="473973"/>
          </a:xfrm>
          <a:prstGeom prst="wedgeRoundRectCallout">
            <a:avLst>
              <a:gd name="adj1" fmla="val 8028"/>
              <a:gd name="adj2" fmla="val 382740"/>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panose="020B0606030504020204" pitchFamily="34" charset="0"/>
                <a:ea typeface="Open Sans" panose="020B0606030504020204" pitchFamily="34" charset="0"/>
                <a:cs typeface="Open Sans" panose="020B0606030504020204" pitchFamily="34" charset="0"/>
              </a:rPr>
              <a:t>Log </a:t>
            </a:r>
            <a:br>
              <a:rPr lang="en-US" sz="1200" dirty="0" smtClean="0">
                <a:latin typeface="Open Sans" panose="020B0606030504020204" pitchFamily="34" charset="0"/>
                <a:ea typeface="Open Sans" panose="020B0606030504020204" pitchFamily="34" charset="0"/>
                <a:cs typeface="Open Sans" panose="020B0606030504020204" pitchFamily="34" charset="0"/>
              </a:rPr>
            </a:br>
            <a:r>
              <a:rPr lang="en-US" sz="1200" dirty="0" smtClean="0">
                <a:latin typeface="Open Sans" panose="020B0606030504020204" pitchFamily="34" charset="0"/>
                <a:ea typeface="Open Sans" panose="020B0606030504020204" pitchFamily="34" charset="0"/>
                <a:cs typeface="Open Sans" panose="020B0606030504020204" pitchFamily="34" charset="0"/>
              </a:rPr>
              <a:t>Shipping</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Rounded Rectangular Callout 8"/>
          <p:cNvSpPr/>
          <p:nvPr/>
        </p:nvSpPr>
        <p:spPr>
          <a:xfrm>
            <a:off x="7603452" y="1200728"/>
            <a:ext cx="832205" cy="473973"/>
          </a:xfrm>
          <a:prstGeom prst="wedgeRoundRectCallout">
            <a:avLst>
              <a:gd name="adj1" fmla="val -79999"/>
              <a:gd name="adj2" fmla="val 174304"/>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latin typeface="Open Sans" panose="020B0606030504020204" pitchFamily="34" charset="0"/>
                <a:ea typeface="Open Sans" panose="020B0606030504020204" pitchFamily="34" charset="0"/>
                <a:cs typeface="Open Sans" panose="020B0606030504020204" pitchFamily="34" charset="0"/>
              </a:rPr>
              <a:t>Report</a:t>
            </a:r>
            <a:br>
              <a:rPr lang="en-US" sz="1200" dirty="0">
                <a:latin typeface="Open Sans" panose="020B0606030504020204" pitchFamily="34" charset="0"/>
                <a:ea typeface="Open Sans" panose="020B0606030504020204" pitchFamily="34" charset="0"/>
                <a:cs typeface="Open Sans" panose="020B0606030504020204" pitchFamily="34" charset="0"/>
              </a:rPr>
            </a:br>
            <a:r>
              <a:rPr lang="en-US" sz="1200" dirty="0" smtClean="0">
                <a:latin typeface="Open Sans" panose="020B0606030504020204" pitchFamily="34" charset="0"/>
                <a:ea typeface="Open Sans" panose="020B0606030504020204" pitchFamily="34" charset="0"/>
                <a:cs typeface="Open Sans" panose="020B0606030504020204" pitchFamily="34" charset="0"/>
              </a:rPr>
              <a:t>Job</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Rounded Rectangular Callout 9"/>
          <p:cNvSpPr/>
          <p:nvPr/>
        </p:nvSpPr>
        <p:spPr>
          <a:xfrm>
            <a:off x="3186194" y="1200728"/>
            <a:ext cx="738542" cy="473973"/>
          </a:xfrm>
          <a:prstGeom prst="wedgeRoundRectCallout">
            <a:avLst>
              <a:gd name="adj1" fmla="val 18490"/>
              <a:gd name="adj2" fmla="val 230698"/>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panose="020B0606030504020204" pitchFamily="34" charset="0"/>
                <a:ea typeface="Open Sans" panose="020B0606030504020204" pitchFamily="34" charset="0"/>
                <a:cs typeface="Open Sans" panose="020B0606030504020204" pitchFamily="34" charset="0"/>
              </a:rPr>
              <a:t>Virus Check</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Rounded Rectangular Callout 10"/>
          <p:cNvSpPr/>
          <p:nvPr/>
        </p:nvSpPr>
        <p:spPr>
          <a:xfrm>
            <a:off x="3979677" y="1200728"/>
            <a:ext cx="929042" cy="461273"/>
          </a:xfrm>
          <a:prstGeom prst="wedgeRoundRectCallout">
            <a:avLst>
              <a:gd name="adj1" fmla="val -989"/>
              <a:gd name="adj2" fmla="val 290656"/>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panose="020B0606030504020204" pitchFamily="34" charset="0"/>
                <a:ea typeface="Open Sans" panose="020B0606030504020204" pitchFamily="34" charset="0"/>
                <a:cs typeface="Open Sans" panose="020B0606030504020204" pitchFamily="34" charset="0"/>
              </a:rPr>
              <a:t>Network</a:t>
            </a:r>
          </a:p>
          <a:p>
            <a:r>
              <a:rPr lang="en-US" sz="1200" dirty="0" smtClean="0">
                <a:latin typeface="Open Sans" panose="020B0606030504020204" pitchFamily="34" charset="0"/>
                <a:ea typeface="Open Sans" panose="020B0606030504020204" pitchFamily="34" charset="0"/>
                <a:cs typeface="Open Sans" panose="020B0606030504020204" pitchFamily="34" charset="0"/>
              </a:rPr>
              <a:t>Reset</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Rounded Rectangular Callout 11"/>
          <p:cNvSpPr/>
          <p:nvPr/>
        </p:nvSpPr>
        <p:spPr>
          <a:xfrm>
            <a:off x="5710217" y="1200728"/>
            <a:ext cx="896990" cy="473973"/>
          </a:xfrm>
          <a:prstGeom prst="wedgeRoundRectCallout">
            <a:avLst>
              <a:gd name="adj1" fmla="val 80164"/>
              <a:gd name="adj2" fmla="val 154645"/>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panose="020B0606030504020204" pitchFamily="34" charset="0"/>
                <a:ea typeface="Open Sans" panose="020B0606030504020204" pitchFamily="34" charset="0"/>
                <a:cs typeface="Open Sans" panose="020B0606030504020204" pitchFamily="34" charset="0"/>
              </a:rPr>
              <a:t>Tripwire Hashing</a:t>
            </a:r>
          </a:p>
        </p:txBody>
      </p:sp>
      <p:sp>
        <p:nvSpPr>
          <p:cNvPr id="14" name="Rounded Rectangular Callout 13"/>
          <p:cNvSpPr/>
          <p:nvPr/>
        </p:nvSpPr>
        <p:spPr>
          <a:xfrm>
            <a:off x="1179198" y="1200728"/>
            <a:ext cx="673831" cy="461273"/>
          </a:xfrm>
          <a:prstGeom prst="wedgeRoundRectCallout">
            <a:avLst>
              <a:gd name="adj1" fmla="val -57872"/>
              <a:gd name="adj2" fmla="val 307886"/>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panose="020B0606030504020204" pitchFamily="34" charset="0"/>
                <a:ea typeface="Open Sans" panose="020B0606030504020204" pitchFamily="34" charset="0"/>
                <a:cs typeface="Open Sans" panose="020B0606030504020204" pitchFamily="34" charset="0"/>
              </a:rPr>
              <a:t>VM</a:t>
            </a:r>
            <a:br>
              <a:rPr lang="en-US" sz="1200" dirty="0" smtClean="0">
                <a:latin typeface="Open Sans" panose="020B0606030504020204" pitchFamily="34" charset="0"/>
                <a:ea typeface="Open Sans" panose="020B0606030504020204" pitchFamily="34" charset="0"/>
                <a:cs typeface="Open Sans" panose="020B0606030504020204" pitchFamily="34" charset="0"/>
              </a:rPr>
            </a:br>
            <a:r>
              <a:rPr lang="en-US" sz="1200" dirty="0" smtClean="0">
                <a:latin typeface="Open Sans" panose="020B0606030504020204" pitchFamily="34" charset="0"/>
                <a:ea typeface="Open Sans" panose="020B0606030504020204" pitchFamily="34" charset="0"/>
                <a:cs typeface="Open Sans" panose="020B0606030504020204" pitchFamily="34" charset="0"/>
              </a:rPr>
              <a:t>Move</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ounded Rectangular Callout 14"/>
          <p:cNvSpPr/>
          <p:nvPr/>
        </p:nvSpPr>
        <p:spPr>
          <a:xfrm>
            <a:off x="6696654" y="1200728"/>
            <a:ext cx="817348" cy="473973"/>
          </a:xfrm>
          <a:prstGeom prst="wedgeRoundRectCallout">
            <a:avLst>
              <a:gd name="adj1" fmla="val 11060"/>
              <a:gd name="adj2" fmla="val 114850"/>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latin typeface="Open Sans" panose="020B0606030504020204" pitchFamily="34" charset="0"/>
                <a:ea typeface="Open Sans" panose="020B0606030504020204" pitchFamily="34" charset="0"/>
                <a:cs typeface="Open Sans" panose="020B0606030504020204" pitchFamily="34" charset="0"/>
              </a:rPr>
              <a:t>Full</a:t>
            </a:r>
            <a:br>
              <a:rPr lang="en-US" sz="1200" dirty="0">
                <a:latin typeface="Open Sans" panose="020B0606030504020204" pitchFamily="34" charset="0"/>
                <a:ea typeface="Open Sans" panose="020B0606030504020204" pitchFamily="34" charset="0"/>
                <a:cs typeface="Open Sans" panose="020B0606030504020204" pitchFamily="34" charset="0"/>
              </a:rPr>
            </a:br>
            <a:r>
              <a:rPr lang="en-US" sz="1200" dirty="0">
                <a:latin typeface="Open Sans" panose="020B0606030504020204" pitchFamily="34" charset="0"/>
                <a:ea typeface="Open Sans" panose="020B0606030504020204" pitchFamily="34" charset="0"/>
                <a:cs typeface="Open Sans" panose="020B0606030504020204" pitchFamily="34" charset="0"/>
              </a:rPr>
              <a:t>Backup</a:t>
            </a:r>
          </a:p>
        </p:txBody>
      </p:sp>
      <p:sp>
        <p:nvSpPr>
          <p:cNvPr id="16" name="Rounded Rectangular Callout 15"/>
          <p:cNvSpPr/>
          <p:nvPr/>
        </p:nvSpPr>
        <p:spPr>
          <a:xfrm>
            <a:off x="4998166" y="1200728"/>
            <a:ext cx="588098" cy="473973"/>
          </a:xfrm>
          <a:prstGeom prst="wedgeRoundRectCallout">
            <a:avLst>
              <a:gd name="adj1" fmla="val 30183"/>
              <a:gd name="adj2" fmla="val 164810"/>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panose="020B0606030504020204" pitchFamily="34" charset="0"/>
                <a:ea typeface="Open Sans" panose="020B0606030504020204" pitchFamily="34" charset="0"/>
                <a:cs typeface="Open Sans" panose="020B0606030504020204" pitchFamily="34" charset="0"/>
              </a:rPr>
              <a:t>Full</a:t>
            </a:r>
          </a:p>
          <a:p>
            <a:r>
              <a:rPr lang="en-US" sz="1200" dirty="0" smtClean="0">
                <a:latin typeface="Open Sans" panose="020B0606030504020204" pitchFamily="34" charset="0"/>
                <a:ea typeface="Open Sans" panose="020B0606030504020204" pitchFamily="34" charset="0"/>
                <a:cs typeface="Open Sans" panose="020B0606030504020204" pitchFamily="34" charset="0"/>
              </a:rPr>
              <a:t>GC</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p:cNvSpPr txBox="1"/>
          <p:nvPr/>
        </p:nvSpPr>
        <p:spPr>
          <a:xfrm>
            <a:off x="2111951" y="927457"/>
            <a:ext cx="532646" cy="276999"/>
          </a:xfrm>
          <a:prstGeom prst="rect">
            <a:avLst/>
          </a:prstGeom>
          <a:noFill/>
        </p:spPr>
        <p:txBody>
          <a:bodyPr wrap="none" rtlCol="0">
            <a:spAutoFit/>
          </a:bodyPr>
          <a:lstStyle/>
          <a:p>
            <a:pPr marL="0" defTabSz="430213">
              <a:spcAft>
                <a:spcPts val="400"/>
              </a:spcAft>
              <a:buSzPct val="100000"/>
            </a:pPr>
            <a:r>
              <a:rPr lang="en-US" sz="12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DBA:</a:t>
            </a:r>
          </a:p>
        </p:txBody>
      </p:sp>
      <p:sp>
        <p:nvSpPr>
          <p:cNvPr id="17" name="TextBox 16"/>
          <p:cNvSpPr txBox="1"/>
          <p:nvPr/>
        </p:nvSpPr>
        <p:spPr>
          <a:xfrm>
            <a:off x="5710217" y="927457"/>
            <a:ext cx="798617" cy="276999"/>
          </a:xfrm>
          <a:prstGeom prst="rect">
            <a:avLst/>
          </a:prstGeom>
          <a:noFill/>
        </p:spPr>
        <p:txBody>
          <a:bodyPr wrap="none" rtlCol="0">
            <a:spAutoFit/>
          </a:bodyPr>
          <a:lstStyle/>
          <a:p>
            <a:pPr marL="0" defTabSz="430213">
              <a:spcAft>
                <a:spcPts val="400"/>
              </a:spcAft>
              <a:buSzPct val="100000"/>
            </a:pPr>
            <a:r>
              <a:rPr lang="en-US" sz="12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Security:</a:t>
            </a:r>
          </a:p>
        </p:txBody>
      </p:sp>
      <p:sp>
        <p:nvSpPr>
          <p:cNvPr id="18" name="TextBox 17"/>
          <p:cNvSpPr txBox="1"/>
          <p:nvPr/>
        </p:nvSpPr>
        <p:spPr>
          <a:xfrm>
            <a:off x="7531380" y="927457"/>
            <a:ext cx="942887" cy="276999"/>
          </a:xfrm>
          <a:prstGeom prst="rect">
            <a:avLst/>
          </a:prstGeom>
          <a:noFill/>
        </p:spPr>
        <p:txBody>
          <a:bodyPr wrap="none" rtlCol="0">
            <a:spAutoFit/>
          </a:bodyPr>
          <a:lstStyle/>
          <a:p>
            <a:pPr defTabSz="430213">
              <a:spcAft>
                <a:spcPts val="400"/>
              </a:spcAft>
              <a:buSzPct val="100000"/>
            </a:pPr>
            <a:r>
              <a:rPr lang="en-US"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Scheduler</a:t>
            </a:r>
            <a:r>
              <a:rPr lang="en-US" sz="12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t>
            </a:r>
            <a:endParaRPr lang="en-US" sz="12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p:cNvSpPr txBox="1"/>
          <p:nvPr/>
        </p:nvSpPr>
        <p:spPr>
          <a:xfrm>
            <a:off x="6631096" y="927457"/>
            <a:ext cx="930063" cy="276999"/>
          </a:xfrm>
          <a:prstGeom prst="rect">
            <a:avLst/>
          </a:prstGeom>
          <a:noFill/>
        </p:spPr>
        <p:txBody>
          <a:bodyPr wrap="none" rtlCol="0">
            <a:spAutoFit/>
          </a:bodyPr>
          <a:lstStyle/>
          <a:p>
            <a:pPr defTabSz="430213">
              <a:spcAft>
                <a:spcPts val="400"/>
              </a:spcAft>
              <a:buSzPct val="100000"/>
            </a:pPr>
            <a:r>
              <a:rPr lang="en-US"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SysAdmin:</a:t>
            </a:r>
          </a:p>
        </p:txBody>
      </p:sp>
      <p:sp>
        <p:nvSpPr>
          <p:cNvPr id="20" name="TextBox 19"/>
          <p:cNvSpPr txBox="1"/>
          <p:nvPr/>
        </p:nvSpPr>
        <p:spPr>
          <a:xfrm>
            <a:off x="3977089" y="927457"/>
            <a:ext cx="838691" cy="276999"/>
          </a:xfrm>
          <a:prstGeom prst="rect">
            <a:avLst/>
          </a:prstGeom>
          <a:noFill/>
        </p:spPr>
        <p:txBody>
          <a:bodyPr wrap="none" rtlCol="0">
            <a:spAutoFit/>
          </a:bodyPr>
          <a:lstStyle/>
          <a:p>
            <a:pPr marL="0" defTabSz="430213">
              <a:spcAft>
                <a:spcPts val="400"/>
              </a:spcAft>
              <a:buSzPct val="100000"/>
            </a:pPr>
            <a:r>
              <a:rPr lang="en-US" sz="12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Network:</a:t>
            </a:r>
          </a:p>
        </p:txBody>
      </p:sp>
      <p:sp>
        <p:nvSpPr>
          <p:cNvPr id="21" name="TextBox 20"/>
          <p:cNvSpPr txBox="1"/>
          <p:nvPr/>
        </p:nvSpPr>
        <p:spPr>
          <a:xfrm>
            <a:off x="1008019" y="927457"/>
            <a:ext cx="973343" cy="276999"/>
          </a:xfrm>
          <a:prstGeom prst="rect">
            <a:avLst/>
          </a:prstGeom>
          <a:noFill/>
        </p:spPr>
        <p:txBody>
          <a:bodyPr wrap="none" rtlCol="0">
            <a:spAutoFit/>
          </a:bodyPr>
          <a:lstStyle/>
          <a:p>
            <a:pPr marL="0" defTabSz="430213">
              <a:spcAft>
                <a:spcPts val="400"/>
              </a:spcAft>
              <a:buSzPct val="100000"/>
            </a:pPr>
            <a:r>
              <a:rPr lang="en-US" sz="12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Cloud Ops:</a:t>
            </a:r>
          </a:p>
        </p:txBody>
      </p:sp>
      <p:sp>
        <p:nvSpPr>
          <p:cNvPr id="23" name="TextBox 22"/>
          <p:cNvSpPr txBox="1"/>
          <p:nvPr/>
        </p:nvSpPr>
        <p:spPr>
          <a:xfrm>
            <a:off x="4777591" y="927457"/>
            <a:ext cx="960648" cy="276999"/>
          </a:xfrm>
          <a:prstGeom prst="rect">
            <a:avLst/>
          </a:prstGeom>
          <a:noFill/>
        </p:spPr>
        <p:txBody>
          <a:bodyPr wrap="none" rtlCol="0">
            <a:spAutoFit/>
          </a:bodyPr>
          <a:lstStyle/>
          <a:p>
            <a:pPr marL="0" defTabSz="430213">
              <a:spcAft>
                <a:spcPts val="400"/>
              </a:spcAft>
              <a:buSzPct val="100000"/>
            </a:pPr>
            <a:r>
              <a:rPr lang="en-US" sz="12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Developer:</a:t>
            </a:r>
          </a:p>
        </p:txBody>
      </p:sp>
      <p:sp>
        <p:nvSpPr>
          <p:cNvPr id="24" name="TextBox 23"/>
          <p:cNvSpPr txBox="1"/>
          <p:nvPr/>
        </p:nvSpPr>
        <p:spPr>
          <a:xfrm>
            <a:off x="3156216" y="927457"/>
            <a:ext cx="798617" cy="276999"/>
          </a:xfrm>
          <a:prstGeom prst="rect">
            <a:avLst/>
          </a:prstGeom>
          <a:noFill/>
        </p:spPr>
        <p:txBody>
          <a:bodyPr wrap="none" rtlCol="0">
            <a:spAutoFit/>
          </a:bodyPr>
          <a:lstStyle/>
          <a:p>
            <a:pPr marL="0" defTabSz="430213">
              <a:spcAft>
                <a:spcPts val="400"/>
              </a:spcAft>
              <a:buSzPct val="100000"/>
            </a:pPr>
            <a:r>
              <a:rPr lang="en-US" sz="12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Security:</a:t>
            </a:r>
          </a:p>
        </p:txBody>
      </p:sp>
      <p:sp>
        <p:nvSpPr>
          <p:cNvPr id="22" name="TextBox 21"/>
          <p:cNvSpPr txBox="1"/>
          <p:nvPr/>
        </p:nvSpPr>
        <p:spPr>
          <a:xfrm>
            <a:off x="6947178" y="4693946"/>
            <a:ext cx="1550424" cy="215444"/>
          </a:xfrm>
          <a:prstGeom prst="rect">
            <a:avLst/>
          </a:prstGeom>
          <a:noFill/>
        </p:spPr>
        <p:txBody>
          <a:bodyPr wrap="none" rtlCol="0">
            <a:spAutoFit/>
          </a:bodyPr>
          <a:lstStyle/>
          <a:p>
            <a:pPr marL="0" algn="r" defTabSz="430213">
              <a:spcAft>
                <a:spcPts val="400"/>
              </a:spcAft>
              <a:buSzPct val="100000"/>
            </a:pPr>
            <a:r>
              <a:rPr lang="en-US" sz="800" dirty="0" smtClean="0">
                <a:solidFill>
                  <a:srgbClr val="000000"/>
                </a:solidFill>
                <a:latin typeface="HP Simplified" pitchFamily="34" charset="0"/>
                <a:cs typeface="HP Simplified" pitchFamily="34" charset="0"/>
              </a:rPr>
              <a:t>Source: HP LoadRunner Analysis</a:t>
            </a:r>
          </a:p>
        </p:txBody>
      </p:sp>
    </p:spTree>
    <p:extLst>
      <p:ext uri="{BB962C8B-B14F-4D97-AF65-F5344CB8AC3E}">
        <p14:creationId xmlns:p14="http://schemas.microsoft.com/office/powerpoint/2010/main" val="2316749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5" grpId="0" animBg="1"/>
      <p:bldP spid="16" grpId="0" animBg="1"/>
      <p:bldP spid="3" grpId="0"/>
      <p:bldP spid="17" grpId="0"/>
      <p:bldP spid="18" grpId="0"/>
      <p:bldP spid="19" grpId="0"/>
      <p:bldP spid="20" grpId="0"/>
      <p:bldP spid="21"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to possible points of strain?</a:t>
            </a:r>
            <a:endParaRPr lang="en-US" dirty="0"/>
          </a:p>
        </p:txBody>
      </p:sp>
      <p:sp>
        <p:nvSpPr>
          <p:cNvPr id="243" name="Rounded Rectangular Callout 242"/>
          <p:cNvSpPr/>
          <p:nvPr/>
        </p:nvSpPr>
        <p:spPr>
          <a:xfrm>
            <a:off x="7448164" y="1200728"/>
            <a:ext cx="1087079" cy="473973"/>
          </a:xfrm>
          <a:prstGeom prst="wedgeRoundRectCallout">
            <a:avLst>
              <a:gd name="adj1" fmla="val -29175"/>
              <a:gd name="adj2" fmla="val 90767"/>
              <a:gd name="adj3" fmla="val 16667"/>
            </a:avLst>
          </a:prstGeom>
          <a:solidFill>
            <a:srgbClr val="E944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DB Indexes</a:t>
            </a:r>
          </a:p>
          <a:p>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&amp; Logs</a:t>
            </a:r>
            <a:endParaRPr lang="en-US" sz="1400" dirty="0">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246" name="Rounded Rectangular Callout 245"/>
          <p:cNvSpPr/>
          <p:nvPr/>
        </p:nvSpPr>
        <p:spPr>
          <a:xfrm>
            <a:off x="4434993" y="1200728"/>
            <a:ext cx="966136" cy="461273"/>
          </a:xfrm>
          <a:prstGeom prst="wedgeRoundRectCallout">
            <a:avLst>
              <a:gd name="adj1" fmla="val 33758"/>
              <a:gd name="adj2" fmla="val 92687"/>
              <a:gd name="adj3" fmla="val 16667"/>
            </a:avLst>
          </a:prstGeom>
          <a:solidFill>
            <a:srgbClr val="E944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Resource</a:t>
            </a:r>
            <a:b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br>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Usage</a:t>
            </a:r>
            <a:endParaRPr lang="en-US" sz="1400" dirty="0">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249" name="Rounded Rectangular Callout 248"/>
          <p:cNvSpPr/>
          <p:nvPr/>
        </p:nvSpPr>
        <p:spPr>
          <a:xfrm>
            <a:off x="1312078" y="1200728"/>
            <a:ext cx="966512" cy="461273"/>
          </a:xfrm>
          <a:prstGeom prst="wedgeRoundRectCallout">
            <a:avLst>
              <a:gd name="adj1" fmla="val 27451"/>
              <a:gd name="adj2" fmla="val 80686"/>
              <a:gd name="adj3" fmla="val 16667"/>
            </a:avLst>
          </a:prstGeom>
          <a:solidFill>
            <a:srgbClr val="E944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Latency</a:t>
            </a:r>
            <a:b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br>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&amp; Loss</a:t>
            </a:r>
          </a:p>
        </p:txBody>
      </p:sp>
      <p:sp>
        <p:nvSpPr>
          <p:cNvPr id="251" name="Rounded Rectangular Callout 250"/>
          <p:cNvSpPr/>
          <p:nvPr/>
        </p:nvSpPr>
        <p:spPr>
          <a:xfrm>
            <a:off x="6364518" y="1200728"/>
            <a:ext cx="1019629" cy="473973"/>
          </a:xfrm>
          <a:prstGeom prst="wedgeRoundRectCallout">
            <a:avLst>
              <a:gd name="adj1" fmla="val -34863"/>
              <a:gd name="adj2" fmla="val 88597"/>
              <a:gd name="adj3" fmla="val 16667"/>
            </a:avLst>
          </a:prstGeom>
          <a:solidFill>
            <a:srgbClr val="E944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Single</a:t>
            </a:r>
            <a:b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br>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Threading</a:t>
            </a:r>
          </a:p>
        </p:txBody>
      </p:sp>
      <p:sp>
        <p:nvSpPr>
          <p:cNvPr id="252" name="Rounded Rectangular Callout 251"/>
          <p:cNvSpPr/>
          <p:nvPr/>
        </p:nvSpPr>
        <p:spPr>
          <a:xfrm>
            <a:off x="5465144" y="1200728"/>
            <a:ext cx="835359" cy="473973"/>
          </a:xfrm>
          <a:prstGeom prst="wedgeRoundRectCallout">
            <a:avLst>
              <a:gd name="adj1" fmla="val 27902"/>
              <a:gd name="adj2" fmla="val 88552"/>
              <a:gd name="adj3" fmla="val 16667"/>
            </a:avLst>
          </a:prstGeom>
          <a:solidFill>
            <a:srgbClr val="E944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Server</a:t>
            </a:r>
          </a:p>
          <a:p>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Config.</a:t>
            </a:r>
            <a:endParaRPr lang="en-US" sz="1400" dirty="0">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254" name="TextBox 253"/>
          <p:cNvSpPr txBox="1"/>
          <p:nvPr/>
        </p:nvSpPr>
        <p:spPr>
          <a:xfrm>
            <a:off x="5416975" y="919930"/>
            <a:ext cx="914033"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Condensed" panose="020B0806030504020204" pitchFamily="34" charset="0"/>
                <a:ea typeface="Open Sans Condensed" panose="020B0806030504020204" pitchFamily="34" charset="0"/>
                <a:cs typeface="Open Sans Condensed" panose="020B0806030504020204" pitchFamily="34" charset="0"/>
              </a:rPr>
              <a:t>SysAdmin:</a:t>
            </a:r>
          </a:p>
        </p:txBody>
      </p:sp>
      <p:sp>
        <p:nvSpPr>
          <p:cNvPr id="255" name="TextBox 254"/>
          <p:cNvSpPr txBox="1"/>
          <p:nvPr/>
        </p:nvSpPr>
        <p:spPr>
          <a:xfrm>
            <a:off x="7477718" y="919930"/>
            <a:ext cx="521297"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Condensed" panose="020B0806030504020204" pitchFamily="34" charset="0"/>
                <a:ea typeface="Open Sans Condensed" panose="020B0806030504020204" pitchFamily="34" charset="0"/>
                <a:cs typeface="Open Sans Condensed" panose="020B0806030504020204" pitchFamily="34" charset="0"/>
              </a:rPr>
              <a:t>DBA:</a:t>
            </a:r>
          </a:p>
        </p:txBody>
      </p:sp>
      <p:sp>
        <p:nvSpPr>
          <p:cNvPr id="256" name="TextBox 255"/>
          <p:cNvSpPr txBox="1"/>
          <p:nvPr/>
        </p:nvSpPr>
        <p:spPr>
          <a:xfrm>
            <a:off x="6393524" y="919930"/>
            <a:ext cx="880369"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Condensed" panose="020B0806030504020204" pitchFamily="34" charset="0"/>
                <a:ea typeface="Open Sans Condensed" panose="020B0806030504020204" pitchFamily="34" charset="0"/>
                <a:cs typeface="Open Sans Condensed" panose="020B0806030504020204" pitchFamily="34" charset="0"/>
              </a:rPr>
              <a:t>Back-end:</a:t>
            </a:r>
          </a:p>
        </p:txBody>
      </p:sp>
      <p:sp>
        <p:nvSpPr>
          <p:cNvPr id="257" name="TextBox 256"/>
          <p:cNvSpPr txBox="1"/>
          <p:nvPr/>
        </p:nvSpPr>
        <p:spPr>
          <a:xfrm>
            <a:off x="4463731" y="919930"/>
            <a:ext cx="497252"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Condensed" panose="020B0806030504020204" pitchFamily="34" charset="0"/>
                <a:ea typeface="Open Sans Condensed" panose="020B0806030504020204" pitchFamily="34" charset="0"/>
                <a:cs typeface="Open Sans Condensed" panose="020B0806030504020204" pitchFamily="34" charset="0"/>
              </a:rPr>
              <a:t>Dev:</a:t>
            </a:r>
          </a:p>
        </p:txBody>
      </p:sp>
      <p:sp>
        <p:nvSpPr>
          <p:cNvPr id="258" name="TextBox 257"/>
          <p:cNvSpPr txBox="1"/>
          <p:nvPr/>
        </p:nvSpPr>
        <p:spPr>
          <a:xfrm>
            <a:off x="1338864" y="919930"/>
            <a:ext cx="849913"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Condensed" panose="020B0806030504020204" pitchFamily="34" charset="0"/>
                <a:ea typeface="Open Sans Condensed" panose="020B0806030504020204" pitchFamily="34" charset="0"/>
                <a:cs typeface="Open Sans Condensed" panose="020B0806030504020204" pitchFamily="34" charset="0"/>
              </a:rPr>
              <a:t>Network:</a:t>
            </a:r>
          </a:p>
        </p:txBody>
      </p:sp>
      <p:sp>
        <p:nvSpPr>
          <p:cNvPr id="259" name="Rounded Rectangular Callout 258"/>
          <p:cNvSpPr/>
          <p:nvPr/>
        </p:nvSpPr>
        <p:spPr>
          <a:xfrm>
            <a:off x="408322" y="1204800"/>
            <a:ext cx="839741" cy="461273"/>
          </a:xfrm>
          <a:prstGeom prst="wedgeRoundRectCallout">
            <a:avLst>
              <a:gd name="adj1" fmla="val -3510"/>
              <a:gd name="adj2" fmla="val 80334"/>
              <a:gd name="adj3" fmla="val 16667"/>
            </a:avLst>
          </a:prstGeom>
          <a:solidFill>
            <a:srgbClr val="E944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Data</a:t>
            </a:r>
            <a:b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br>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Caching</a:t>
            </a:r>
            <a:endParaRPr lang="en-US" sz="1400" dirty="0">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260" name="TextBox 259"/>
          <p:cNvSpPr txBox="1"/>
          <p:nvPr/>
        </p:nvSpPr>
        <p:spPr>
          <a:xfrm>
            <a:off x="443881" y="919930"/>
            <a:ext cx="636713"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Condensed" panose="020B0806030504020204" pitchFamily="34" charset="0"/>
                <a:ea typeface="Open Sans Condensed" panose="020B0806030504020204" pitchFamily="34" charset="0"/>
                <a:cs typeface="Open Sans Condensed" panose="020B0806030504020204" pitchFamily="34" charset="0"/>
              </a:rPr>
              <a:t>mDev:</a:t>
            </a:r>
          </a:p>
        </p:txBody>
      </p:sp>
      <p:sp>
        <p:nvSpPr>
          <p:cNvPr id="262" name="Rounded Rectangular Callout 261"/>
          <p:cNvSpPr/>
          <p:nvPr/>
        </p:nvSpPr>
        <p:spPr>
          <a:xfrm>
            <a:off x="2342605" y="1204800"/>
            <a:ext cx="998222" cy="473973"/>
          </a:xfrm>
          <a:prstGeom prst="wedgeRoundRectCallout">
            <a:avLst>
              <a:gd name="adj1" fmla="val -5088"/>
              <a:gd name="adj2" fmla="val 79728"/>
              <a:gd name="adj3" fmla="val 16667"/>
            </a:avLst>
          </a:prstGeom>
          <a:solidFill>
            <a:srgbClr val="E944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Encrypt,</a:t>
            </a:r>
          </a:p>
          <a:p>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Compress.</a:t>
            </a:r>
          </a:p>
        </p:txBody>
      </p:sp>
      <p:sp>
        <p:nvSpPr>
          <p:cNvPr id="263" name="Rounded Rectangular Callout 262"/>
          <p:cNvSpPr/>
          <p:nvPr/>
        </p:nvSpPr>
        <p:spPr>
          <a:xfrm>
            <a:off x="3404842" y="1200727"/>
            <a:ext cx="966136" cy="461273"/>
          </a:xfrm>
          <a:prstGeom prst="wedgeRoundRectCallout">
            <a:avLst>
              <a:gd name="adj1" fmla="val 25154"/>
              <a:gd name="adj2" fmla="val 88683"/>
              <a:gd name="adj3" fmla="val 16667"/>
            </a:avLst>
          </a:prstGeom>
          <a:solidFill>
            <a:srgbClr val="E944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Open Sans Condensed" panose="020B0806030504020204" pitchFamily="34" charset="0"/>
                <a:ea typeface="Open Sans Condensed" panose="020B0806030504020204" pitchFamily="34" charset="0"/>
                <a:cs typeface="Open Sans Condensed" panose="020B0806030504020204" pitchFamily="34" charset="0"/>
              </a:rPr>
              <a:t>Load Bal. Algorithm</a:t>
            </a:r>
            <a:endParaRPr lang="en-US" sz="1400" dirty="0">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264" name="TextBox 263"/>
          <p:cNvSpPr txBox="1"/>
          <p:nvPr/>
        </p:nvSpPr>
        <p:spPr>
          <a:xfrm>
            <a:off x="3434198" y="919930"/>
            <a:ext cx="849913"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Condensed" panose="020B0806030504020204" pitchFamily="34" charset="0"/>
                <a:ea typeface="Open Sans Condensed" panose="020B0806030504020204" pitchFamily="34" charset="0"/>
                <a:cs typeface="Open Sans Condensed" panose="020B0806030504020204" pitchFamily="34" charset="0"/>
              </a:rPr>
              <a:t>Network:</a:t>
            </a:r>
          </a:p>
        </p:txBody>
      </p:sp>
      <p:sp>
        <p:nvSpPr>
          <p:cNvPr id="265" name="TextBox 264"/>
          <p:cNvSpPr txBox="1"/>
          <p:nvPr/>
        </p:nvSpPr>
        <p:spPr>
          <a:xfrm>
            <a:off x="2373286" y="919930"/>
            <a:ext cx="849913"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Condensed" panose="020B0806030504020204" pitchFamily="34" charset="0"/>
                <a:ea typeface="Open Sans Condensed" panose="020B0806030504020204" pitchFamily="34" charset="0"/>
                <a:cs typeface="Open Sans Condensed" panose="020B0806030504020204" pitchFamily="34" charset="0"/>
              </a:rPr>
              <a:t>Network:</a:t>
            </a:r>
          </a:p>
        </p:txBody>
      </p:sp>
      <p:sp>
        <p:nvSpPr>
          <p:cNvPr id="266" name="TextBox 265"/>
          <p:cNvSpPr txBox="1"/>
          <p:nvPr/>
        </p:nvSpPr>
        <p:spPr>
          <a:xfrm>
            <a:off x="7869594" y="2410397"/>
            <a:ext cx="823880"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Storage</a:t>
            </a:r>
          </a:p>
        </p:txBody>
      </p:sp>
      <p:sp>
        <p:nvSpPr>
          <p:cNvPr id="267" name="TextBox 266"/>
          <p:cNvSpPr txBox="1"/>
          <p:nvPr/>
        </p:nvSpPr>
        <p:spPr>
          <a:xfrm>
            <a:off x="7000119" y="2194954"/>
            <a:ext cx="806631"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DB </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Servers</a:t>
            </a:r>
          </a:p>
        </p:txBody>
      </p:sp>
      <p:sp>
        <p:nvSpPr>
          <p:cNvPr id="268" name="TextBox 267"/>
          <p:cNvSpPr txBox="1"/>
          <p:nvPr/>
        </p:nvSpPr>
        <p:spPr>
          <a:xfrm>
            <a:off x="6178223" y="2194954"/>
            <a:ext cx="806631"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App</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Servers</a:t>
            </a:r>
          </a:p>
        </p:txBody>
      </p:sp>
      <p:sp>
        <p:nvSpPr>
          <p:cNvPr id="269" name="TextBox 268"/>
          <p:cNvSpPr txBox="1"/>
          <p:nvPr/>
        </p:nvSpPr>
        <p:spPr>
          <a:xfrm>
            <a:off x="5373563" y="2194954"/>
            <a:ext cx="806631"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Web</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Servers</a:t>
            </a:r>
          </a:p>
        </p:txBody>
      </p:sp>
      <p:sp>
        <p:nvSpPr>
          <p:cNvPr id="270" name="TextBox 269"/>
          <p:cNvSpPr txBox="1"/>
          <p:nvPr/>
        </p:nvSpPr>
        <p:spPr>
          <a:xfrm>
            <a:off x="4492314" y="2631084"/>
            <a:ext cx="1000595"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Load</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Balancers</a:t>
            </a:r>
          </a:p>
        </p:txBody>
      </p:sp>
      <p:sp>
        <p:nvSpPr>
          <p:cNvPr id="271" name="TextBox 270"/>
          <p:cNvSpPr txBox="1"/>
          <p:nvPr/>
        </p:nvSpPr>
        <p:spPr>
          <a:xfrm>
            <a:off x="2539955" y="1776872"/>
            <a:ext cx="1398140" cy="574516"/>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3</a:t>
            </a:r>
            <a:r>
              <a:rPr lang="en-US" sz="1400" baseline="30000" dirty="0" smtClean="0">
                <a:solidFill>
                  <a:srgbClr val="000000"/>
                </a:solidFill>
                <a:latin typeface="Open Sans Light"/>
                <a:ea typeface="Open Sans" panose="020B0606030504020204" pitchFamily="34" charset="0"/>
                <a:cs typeface="Open Sans Light"/>
              </a:rPr>
              <a:t>rd</a:t>
            </a:r>
            <a:r>
              <a:rPr lang="en-US" sz="1400" dirty="0" smtClean="0">
                <a:solidFill>
                  <a:srgbClr val="000000"/>
                </a:solidFill>
                <a:latin typeface="Open Sans Light"/>
                <a:ea typeface="Open Sans" panose="020B0606030504020204" pitchFamily="34" charset="0"/>
                <a:cs typeface="Open Sans Light"/>
              </a:rPr>
              <a:t> Party </a:t>
            </a:r>
          </a:p>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Cloud Services</a:t>
            </a:r>
          </a:p>
        </p:txBody>
      </p:sp>
      <p:sp>
        <p:nvSpPr>
          <p:cNvPr id="275" name="TextBox 274"/>
          <p:cNvSpPr txBox="1"/>
          <p:nvPr/>
        </p:nvSpPr>
        <p:spPr>
          <a:xfrm>
            <a:off x="2576614" y="4285640"/>
            <a:ext cx="1346844" cy="307777"/>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CDNs &amp; CoLo.</a:t>
            </a:r>
          </a:p>
        </p:txBody>
      </p:sp>
      <p:sp>
        <p:nvSpPr>
          <p:cNvPr id="276" name="TextBox 275"/>
          <p:cNvSpPr txBox="1"/>
          <p:nvPr/>
        </p:nvSpPr>
        <p:spPr>
          <a:xfrm>
            <a:off x="1754406" y="3291059"/>
            <a:ext cx="825867"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Carriers </a:t>
            </a:r>
          </a:p>
        </p:txBody>
      </p:sp>
      <p:sp>
        <p:nvSpPr>
          <p:cNvPr id="277" name="TextBox 276"/>
          <p:cNvSpPr txBox="1"/>
          <p:nvPr/>
        </p:nvSpPr>
        <p:spPr>
          <a:xfrm>
            <a:off x="419285" y="3547064"/>
            <a:ext cx="961353" cy="523220"/>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Internet</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Browsers</a:t>
            </a:r>
          </a:p>
        </p:txBody>
      </p:sp>
      <p:sp>
        <p:nvSpPr>
          <p:cNvPr id="278" name="TextBox 277"/>
          <p:cNvSpPr txBox="1"/>
          <p:nvPr/>
        </p:nvSpPr>
        <p:spPr>
          <a:xfrm>
            <a:off x="408912" y="1809750"/>
            <a:ext cx="1113704" cy="461665"/>
          </a:xfrm>
          <a:prstGeom prst="rect">
            <a:avLst/>
          </a:prstGeom>
          <a:noFill/>
        </p:spPr>
        <p:txBody>
          <a:bodyPr wrap="square" rtlCol="0">
            <a:spAutoFit/>
          </a:bodyPr>
          <a:lstStyle/>
          <a:p>
            <a:pPr marL="0" defTabSz="430213">
              <a:spcAft>
                <a:spcPts val="400"/>
              </a:spcAft>
              <a:buSzPct val="100000"/>
            </a:pPr>
            <a:r>
              <a:rPr lang="en-US" sz="1200" dirty="0" smtClean="0">
                <a:solidFill>
                  <a:srgbClr val="000000"/>
                </a:solidFill>
                <a:latin typeface="Open Sans Light"/>
                <a:ea typeface="Open Sans" panose="020B0606030504020204" pitchFamily="34" charset="0"/>
                <a:cs typeface="Open Sans Light"/>
              </a:rPr>
              <a:t>Platforms</a:t>
            </a:r>
            <a:br>
              <a:rPr lang="en-US" sz="1200" dirty="0" smtClean="0">
                <a:solidFill>
                  <a:srgbClr val="000000"/>
                </a:solidFill>
                <a:latin typeface="Open Sans Light"/>
                <a:ea typeface="Open Sans" panose="020B0606030504020204" pitchFamily="34" charset="0"/>
                <a:cs typeface="Open Sans Light"/>
              </a:rPr>
            </a:br>
            <a:r>
              <a:rPr lang="en-US" sz="1200" dirty="0" smtClean="0">
                <a:solidFill>
                  <a:srgbClr val="000000"/>
                </a:solidFill>
                <a:latin typeface="Open Sans Light"/>
                <a:ea typeface="Open Sans" panose="020B0606030504020204" pitchFamily="34" charset="0"/>
                <a:cs typeface="Open Sans Light"/>
              </a:rPr>
              <a:t>&amp; Versions</a:t>
            </a:r>
          </a:p>
        </p:txBody>
      </p:sp>
      <p:pic>
        <p:nvPicPr>
          <p:cNvPr id="279" name="Picture 2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32" y="2248704"/>
            <a:ext cx="533399" cy="412230"/>
          </a:xfrm>
          <a:prstGeom prst="rect">
            <a:avLst/>
          </a:prstGeom>
        </p:spPr>
      </p:pic>
      <p:grpSp>
        <p:nvGrpSpPr>
          <p:cNvPr id="280" name="Group 21"/>
          <p:cNvGrpSpPr/>
          <p:nvPr/>
        </p:nvGrpSpPr>
        <p:grpSpPr>
          <a:xfrm>
            <a:off x="1217176" y="4062791"/>
            <a:ext cx="405961" cy="407054"/>
            <a:chOff x="4176713" y="2890838"/>
            <a:chExt cx="793750" cy="755650"/>
          </a:xfrm>
          <a:solidFill>
            <a:schemeClr val="accent1"/>
          </a:solidFill>
        </p:grpSpPr>
        <p:sp>
          <p:nvSpPr>
            <p:cNvPr id="281" name="Freeform 34"/>
            <p:cNvSpPr>
              <a:spLocks noEditPoints="1"/>
            </p:cNvSpPr>
            <p:nvPr/>
          </p:nvSpPr>
          <p:spPr bwMode="auto">
            <a:xfrm>
              <a:off x="4205288" y="3544888"/>
              <a:ext cx="735013" cy="101600"/>
            </a:xfrm>
            <a:custGeom>
              <a:avLst/>
              <a:gdLst/>
              <a:ahLst/>
              <a:cxnLst>
                <a:cxn ang="0">
                  <a:pos x="454" y="0"/>
                </a:cxn>
                <a:cxn ang="0">
                  <a:pos x="9" y="0"/>
                </a:cxn>
                <a:cxn ang="0">
                  <a:pos x="9" y="0"/>
                </a:cxn>
                <a:cxn ang="0">
                  <a:pos x="5" y="4"/>
                </a:cxn>
                <a:cxn ang="0">
                  <a:pos x="0" y="9"/>
                </a:cxn>
                <a:cxn ang="0">
                  <a:pos x="0" y="55"/>
                </a:cxn>
                <a:cxn ang="0">
                  <a:pos x="0" y="55"/>
                </a:cxn>
                <a:cxn ang="0">
                  <a:pos x="5" y="60"/>
                </a:cxn>
                <a:cxn ang="0">
                  <a:pos x="9" y="64"/>
                </a:cxn>
                <a:cxn ang="0">
                  <a:pos x="454" y="64"/>
                </a:cxn>
                <a:cxn ang="0">
                  <a:pos x="454" y="64"/>
                </a:cxn>
                <a:cxn ang="0">
                  <a:pos x="458" y="60"/>
                </a:cxn>
                <a:cxn ang="0">
                  <a:pos x="463" y="55"/>
                </a:cxn>
                <a:cxn ang="0">
                  <a:pos x="463" y="9"/>
                </a:cxn>
                <a:cxn ang="0">
                  <a:pos x="463" y="9"/>
                </a:cxn>
                <a:cxn ang="0">
                  <a:pos x="458" y="4"/>
                </a:cxn>
                <a:cxn ang="0">
                  <a:pos x="454" y="0"/>
                </a:cxn>
                <a:cxn ang="0">
                  <a:pos x="454" y="0"/>
                </a:cxn>
                <a:cxn ang="0">
                  <a:pos x="426" y="41"/>
                </a:cxn>
                <a:cxn ang="0">
                  <a:pos x="241" y="41"/>
                </a:cxn>
                <a:cxn ang="0">
                  <a:pos x="241" y="41"/>
                </a:cxn>
                <a:cxn ang="0">
                  <a:pos x="232" y="37"/>
                </a:cxn>
                <a:cxn ang="0">
                  <a:pos x="232" y="32"/>
                </a:cxn>
                <a:cxn ang="0">
                  <a:pos x="232" y="32"/>
                </a:cxn>
                <a:cxn ang="0">
                  <a:pos x="232" y="23"/>
                </a:cxn>
                <a:cxn ang="0">
                  <a:pos x="241" y="23"/>
                </a:cxn>
                <a:cxn ang="0">
                  <a:pos x="426" y="23"/>
                </a:cxn>
                <a:cxn ang="0">
                  <a:pos x="426" y="23"/>
                </a:cxn>
                <a:cxn ang="0">
                  <a:pos x="431" y="23"/>
                </a:cxn>
                <a:cxn ang="0">
                  <a:pos x="435" y="32"/>
                </a:cxn>
                <a:cxn ang="0">
                  <a:pos x="435" y="32"/>
                </a:cxn>
                <a:cxn ang="0">
                  <a:pos x="431" y="37"/>
                </a:cxn>
                <a:cxn ang="0">
                  <a:pos x="426" y="41"/>
                </a:cxn>
                <a:cxn ang="0">
                  <a:pos x="426" y="41"/>
                </a:cxn>
              </a:cxnLst>
              <a:rect l="0" t="0" r="r" b="b"/>
              <a:pathLst>
                <a:path w="463" h="64">
                  <a:moveTo>
                    <a:pt x="454" y="0"/>
                  </a:moveTo>
                  <a:lnTo>
                    <a:pt x="9" y="0"/>
                  </a:lnTo>
                  <a:lnTo>
                    <a:pt x="9" y="0"/>
                  </a:lnTo>
                  <a:lnTo>
                    <a:pt x="5" y="4"/>
                  </a:lnTo>
                  <a:lnTo>
                    <a:pt x="0" y="9"/>
                  </a:lnTo>
                  <a:lnTo>
                    <a:pt x="0" y="55"/>
                  </a:lnTo>
                  <a:lnTo>
                    <a:pt x="0" y="55"/>
                  </a:lnTo>
                  <a:lnTo>
                    <a:pt x="5" y="60"/>
                  </a:lnTo>
                  <a:lnTo>
                    <a:pt x="9" y="64"/>
                  </a:lnTo>
                  <a:lnTo>
                    <a:pt x="454" y="64"/>
                  </a:lnTo>
                  <a:lnTo>
                    <a:pt x="454" y="64"/>
                  </a:lnTo>
                  <a:lnTo>
                    <a:pt x="458" y="60"/>
                  </a:lnTo>
                  <a:lnTo>
                    <a:pt x="463" y="55"/>
                  </a:lnTo>
                  <a:lnTo>
                    <a:pt x="463" y="9"/>
                  </a:lnTo>
                  <a:lnTo>
                    <a:pt x="463" y="9"/>
                  </a:lnTo>
                  <a:lnTo>
                    <a:pt x="458" y="4"/>
                  </a:lnTo>
                  <a:lnTo>
                    <a:pt x="454" y="0"/>
                  </a:lnTo>
                  <a:lnTo>
                    <a:pt x="454" y="0"/>
                  </a:lnTo>
                  <a:close/>
                  <a:moveTo>
                    <a:pt x="426" y="41"/>
                  </a:moveTo>
                  <a:lnTo>
                    <a:pt x="241" y="41"/>
                  </a:lnTo>
                  <a:lnTo>
                    <a:pt x="241" y="41"/>
                  </a:lnTo>
                  <a:lnTo>
                    <a:pt x="232" y="37"/>
                  </a:lnTo>
                  <a:lnTo>
                    <a:pt x="232" y="32"/>
                  </a:lnTo>
                  <a:lnTo>
                    <a:pt x="232" y="32"/>
                  </a:lnTo>
                  <a:lnTo>
                    <a:pt x="232" y="23"/>
                  </a:lnTo>
                  <a:lnTo>
                    <a:pt x="241" y="23"/>
                  </a:lnTo>
                  <a:lnTo>
                    <a:pt x="426" y="23"/>
                  </a:lnTo>
                  <a:lnTo>
                    <a:pt x="426" y="23"/>
                  </a:lnTo>
                  <a:lnTo>
                    <a:pt x="431" y="23"/>
                  </a:lnTo>
                  <a:lnTo>
                    <a:pt x="435" y="32"/>
                  </a:lnTo>
                  <a:lnTo>
                    <a:pt x="435" y="32"/>
                  </a:lnTo>
                  <a:lnTo>
                    <a:pt x="431" y="37"/>
                  </a:lnTo>
                  <a:lnTo>
                    <a:pt x="426" y="41"/>
                  </a:lnTo>
                  <a:lnTo>
                    <a:pt x="426"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sp>
          <p:nvSpPr>
            <p:cNvPr id="283" name="Freeform 35"/>
            <p:cNvSpPr>
              <a:spLocks noEditPoints="1"/>
            </p:cNvSpPr>
            <p:nvPr/>
          </p:nvSpPr>
          <p:spPr bwMode="auto">
            <a:xfrm>
              <a:off x="4176713" y="2890838"/>
              <a:ext cx="793750" cy="609600"/>
            </a:xfrm>
            <a:custGeom>
              <a:avLst/>
              <a:gdLst/>
              <a:ahLst/>
              <a:cxnLst>
                <a:cxn ang="0">
                  <a:pos x="9" y="0"/>
                </a:cxn>
                <a:cxn ang="0">
                  <a:pos x="4" y="0"/>
                </a:cxn>
                <a:cxn ang="0">
                  <a:pos x="0" y="338"/>
                </a:cxn>
                <a:cxn ang="0">
                  <a:pos x="4" y="342"/>
                </a:cxn>
                <a:cxn ang="0">
                  <a:pos x="134" y="347"/>
                </a:cxn>
                <a:cxn ang="0">
                  <a:pos x="365" y="384"/>
                </a:cxn>
                <a:cxn ang="0">
                  <a:pos x="490" y="347"/>
                </a:cxn>
                <a:cxn ang="0">
                  <a:pos x="495" y="342"/>
                </a:cxn>
                <a:cxn ang="0">
                  <a:pos x="500" y="9"/>
                </a:cxn>
                <a:cxn ang="0">
                  <a:pos x="495" y="0"/>
                </a:cxn>
                <a:cxn ang="0">
                  <a:pos x="490" y="0"/>
                </a:cxn>
                <a:cxn ang="0">
                  <a:pos x="46" y="301"/>
                </a:cxn>
                <a:cxn ang="0">
                  <a:pos x="453" y="46"/>
                </a:cxn>
                <a:cxn ang="0">
                  <a:pos x="97" y="106"/>
                </a:cxn>
                <a:cxn ang="0">
                  <a:pos x="226" y="106"/>
                </a:cxn>
                <a:cxn ang="0">
                  <a:pos x="236" y="97"/>
                </a:cxn>
                <a:cxn ang="0">
                  <a:pos x="236" y="88"/>
                </a:cxn>
                <a:cxn ang="0">
                  <a:pos x="97" y="88"/>
                </a:cxn>
                <a:cxn ang="0">
                  <a:pos x="92" y="88"/>
                </a:cxn>
                <a:cxn ang="0">
                  <a:pos x="87" y="97"/>
                </a:cxn>
                <a:cxn ang="0">
                  <a:pos x="97" y="106"/>
                </a:cxn>
                <a:cxn ang="0">
                  <a:pos x="97" y="157"/>
                </a:cxn>
                <a:cxn ang="0">
                  <a:pos x="226" y="157"/>
                </a:cxn>
                <a:cxn ang="0">
                  <a:pos x="236" y="148"/>
                </a:cxn>
                <a:cxn ang="0">
                  <a:pos x="236" y="138"/>
                </a:cxn>
                <a:cxn ang="0">
                  <a:pos x="97" y="138"/>
                </a:cxn>
                <a:cxn ang="0">
                  <a:pos x="92" y="138"/>
                </a:cxn>
                <a:cxn ang="0">
                  <a:pos x="87" y="148"/>
                </a:cxn>
                <a:cxn ang="0">
                  <a:pos x="97" y="157"/>
                </a:cxn>
                <a:cxn ang="0">
                  <a:pos x="97" y="208"/>
                </a:cxn>
                <a:cxn ang="0">
                  <a:pos x="226" y="208"/>
                </a:cxn>
                <a:cxn ang="0">
                  <a:pos x="236" y="199"/>
                </a:cxn>
                <a:cxn ang="0">
                  <a:pos x="236" y="189"/>
                </a:cxn>
                <a:cxn ang="0">
                  <a:pos x="97" y="189"/>
                </a:cxn>
                <a:cxn ang="0">
                  <a:pos x="92" y="189"/>
                </a:cxn>
                <a:cxn ang="0">
                  <a:pos x="87" y="199"/>
                </a:cxn>
                <a:cxn ang="0">
                  <a:pos x="97" y="208"/>
                </a:cxn>
              </a:cxnLst>
              <a:rect l="0" t="0" r="r" b="b"/>
              <a:pathLst>
                <a:path w="500" h="384">
                  <a:moveTo>
                    <a:pt x="490" y="0"/>
                  </a:moveTo>
                  <a:lnTo>
                    <a:pt x="9" y="0"/>
                  </a:lnTo>
                  <a:lnTo>
                    <a:pt x="9" y="0"/>
                  </a:lnTo>
                  <a:lnTo>
                    <a:pt x="4" y="0"/>
                  </a:lnTo>
                  <a:lnTo>
                    <a:pt x="0" y="9"/>
                  </a:lnTo>
                  <a:lnTo>
                    <a:pt x="0" y="338"/>
                  </a:lnTo>
                  <a:lnTo>
                    <a:pt x="0" y="338"/>
                  </a:lnTo>
                  <a:lnTo>
                    <a:pt x="4" y="342"/>
                  </a:lnTo>
                  <a:lnTo>
                    <a:pt x="9" y="347"/>
                  </a:lnTo>
                  <a:lnTo>
                    <a:pt x="134" y="347"/>
                  </a:lnTo>
                  <a:lnTo>
                    <a:pt x="134" y="384"/>
                  </a:lnTo>
                  <a:lnTo>
                    <a:pt x="365" y="384"/>
                  </a:lnTo>
                  <a:lnTo>
                    <a:pt x="365" y="347"/>
                  </a:lnTo>
                  <a:lnTo>
                    <a:pt x="490" y="347"/>
                  </a:lnTo>
                  <a:lnTo>
                    <a:pt x="490" y="347"/>
                  </a:lnTo>
                  <a:lnTo>
                    <a:pt x="495" y="342"/>
                  </a:lnTo>
                  <a:lnTo>
                    <a:pt x="500" y="338"/>
                  </a:lnTo>
                  <a:lnTo>
                    <a:pt x="500" y="9"/>
                  </a:lnTo>
                  <a:lnTo>
                    <a:pt x="500" y="9"/>
                  </a:lnTo>
                  <a:lnTo>
                    <a:pt x="495" y="0"/>
                  </a:lnTo>
                  <a:lnTo>
                    <a:pt x="490" y="0"/>
                  </a:lnTo>
                  <a:lnTo>
                    <a:pt x="490" y="0"/>
                  </a:lnTo>
                  <a:close/>
                  <a:moveTo>
                    <a:pt x="453" y="301"/>
                  </a:moveTo>
                  <a:lnTo>
                    <a:pt x="46" y="301"/>
                  </a:lnTo>
                  <a:lnTo>
                    <a:pt x="46" y="46"/>
                  </a:lnTo>
                  <a:lnTo>
                    <a:pt x="453" y="46"/>
                  </a:lnTo>
                  <a:lnTo>
                    <a:pt x="453" y="301"/>
                  </a:lnTo>
                  <a:close/>
                  <a:moveTo>
                    <a:pt x="97" y="106"/>
                  </a:moveTo>
                  <a:lnTo>
                    <a:pt x="226" y="106"/>
                  </a:lnTo>
                  <a:lnTo>
                    <a:pt x="226" y="106"/>
                  </a:lnTo>
                  <a:lnTo>
                    <a:pt x="236" y="101"/>
                  </a:lnTo>
                  <a:lnTo>
                    <a:pt x="236" y="97"/>
                  </a:lnTo>
                  <a:lnTo>
                    <a:pt x="236" y="97"/>
                  </a:lnTo>
                  <a:lnTo>
                    <a:pt x="236" y="88"/>
                  </a:lnTo>
                  <a:lnTo>
                    <a:pt x="226" y="88"/>
                  </a:lnTo>
                  <a:lnTo>
                    <a:pt x="97" y="88"/>
                  </a:lnTo>
                  <a:lnTo>
                    <a:pt x="97" y="88"/>
                  </a:lnTo>
                  <a:lnTo>
                    <a:pt x="92" y="88"/>
                  </a:lnTo>
                  <a:lnTo>
                    <a:pt x="87" y="97"/>
                  </a:lnTo>
                  <a:lnTo>
                    <a:pt x="87" y="97"/>
                  </a:lnTo>
                  <a:lnTo>
                    <a:pt x="92" y="101"/>
                  </a:lnTo>
                  <a:lnTo>
                    <a:pt x="97" y="106"/>
                  </a:lnTo>
                  <a:lnTo>
                    <a:pt x="97" y="106"/>
                  </a:lnTo>
                  <a:close/>
                  <a:moveTo>
                    <a:pt x="97" y="157"/>
                  </a:moveTo>
                  <a:lnTo>
                    <a:pt x="226" y="157"/>
                  </a:lnTo>
                  <a:lnTo>
                    <a:pt x="226" y="157"/>
                  </a:lnTo>
                  <a:lnTo>
                    <a:pt x="236" y="152"/>
                  </a:lnTo>
                  <a:lnTo>
                    <a:pt x="236" y="148"/>
                  </a:lnTo>
                  <a:lnTo>
                    <a:pt x="236" y="148"/>
                  </a:lnTo>
                  <a:lnTo>
                    <a:pt x="236" y="138"/>
                  </a:lnTo>
                  <a:lnTo>
                    <a:pt x="226" y="138"/>
                  </a:lnTo>
                  <a:lnTo>
                    <a:pt x="97" y="138"/>
                  </a:lnTo>
                  <a:lnTo>
                    <a:pt x="97" y="138"/>
                  </a:lnTo>
                  <a:lnTo>
                    <a:pt x="92" y="138"/>
                  </a:lnTo>
                  <a:lnTo>
                    <a:pt x="87" y="148"/>
                  </a:lnTo>
                  <a:lnTo>
                    <a:pt x="87" y="148"/>
                  </a:lnTo>
                  <a:lnTo>
                    <a:pt x="92" y="152"/>
                  </a:lnTo>
                  <a:lnTo>
                    <a:pt x="97" y="157"/>
                  </a:lnTo>
                  <a:lnTo>
                    <a:pt x="97" y="157"/>
                  </a:lnTo>
                  <a:close/>
                  <a:moveTo>
                    <a:pt x="97" y="208"/>
                  </a:moveTo>
                  <a:lnTo>
                    <a:pt x="226" y="208"/>
                  </a:lnTo>
                  <a:lnTo>
                    <a:pt x="226" y="208"/>
                  </a:lnTo>
                  <a:lnTo>
                    <a:pt x="236" y="203"/>
                  </a:lnTo>
                  <a:lnTo>
                    <a:pt x="236" y="199"/>
                  </a:lnTo>
                  <a:lnTo>
                    <a:pt x="236" y="199"/>
                  </a:lnTo>
                  <a:lnTo>
                    <a:pt x="236" y="189"/>
                  </a:lnTo>
                  <a:lnTo>
                    <a:pt x="226" y="189"/>
                  </a:lnTo>
                  <a:lnTo>
                    <a:pt x="97" y="189"/>
                  </a:lnTo>
                  <a:lnTo>
                    <a:pt x="97" y="189"/>
                  </a:lnTo>
                  <a:lnTo>
                    <a:pt x="92" y="189"/>
                  </a:lnTo>
                  <a:lnTo>
                    <a:pt x="87" y="199"/>
                  </a:lnTo>
                  <a:lnTo>
                    <a:pt x="87" y="199"/>
                  </a:lnTo>
                  <a:lnTo>
                    <a:pt x="92" y="203"/>
                  </a:lnTo>
                  <a:lnTo>
                    <a:pt x="97" y="208"/>
                  </a:lnTo>
                  <a:lnTo>
                    <a:pt x="97" y="20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grpSp>
      <p:grpSp>
        <p:nvGrpSpPr>
          <p:cNvPr id="284" name="Group 22"/>
          <p:cNvGrpSpPr/>
          <p:nvPr/>
        </p:nvGrpSpPr>
        <p:grpSpPr>
          <a:xfrm>
            <a:off x="4804291" y="3138991"/>
            <a:ext cx="439598" cy="390799"/>
            <a:chOff x="6659563" y="1239838"/>
            <a:chExt cx="1011238" cy="803275"/>
          </a:xfrm>
          <a:solidFill>
            <a:schemeClr val="accent1"/>
          </a:solidFill>
        </p:grpSpPr>
        <p:sp>
          <p:nvSpPr>
            <p:cNvPr id="285" name="Freeform 13"/>
            <p:cNvSpPr>
              <a:spLocks noEditPoints="1"/>
            </p:cNvSpPr>
            <p:nvPr/>
          </p:nvSpPr>
          <p:spPr bwMode="auto">
            <a:xfrm>
              <a:off x="6659563" y="1239838"/>
              <a:ext cx="1011238" cy="803275"/>
            </a:xfrm>
            <a:custGeom>
              <a:avLst/>
              <a:gdLst/>
              <a:ahLst/>
              <a:cxnLst>
                <a:cxn ang="0">
                  <a:pos x="482" y="56"/>
                </a:cxn>
                <a:cxn ang="0">
                  <a:pos x="482" y="52"/>
                </a:cxn>
                <a:cxn ang="0">
                  <a:pos x="473" y="47"/>
                </a:cxn>
                <a:cxn ang="0">
                  <a:pos x="417" y="47"/>
                </a:cxn>
                <a:cxn ang="0">
                  <a:pos x="360" y="0"/>
                </a:cxn>
                <a:cxn ang="0">
                  <a:pos x="164" y="0"/>
                </a:cxn>
                <a:cxn ang="0">
                  <a:pos x="154" y="5"/>
                </a:cxn>
                <a:cxn ang="0">
                  <a:pos x="154" y="202"/>
                </a:cxn>
                <a:cxn ang="0">
                  <a:pos x="154" y="206"/>
                </a:cxn>
                <a:cxn ang="0">
                  <a:pos x="473" y="211"/>
                </a:cxn>
                <a:cxn ang="0">
                  <a:pos x="482" y="206"/>
                </a:cxn>
                <a:cxn ang="0">
                  <a:pos x="482" y="202"/>
                </a:cxn>
                <a:cxn ang="0">
                  <a:pos x="248" y="155"/>
                </a:cxn>
                <a:cxn ang="0">
                  <a:pos x="243" y="150"/>
                </a:cxn>
                <a:cxn ang="0">
                  <a:pos x="239" y="145"/>
                </a:cxn>
                <a:cxn ang="0">
                  <a:pos x="248" y="136"/>
                </a:cxn>
                <a:cxn ang="0">
                  <a:pos x="389" y="136"/>
                </a:cxn>
                <a:cxn ang="0">
                  <a:pos x="398" y="145"/>
                </a:cxn>
                <a:cxn ang="0">
                  <a:pos x="393" y="150"/>
                </a:cxn>
                <a:cxn ang="0">
                  <a:pos x="389" y="155"/>
                </a:cxn>
                <a:cxn ang="0">
                  <a:pos x="248" y="98"/>
                </a:cxn>
                <a:cxn ang="0">
                  <a:pos x="243" y="94"/>
                </a:cxn>
                <a:cxn ang="0">
                  <a:pos x="239" y="89"/>
                </a:cxn>
                <a:cxn ang="0">
                  <a:pos x="248" y="80"/>
                </a:cxn>
                <a:cxn ang="0">
                  <a:pos x="389" y="80"/>
                </a:cxn>
                <a:cxn ang="0">
                  <a:pos x="398" y="89"/>
                </a:cxn>
                <a:cxn ang="0">
                  <a:pos x="393" y="94"/>
                </a:cxn>
                <a:cxn ang="0">
                  <a:pos x="389" y="98"/>
                </a:cxn>
                <a:cxn ang="0">
                  <a:pos x="4" y="403"/>
                </a:cxn>
                <a:cxn ang="0">
                  <a:pos x="0" y="408"/>
                </a:cxn>
                <a:cxn ang="0">
                  <a:pos x="0" y="502"/>
                </a:cxn>
                <a:cxn ang="0">
                  <a:pos x="154" y="506"/>
                </a:cxn>
                <a:cxn ang="0">
                  <a:pos x="159" y="502"/>
                </a:cxn>
                <a:cxn ang="0">
                  <a:pos x="159" y="408"/>
                </a:cxn>
                <a:cxn ang="0">
                  <a:pos x="154" y="403"/>
                </a:cxn>
                <a:cxn ang="0">
                  <a:pos x="482" y="403"/>
                </a:cxn>
                <a:cxn ang="0">
                  <a:pos x="478" y="408"/>
                </a:cxn>
                <a:cxn ang="0">
                  <a:pos x="478" y="502"/>
                </a:cxn>
                <a:cxn ang="0">
                  <a:pos x="632" y="506"/>
                </a:cxn>
                <a:cxn ang="0">
                  <a:pos x="637" y="502"/>
                </a:cxn>
                <a:cxn ang="0">
                  <a:pos x="637" y="408"/>
                </a:cxn>
                <a:cxn ang="0">
                  <a:pos x="632" y="403"/>
                </a:cxn>
              </a:cxnLst>
              <a:rect l="0" t="0" r="r" b="b"/>
              <a:pathLst>
                <a:path w="637" h="506">
                  <a:moveTo>
                    <a:pt x="482" y="202"/>
                  </a:moveTo>
                  <a:lnTo>
                    <a:pt x="482" y="56"/>
                  </a:lnTo>
                  <a:lnTo>
                    <a:pt x="482" y="56"/>
                  </a:lnTo>
                  <a:lnTo>
                    <a:pt x="482" y="52"/>
                  </a:lnTo>
                  <a:lnTo>
                    <a:pt x="473" y="47"/>
                  </a:lnTo>
                  <a:lnTo>
                    <a:pt x="473" y="47"/>
                  </a:lnTo>
                  <a:lnTo>
                    <a:pt x="417" y="47"/>
                  </a:lnTo>
                  <a:lnTo>
                    <a:pt x="417" y="47"/>
                  </a:lnTo>
                  <a:lnTo>
                    <a:pt x="360" y="0"/>
                  </a:lnTo>
                  <a:lnTo>
                    <a:pt x="360" y="0"/>
                  </a:lnTo>
                  <a:lnTo>
                    <a:pt x="356" y="0"/>
                  </a:lnTo>
                  <a:lnTo>
                    <a:pt x="164" y="0"/>
                  </a:lnTo>
                  <a:lnTo>
                    <a:pt x="164" y="0"/>
                  </a:lnTo>
                  <a:lnTo>
                    <a:pt x="154" y="5"/>
                  </a:lnTo>
                  <a:lnTo>
                    <a:pt x="154" y="9"/>
                  </a:lnTo>
                  <a:lnTo>
                    <a:pt x="154" y="202"/>
                  </a:lnTo>
                  <a:lnTo>
                    <a:pt x="154" y="202"/>
                  </a:lnTo>
                  <a:lnTo>
                    <a:pt x="154" y="206"/>
                  </a:lnTo>
                  <a:lnTo>
                    <a:pt x="164" y="211"/>
                  </a:lnTo>
                  <a:lnTo>
                    <a:pt x="473" y="211"/>
                  </a:lnTo>
                  <a:lnTo>
                    <a:pt x="473" y="211"/>
                  </a:lnTo>
                  <a:lnTo>
                    <a:pt x="482" y="206"/>
                  </a:lnTo>
                  <a:lnTo>
                    <a:pt x="482" y="202"/>
                  </a:lnTo>
                  <a:lnTo>
                    <a:pt x="482" y="202"/>
                  </a:lnTo>
                  <a:close/>
                  <a:moveTo>
                    <a:pt x="389" y="155"/>
                  </a:moveTo>
                  <a:lnTo>
                    <a:pt x="248" y="155"/>
                  </a:lnTo>
                  <a:lnTo>
                    <a:pt x="248" y="155"/>
                  </a:lnTo>
                  <a:lnTo>
                    <a:pt x="243" y="150"/>
                  </a:lnTo>
                  <a:lnTo>
                    <a:pt x="239" y="145"/>
                  </a:lnTo>
                  <a:lnTo>
                    <a:pt x="239" y="145"/>
                  </a:lnTo>
                  <a:lnTo>
                    <a:pt x="243" y="141"/>
                  </a:lnTo>
                  <a:lnTo>
                    <a:pt x="248" y="136"/>
                  </a:lnTo>
                  <a:lnTo>
                    <a:pt x="389" y="136"/>
                  </a:lnTo>
                  <a:lnTo>
                    <a:pt x="389" y="136"/>
                  </a:lnTo>
                  <a:lnTo>
                    <a:pt x="393" y="141"/>
                  </a:lnTo>
                  <a:lnTo>
                    <a:pt x="398" y="145"/>
                  </a:lnTo>
                  <a:lnTo>
                    <a:pt x="398" y="145"/>
                  </a:lnTo>
                  <a:lnTo>
                    <a:pt x="393" y="150"/>
                  </a:lnTo>
                  <a:lnTo>
                    <a:pt x="389" y="155"/>
                  </a:lnTo>
                  <a:lnTo>
                    <a:pt x="389" y="155"/>
                  </a:lnTo>
                  <a:close/>
                  <a:moveTo>
                    <a:pt x="389" y="98"/>
                  </a:moveTo>
                  <a:lnTo>
                    <a:pt x="248" y="98"/>
                  </a:lnTo>
                  <a:lnTo>
                    <a:pt x="248" y="98"/>
                  </a:lnTo>
                  <a:lnTo>
                    <a:pt x="243" y="94"/>
                  </a:lnTo>
                  <a:lnTo>
                    <a:pt x="239" y="89"/>
                  </a:lnTo>
                  <a:lnTo>
                    <a:pt x="239" y="89"/>
                  </a:lnTo>
                  <a:lnTo>
                    <a:pt x="243" y="80"/>
                  </a:lnTo>
                  <a:lnTo>
                    <a:pt x="248" y="80"/>
                  </a:lnTo>
                  <a:lnTo>
                    <a:pt x="389" y="80"/>
                  </a:lnTo>
                  <a:lnTo>
                    <a:pt x="389" y="80"/>
                  </a:lnTo>
                  <a:lnTo>
                    <a:pt x="393" y="80"/>
                  </a:lnTo>
                  <a:lnTo>
                    <a:pt x="398" y="89"/>
                  </a:lnTo>
                  <a:lnTo>
                    <a:pt x="398" y="89"/>
                  </a:lnTo>
                  <a:lnTo>
                    <a:pt x="393" y="94"/>
                  </a:lnTo>
                  <a:lnTo>
                    <a:pt x="389" y="98"/>
                  </a:lnTo>
                  <a:lnTo>
                    <a:pt x="389" y="98"/>
                  </a:lnTo>
                  <a:close/>
                  <a:moveTo>
                    <a:pt x="154" y="403"/>
                  </a:moveTo>
                  <a:lnTo>
                    <a:pt x="4" y="403"/>
                  </a:lnTo>
                  <a:lnTo>
                    <a:pt x="4" y="403"/>
                  </a:lnTo>
                  <a:lnTo>
                    <a:pt x="0" y="408"/>
                  </a:lnTo>
                  <a:lnTo>
                    <a:pt x="0" y="502"/>
                  </a:lnTo>
                  <a:lnTo>
                    <a:pt x="0" y="502"/>
                  </a:lnTo>
                  <a:lnTo>
                    <a:pt x="4" y="506"/>
                  </a:lnTo>
                  <a:lnTo>
                    <a:pt x="154" y="506"/>
                  </a:lnTo>
                  <a:lnTo>
                    <a:pt x="154" y="506"/>
                  </a:lnTo>
                  <a:lnTo>
                    <a:pt x="159" y="502"/>
                  </a:lnTo>
                  <a:lnTo>
                    <a:pt x="159" y="408"/>
                  </a:lnTo>
                  <a:lnTo>
                    <a:pt x="159" y="408"/>
                  </a:lnTo>
                  <a:lnTo>
                    <a:pt x="154" y="403"/>
                  </a:lnTo>
                  <a:lnTo>
                    <a:pt x="154" y="403"/>
                  </a:lnTo>
                  <a:close/>
                  <a:moveTo>
                    <a:pt x="632" y="403"/>
                  </a:moveTo>
                  <a:lnTo>
                    <a:pt x="482" y="403"/>
                  </a:lnTo>
                  <a:lnTo>
                    <a:pt x="482" y="403"/>
                  </a:lnTo>
                  <a:lnTo>
                    <a:pt x="478" y="408"/>
                  </a:lnTo>
                  <a:lnTo>
                    <a:pt x="478" y="502"/>
                  </a:lnTo>
                  <a:lnTo>
                    <a:pt x="478" y="502"/>
                  </a:lnTo>
                  <a:lnTo>
                    <a:pt x="482" y="506"/>
                  </a:lnTo>
                  <a:lnTo>
                    <a:pt x="632" y="506"/>
                  </a:lnTo>
                  <a:lnTo>
                    <a:pt x="632" y="506"/>
                  </a:lnTo>
                  <a:lnTo>
                    <a:pt x="637" y="502"/>
                  </a:lnTo>
                  <a:lnTo>
                    <a:pt x="637" y="408"/>
                  </a:lnTo>
                  <a:lnTo>
                    <a:pt x="637" y="408"/>
                  </a:lnTo>
                  <a:lnTo>
                    <a:pt x="632" y="403"/>
                  </a:lnTo>
                  <a:lnTo>
                    <a:pt x="632" y="4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286" name="Freeform 14"/>
            <p:cNvSpPr>
              <a:spLocks noEditPoints="1"/>
            </p:cNvSpPr>
            <p:nvPr/>
          </p:nvSpPr>
          <p:spPr bwMode="auto">
            <a:xfrm>
              <a:off x="6762750" y="1611313"/>
              <a:ext cx="803275" cy="431800"/>
            </a:xfrm>
            <a:custGeom>
              <a:avLst/>
              <a:gdLst/>
              <a:ahLst/>
              <a:cxnLst>
                <a:cxn ang="0">
                  <a:pos x="492" y="71"/>
                </a:cxn>
                <a:cxn ang="0">
                  <a:pos x="267" y="71"/>
                </a:cxn>
                <a:cxn ang="0">
                  <a:pos x="267" y="0"/>
                </a:cxn>
                <a:cxn ang="0">
                  <a:pos x="239" y="0"/>
                </a:cxn>
                <a:cxn ang="0">
                  <a:pos x="239" y="71"/>
                </a:cxn>
                <a:cxn ang="0">
                  <a:pos x="14" y="71"/>
                </a:cxn>
                <a:cxn ang="0">
                  <a:pos x="14" y="71"/>
                </a:cxn>
                <a:cxn ang="0">
                  <a:pos x="5" y="75"/>
                </a:cxn>
                <a:cxn ang="0">
                  <a:pos x="0" y="85"/>
                </a:cxn>
                <a:cxn ang="0">
                  <a:pos x="0" y="146"/>
                </a:cxn>
                <a:cxn ang="0">
                  <a:pos x="28" y="146"/>
                </a:cxn>
                <a:cxn ang="0">
                  <a:pos x="28" y="146"/>
                </a:cxn>
                <a:cxn ang="0">
                  <a:pos x="28" y="99"/>
                </a:cxn>
                <a:cxn ang="0">
                  <a:pos x="28" y="99"/>
                </a:cxn>
                <a:cxn ang="0">
                  <a:pos x="239" y="99"/>
                </a:cxn>
                <a:cxn ang="0">
                  <a:pos x="239" y="146"/>
                </a:cxn>
                <a:cxn ang="0">
                  <a:pos x="267" y="146"/>
                </a:cxn>
                <a:cxn ang="0">
                  <a:pos x="267" y="99"/>
                </a:cxn>
                <a:cxn ang="0">
                  <a:pos x="267" y="99"/>
                </a:cxn>
                <a:cxn ang="0">
                  <a:pos x="478" y="99"/>
                </a:cxn>
                <a:cxn ang="0">
                  <a:pos x="478" y="99"/>
                </a:cxn>
                <a:cxn ang="0">
                  <a:pos x="478" y="146"/>
                </a:cxn>
                <a:cxn ang="0">
                  <a:pos x="506" y="146"/>
                </a:cxn>
                <a:cxn ang="0">
                  <a:pos x="506" y="85"/>
                </a:cxn>
                <a:cxn ang="0">
                  <a:pos x="506" y="85"/>
                </a:cxn>
                <a:cxn ang="0">
                  <a:pos x="502" y="75"/>
                </a:cxn>
                <a:cxn ang="0">
                  <a:pos x="492" y="71"/>
                </a:cxn>
                <a:cxn ang="0">
                  <a:pos x="492" y="71"/>
                </a:cxn>
                <a:cxn ang="0">
                  <a:pos x="328" y="169"/>
                </a:cxn>
                <a:cxn ang="0">
                  <a:pos x="178" y="169"/>
                </a:cxn>
                <a:cxn ang="0">
                  <a:pos x="178" y="169"/>
                </a:cxn>
                <a:cxn ang="0">
                  <a:pos x="174" y="174"/>
                </a:cxn>
                <a:cxn ang="0">
                  <a:pos x="174" y="268"/>
                </a:cxn>
                <a:cxn ang="0">
                  <a:pos x="174" y="268"/>
                </a:cxn>
                <a:cxn ang="0">
                  <a:pos x="178" y="272"/>
                </a:cxn>
                <a:cxn ang="0">
                  <a:pos x="328" y="272"/>
                </a:cxn>
                <a:cxn ang="0">
                  <a:pos x="328" y="272"/>
                </a:cxn>
                <a:cxn ang="0">
                  <a:pos x="333" y="268"/>
                </a:cxn>
                <a:cxn ang="0">
                  <a:pos x="333" y="174"/>
                </a:cxn>
                <a:cxn ang="0">
                  <a:pos x="333" y="174"/>
                </a:cxn>
                <a:cxn ang="0">
                  <a:pos x="328" y="169"/>
                </a:cxn>
                <a:cxn ang="0">
                  <a:pos x="328" y="169"/>
                </a:cxn>
              </a:cxnLst>
              <a:rect l="0" t="0" r="r" b="b"/>
              <a:pathLst>
                <a:path w="506" h="272">
                  <a:moveTo>
                    <a:pt x="492" y="71"/>
                  </a:moveTo>
                  <a:lnTo>
                    <a:pt x="267" y="71"/>
                  </a:lnTo>
                  <a:lnTo>
                    <a:pt x="267" y="0"/>
                  </a:lnTo>
                  <a:lnTo>
                    <a:pt x="239" y="0"/>
                  </a:lnTo>
                  <a:lnTo>
                    <a:pt x="239" y="71"/>
                  </a:lnTo>
                  <a:lnTo>
                    <a:pt x="14" y="71"/>
                  </a:lnTo>
                  <a:lnTo>
                    <a:pt x="14" y="71"/>
                  </a:lnTo>
                  <a:lnTo>
                    <a:pt x="5" y="75"/>
                  </a:lnTo>
                  <a:lnTo>
                    <a:pt x="0" y="85"/>
                  </a:lnTo>
                  <a:lnTo>
                    <a:pt x="0" y="146"/>
                  </a:lnTo>
                  <a:lnTo>
                    <a:pt x="28" y="146"/>
                  </a:lnTo>
                  <a:lnTo>
                    <a:pt x="28" y="146"/>
                  </a:lnTo>
                  <a:lnTo>
                    <a:pt x="28" y="99"/>
                  </a:lnTo>
                  <a:lnTo>
                    <a:pt x="28" y="99"/>
                  </a:lnTo>
                  <a:lnTo>
                    <a:pt x="239" y="99"/>
                  </a:lnTo>
                  <a:lnTo>
                    <a:pt x="239" y="146"/>
                  </a:lnTo>
                  <a:lnTo>
                    <a:pt x="267" y="146"/>
                  </a:lnTo>
                  <a:lnTo>
                    <a:pt x="267" y="99"/>
                  </a:lnTo>
                  <a:lnTo>
                    <a:pt x="267" y="99"/>
                  </a:lnTo>
                  <a:lnTo>
                    <a:pt x="478" y="99"/>
                  </a:lnTo>
                  <a:lnTo>
                    <a:pt x="478" y="99"/>
                  </a:lnTo>
                  <a:lnTo>
                    <a:pt x="478" y="146"/>
                  </a:lnTo>
                  <a:lnTo>
                    <a:pt x="506" y="146"/>
                  </a:lnTo>
                  <a:lnTo>
                    <a:pt x="506" y="85"/>
                  </a:lnTo>
                  <a:lnTo>
                    <a:pt x="506" y="85"/>
                  </a:lnTo>
                  <a:lnTo>
                    <a:pt x="502" y="75"/>
                  </a:lnTo>
                  <a:lnTo>
                    <a:pt x="492" y="71"/>
                  </a:lnTo>
                  <a:lnTo>
                    <a:pt x="492" y="71"/>
                  </a:lnTo>
                  <a:close/>
                  <a:moveTo>
                    <a:pt x="328" y="169"/>
                  </a:moveTo>
                  <a:lnTo>
                    <a:pt x="178" y="169"/>
                  </a:lnTo>
                  <a:lnTo>
                    <a:pt x="178" y="169"/>
                  </a:lnTo>
                  <a:lnTo>
                    <a:pt x="174" y="174"/>
                  </a:lnTo>
                  <a:lnTo>
                    <a:pt x="174" y="268"/>
                  </a:lnTo>
                  <a:lnTo>
                    <a:pt x="174" y="268"/>
                  </a:lnTo>
                  <a:lnTo>
                    <a:pt x="178" y="272"/>
                  </a:lnTo>
                  <a:lnTo>
                    <a:pt x="328" y="272"/>
                  </a:lnTo>
                  <a:lnTo>
                    <a:pt x="328" y="272"/>
                  </a:lnTo>
                  <a:lnTo>
                    <a:pt x="333" y="268"/>
                  </a:lnTo>
                  <a:lnTo>
                    <a:pt x="333" y="174"/>
                  </a:lnTo>
                  <a:lnTo>
                    <a:pt x="333" y="174"/>
                  </a:lnTo>
                  <a:lnTo>
                    <a:pt x="328" y="169"/>
                  </a:lnTo>
                  <a:lnTo>
                    <a:pt x="328" y="1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grpSp>
      <p:grpSp>
        <p:nvGrpSpPr>
          <p:cNvPr id="287" name="Group 153"/>
          <p:cNvGrpSpPr/>
          <p:nvPr/>
        </p:nvGrpSpPr>
        <p:grpSpPr>
          <a:xfrm>
            <a:off x="2033797" y="2297689"/>
            <a:ext cx="233087" cy="449326"/>
            <a:chOff x="1509713" y="1182688"/>
            <a:chExt cx="862013" cy="947737"/>
          </a:xfrm>
          <a:solidFill>
            <a:schemeClr val="accent1"/>
          </a:solidFill>
        </p:grpSpPr>
        <p:sp>
          <p:nvSpPr>
            <p:cNvPr id="288" name="Freeform 20"/>
            <p:cNvSpPr>
              <a:spLocks noEditPoints="1"/>
            </p:cNvSpPr>
            <p:nvPr/>
          </p:nvSpPr>
          <p:spPr bwMode="auto">
            <a:xfrm>
              <a:off x="1558926" y="1366838"/>
              <a:ext cx="763588" cy="763587"/>
            </a:xfrm>
            <a:custGeom>
              <a:avLst/>
              <a:gdLst/>
              <a:ahLst/>
              <a:cxnLst>
                <a:cxn ang="0">
                  <a:pos x="290" y="129"/>
                </a:cxn>
                <a:cxn ang="0">
                  <a:pos x="267" y="138"/>
                </a:cxn>
                <a:cxn ang="0">
                  <a:pos x="241" y="142"/>
                </a:cxn>
                <a:cxn ang="0">
                  <a:pos x="192" y="129"/>
                </a:cxn>
                <a:cxn ang="0">
                  <a:pos x="0" y="476"/>
                </a:cxn>
                <a:cxn ang="0">
                  <a:pos x="0" y="481"/>
                </a:cxn>
                <a:cxn ang="0">
                  <a:pos x="36" y="481"/>
                </a:cxn>
                <a:cxn ang="0">
                  <a:pos x="40" y="481"/>
                </a:cxn>
                <a:cxn ang="0">
                  <a:pos x="54" y="463"/>
                </a:cxn>
                <a:cxn ang="0">
                  <a:pos x="54" y="463"/>
                </a:cxn>
                <a:cxn ang="0">
                  <a:pos x="428" y="463"/>
                </a:cxn>
                <a:cxn ang="0">
                  <a:pos x="428" y="463"/>
                </a:cxn>
                <a:cxn ang="0">
                  <a:pos x="441" y="481"/>
                </a:cxn>
                <a:cxn ang="0">
                  <a:pos x="446" y="481"/>
                </a:cxn>
                <a:cxn ang="0">
                  <a:pos x="477" y="481"/>
                </a:cxn>
                <a:cxn ang="0">
                  <a:pos x="481" y="481"/>
                </a:cxn>
                <a:cxn ang="0">
                  <a:pos x="481" y="476"/>
                </a:cxn>
                <a:cxn ang="0">
                  <a:pos x="241" y="174"/>
                </a:cxn>
                <a:cxn ang="0">
                  <a:pos x="187" y="254"/>
                </a:cxn>
                <a:cxn ang="0">
                  <a:pos x="241" y="174"/>
                </a:cxn>
                <a:cxn ang="0">
                  <a:pos x="80" y="419"/>
                </a:cxn>
                <a:cxn ang="0">
                  <a:pos x="143" y="321"/>
                </a:cxn>
                <a:cxn ang="0">
                  <a:pos x="80" y="419"/>
                </a:cxn>
                <a:cxn ang="0">
                  <a:pos x="161" y="298"/>
                </a:cxn>
                <a:cxn ang="0">
                  <a:pos x="312" y="280"/>
                </a:cxn>
                <a:cxn ang="0">
                  <a:pos x="321" y="298"/>
                </a:cxn>
                <a:cxn ang="0">
                  <a:pos x="161" y="298"/>
                </a:cxn>
                <a:cxn ang="0">
                  <a:pos x="339" y="321"/>
                </a:cxn>
                <a:cxn ang="0">
                  <a:pos x="401" y="419"/>
                </a:cxn>
                <a:cxn ang="0">
                  <a:pos x="241" y="111"/>
                </a:cxn>
                <a:cxn ang="0">
                  <a:pos x="263" y="107"/>
                </a:cxn>
                <a:cxn ang="0">
                  <a:pos x="294" y="76"/>
                </a:cxn>
                <a:cxn ang="0">
                  <a:pos x="299" y="53"/>
                </a:cxn>
                <a:cxn ang="0">
                  <a:pos x="281" y="13"/>
                </a:cxn>
                <a:cxn ang="0">
                  <a:pos x="241" y="0"/>
                </a:cxn>
                <a:cxn ang="0">
                  <a:pos x="218" y="4"/>
                </a:cxn>
                <a:cxn ang="0">
                  <a:pos x="187" y="31"/>
                </a:cxn>
                <a:cxn ang="0">
                  <a:pos x="183" y="53"/>
                </a:cxn>
                <a:cxn ang="0">
                  <a:pos x="201" y="93"/>
                </a:cxn>
                <a:cxn ang="0">
                  <a:pos x="241" y="111"/>
                </a:cxn>
              </a:cxnLst>
              <a:rect l="0" t="0" r="r" b="b"/>
              <a:pathLst>
                <a:path w="481" h="481">
                  <a:moveTo>
                    <a:pt x="481" y="476"/>
                  </a:moveTo>
                  <a:lnTo>
                    <a:pt x="290" y="129"/>
                  </a:lnTo>
                  <a:lnTo>
                    <a:pt x="290" y="129"/>
                  </a:lnTo>
                  <a:lnTo>
                    <a:pt x="267" y="138"/>
                  </a:lnTo>
                  <a:lnTo>
                    <a:pt x="241" y="142"/>
                  </a:lnTo>
                  <a:lnTo>
                    <a:pt x="241" y="142"/>
                  </a:lnTo>
                  <a:lnTo>
                    <a:pt x="214" y="138"/>
                  </a:lnTo>
                  <a:lnTo>
                    <a:pt x="192" y="129"/>
                  </a:lnTo>
                  <a:lnTo>
                    <a:pt x="0" y="476"/>
                  </a:lnTo>
                  <a:lnTo>
                    <a:pt x="0" y="476"/>
                  </a:lnTo>
                  <a:lnTo>
                    <a:pt x="0" y="481"/>
                  </a:lnTo>
                  <a:lnTo>
                    <a:pt x="0" y="481"/>
                  </a:lnTo>
                  <a:lnTo>
                    <a:pt x="5" y="481"/>
                  </a:lnTo>
                  <a:lnTo>
                    <a:pt x="36" y="481"/>
                  </a:lnTo>
                  <a:lnTo>
                    <a:pt x="36" y="481"/>
                  </a:lnTo>
                  <a:lnTo>
                    <a:pt x="40" y="481"/>
                  </a:lnTo>
                  <a:lnTo>
                    <a:pt x="40" y="481"/>
                  </a:lnTo>
                  <a:lnTo>
                    <a:pt x="54" y="463"/>
                  </a:lnTo>
                  <a:lnTo>
                    <a:pt x="54" y="463"/>
                  </a:lnTo>
                  <a:lnTo>
                    <a:pt x="54" y="463"/>
                  </a:lnTo>
                  <a:lnTo>
                    <a:pt x="241" y="370"/>
                  </a:lnTo>
                  <a:lnTo>
                    <a:pt x="428" y="463"/>
                  </a:lnTo>
                  <a:lnTo>
                    <a:pt x="428" y="463"/>
                  </a:lnTo>
                  <a:lnTo>
                    <a:pt x="428" y="463"/>
                  </a:lnTo>
                  <a:lnTo>
                    <a:pt x="428" y="463"/>
                  </a:lnTo>
                  <a:lnTo>
                    <a:pt x="441" y="481"/>
                  </a:lnTo>
                  <a:lnTo>
                    <a:pt x="441" y="481"/>
                  </a:lnTo>
                  <a:lnTo>
                    <a:pt x="446" y="481"/>
                  </a:lnTo>
                  <a:lnTo>
                    <a:pt x="477" y="481"/>
                  </a:lnTo>
                  <a:lnTo>
                    <a:pt x="477" y="481"/>
                  </a:lnTo>
                  <a:lnTo>
                    <a:pt x="481" y="481"/>
                  </a:lnTo>
                  <a:lnTo>
                    <a:pt x="481" y="481"/>
                  </a:lnTo>
                  <a:lnTo>
                    <a:pt x="481" y="476"/>
                  </a:lnTo>
                  <a:lnTo>
                    <a:pt x="481" y="476"/>
                  </a:lnTo>
                  <a:close/>
                  <a:moveTo>
                    <a:pt x="241" y="174"/>
                  </a:moveTo>
                  <a:lnTo>
                    <a:pt x="241" y="174"/>
                  </a:lnTo>
                  <a:lnTo>
                    <a:pt x="294" y="254"/>
                  </a:lnTo>
                  <a:lnTo>
                    <a:pt x="187" y="254"/>
                  </a:lnTo>
                  <a:lnTo>
                    <a:pt x="187" y="254"/>
                  </a:lnTo>
                  <a:lnTo>
                    <a:pt x="241" y="174"/>
                  </a:lnTo>
                  <a:lnTo>
                    <a:pt x="241" y="174"/>
                  </a:lnTo>
                  <a:close/>
                  <a:moveTo>
                    <a:pt x="80" y="419"/>
                  </a:moveTo>
                  <a:lnTo>
                    <a:pt x="80" y="419"/>
                  </a:lnTo>
                  <a:lnTo>
                    <a:pt x="143" y="321"/>
                  </a:lnTo>
                  <a:lnTo>
                    <a:pt x="210" y="352"/>
                  </a:lnTo>
                  <a:lnTo>
                    <a:pt x="80" y="419"/>
                  </a:lnTo>
                  <a:close/>
                  <a:moveTo>
                    <a:pt x="161" y="298"/>
                  </a:moveTo>
                  <a:lnTo>
                    <a:pt x="161" y="298"/>
                  </a:lnTo>
                  <a:lnTo>
                    <a:pt x="169" y="280"/>
                  </a:lnTo>
                  <a:lnTo>
                    <a:pt x="312" y="280"/>
                  </a:lnTo>
                  <a:lnTo>
                    <a:pt x="312" y="280"/>
                  </a:lnTo>
                  <a:lnTo>
                    <a:pt x="321" y="298"/>
                  </a:lnTo>
                  <a:lnTo>
                    <a:pt x="241" y="338"/>
                  </a:lnTo>
                  <a:lnTo>
                    <a:pt x="161" y="298"/>
                  </a:lnTo>
                  <a:close/>
                  <a:moveTo>
                    <a:pt x="272" y="352"/>
                  </a:moveTo>
                  <a:lnTo>
                    <a:pt x="339" y="321"/>
                  </a:lnTo>
                  <a:lnTo>
                    <a:pt x="339" y="321"/>
                  </a:lnTo>
                  <a:lnTo>
                    <a:pt x="401" y="419"/>
                  </a:lnTo>
                  <a:lnTo>
                    <a:pt x="272" y="352"/>
                  </a:lnTo>
                  <a:close/>
                  <a:moveTo>
                    <a:pt x="241" y="111"/>
                  </a:moveTo>
                  <a:lnTo>
                    <a:pt x="241" y="111"/>
                  </a:lnTo>
                  <a:lnTo>
                    <a:pt x="263" y="107"/>
                  </a:lnTo>
                  <a:lnTo>
                    <a:pt x="281" y="93"/>
                  </a:lnTo>
                  <a:lnTo>
                    <a:pt x="294" y="76"/>
                  </a:lnTo>
                  <a:lnTo>
                    <a:pt x="299" y="53"/>
                  </a:lnTo>
                  <a:lnTo>
                    <a:pt x="299" y="53"/>
                  </a:lnTo>
                  <a:lnTo>
                    <a:pt x="294" y="31"/>
                  </a:lnTo>
                  <a:lnTo>
                    <a:pt x="281" y="13"/>
                  </a:lnTo>
                  <a:lnTo>
                    <a:pt x="263" y="4"/>
                  </a:lnTo>
                  <a:lnTo>
                    <a:pt x="241" y="0"/>
                  </a:lnTo>
                  <a:lnTo>
                    <a:pt x="241" y="0"/>
                  </a:lnTo>
                  <a:lnTo>
                    <a:pt x="218" y="4"/>
                  </a:lnTo>
                  <a:lnTo>
                    <a:pt x="201" y="13"/>
                  </a:lnTo>
                  <a:lnTo>
                    <a:pt x="187" y="31"/>
                  </a:lnTo>
                  <a:lnTo>
                    <a:pt x="183" y="53"/>
                  </a:lnTo>
                  <a:lnTo>
                    <a:pt x="183" y="53"/>
                  </a:lnTo>
                  <a:lnTo>
                    <a:pt x="187" y="76"/>
                  </a:lnTo>
                  <a:lnTo>
                    <a:pt x="201" y="93"/>
                  </a:lnTo>
                  <a:lnTo>
                    <a:pt x="218" y="107"/>
                  </a:lnTo>
                  <a:lnTo>
                    <a:pt x="241" y="111"/>
                  </a:lnTo>
                  <a:lnTo>
                    <a:pt x="241"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289" name="Freeform 21"/>
            <p:cNvSpPr>
              <a:spLocks noEditPoints="1"/>
            </p:cNvSpPr>
            <p:nvPr/>
          </p:nvSpPr>
          <p:spPr bwMode="auto">
            <a:xfrm>
              <a:off x="1509713" y="1182688"/>
              <a:ext cx="862013" cy="544512"/>
            </a:xfrm>
            <a:custGeom>
              <a:avLst/>
              <a:gdLst/>
              <a:ahLst/>
              <a:cxnLst>
                <a:cxn ang="0">
                  <a:pos x="463" y="4"/>
                </a:cxn>
                <a:cxn ang="0">
                  <a:pos x="463" y="18"/>
                </a:cxn>
                <a:cxn ang="0">
                  <a:pos x="521" y="174"/>
                </a:cxn>
                <a:cxn ang="0">
                  <a:pos x="490" y="290"/>
                </a:cxn>
                <a:cxn ang="0">
                  <a:pos x="463" y="339"/>
                </a:cxn>
                <a:cxn ang="0">
                  <a:pos x="481" y="339"/>
                </a:cxn>
                <a:cxn ang="0">
                  <a:pos x="543" y="174"/>
                </a:cxn>
                <a:cxn ang="0">
                  <a:pos x="508" y="40"/>
                </a:cxn>
                <a:cxn ang="0">
                  <a:pos x="374" y="111"/>
                </a:cxn>
                <a:cxn ang="0">
                  <a:pos x="383" y="147"/>
                </a:cxn>
                <a:cxn ang="0">
                  <a:pos x="374" y="214"/>
                </a:cxn>
                <a:cxn ang="0">
                  <a:pos x="374" y="232"/>
                </a:cxn>
                <a:cxn ang="0">
                  <a:pos x="401" y="218"/>
                </a:cxn>
                <a:cxn ang="0">
                  <a:pos x="414" y="174"/>
                </a:cxn>
                <a:cxn ang="0">
                  <a:pos x="388" y="111"/>
                </a:cxn>
                <a:cxn ang="0">
                  <a:pos x="374" y="111"/>
                </a:cxn>
                <a:cxn ang="0">
                  <a:pos x="419" y="58"/>
                </a:cxn>
                <a:cxn ang="0">
                  <a:pos x="419" y="76"/>
                </a:cxn>
                <a:cxn ang="0">
                  <a:pos x="454" y="174"/>
                </a:cxn>
                <a:cxn ang="0">
                  <a:pos x="432" y="245"/>
                </a:cxn>
                <a:cxn ang="0">
                  <a:pos x="419" y="285"/>
                </a:cxn>
                <a:cxn ang="0">
                  <a:pos x="437" y="281"/>
                </a:cxn>
                <a:cxn ang="0">
                  <a:pos x="477" y="174"/>
                </a:cxn>
                <a:cxn ang="0">
                  <a:pos x="454" y="85"/>
                </a:cxn>
                <a:cxn ang="0">
                  <a:pos x="22" y="174"/>
                </a:cxn>
                <a:cxn ang="0">
                  <a:pos x="80" y="18"/>
                </a:cxn>
                <a:cxn ang="0">
                  <a:pos x="80" y="4"/>
                </a:cxn>
                <a:cxn ang="0">
                  <a:pos x="36" y="40"/>
                </a:cxn>
                <a:cxn ang="0">
                  <a:pos x="0" y="174"/>
                </a:cxn>
                <a:cxn ang="0">
                  <a:pos x="62" y="339"/>
                </a:cxn>
                <a:cxn ang="0">
                  <a:pos x="80" y="339"/>
                </a:cxn>
                <a:cxn ang="0">
                  <a:pos x="53" y="290"/>
                </a:cxn>
                <a:cxn ang="0">
                  <a:pos x="22" y="174"/>
                </a:cxn>
                <a:cxn ang="0">
                  <a:pos x="107" y="58"/>
                </a:cxn>
                <a:cxn ang="0">
                  <a:pos x="67" y="143"/>
                </a:cxn>
                <a:cxn ang="0">
                  <a:pos x="76" y="232"/>
                </a:cxn>
                <a:cxn ang="0">
                  <a:pos x="116" y="285"/>
                </a:cxn>
                <a:cxn ang="0">
                  <a:pos x="125" y="267"/>
                </a:cxn>
                <a:cxn ang="0">
                  <a:pos x="89" y="196"/>
                </a:cxn>
                <a:cxn ang="0">
                  <a:pos x="98" y="120"/>
                </a:cxn>
                <a:cxn ang="0">
                  <a:pos x="129" y="67"/>
                </a:cxn>
                <a:cxn ang="0">
                  <a:pos x="169" y="111"/>
                </a:cxn>
                <a:cxn ang="0">
                  <a:pos x="143" y="125"/>
                </a:cxn>
                <a:cxn ang="0">
                  <a:pos x="129" y="174"/>
                </a:cxn>
                <a:cxn ang="0">
                  <a:pos x="151" y="227"/>
                </a:cxn>
                <a:cxn ang="0">
                  <a:pos x="169" y="232"/>
                </a:cxn>
                <a:cxn ang="0">
                  <a:pos x="160" y="196"/>
                </a:cxn>
                <a:cxn ang="0">
                  <a:pos x="169" y="129"/>
                </a:cxn>
                <a:cxn ang="0">
                  <a:pos x="169" y="111"/>
                </a:cxn>
              </a:cxnLst>
              <a:rect l="0" t="0" r="r" b="b"/>
              <a:pathLst>
                <a:path w="543" h="343">
                  <a:moveTo>
                    <a:pt x="481" y="4"/>
                  </a:moveTo>
                  <a:lnTo>
                    <a:pt x="481" y="4"/>
                  </a:lnTo>
                  <a:lnTo>
                    <a:pt x="472" y="0"/>
                  </a:lnTo>
                  <a:lnTo>
                    <a:pt x="463" y="4"/>
                  </a:lnTo>
                  <a:lnTo>
                    <a:pt x="463" y="4"/>
                  </a:lnTo>
                  <a:lnTo>
                    <a:pt x="459" y="9"/>
                  </a:lnTo>
                  <a:lnTo>
                    <a:pt x="463" y="18"/>
                  </a:lnTo>
                  <a:lnTo>
                    <a:pt x="463" y="18"/>
                  </a:lnTo>
                  <a:lnTo>
                    <a:pt x="486" y="53"/>
                  </a:lnTo>
                  <a:lnTo>
                    <a:pt x="508" y="89"/>
                  </a:lnTo>
                  <a:lnTo>
                    <a:pt x="517" y="129"/>
                  </a:lnTo>
                  <a:lnTo>
                    <a:pt x="521" y="174"/>
                  </a:lnTo>
                  <a:lnTo>
                    <a:pt x="521" y="174"/>
                  </a:lnTo>
                  <a:lnTo>
                    <a:pt x="517" y="214"/>
                  </a:lnTo>
                  <a:lnTo>
                    <a:pt x="508" y="254"/>
                  </a:lnTo>
                  <a:lnTo>
                    <a:pt x="490" y="290"/>
                  </a:lnTo>
                  <a:lnTo>
                    <a:pt x="463" y="325"/>
                  </a:lnTo>
                  <a:lnTo>
                    <a:pt x="463" y="325"/>
                  </a:lnTo>
                  <a:lnTo>
                    <a:pt x="459" y="330"/>
                  </a:lnTo>
                  <a:lnTo>
                    <a:pt x="463" y="339"/>
                  </a:lnTo>
                  <a:lnTo>
                    <a:pt x="463" y="339"/>
                  </a:lnTo>
                  <a:lnTo>
                    <a:pt x="472" y="343"/>
                  </a:lnTo>
                  <a:lnTo>
                    <a:pt x="481" y="339"/>
                  </a:lnTo>
                  <a:lnTo>
                    <a:pt x="481" y="339"/>
                  </a:lnTo>
                  <a:lnTo>
                    <a:pt x="508" y="303"/>
                  </a:lnTo>
                  <a:lnTo>
                    <a:pt x="530" y="263"/>
                  </a:lnTo>
                  <a:lnTo>
                    <a:pt x="539" y="218"/>
                  </a:lnTo>
                  <a:lnTo>
                    <a:pt x="543" y="174"/>
                  </a:lnTo>
                  <a:lnTo>
                    <a:pt x="543" y="174"/>
                  </a:lnTo>
                  <a:lnTo>
                    <a:pt x="539" y="125"/>
                  </a:lnTo>
                  <a:lnTo>
                    <a:pt x="526" y="80"/>
                  </a:lnTo>
                  <a:lnTo>
                    <a:pt x="508" y="40"/>
                  </a:lnTo>
                  <a:lnTo>
                    <a:pt x="481" y="4"/>
                  </a:lnTo>
                  <a:lnTo>
                    <a:pt x="481" y="4"/>
                  </a:lnTo>
                  <a:close/>
                  <a:moveTo>
                    <a:pt x="374" y="111"/>
                  </a:moveTo>
                  <a:lnTo>
                    <a:pt x="374" y="111"/>
                  </a:lnTo>
                  <a:lnTo>
                    <a:pt x="370" y="120"/>
                  </a:lnTo>
                  <a:lnTo>
                    <a:pt x="374" y="129"/>
                  </a:lnTo>
                  <a:lnTo>
                    <a:pt x="374" y="129"/>
                  </a:lnTo>
                  <a:lnTo>
                    <a:pt x="383" y="147"/>
                  </a:lnTo>
                  <a:lnTo>
                    <a:pt x="388" y="174"/>
                  </a:lnTo>
                  <a:lnTo>
                    <a:pt x="388" y="174"/>
                  </a:lnTo>
                  <a:lnTo>
                    <a:pt x="383" y="196"/>
                  </a:lnTo>
                  <a:lnTo>
                    <a:pt x="374" y="214"/>
                  </a:lnTo>
                  <a:lnTo>
                    <a:pt x="374" y="214"/>
                  </a:lnTo>
                  <a:lnTo>
                    <a:pt x="370" y="223"/>
                  </a:lnTo>
                  <a:lnTo>
                    <a:pt x="374" y="232"/>
                  </a:lnTo>
                  <a:lnTo>
                    <a:pt x="374" y="232"/>
                  </a:lnTo>
                  <a:lnTo>
                    <a:pt x="383" y="232"/>
                  </a:lnTo>
                  <a:lnTo>
                    <a:pt x="392" y="227"/>
                  </a:lnTo>
                  <a:lnTo>
                    <a:pt x="392" y="227"/>
                  </a:lnTo>
                  <a:lnTo>
                    <a:pt x="401" y="218"/>
                  </a:lnTo>
                  <a:lnTo>
                    <a:pt x="405" y="200"/>
                  </a:lnTo>
                  <a:lnTo>
                    <a:pt x="410" y="187"/>
                  </a:lnTo>
                  <a:lnTo>
                    <a:pt x="414" y="174"/>
                  </a:lnTo>
                  <a:lnTo>
                    <a:pt x="414" y="174"/>
                  </a:lnTo>
                  <a:lnTo>
                    <a:pt x="410" y="156"/>
                  </a:lnTo>
                  <a:lnTo>
                    <a:pt x="405" y="143"/>
                  </a:lnTo>
                  <a:lnTo>
                    <a:pt x="401" y="125"/>
                  </a:lnTo>
                  <a:lnTo>
                    <a:pt x="388" y="111"/>
                  </a:lnTo>
                  <a:lnTo>
                    <a:pt x="388" y="111"/>
                  </a:lnTo>
                  <a:lnTo>
                    <a:pt x="383" y="111"/>
                  </a:lnTo>
                  <a:lnTo>
                    <a:pt x="374" y="111"/>
                  </a:lnTo>
                  <a:lnTo>
                    <a:pt x="374" y="111"/>
                  </a:lnTo>
                  <a:close/>
                  <a:moveTo>
                    <a:pt x="437" y="58"/>
                  </a:moveTo>
                  <a:lnTo>
                    <a:pt x="437" y="58"/>
                  </a:lnTo>
                  <a:lnTo>
                    <a:pt x="428" y="58"/>
                  </a:lnTo>
                  <a:lnTo>
                    <a:pt x="419" y="58"/>
                  </a:lnTo>
                  <a:lnTo>
                    <a:pt x="419" y="58"/>
                  </a:lnTo>
                  <a:lnTo>
                    <a:pt x="414" y="67"/>
                  </a:lnTo>
                  <a:lnTo>
                    <a:pt x="419" y="76"/>
                  </a:lnTo>
                  <a:lnTo>
                    <a:pt x="419" y="76"/>
                  </a:lnTo>
                  <a:lnTo>
                    <a:pt x="432" y="98"/>
                  </a:lnTo>
                  <a:lnTo>
                    <a:pt x="445" y="120"/>
                  </a:lnTo>
                  <a:lnTo>
                    <a:pt x="454" y="147"/>
                  </a:lnTo>
                  <a:lnTo>
                    <a:pt x="454" y="174"/>
                  </a:lnTo>
                  <a:lnTo>
                    <a:pt x="454" y="174"/>
                  </a:lnTo>
                  <a:lnTo>
                    <a:pt x="454" y="196"/>
                  </a:lnTo>
                  <a:lnTo>
                    <a:pt x="445" y="223"/>
                  </a:lnTo>
                  <a:lnTo>
                    <a:pt x="432" y="245"/>
                  </a:lnTo>
                  <a:lnTo>
                    <a:pt x="419" y="267"/>
                  </a:lnTo>
                  <a:lnTo>
                    <a:pt x="419" y="267"/>
                  </a:lnTo>
                  <a:lnTo>
                    <a:pt x="414" y="276"/>
                  </a:lnTo>
                  <a:lnTo>
                    <a:pt x="419" y="285"/>
                  </a:lnTo>
                  <a:lnTo>
                    <a:pt x="419" y="285"/>
                  </a:lnTo>
                  <a:lnTo>
                    <a:pt x="428" y="285"/>
                  </a:lnTo>
                  <a:lnTo>
                    <a:pt x="437" y="281"/>
                  </a:lnTo>
                  <a:lnTo>
                    <a:pt x="437" y="281"/>
                  </a:lnTo>
                  <a:lnTo>
                    <a:pt x="454" y="258"/>
                  </a:lnTo>
                  <a:lnTo>
                    <a:pt x="468" y="232"/>
                  </a:lnTo>
                  <a:lnTo>
                    <a:pt x="477" y="200"/>
                  </a:lnTo>
                  <a:lnTo>
                    <a:pt x="477" y="174"/>
                  </a:lnTo>
                  <a:lnTo>
                    <a:pt x="477" y="174"/>
                  </a:lnTo>
                  <a:lnTo>
                    <a:pt x="477" y="143"/>
                  </a:lnTo>
                  <a:lnTo>
                    <a:pt x="468" y="111"/>
                  </a:lnTo>
                  <a:lnTo>
                    <a:pt x="454" y="85"/>
                  </a:lnTo>
                  <a:lnTo>
                    <a:pt x="437" y="58"/>
                  </a:lnTo>
                  <a:lnTo>
                    <a:pt x="437" y="58"/>
                  </a:lnTo>
                  <a:close/>
                  <a:moveTo>
                    <a:pt x="22" y="174"/>
                  </a:moveTo>
                  <a:lnTo>
                    <a:pt x="22" y="174"/>
                  </a:lnTo>
                  <a:lnTo>
                    <a:pt x="27" y="129"/>
                  </a:lnTo>
                  <a:lnTo>
                    <a:pt x="36" y="89"/>
                  </a:lnTo>
                  <a:lnTo>
                    <a:pt x="58" y="53"/>
                  </a:lnTo>
                  <a:lnTo>
                    <a:pt x="80" y="18"/>
                  </a:lnTo>
                  <a:lnTo>
                    <a:pt x="80" y="18"/>
                  </a:lnTo>
                  <a:lnTo>
                    <a:pt x="85" y="9"/>
                  </a:lnTo>
                  <a:lnTo>
                    <a:pt x="80" y="4"/>
                  </a:lnTo>
                  <a:lnTo>
                    <a:pt x="80" y="4"/>
                  </a:lnTo>
                  <a:lnTo>
                    <a:pt x="71" y="0"/>
                  </a:lnTo>
                  <a:lnTo>
                    <a:pt x="62" y="4"/>
                  </a:lnTo>
                  <a:lnTo>
                    <a:pt x="62" y="4"/>
                  </a:lnTo>
                  <a:lnTo>
                    <a:pt x="36" y="40"/>
                  </a:lnTo>
                  <a:lnTo>
                    <a:pt x="18" y="80"/>
                  </a:lnTo>
                  <a:lnTo>
                    <a:pt x="4" y="125"/>
                  </a:lnTo>
                  <a:lnTo>
                    <a:pt x="0" y="174"/>
                  </a:lnTo>
                  <a:lnTo>
                    <a:pt x="0" y="174"/>
                  </a:lnTo>
                  <a:lnTo>
                    <a:pt x="4" y="218"/>
                  </a:lnTo>
                  <a:lnTo>
                    <a:pt x="13" y="263"/>
                  </a:lnTo>
                  <a:lnTo>
                    <a:pt x="36" y="303"/>
                  </a:lnTo>
                  <a:lnTo>
                    <a:pt x="62" y="339"/>
                  </a:lnTo>
                  <a:lnTo>
                    <a:pt x="62" y="339"/>
                  </a:lnTo>
                  <a:lnTo>
                    <a:pt x="71" y="343"/>
                  </a:lnTo>
                  <a:lnTo>
                    <a:pt x="80" y="339"/>
                  </a:lnTo>
                  <a:lnTo>
                    <a:pt x="80" y="339"/>
                  </a:lnTo>
                  <a:lnTo>
                    <a:pt x="85" y="330"/>
                  </a:lnTo>
                  <a:lnTo>
                    <a:pt x="80" y="325"/>
                  </a:lnTo>
                  <a:lnTo>
                    <a:pt x="80" y="325"/>
                  </a:lnTo>
                  <a:lnTo>
                    <a:pt x="53" y="290"/>
                  </a:lnTo>
                  <a:lnTo>
                    <a:pt x="36" y="254"/>
                  </a:lnTo>
                  <a:lnTo>
                    <a:pt x="27" y="214"/>
                  </a:lnTo>
                  <a:lnTo>
                    <a:pt x="22" y="174"/>
                  </a:lnTo>
                  <a:lnTo>
                    <a:pt x="22" y="174"/>
                  </a:lnTo>
                  <a:close/>
                  <a:moveTo>
                    <a:pt x="125" y="58"/>
                  </a:moveTo>
                  <a:lnTo>
                    <a:pt x="125" y="58"/>
                  </a:lnTo>
                  <a:lnTo>
                    <a:pt x="116" y="58"/>
                  </a:lnTo>
                  <a:lnTo>
                    <a:pt x="107" y="58"/>
                  </a:lnTo>
                  <a:lnTo>
                    <a:pt x="107" y="58"/>
                  </a:lnTo>
                  <a:lnTo>
                    <a:pt x="89" y="85"/>
                  </a:lnTo>
                  <a:lnTo>
                    <a:pt x="76" y="111"/>
                  </a:lnTo>
                  <a:lnTo>
                    <a:pt x="67" y="143"/>
                  </a:lnTo>
                  <a:lnTo>
                    <a:pt x="67" y="174"/>
                  </a:lnTo>
                  <a:lnTo>
                    <a:pt x="67" y="174"/>
                  </a:lnTo>
                  <a:lnTo>
                    <a:pt x="67" y="200"/>
                  </a:lnTo>
                  <a:lnTo>
                    <a:pt x="76" y="232"/>
                  </a:lnTo>
                  <a:lnTo>
                    <a:pt x="89" y="258"/>
                  </a:lnTo>
                  <a:lnTo>
                    <a:pt x="107" y="281"/>
                  </a:lnTo>
                  <a:lnTo>
                    <a:pt x="107" y="281"/>
                  </a:lnTo>
                  <a:lnTo>
                    <a:pt x="116" y="285"/>
                  </a:lnTo>
                  <a:lnTo>
                    <a:pt x="125" y="285"/>
                  </a:lnTo>
                  <a:lnTo>
                    <a:pt x="125" y="285"/>
                  </a:lnTo>
                  <a:lnTo>
                    <a:pt x="129" y="276"/>
                  </a:lnTo>
                  <a:lnTo>
                    <a:pt x="125" y="267"/>
                  </a:lnTo>
                  <a:lnTo>
                    <a:pt x="125" y="267"/>
                  </a:lnTo>
                  <a:lnTo>
                    <a:pt x="111" y="245"/>
                  </a:lnTo>
                  <a:lnTo>
                    <a:pt x="98" y="223"/>
                  </a:lnTo>
                  <a:lnTo>
                    <a:pt x="89" y="196"/>
                  </a:lnTo>
                  <a:lnTo>
                    <a:pt x="89" y="174"/>
                  </a:lnTo>
                  <a:lnTo>
                    <a:pt x="89" y="174"/>
                  </a:lnTo>
                  <a:lnTo>
                    <a:pt x="89" y="147"/>
                  </a:lnTo>
                  <a:lnTo>
                    <a:pt x="98" y="120"/>
                  </a:lnTo>
                  <a:lnTo>
                    <a:pt x="111" y="98"/>
                  </a:lnTo>
                  <a:lnTo>
                    <a:pt x="125" y="76"/>
                  </a:lnTo>
                  <a:lnTo>
                    <a:pt x="125" y="76"/>
                  </a:lnTo>
                  <a:lnTo>
                    <a:pt x="129" y="67"/>
                  </a:lnTo>
                  <a:lnTo>
                    <a:pt x="125" y="58"/>
                  </a:lnTo>
                  <a:lnTo>
                    <a:pt x="125" y="58"/>
                  </a:lnTo>
                  <a:close/>
                  <a:moveTo>
                    <a:pt x="169" y="111"/>
                  </a:moveTo>
                  <a:lnTo>
                    <a:pt x="169" y="111"/>
                  </a:lnTo>
                  <a:lnTo>
                    <a:pt x="160" y="111"/>
                  </a:lnTo>
                  <a:lnTo>
                    <a:pt x="156" y="111"/>
                  </a:lnTo>
                  <a:lnTo>
                    <a:pt x="156" y="111"/>
                  </a:lnTo>
                  <a:lnTo>
                    <a:pt x="143" y="125"/>
                  </a:lnTo>
                  <a:lnTo>
                    <a:pt x="138" y="143"/>
                  </a:lnTo>
                  <a:lnTo>
                    <a:pt x="134" y="156"/>
                  </a:lnTo>
                  <a:lnTo>
                    <a:pt x="129" y="174"/>
                  </a:lnTo>
                  <a:lnTo>
                    <a:pt x="129" y="174"/>
                  </a:lnTo>
                  <a:lnTo>
                    <a:pt x="134" y="187"/>
                  </a:lnTo>
                  <a:lnTo>
                    <a:pt x="138" y="200"/>
                  </a:lnTo>
                  <a:lnTo>
                    <a:pt x="143" y="218"/>
                  </a:lnTo>
                  <a:lnTo>
                    <a:pt x="151" y="227"/>
                  </a:lnTo>
                  <a:lnTo>
                    <a:pt x="151" y="227"/>
                  </a:lnTo>
                  <a:lnTo>
                    <a:pt x="160" y="232"/>
                  </a:lnTo>
                  <a:lnTo>
                    <a:pt x="169" y="232"/>
                  </a:lnTo>
                  <a:lnTo>
                    <a:pt x="169" y="232"/>
                  </a:lnTo>
                  <a:lnTo>
                    <a:pt x="174" y="223"/>
                  </a:lnTo>
                  <a:lnTo>
                    <a:pt x="169" y="214"/>
                  </a:lnTo>
                  <a:lnTo>
                    <a:pt x="169" y="214"/>
                  </a:lnTo>
                  <a:lnTo>
                    <a:pt x="160" y="196"/>
                  </a:lnTo>
                  <a:lnTo>
                    <a:pt x="156" y="174"/>
                  </a:lnTo>
                  <a:lnTo>
                    <a:pt x="156" y="174"/>
                  </a:lnTo>
                  <a:lnTo>
                    <a:pt x="160" y="147"/>
                  </a:lnTo>
                  <a:lnTo>
                    <a:pt x="169" y="129"/>
                  </a:lnTo>
                  <a:lnTo>
                    <a:pt x="169" y="129"/>
                  </a:lnTo>
                  <a:lnTo>
                    <a:pt x="174" y="120"/>
                  </a:lnTo>
                  <a:lnTo>
                    <a:pt x="169" y="111"/>
                  </a:lnTo>
                  <a:lnTo>
                    <a:pt x="169"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grpSp>
      <p:grpSp>
        <p:nvGrpSpPr>
          <p:cNvPr id="290" name="Group 24"/>
          <p:cNvGrpSpPr/>
          <p:nvPr/>
        </p:nvGrpSpPr>
        <p:grpSpPr>
          <a:xfrm>
            <a:off x="7980974" y="2789326"/>
            <a:ext cx="341036" cy="375606"/>
            <a:chOff x="6856413" y="2879726"/>
            <a:chExt cx="736601" cy="749300"/>
          </a:xfrm>
          <a:solidFill>
            <a:schemeClr val="accent1"/>
          </a:solidFill>
        </p:grpSpPr>
        <p:sp>
          <p:nvSpPr>
            <p:cNvPr id="291" name="Freeform 41"/>
            <p:cNvSpPr>
              <a:spLocks noEditPoints="1"/>
            </p:cNvSpPr>
            <p:nvPr/>
          </p:nvSpPr>
          <p:spPr bwMode="auto">
            <a:xfrm>
              <a:off x="6856413" y="2879726"/>
              <a:ext cx="44450" cy="749300"/>
            </a:xfrm>
            <a:custGeom>
              <a:avLst/>
              <a:gdLst/>
              <a:ahLst/>
              <a:cxnLst>
                <a:cxn ang="0">
                  <a:pos x="0" y="304"/>
                </a:cxn>
                <a:cxn ang="0">
                  <a:pos x="28" y="304"/>
                </a:cxn>
                <a:cxn ang="0">
                  <a:pos x="28" y="168"/>
                </a:cxn>
                <a:cxn ang="0">
                  <a:pos x="0" y="168"/>
                </a:cxn>
                <a:cxn ang="0">
                  <a:pos x="0" y="304"/>
                </a:cxn>
                <a:cxn ang="0">
                  <a:pos x="0" y="463"/>
                </a:cxn>
                <a:cxn ang="0">
                  <a:pos x="0" y="463"/>
                </a:cxn>
                <a:cxn ang="0">
                  <a:pos x="0" y="468"/>
                </a:cxn>
                <a:cxn ang="0">
                  <a:pos x="9" y="472"/>
                </a:cxn>
                <a:cxn ang="0">
                  <a:pos x="28" y="472"/>
                </a:cxn>
                <a:cxn ang="0">
                  <a:pos x="28" y="331"/>
                </a:cxn>
                <a:cxn ang="0">
                  <a:pos x="0" y="331"/>
                </a:cxn>
                <a:cxn ang="0">
                  <a:pos x="0" y="463"/>
                </a:cxn>
                <a:cxn ang="0">
                  <a:pos x="9" y="0"/>
                </a:cxn>
                <a:cxn ang="0">
                  <a:pos x="9" y="0"/>
                </a:cxn>
                <a:cxn ang="0">
                  <a:pos x="0" y="4"/>
                </a:cxn>
                <a:cxn ang="0">
                  <a:pos x="0" y="9"/>
                </a:cxn>
                <a:cxn ang="0">
                  <a:pos x="0" y="141"/>
                </a:cxn>
                <a:cxn ang="0">
                  <a:pos x="28" y="141"/>
                </a:cxn>
                <a:cxn ang="0">
                  <a:pos x="28" y="0"/>
                </a:cxn>
                <a:cxn ang="0">
                  <a:pos x="9" y="0"/>
                </a:cxn>
              </a:cxnLst>
              <a:rect l="0" t="0" r="r" b="b"/>
              <a:pathLst>
                <a:path w="28" h="472">
                  <a:moveTo>
                    <a:pt x="0" y="304"/>
                  </a:moveTo>
                  <a:lnTo>
                    <a:pt x="28" y="304"/>
                  </a:lnTo>
                  <a:lnTo>
                    <a:pt x="28" y="168"/>
                  </a:lnTo>
                  <a:lnTo>
                    <a:pt x="0" y="168"/>
                  </a:lnTo>
                  <a:lnTo>
                    <a:pt x="0" y="304"/>
                  </a:lnTo>
                  <a:close/>
                  <a:moveTo>
                    <a:pt x="0" y="463"/>
                  </a:moveTo>
                  <a:lnTo>
                    <a:pt x="0" y="463"/>
                  </a:lnTo>
                  <a:lnTo>
                    <a:pt x="0" y="468"/>
                  </a:lnTo>
                  <a:lnTo>
                    <a:pt x="9" y="472"/>
                  </a:lnTo>
                  <a:lnTo>
                    <a:pt x="28" y="472"/>
                  </a:lnTo>
                  <a:lnTo>
                    <a:pt x="28" y="331"/>
                  </a:lnTo>
                  <a:lnTo>
                    <a:pt x="0" y="331"/>
                  </a:lnTo>
                  <a:lnTo>
                    <a:pt x="0" y="463"/>
                  </a:lnTo>
                  <a:close/>
                  <a:moveTo>
                    <a:pt x="9" y="0"/>
                  </a:moveTo>
                  <a:lnTo>
                    <a:pt x="9" y="0"/>
                  </a:lnTo>
                  <a:lnTo>
                    <a:pt x="0" y="4"/>
                  </a:lnTo>
                  <a:lnTo>
                    <a:pt x="0" y="9"/>
                  </a:lnTo>
                  <a:lnTo>
                    <a:pt x="0" y="141"/>
                  </a:lnTo>
                  <a:lnTo>
                    <a:pt x="28" y="141"/>
                  </a:lnTo>
                  <a:lnTo>
                    <a:pt x="28"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sp>
          <p:nvSpPr>
            <p:cNvPr id="292" name="Freeform 42"/>
            <p:cNvSpPr>
              <a:spLocks noEditPoints="1"/>
            </p:cNvSpPr>
            <p:nvPr/>
          </p:nvSpPr>
          <p:spPr bwMode="auto">
            <a:xfrm>
              <a:off x="6950076" y="2879726"/>
              <a:ext cx="642938" cy="749300"/>
            </a:xfrm>
            <a:custGeom>
              <a:avLst/>
              <a:gdLst/>
              <a:ahLst/>
              <a:cxnLst>
                <a:cxn ang="0">
                  <a:pos x="396" y="472"/>
                </a:cxn>
                <a:cxn ang="0">
                  <a:pos x="405" y="468"/>
                </a:cxn>
                <a:cxn ang="0">
                  <a:pos x="405" y="331"/>
                </a:cxn>
                <a:cxn ang="0">
                  <a:pos x="0" y="472"/>
                </a:cxn>
                <a:cxn ang="0">
                  <a:pos x="332" y="377"/>
                </a:cxn>
                <a:cxn ang="0">
                  <a:pos x="350" y="386"/>
                </a:cxn>
                <a:cxn ang="0">
                  <a:pos x="355" y="400"/>
                </a:cxn>
                <a:cxn ang="0">
                  <a:pos x="355" y="413"/>
                </a:cxn>
                <a:cxn ang="0">
                  <a:pos x="341" y="422"/>
                </a:cxn>
                <a:cxn ang="0">
                  <a:pos x="332" y="427"/>
                </a:cxn>
                <a:cxn ang="0">
                  <a:pos x="314" y="418"/>
                </a:cxn>
                <a:cxn ang="0">
                  <a:pos x="310" y="400"/>
                </a:cxn>
                <a:cxn ang="0">
                  <a:pos x="310" y="391"/>
                </a:cxn>
                <a:cxn ang="0">
                  <a:pos x="323" y="381"/>
                </a:cxn>
                <a:cxn ang="0">
                  <a:pos x="332" y="377"/>
                </a:cxn>
                <a:cxn ang="0">
                  <a:pos x="405" y="304"/>
                </a:cxn>
                <a:cxn ang="0">
                  <a:pos x="0" y="168"/>
                </a:cxn>
                <a:cxn ang="0">
                  <a:pos x="332" y="213"/>
                </a:cxn>
                <a:cxn ang="0">
                  <a:pos x="341" y="213"/>
                </a:cxn>
                <a:cxn ang="0">
                  <a:pos x="355" y="227"/>
                </a:cxn>
                <a:cxn ang="0">
                  <a:pos x="355" y="236"/>
                </a:cxn>
                <a:cxn ang="0">
                  <a:pos x="350" y="254"/>
                </a:cxn>
                <a:cxn ang="0">
                  <a:pos x="332" y="259"/>
                </a:cxn>
                <a:cxn ang="0">
                  <a:pos x="323" y="259"/>
                </a:cxn>
                <a:cxn ang="0">
                  <a:pos x="310" y="245"/>
                </a:cxn>
                <a:cxn ang="0">
                  <a:pos x="310" y="236"/>
                </a:cxn>
                <a:cxn ang="0">
                  <a:pos x="314" y="218"/>
                </a:cxn>
                <a:cxn ang="0">
                  <a:pos x="332" y="213"/>
                </a:cxn>
                <a:cxn ang="0">
                  <a:pos x="396" y="0"/>
                </a:cxn>
                <a:cxn ang="0">
                  <a:pos x="0" y="141"/>
                </a:cxn>
                <a:cxn ang="0">
                  <a:pos x="405" y="9"/>
                </a:cxn>
                <a:cxn ang="0">
                  <a:pos x="405" y="4"/>
                </a:cxn>
                <a:cxn ang="0">
                  <a:pos x="396" y="0"/>
                </a:cxn>
                <a:cxn ang="0">
                  <a:pos x="332" y="95"/>
                </a:cxn>
                <a:cxn ang="0">
                  <a:pos x="314" y="86"/>
                </a:cxn>
                <a:cxn ang="0">
                  <a:pos x="310" y="68"/>
                </a:cxn>
                <a:cxn ang="0">
                  <a:pos x="310" y="59"/>
                </a:cxn>
                <a:cxn ang="0">
                  <a:pos x="323" y="50"/>
                </a:cxn>
                <a:cxn ang="0">
                  <a:pos x="332" y="45"/>
                </a:cxn>
                <a:cxn ang="0">
                  <a:pos x="350" y="54"/>
                </a:cxn>
                <a:cxn ang="0">
                  <a:pos x="355" y="68"/>
                </a:cxn>
                <a:cxn ang="0">
                  <a:pos x="355" y="81"/>
                </a:cxn>
                <a:cxn ang="0">
                  <a:pos x="341" y="91"/>
                </a:cxn>
                <a:cxn ang="0">
                  <a:pos x="332" y="95"/>
                </a:cxn>
              </a:cxnLst>
              <a:rect l="0" t="0" r="r" b="b"/>
              <a:pathLst>
                <a:path w="405" h="472">
                  <a:moveTo>
                    <a:pt x="0" y="472"/>
                  </a:moveTo>
                  <a:lnTo>
                    <a:pt x="396" y="472"/>
                  </a:lnTo>
                  <a:lnTo>
                    <a:pt x="396" y="472"/>
                  </a:lnTo>
                  <a:lnTo>
                    <a:pt x="405" y="468"/>
                  </a:lnTo>
                  <a:lnTo>
                    <a:pt x="405" y="463"/>
                  </a:lnTo>
                  <a:lnTo>
                    <a:pt x="405" y="331"/>
                  </a:lnTo>
                  <a:lnTo>
                    <a:pt x="0" y="331"/>
                  </a:lnTo>
                  <a:lnTo>
                    <a:pt x="0" y="472"/>
                  </a:lnTo>
                  <a:close/>
                  <a:moveTo>
                    <a:pt x="332" y="377"/>
                  </a:moveTo>
                  <a:lnTo>
                    <a:pt x="332" y="377"/>
                  </a:lnTo>
                  <a:lnTo>
                    <a:pt x="341" y="381"/>
                  </a:lnTo>
                  <a:lnTo>
                    <a:pt x="350" y="386"/>
                  </a:lnTo>
                  <a:lnTo>
                    <a:pt x="355" y="391"/>
                  </a:lnTo>
                  <a:lnTo>
                    <a:pt x="355" y="400"/>
                  </a:lnTo>
                  <a:lnTo>
                    <a:pt x="355" y="400"/>
                  </a:lnTo>
                  <a:lnTo>
                    <a:pt x="355" y="413"/>
                  </a:lnTo>
                  <a:lnTo>
                    <a:pt x="350" y="418"/>
                  </a:lnTo>
                  <a:lnTo>
                    <a:pt x="341" y="422"/>
                  </a:lnTo>
                  <a:lnTo>
                    <a:pt x="332" y="427"/>
                  </a:lnTo>
                  <a:lnTo>
                    <a:pt x="332" y="427"/>
                  </a:lnTo>
                  <a:lnTo>
                    <a:pt x="323" y="422"/>
                  </a:lnTo>
                  <a:lnTo>
                    <a:pt x="314" y="418"/>
                  </a:lnTo>
                  <a:lnTo>
                    <a:pt x="310" y="413"/>
                  </a:lnTo>
                  <a:lnTo>
                    <a:pt x="310" y="400"/>
                  </a:lnTo>
                  <a:lnTo>
                    <a:pt x="310" y="400"/>
                  </a:lnTo>
                  <a:lnTo>
                    <a:pt x="310" y="391"/>
                  </a:lnTo>
                  <a:lnTo>
                    <a:pt x="314" y="386"/>
                  </a:lnTo>
                  <a:lnTo>
                    <a:pt x="323" y="381"/>
                  </a:lnTo>
                  <a:lnTo>
                    <a:pt x="332" y="377"/>
                  </a:lnTo>
                  <a:lnTo>
                    <a:pt x="332" y="377"/>
                  </a:lnTo>
                  <a:close/>
                  <a:moveTo>
                    <a:pt x="0" y="304"/>
                  </a:moveTo>
                  <a:lnTo>
                    <a:pt x="405" y="304"/>
                  </a:lnTo>
                  <a:lnTo>
                    <a:pt x="405" y="168"/>
                  </a:lnTo>
                  <a:lnTo>
                    <a:pt x="0" y="168"/>
                  </a:lnTo>
                  <a:lnTo>
                    <a:pt x="0" y="304"/>
                  </a:lnTo>
                  <a:close/>
                  <a:moveTo>
                    <a:pt x="332" y="213"/>
                  </a:moveTo>
                  <a:lnTo>
                    <a:pt x="332" y="213"/>
                  </a:lnTo>
                  <a:lnTo>
                    <a:pt x="341" y="213"/>
                  </a:lnTo>
                  <a:lnTo>
                    <a:pt x="350" y="218"/>
                  </a:lnTo>
                  <a:lnTo>
                    <a:pt x="355" y="227"/>
                  </a:lnTo>
                  <a:lnTo>
                    <a:pt x="355" y="236"/>
                  </a:lnTo>
                  <a:lnTo>
                    <a:pt x="355" y="236"/>
                  </a:lnTo>
                  <a:lnTo>
                    <a:pt x="355" y="245"/>
                  </a:lnTo>
                  <a:lnTo>
                    <a:pt x="350" y="254"/>
                  </a:lnTo>
                  <a:lnTo>
                    <a:pt x="341" y="259"/>
                  </a:lnTo>
                  <a:lnTo>
                    <a:pt x="332" y="259"/>
                  </a:lnTo>
                  <a:lnTo>
                    <a:pt x="332" y="259"/>
                  </a:lnTo>
                  <a:lnTo>
                    <a:pt x="323" y="259"/>
                  </a:lnTo>
                  <a:lnTo>
                    <a:pt x="314" y="254"/>
                  </a:lnTo>
                  <a:lnTo>
                    <a:pt x="310" y="245"/>
                  </a:lnTo>
                  <a:lnTo>
                    <a:pt x="310" y="236"/>
                  </a:lnTo>
                  <a:lnTo>
                    <a:pt x="310" y="236"/>
                  </a:lnTo>
                  <a:lnTo>
                    <a:pt x="310" y="227"/>
                  </a:lnTo>
                  <a:lnTo>
                    <a:pt x="314" y="218"/>
                  </a:lnTo>
                  <a:lnTo>
                    <a:pt x="323" y="213"/>
                  </a:lnTo>
                  <a:lnTo>
                    <a:pt x="332" y="213"/>
                  </a:lnTo>
                  <a:lnTo>
                    <a:pt x="332" y="213"/>
                  </a:lnTo>
                  <a:close/>
                  <a:moveTo>
                    <a:pt x="396" y="0"/>
                  </a:moveTo>
                  <a:lnTo>
                    <a:pt x="0" y="0"/>
                  </a:lnTo>
                  <a:lnTo>
                    <a:pt x="0" y="141"/>
                  </a:lnTo>
                  <a:lnTo>
                    <a:pt x="405" y="141"/>
                  </a:lnTo>
                  <a:lnTo>
                    <a:pt x="405" y="9"/>
                  </a:lnTo>
                  <a:lnTo>
                    <a:pt x="405" y="9"/>
                  </a:lnTo>
                  <a:lnTo>
                    <a:pt x="405" y="4"/>
                  </a:lnTo>
                  <a:lnTo>
                    <a:pt x="396" y="0"/>
                  </a:lnTo>
                  <a:lnTo>
                    <a:pt x="396" y="0"/>
                  </a:lnTo>
                  <a:close/>
                  <a:moveTo>
                    <a:pt x="332" y="95"/>
                  </a:moveTo>
                  <a:lnTo>
                    <a:pt x="332" y="95"/>
                  </a:lnTo>
                  <a:lnTo>
                    <a:pt x="323" y="91"/>
                  </a:lnTo>
                  <a:lnTo>
                    <a:pt x="314" y="86"/>
                  </a:lnTo>
                  <a:lnTo>
                    <a:pt x="310" y="81"/>
                  </a:lnTo>
                  <a:lnTo>
                    <a:pt x="310" y="68"/>
                  </a:lnTo>
                  <a:lnTo>
                    <a:pt x="310" y="68"/>
                  </a:lnTo>
                  <a:lnTo>
                    <a:pt x="310" y="59"/>
                  </a:lnTo>
                  <a:lnTo>
                    <a:pt x="314" y="54"/>
                  </a:lnTo>
                  <a:lnTo>
                    <a:pt x="323" y="50"/>
                  </a:lnTo>
                  <a:lnTo>
                    <a:pt x="332" y="45"/>
                  </a:lnTo>
                  <a:lnTo>
                    <a:pt x="332" y="45"/>
                  </a:lnTo>
                  <a:lnTo>
                    <a:pt x="341" y="50"/>
                  </a:lnTo>
                  <a:lnTo>
                    <a:pt x="350" y="54"/>
                  </a:lnTo>
                  <a:lnTo>
                    <a:pt x="355" y="59"/>
                  </a:lnTo>
                  <a:lnTo>
                    <a:pt x="355" y="68"/>
                  </a:lnTo>
                  <a:lnTo>
                    <a:pt x="355" y="68"/>
                  </a:lnTo>
                  <a:lnTo>
                    <a:pt x="355" y="81"/>
                  </a:lnTo>
                  <a:lnTo>
                    <a:pt x="350" y="86"/>
                  </a:lnTo>
                  <a:lnTo>
                    <a:pt x="341" y="91"/>
                  </a:lnTo>
                  <a:lnTo>
                    <a:pt x="332" y="95"/>
                  </a:lnTo>
                  <a:lnTo>
                    <a:pt x="332" y="9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grpSp>
      <p:pic>
        <p:nvPicPr>
          <p:cNvPr id="293"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343" y="3341843"/>
            <a:ext cx="332916" cy="354166"/>
          </a:xfrm>
          <a:prstGeom prst="rect">
            <a:avLst/>
          </a:prstGeom>
        </p:spPr>
      </p:pic>
      <p:grpSp>
        <p:nvGrpSpPr>
          <p:cNvPr id="294" name="Group 31"/>
          <p:cNvGrpSpPr/>
          <p:nvPr/>
        </p:nvGrpSpPr>
        <p:grpSpPr>
          <a:xfrm>
            <a:off x="6281855" y="2740934"/>
            <a:ext cx="661154" cy="545550"/>
            <a:chOff x="5823250" y="3554887"/>
            <a:chExt cx="661154" cy="545550"/>
          </a:xfrm>
        </p:grpSpPr>
        <p:grpSp>
          <p:nvGrpSpPr>
            <p:cNvPr id="295" name="Group 142"/>
            <p:cNvGrpSpPr>
              <a:grpSpLocks noChangeAspect="1"/>
            </p:cNvGrpSpPr>
            <p:nvPr/>
          </p:nvGrpSpPr>
          <p:grpSpPr bwMode="auto">
            <a:xfrm>
              <a:off x="5823250" y="3572020"/>
              <a:ext cx="205877" cy="358515"/>
              <a:chOff x="1367" y="2903"/>
              <a:chExt cx="433" cy="689"/>
            </a:xfrm>
            <a:solidFill>
              <a:schemeClr val="accent1"/>
            </a:solidFill>
          </p:grpSpPr>
          <p:sp>
            <p:nvSpPr>
              <p:cNvPr id="327"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328" name="Group 114"/>
              <p:cNvGrpSpPr>
                <a:grpSpLocks/>
              </p:cNvGrpSpPr>
              <p:nvPr/>
            </p:nvGrpSpPr>
            <p:grpSpPr bwMode="auto">
              <a:xfrm>
                <a:off x="1471" y="2996"/>
                <a:ext cx="230" cy="515"/>
                <a:chOff x="882" y="3450"/>
                <a:chExt cx="230" cy="515"/>
              </a:xfrm>
              <a:grpFill/>
            </p:grpSpPr>
            <p:sp>
              <p:nvSpPr>
                <p:cNvPr id="329"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30"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31"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32"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33"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34"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35"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296" name="Group 142"/>
            <p:cNvGrpSpPr>
              <a:grpSpLocks noChangeAspect="1"/>
            </p:cNvGrpSpPr>
            <p:nvPr/>
          </p:nvGrpSpPr>
          <p:grpSpPr bwMode="auto">
            <a:xfrm>
              <a:off x="5955910" y="3741922"/>
              <a:ext cx="205877" cy="358515"/>
              <a:chOff x="1367" y="2903"/>
              <a:chExt cx="433" cy="689"/>
            </a:xfrm>
            <a:solidFill>
              <a:schemeClr val="accent1"/>
            </a:solidFill>
          </p:grpSpPr>
          <p:sp>
            <p:nvSpPr>
              <p:cNvPr id="318"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319" name="Group 114"/>
              <p:cNvGrpSpPr>
                <a:grpSpLocks/>
              </p:cNvGrpSpPr>
              <p:nvPr/>
            </p:nvGrpSpPr>
            <p:grpSpPr bwMode="auto">
              <a:xfrm>
                <a:off x="1471" y="2996"/>
                <a:ext cx="230" cy="515"/>
                <a:chOff x="882" y="3450"/>
                <a:chExt cx="230" cy="515"/>
              </a:xfrm>
              <a:grpFill/>
            </p:grpSpPr>
            <p:sp>
              <p:nvSpPr>
                <p:cNvPr id="320"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21"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22"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23"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24"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25"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26"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297" name="Group 142"/>
            <p:cNvGrpSpPr>
              <a:grpSpLocks noChangeAspect="1"/>
            </p:cNvGrpSpPr>
            <p:nvPr/>
          </p:nvGrpSpPr>
          <p:grpSpPr bwMode="auto">
            <a:xfrm>
              <a:off x="6133509" y="3554887"/>
              <a:ext cx="205877" cy="358515"/>
              <a:chOff x="1367" y="2903"/>
              <a:chExt cx="433" cy="689"/>
            </a:xfrm>
            <a:solidFill>
              <a:schemeClr val="accent1"/>
            </a:solidFill>
          </p:grpSpPr>
          <p:sp>
            <p:nvSpPr>
              <p:cNvPr id="309"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310" name="Group 114"/>
              <p:cNvGrpSpPr>
                <a:grpSpLocks/>
              </p:cNvGrpSpPr>
              <p:nvPr/>
            </p:nvGrpSpPr>
            <p:grpSpPr bwMode="auto">
              <a:xfrm>
                <a:off x="1471" y="2996"/>
                <a:ext cx="230" cy="515"/>
                <a:chOff x="882" y="3450"/>
                <a:chExt cx="230" cy="515"/>
              </a:xfrm>
              <a:grpFill/>
            </p:grpSpPr>
            <p:sp>
              <p:nvSpPr>
                <p:cNvPr id="311"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12"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13"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14"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15"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16"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17"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298" name="Group 142"/>
            <p:cNvGrpSpPr>
              <a:grpSpLocks noChangeAspect="1"/>
            </p:cNvGrpSpPr>
            <p:nvPr/>
          </p:nvGrpSpPr>
          <p:grpSpPr bwMode="auto">
            <a:xfrm>
              <a:off x="6278527" y="3723710"/>
              <a:ext cx="205877" cy="358515"/>
              <a:chOff x="1367" y="2903"/>
              <a:chExt cx="433" cy="689"/>
            </a:xfrm>
            <a:solidFill>
              <a:schemeClr val="accent1"/>
            </a:solidFill>
          </p:grpSpPr>
          <p:sp>
            <p:nvSpPr>
              <p:cNvPr id="299"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300" name="Group 114"/>
              <p:cNvGrpSpPr>
                <a:grpSpLocks/>
              </p:cNvGrpSpPr>
              <p:nvPr/>
            </p:nvGrpSpPr>
            <p:grpSpPr bwMode="auto">
              <a:xfrm>
                <a:off x="1471" y="2996"/>
                <a:ext cx="230" cy="515"/>
                <a:chOff x="882" y="3450"/>
                <a:chExt cx="230" cy="515"/>
              </a:xfrm>
              <a:grpFill/>
            </p:grpSpPr>
            <p:sp>
              <p:nvSpPr>
                <p:cNvPr id="301"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02"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03"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05"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06"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07"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08"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grpSp>
        <p:nvGrpSpPr>
          <p:cNvPr id="336" name="Group 32"/>
          <p:cNvGrpSpPr/>
          <p:nvPr/>
        </p:nvGrpSpPr>
        <p:grpSpPr>
          <a:xfrm>
            <a:off x="7131415" y="2740934"/>
            <a:ext cx="661154" cy="545550"/>
            <a:chOff x="5823250" y="3554887"/>
            <a:chExt cx="661154" cy="545550"/>
          </a:xfrm>
        </p:grpSpPr>
        <p:grpSp>
          <p:nvGrpSpPr>
            <p:cNvPr id="337" name="Group 142"/>
            <p:cNvGrpSpPr>
              <a:grpSpLocks noChangeAspect="1"/>
            </p:cNvGrpSpPr>
            <p:nvPr/>
          </p:nvGrpSpPr>
          <p:grpSpPr bwMode="auto">
            <a:xfrm>
              <a:off x="5823250" y="3572020"/>
              <a:ext cx="205877" cy="358515"/>
              <a:chOff x="1367" y="2903"/>
              <a:chExt cx="433" cy="689"/>
            </a:xfrm>
            <a:solidFill>
              <a:schemeClr val="accent1"/>
            </a:solidFill>
          </p:grpSpPr>
          <p:sp>
            <p:nvSpPr>
              <p:cNvPr id="371"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372" name="Group 114"/>
              <p:cNvGrpSpPr>
                <a:grpSpLocks/>
              </p:cNvGrpSpPr>
              <p:nvPr/>
            </p:nvGrpSpPr>
            <p:grpSpPr bwMode="auto">
              <a:xfrm>
                <a:off x="1471" y="2996"/>
                <a:ext cx="230" cy="515"/>
                <a:chOff x="882" y="3450"/>
                <a:chExt cx="230" cy="515"/>
              </a:xfrm>
              <a:grpFill/>
            </p:grpSpPr>
            <p:sp>
              <p:nvSpPr>
                <p:cNvPr id="373"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74"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75"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76"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78"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79"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80"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338" name="Group 142"/>
            <p:cNvGrpSpPr>
              <a:grpSpLocks noChangeAspect="1"/>
            </p:cNvGrpSpPr>
            <p:nvPr/>
          </p:nvGrpSpPr>
          <p:grpSpPr bwMode="auto">
            <a:xfrm>
              <a:off x="5955910" y="3741922"/>
              <a:ext cx="205877" cy="358515"/>
              <a:chOff x="1367" y="2903"/>
              <a:chExt cx="433" cy="689"/>
            </a:xfrm>
            <a:solidFill>
              <a:schemeClr val="accent1"/>
            </a:solidFill>
          </p:grpSpPr>
          <p:sp>
            <p:nvSpPr>
              <p:cNvPr id="360"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361" name="Group 114"/>
              <p:cNvGrpSpPr>
                <a:grpSpLocks/>
              </p:cNvGrpSpPr>
              <p:nvPr/>
            </p:nvGrpSpPr>
            <p:grpSpPr bwMode="auto">
              <a:xfrm>
                <a:off x="1471" y="2996"/>
                <a:ext cx="230" cy="515"/>
                <a:chOff x="882" y="3450"/>
                <a:chExt cx="230" cy="515"/>
              </a:xfrm>
              <a:grpFill/>
            </p:grpSpPr>
            <p:sp>
              <p:nvSpPr>
                <p:cNvPr id="362"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63"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64"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66"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67"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69"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70"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339" name="Group 142"/>
            <p:cNvGrpSpPr>
              <a:grpSpLocks noChangeAspect="1"/>
            </p:cNvGrpSpPr>
            <p:nvPr/>
          </p:nvGrpSpPr>
          <p:grpSpPr bwMode="auto">
            <a:xfrm>
              <a:off x="6133509" y="3554887"/>
              <a:ext cx="205877" cy="358515"/>
              <a:chOff x="1367" y="2903"/>
              <a:chExt cx="433" cy="689"/>
            </a:xfrm>
            <a:solidFill>
              <a:schemeClr val="accent1"/>
            </a:solidFill>
          </p:grpSpPr>
          <p:sp>
            <p:nvSpPr>
              <p:cNvPr id="351"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352" name="Group 114"/>
              <p:cNvGrpSpPr>
                <a:grpSpLocks/>
              </p:cNvGrpSpPr>
              <p:nvPr/>
            </p:nvGrpSpPr>
            <p:grpSpPr bwMode="auto">
              <a:xfrm>
                <a:off x="1471" y="2996"/>
                <a:ext cx="230" cy="515"/>
                <a:chOff x="882" y="3450"/>
                <a:chExt cx="230" cy="515"/>
              </a:xfrm>
              <a:grpFill/>
            </p:grpSpPr>
            <p:sp>
              <p:nvSpPr>
                <p:cNvPr id="353"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54"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55"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56"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57"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58"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59"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340" name="Group 142"/>
            <p:cNvGrpSpPr>
              <a:grpSpLocks noChangeAspect="1"/>
            </p:cNvGrpSpPr>
            <p:nvPr/>
          </p:nvGrpSpPr>
          <p:grpSpPr bwMode="auto">
            <a:xfrm>
              <a:off x="6278527" y="3723710"/>
              <a:ext cx="205877" cy="358515"/>
              <a:chOff x="1367" y="2903"/>
              <a:chExt cx="433" cy="689"/>
            </a:xfrm>
            <a:solidFill>
              <a:schemeClr val="accent1"/>
            </a:solidFill>
          </p:grpSpPr>
          <p:sp>
            <p:nvSpPr>
              <p:cNvPr id="341"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342" name="Group 114"/>
              <p:cNvGrpSpPr>
                <a:grpSpLocks/>
              </p:cNvGrpSpPr>
              <p:nvPr/>
            </p:nvGrpSpPr>
            <p:grpSpPr bwMode="auto">
              <a:xfrm>
                <a:off x="1471" y="2996"/>
                <a:ext cx="230" cy="515"/>
                <a:chOff x="882" y="3450"/>
                <a:chExt cx="230" cy="515"/>
              </a:xfrm>
              <a:grpFill/>
            </p:grpSpPr>
            <p:sp>
              <p:nvSpPr>
                <p:cNvPr id="343"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44"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346"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47"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48"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49"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350"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cxnSp>
        <p:nvCxnSpPr>
          <p:cNvPr id="382" name="Straight Connector 381"/>
          <p:cNvCxnSpPr/>
          <p:nvPr/>
        </p:nvCxnSpPr>
        <p:spPr>
          <a:xfrm>
            <a:off x="5667557" y="3286484"/>
            <a:ext cx="36086" cy="21675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a:stCxn id="468" idx="10"/>
            <a:endCxn id="697" idx="3"/>
          </p:cNvCxnSpPr>
          <p:nvPr/>
        </p:nvCxnSpPr>
        <p:spPr>
          <a:xfrm flipH="1">
            <a:off x="4998430" y="3088463"/>
            <a:ext cx="455255" cy="21185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flipH="1" flipV="1">
            <a:off x="6085115" y="3103284"/>
            <a:ext cx="348343" cy="2721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a:endCxn id="318" idx="9"/>
          </p:cNvCxnSpPr>
          <p:nvPr/>
        </p:nvCxnSpPr>
        <p:spPr>
          <a:xfrm flipH="1" flipV="1">
            <a:off x="6601676" y="3258365"/>
            <a:ext cx="322617" cy="27142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a:stCxn id="669" idx="3"/>
            <a:endCxn id="697" idx="5"/>
          </p:cNvCxnSpPr>
          <p:nvPr/>
        </p:nvCxnSpPr>
        <p:spPr>
          <a:xfrm>
            <a:off x="4239036" y="3154250"/>
            <a:ext cx="806265" cy="146068"/>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p:cNvCxnSpPr>
            <a:endCxn id="669" idx="1"/>
          </p:cNvCxnSpPr>
          <p:nvPr/>
        </p:nvCxnSpPr>
        <p:spPr>
          <a:xfrm>
            <a:off x="3303903" y="2456528"/>
            <a:ext cx="620808" cy="69772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9" name="Straight Connector 388"/>
          <p:cNvCxnSpPr>
            <a:endCxn id="680" idx="0"/>
          </p:cNvCxnSpPr>
          <p:nvPr/>
        </p:nvCxnSpPr>
        <p:spPr>
          <a:xfrm>
            <a:off x="2417190" y="3297043"/>
            <a:ext cx="835241" cy="64272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0" name="Straight Connector 389"/>
          <p:cNvCxnSpPr>
            <a:stCxn id="279" idx="3"/>
          </p:cNvCxnSpPr>
          <p:nvPr/>
        </p:nvCxnSpPr>
        <p:spPr>
          <a:xfrm>
            <a:off x="1650231" y="2454819"/>
            <a:ext cx="361731" cy="68766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2" name="Straight Connector 391"/>
          <p:cNvCxnSpPr>
            <a:stCxn id="279" idx="3"/>
          </p:cNvCxnSpPr>
          <p:nvPr/>
        </p:nvCxnSpPr>
        <p:spPr>
          <a:xfrm>
            <a:off x="1650231" y="2454819"/>
            <a:ext cx="386478" cy="2877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3" name="Straight Connector 49"/>
          <p:cNvCxnSpPr>
            <a:endCxn id="634" idx="1"/>
          </p:cNvCxnSpPr>
          <p:nvPr/>
        </p:nvCxnSpPr>
        <p:spPr>
          <a:xfrm flipV="1">
            <a:off x="1613611" y="3869466"/>
            <a:ext cx="304424" cy="41617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2292150" y="2483591"/>
            <a:ext cx="608537" cy="16918"/>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5" name="Straight Connector 394"/>
          <p:cNvCxnSpPr>
            <a:stCxn id="634" idx="3"/>
            <a:endCxn id="680" idx="0"/>
          </p:cNvCxnSpPr>
          <p:nvPr/>
        </p:nvCxnSpPr>
        <p:spPr>
          <a:xfrm>
            <a:off x="2387376" y="3869466"/>
            <a:ext cx="865055" cy="7030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6" name="Straight Connector 395"/>
          <p:cNvCxnSpPr>
            <a:stCxn id="634" idx="3"/>
            <a:endCxn id="673" idx="1"/>
          </p:cNvCxnSpPr>
          <p:nvPr/>
        </p:nvCxnSpPr>
        <p:spPr>
          <a:xfrm flipV="1">
            <a:off x="2387376" y="2539421"/>
            <a:ext cx="513311" cy="133004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a:stCxn id="634" idx="3"/>
            <a:endCxn id="669" idx="1"/>
          </p:cNvCxnSpPr>
          <p:nvPr/>
        </p:nvCxnSpPr>
        <p:spPr>
          <a:xfrm flipV="1">
            <a:off x="2387376" y="3154250"/>
            <a:ext cx="1537335" cy="71521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8" name="Straight Connector 397"/>
          <p:cNvCxnSpPr>
            <a:endCxn id="669" idx="1"/>
          </p:cNvCxnSpPr>
          <p:nvPr/>
        </p:nvCxnSpPr>
        <p:spPr>
          <a:xfrm>
            <a:off x="2306032" y="2618479"/>
            <a:ext cx="1618679" cy="535771"/>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399" name="Picture 3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833" y="3098390"/>
            <a:ext cx="191873" cy="318646"/>
          </a:xfrm>
          <a:prstGeom prst="rect">
            <a:avLst/>
          </a:prstGeom>
        </p:spPr>
      </p:pic>
      <p:grpSp>
        <p:nvGrpSpPr>
          <p:cNvPr id="400" name="Group 153"/>
          <p:cNvGrpSpPr/>
          <p:nvPr/>
        </p:nvGrpSpPr>
        <p:grpSpPr>
          <a:xfrm>
            <a:off x="2023402" y="2908634"/>
            <a:ext cx="233087" cy="449326"/>
            <a:chOff x="1509713" y="1182688"/>
            <a:chExt cx="862013" cy="947737"/>
          </a:xfrm>
          <a:solidFill>
            <a:schemeClr val="accent1"/>
          </a:solidFill>
        </p:grpSpPr>
        <p:sp>
          <p:nvSpPr>
            <p:cNvPr id="401" name="Freeform 20"/>
            <p:cNvSpPr>
              <a:spLocks noEditPoints="1"/>
            </p:cNvSpPr>
            <p:nvPr/>
          </p:nvSpPr>
          <p:spPr bwMode="auto">
            <a:xfrm>
              <a:off x="1558926" y="1366838"/>
              <a:ext cx="763588" cy="763587"/>
            </a:xfrm>
            <a:custGeom>
              <a:avLst/>
              <a:gdLst/>
              <a:ahLst/>
              <a:cxnLst>
                <a:cxn ang="0">
                  <a:pos x="290" y="129"/>
                </a:cxn>
                <a:cxn ang="0">
                  <a:pos x="267" y="138"/>
                </a:cxn>
                <a:cxn ang="0">
                  <a:pos x="241" y="142"/>
                </a:cxn>
                <a:cxn ang="0">
                  <a:pos x="192" y="129"/>
                </a:cxn>
                <a:cxn ang="0">
                  <a:pos x="0" y="476"/>
                </a:cxn>
                <a:cxn ang="0">
                  <a:pos x="0" y="481"/>
                </a:cxn>
                <a:cxn ang="0">
                  <a:pos x="36" y="481"/>
                </a:cxn>
                <a:cxn ang="0">
                  <a:pos x="40" y="481"/>
                </a:cxn>
                <a:cxn ang="0">
                  <a:pos x="54" y="463"/>
                </a:cxn>
                <a:cxn ang="0">
                  <a:pos x="54" y="463"/>
                </a:cxn>
                <a:cxn ang="0">
                  <a:pos x="428" y="463"/>
                </a:cxn>
                <a:cxn ang="0">
                  <a:pos x="428" y="463"/>
                </a:cxn>
                <a:cxn ang="0">
                  <a:pos x="441" y="481"/>
                </a:cxn>
                <a:cxn ang="0">
                  <a:pos x="446" y="481"/>
                </a:cxn>
                <a:cxn ang="0">
                  <a:pos x="477" y="481"/>
                </a:cxn>
                <a:cxn ang="0">
                  <a:pos x="481" y="481"/>
                </a:cxn>
                <a:cxn ang="0">
                  <a:pos x="481" y="476"/>
                </a:cxn>
                <a:cxn ang="0">
                  <a:pos x="241" y="174"/>
                </a:cxn>
                <a:cxn ang="0">
                  <a:pos x="187" y="254"/>
                </a:cxn>
                <a:cxn ang="0">
                  <a:pos x="241" y="174"/>
                </a:cxn>
                <a:cxn ang="0">
                  <a:pos x="80" y="419"/>
                </a:cxn>
                <a:cxn ang="0">
                  <a:pos x="143" y="321"/>
                </a:cxn>
                <a:cxn ang="0">
                  <a:pos x="80" y="419"/>
                </a:cxn>
                <a:cxn ang="0">
                  <a:pos x="161" y="298"/>
                </a:cxn>
                <a:cxn ang="0">
                  <a:pos x="312" y="280"/>
                </a:cxn>
                <a:cxn ang="0">
                  <a:pos x="321" y="298"/>
                </a:cxn>
                <a:cxn ang="0">
                  <a:pos x="161" y="298"/>
                </a:cxn>
                <a:cxn ang="0">
                  <a:pos x="339" y="321"/>
                </a:cxn>
                <a:cxn ang="0">
                  <a:pos x="401" y="419"/>
                </a:cxn>
                <a:cxn ang="0">
                  <a:pos x="241" y="111"/>
                </a:cxn>
                <a:cxn ang="0">
                  <a:pos x="263" y="107"/>
                </a:cxn>
                <a:cxn ang="0">
                  <a:pos x="294" y="76"/>
                </a:cxn>
                <a:cxn ang="0">
                  <a:pos x="299" y="53"/>
                </a:cxn>
                <a:cxn ang="0">
                  <a:pos x="281" y="13"/>
                </a:cxn>
                <a:cxn ang="0">
                  <a:pos x="241" y="0"/>
                </a:cxn>
                <a:cxn ang="0">
                  <a:pos x="218" y="4"/>
                </a:cxn>
                <a:cxn ang="0">
                  <a:pos x="187" y="31"/>
                </a:cxn>
                <a:cxn ang="0">
                  <a:pos x="183" y="53"/>
                </a:cxn>
                <a:cxn ang="0">
                  <a:pos x="201" y="93"/>
                </a:cxn>
                <a:cxn ang="0">
                  <a:pos x="241" y="111"/>
                </a:cxn>
              </a:cxnLst>
              <a:rect l="0" t="0" r="r" b="b"/>
              <a:pathLst>
                <a:path w="481" h="481">
                  <a:moveTo>
                    <a:pt x="481" y="476"/>
                  </a:moveTo>
                  <a:lnTo>
                    <a:pt x="290" y="129"/>
                  </a:lnTo>
                  <a:lnTo>
                    <a:pt x="290" y="129"/>
                  </a:lnTo>
                  <a:lnTo>
                    <a:pt x="267" y="138"/>
                  </a:lnTo>
                  <a:lnTo>
                    <a:pt x="241" y="142"/>
                  </a:lnTo>
                  <a:lnTo>
                    <a:pt x="241" y="142"/>
                  </a:lnTo>
                  <a:lnTo>
                    <a:pt x="214" y="138"/>
                  </a:lnTo>
                  <a:lnTo>
                    <a:pt x="192" y="129"/>
                  </a:lnTo>
                  <a:lnTo>
                    <a:pt x="0" y="476"/>
                  </a:lnTo>
                  <a:lnTo>
                    <a:pt x="0" y="476"/>
                  </a:lnTo>
                  <a:lnTo>
                    <a:pt x="0" y="481"/>
                  </a:lnTo>
                  <a:lnTo>
                    <a:pt x="0" y="481"/>
                  </a:lnTo>
                  <a:lnTo>
                    <a:pt x="5" y="481"/>
                  </a:lnTo>
                  <a:lnTo>
                    <a:pt x="36" y="481"/>
                  </a:lnTo>
                  <a:lnTo>
                    <a:pt x="36" y="481"/>
                  </a:lnTo>
                  <a:lnTo>
                    <a:pt x="40" y="481"/>
                  </a:lnTo>
                  <a:lnTo>
                    <a:pt x="40" y="481"/>
                  </a:lnTo>
                  <a:lnTo>
                    <a:pt x="54" y="463"/>
                  </a:lnTo>
                  <a:lnTo>
                    <a:pt x="54" y="463"/>
                  </a:lnTo>
                  <a:lnTo>
                    <a:pt x="54" y="463"/>
                  </a:lnTo>
                  <a:lnTo>
                    <a:pt x="241" y="370"/>
                  </a:lnTo>
                  <a:lnTo>
                    <a:pt x="428" y="463"/>
                  </a:lnTo>
                  <a:lnTo>
                    <a:pt x="428" y="463"/>
                  </a:lnTo>
                  <a:lnTo>
                    <a:pt x="428" y="463"/>
                  </a:lnTo>
                  <a:lnTo>
                    <a:pt x="428" y="463"/>
                  </a:lnTo>
                  <a:lnTo>
                    <a:pt x="441" y="481"/>
                  </a:lnTo>
                  <a:lnTo>
                    <a:pt x="441" y="481"/>
                  </a:lnTo>
                  <a:lnTo>
                    <a:pt x="446" y="481"/>
                  </a:lnTo>
                  <a:lnTo>
                    <a:pt x="477" y="481"/>
                  </a:lnTo>
                  <a:lnTo>
                    <a:pt x="477" y="481"/>
                  </a:lnTo>
                  <a:lnTo>
                    <a:pt x="481" y="481"/>
                  </a:lnTo>
                  <a:lnTo>
                    <a:pt x="481" y="481"/>
                  </a:lnTo>
                  <a:lnTo>
                    <a:pt x="481" y="476"/>
                  </a:lnTo>
                  <a:lnTo>
                    <a:pt x="481" y="476"/>
                  </a:lnTo>
                  <a:close/>
                  <a:moveTo>
                    <a:pt x="241" y="174"/>
                  </a:moveTo>
                  <a:lnTo>
                    <a:pt x="241" y="174"/>
                  </a:lnTo>
                  <a:lnTo>
                    <a:pt x="294" y="254"/>
                  </a:lnTo>
                  <a:lnTo>
                    <a:pt x="187" y="254"/>
                  </a:lnTo>
                  <a:lnTo>
                    <a:pt x="187" y="254"/>
                  </a:lnTo>
                  <a:lnTo>
                    <a:pt x="241" y="174"/>
                  </a:lnTo>
                  <a:lnTo>
                    <a:pt x="241" y="174"/>
                  </a:lnTo>
                  <a:close/>
                  <a:moveTo>
                    <a:pt x="80" y="419"/>
                  </a:moveTo>
                  <a:lnTo>
                    <a:pt x="80" y="419"/>
                  </a:lnTo>
                  <a:lnTo>
                    <a:pt x="143" y="321"/>
                  </a:lnTo>
                  <a:lnTo>
                    <a:pt x="210" y="352"/>
                  </a:lnTo>
                  <a:lnTo>
                    <a:pt x="80" y="419"/>
                  </a:lnTo>
                  <a:close/>
                  <a:moveTo>
                    <a:pt x="161" y="298"/>
                  </a:moveTo>
                  <a:lnTo>
                    <a:pt x="161" y="298"/>
                  </a:lnTo>
                  <a:lnTo>
                    <a:pt x="169" y="280"/>
                  </a:lnTo>
                  <a:lnTo>
                    <a:pt x="312" y="280"/>
                  </a:lnTo>
                  <a:lnTo>
                    <a:pt x="312" y="280"/>
                  </a:lnTo>
                  <a:lnTo>
                    <a:pt x="321" y="298"/>
                  </a:lnTo>
                  <a:lnTo>
                    <a:pt x="241" y="338"/>
                  </a:lnTo>
                  <a:lnTo>
                    <a:pt x="161" y="298"/>
                  </a:lnTo>
                  <a:close/>
                  <a:moveTo>
                    <a:pt x="272" y="352"/>
                  </a:moveTo>
                  <a:lnTo>
                    <a:pt x="339" y="321"/>
                  </a:lnTo>
                  <a:lnTo>
                    <a:pt x="339" y="321"/>
                  </a:lnTo>
                  <a:lnTo>
                    <a:pt x="401" y="419"/>
                  </a:lnTo>
                  <a:lnTo>
                    <a:pt x="272" y="352"/>
                  </a:lnTo>
                  <a:close/>
                  <a:moveTo>
                    <a:pt x="241" y="111"/>
                  </a:moveTo>
                  <a:lnTo>
                    <a:pt x="241" y="111"/>
                  </a:lnTo>
                  <a:lnTo>
                    <a:pt x="263" y="107"/>
                  </a:lnTo>
                  <a:lnTo>
                    <a:pt x="281" y="93"/>
                  </a:lnTo>
                  <a:lnTo>
                    <a:pt x="294" y="76"/>
                  </a:lnTo>
                  <a:lnTo>
                    <a:pt x="299" y="53"/>
                  </a:lnTo>
                  <a:lnTo>
                    <a:pt x="299" y="53"/>
                  </a:lnTo>
                  <a:lnTo>
                    <a:pt x="294" y="31"/>
                  </a:lnTo>
                  <a:lnTo>
                    <a:pt x="281" y="13"/>
                  </a:lnTo>
                  <a:lnTo>
                    <a:pt x="263" y="4"/>
                  </a:lnTo>
                  <a:lnTo>
                    <a:pt x="241" y="0"/>
                  </a:lnTo>
                  <a:lnTo>
                    <a:pt x="241" y="0"/>
                  </a:lnTo>
                  <a:lnTo>
                    <a:pt x="218" y="4"/>
                  </a:lnTo>
                  <a:lnTo>
                    <a:pt x="201" y="13"/>
                  </a:lnTo>
                  <a:lnTo>
                    <a:pt x="187" y="31"/>
                  </a:lnTo>
                  <a:lnTo>
                    <a:pt x="183" y="53"/>
                  </a:lnTo>
                  <a:lnTo>
                    <a:pt x="183" y="53"/>
                  </a:lnTo>
                  <a:lnTo>
                    <a:pt x="187" y="76"/>
                  </a:lnTo>
                  <a:lnTo>
                    <a:pt x="201" y="93"/>
                  </a:lnTo>
                  <a:lnTo>
                    <a:pt x="218" y="107"/>
                  </a:lnTo>
                  <a:lnTo>
                    <a:pt x="241" y="111"/>
                  </a:lnTo>
                  <a:lnTo>
                    <a:pt x="241"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402" name="Freeform 21"/>
            <p:cNvSpPr>
              <a:spLocks noEditPoints="1"/>
            </p:cNvSpPr>
            <p:nvPr/>
          </p:nvSpPr>
          <p:spPr bwMode="auto">
            <a:xfrm>
              <a:off x="1509713" y="1182688"/>
              <a:ext cx="862013" cy="544512"/>
            </a:xfrm>
            <a:custGeom>
              <a:avLst/>
              <a:gdLst/>
              <a:ahLst/>
              <a:cxnLst>
                <a:cxn ang="0">
                  <a:pos x="463" y="4"/>
                </a:cxn>
                <a:cxn ang="0">
                  <a:pos x="463" y="18"/>
                </a:cxn>
                <a:cxn ang="0">
                  <a:pos x="521" y="174"/>
                </a:cxn>
                <a:cxn ang="0">
                  <a:pos x="490" y="290"/>
                </a:cxn>
                <a:cxn ang="0">
                  <a:pos x="463" y="339"/>
                </a:cxn>
                <a:cxn ang="0">
                  <a:pos x="481" y="339"/>
                </a:cxn>
                <a:cxn ang="0">
                  <a:pos x="543" y="174"/>
                </a:cxn>
                <a:cxn ang="0">
                  <a:pos x="508" y="40"/>
                </a:cxn>
                <a:cxn ang="0">
                  <a:pos x="374" y="111"/>
                </a:cxn>
                <a:cxn ang="0">
                  <a:pos x="383" y="147"/>
                </a:cxn>
                <a:cxn ang="0">
                  <a:pos x="374" y="214"/>
                </a:cxn>
                <a:cxn ang="0">
                  <a:pos x="374" y="232"/>
                </a:cxn>
                <a:cxn ang="0">
                  <a:pos x="401" y="218"/>
                </a:cxn>
                <a:cxn ang="0">
                  <a:pos x="414" y="174"/>
                </a:cxn>
                <a:cxn ang="0">
                  <a:pos x="388" y="111"/>
                </a:cxn>
                <a:cxn ang="0">
                  <a:pos x="374" y="111"/>
                </a:cxn>
                <a:cxn ang="0">
                  <a:pos x="419" y="58"/>
                </a:cxn>
                <a:cxn ang="0">
                  <a:pos x="419" y="76"/>
                </a:cxn>
                <a:cxn ang="0">
                  <a:pos x="454" y="174"/>
                </a:cxn>
                <a:cxn ang="0">
                  <a:pos x="432" y="245"/>
                </a:cxn>
                <a:cxn ang="0">
                  <a:pos x="419" y="285"/>
                </a:cxn>
                <a:cxn ang="0">
                  <a:pos x="437" y="281"/>
                </a:cxn>
                <a:cxn ang="0">
                  <a:pos x="477" y="174"/>
                </a:cxn>
                <a:cxn ang="0">
                  <a:pos x="454" y="85"/>
                </a:cxn>
                <a:cxn ang="0">
                  <a:pos x="22" y="174"/>
                </a:cxn>
                <a:cxn ang="0">
                  <a:pos x="80" y="18"/>
                </a:cxn>
                <a:cxn ang="0">
                  <a:pos x="80" y="4"/>
                </a:cxn>
                <a:cxn ang="0">
                  <a:pos x="36" y="40"/>
                </a:cxn>
                <a:cxn ang="0">
                  <a:pos x="0" y="174"/>
                </a:cxn>
                <a:cxn ang="0">
                  <a:pos x="62" y="339"/>
                </a:cxn>
                <a:cxn ang="0">
                  <a:pos x="80" y="339"/>
                </a:cxn>
                <a:cxn ang="0">
                  <a:pos x="53" y="290"/>
                </a:cxn>
                <a:cxn ang="0">
                  <a:pos x="22" y="174"/>
                </a:cxn>
                <a:cxn ang="0">
                  <a:pos x="107" y="58"/>
                </a:cxn>
                <a:cxn ang="0">
                  <a:pos x="67" y="143"/>
                </a:cxn>
                <a:cxn ang="0">
                  <a:pos x="76" y="232"/>
                </a:cxn>
                <a:cxn ang="0">
                  <a:pos x="116" y="285"/>
                </a:cxn>
                <a:cxn ang="0">
                  <a:pos x="125" y="267"/>
                </a:cxn>
                <a:cxn ang="0">
                  <a:pos x="89" y="196"/>
                </a:cxn>
                <a:cxn ang="0">
                  <a:pos x="98" y="120"/>
                </a:cxn>
                <a:cxn ang="0">
                  <a:pos x="129" y="67"/>
                </a:cxn>
                <a:cxn ang="0">
                  <a:pos x="169" y="111"/>
                </a:cxn>
                <a:cxn ang="0">
                  <a:pos x="143" y="125"/>
                </a:cxn>
                <a:cxn ang="0">
                  <a:pos x="129" y="174"/>
                </a:cxn>
                <a:cxn ang="0">
                  <a:pos x="151" y="227"/>
                </a:cxn>
                <a:cxn ang="0">
                  <a:pos x="169" y="232"/>
                </a:cxn>
                <a:cxn ang="0">
                  <a:pos x="160" y="196"/>
                </a:cxn>
                <a:cxn ang="0">
                  <a:pos x="169" y="129"/>
                </a:cxn>
                <a:cxn ang="0">
                  <a:pos x="169" y="111"/>
                </a:cxn>
              </a:cxnLst>
              <a:rect l="0" t="0" r="r" b="b"/>
              <a:pathLst>
                <a:path w="543" h="343">
                  <a:moveTo>
                    <a:pt x="481" y="4"/>
                  </a:moveTo>
                  <a:lnTo>
                    <a:pt x="481" y="4"/>
                  </a:lnTo>
                  <a:lnTo>
                    <a:pt x="472" y="0"/>
                  </a:lnTo>
                  <a:lnTo>
                    <a:pt x="463" y="4"/>
                  </a:lnTo>
                  <a:lnTo>
                    <a:pt x="463" y="4"/>
                  </a:lnTo>
                  <a:lnTo>
                    <a:pt x="459" y="9"/>
                  </a:lnTo>
                  <a:lnTo>
                    <a:pt x="463" y="18"/>
                  </a:lnTo>
                  <a:lnTo>
                    <a:pt x="463" y="18"/>
                  </a:lnTo>
                  <a:lnTo>
                    <a:pt x="486" y="53"/>
                  </a:lnTo>
                  <a:lnTo>
                    <a:pt x="508" y="89"/>
                  </a:lnTo>
                  <a:lnTo>
                    <a:pt x="517" y="129"/>
                  </a:lnTo>
                  <a:lnTo>
                    <a:pt x="521" y="174"/>
                  </a:lnTo>
                  <a:lnTo>
                    <a:pt x="521" y="174"/>
                  </a:lnTo>
                  <a:lnTo>
                    <a:pt x="517" y="214"/>
                  </a:lnTo>
                  <a:lnTo>
                    <a:pt x="508" y="254"/>
                  </a:lnTo>
                  <a:lnTo>
                    <a:pt x="490" y="290"/>
                  </a:lnTo>
                  <a:lnTo>
                    <a:pt x="463" y="325"/>
                  </a:lnTo>
                  <a:lnTo>
                    <a:pt x="463" y="325"/>
                  </a:lnTo>
                  <a:lnTo>
                    <a:pt x="459" y="330"/>
                  </a:lnTo>
                  <a:lnTo>
                    <a:pt x="463" y="339"/>
                  </a:lnTo>
                  <a:lnTo>
                    <a:pt x="463" y="339"/>
                  </a:lnTo>
                  <a:lnTo>
                    <a:pt x="472" y="343"/>
                  </a:lnTo>
                  <a:lnTo>
                    <a:pt x="481" y="339"/>
                  </a:lnTo>
                  <a:lnTo>
                    <a:pt x="481" y="339"/>
                  </a:lnTo>
                  <a:lnTo>
                    <a:pt x="508" y="303"/>
                  </a:lnTo>
                  <a:lnTo>
                    <a:pt x="530" y="263"/>
                  </a:lnTo>
                  <a:lnTo>
                    <a:pt x="539" y="218"/>
                  </a:lnTo>
                  <a:lnTo>
                    <a:pt x="543" y="174"/>
                  </a:lnTo>
                  <a:lnTo>
                    <a:pt x="543" y="174"/>
                  </a:lnTo>
                  <a:lnTo>
                    <a:pt x="539" y="125"/>
                  </a:lnTo>
                  <a:lnTo>
                    <a:pt x="526" y="80"/>
                  </a:lnTo>
                  <a:lnTo>
                    <a:pt x="508" y="40"/>
                  </a:lnTo>
                  <a:lnTo>
                    <a:pt x="481" y="4"/>
                  </a:lnTo>
                  <a:lnTo>
                    <a:pt x="481" y="4"/>
                  </a:lnTo>
                  <a:close/>
                  <a:moveTo>
                    <a:pt x="374" y="111"/>
                  </a:moveTo>
                  <a:lnTo>
                    <a:pt x="374" y="111"/>
                  </a:lnTo>
                  <a:lnTo>
                    <a:pt x="370" y="120"/>
                  </a:lnTo>
                  <a:lnTo>
                    <a:pt x="374" y="129"/>
                  </a:lnTo>
                  <a:lnTo>
                    <a:pt x="374" y="129"/>
                  </a:lnTo>
                  <a:lnTo>
                    <a:pt x="383" y="147"/>
                  </a:lnTo>
                  <a:lnTo>
                    <a:pt x="388" y="174"/>
                  </a:lnTo>
                  <a:lnTo>
                    <a:pt x="388" y="174"/>
                  </a:lnTo>
                  <a:lnTo>
                    <a:pt x="383" y="196"/>
                  </a:lnTo>
                  <a:lnTo>
                    <a:pt x="374" y="214"/>
                  </a:lnTo>
                  <a:lnTo>
                    <a:pt x="374" y="214"/>
                  </a:lnTo>
                  <a:lnTo>
                    <a:pt x="370" y="223"/>
                  </a:lnTo>
                  <a:lnTo>
                    <a:pt x="374" y="232"/>
                  </a:lnTo>
                  <a:lnTo>
                    <a:pt x="374" y="232"/>
                  </a:lnTo>
                  <a:lnTo>
                    <a:pt x="383" y="232"/>
                  </a:lnTo>
                  <a:lnTo>
                    <a:pt x="392" y="227"/>
                  </a:lnTo>
                  <a:lnTo>
                    <a:pt x="392" y="227"/>
                  </a:lnTo>
                  <a:lnTo>
                    <a:pt x="401" y="218"/>
                  </a:lnTo>
                  <a:lnTo>
                    <a:pt x="405" y="200"/>
                  </a:lnTo>
                  <a:lnTo>
                    <a:pt x="410" y="187"/>
                  </a:lnTo>
                  <a:lnTo>
                    <a:pt x="414" y="174"/>
                  </a:lnTo>
                  <a:lnTo>
                    <a:pt x="414" y="174"/>
                  </a:lnTo>
                  <a:lnTo>
                    <a:pt x="410" y="156"/>
                  </a:lnTo>
                  <a:lnTo>
                    <a:pt x="405" y="143"/>
                  </a:lnTo>
                  <a:lnTo>
                    <a:pt x="401" y="125"/>
                  </a:lnTo>
                  <a:lnTo>
                    <a:pt x="388" y="111"/>
                  </a:lnTo>
                  <a:lnTo>
                    <a:pt x="388" y="111"/>
                  </a:lnTo>
                  <a:lnTo>
                    <a:pt x="383" y="111"/>
                  </a:lnTo>
                  <a:lnTo>
                    <a:pt x="374" y="111"/>
                  </a:lnTo>
                  <a:lnTo>
                    <a:pt x="374" y="111"/>
                  </a:lnTo>
                  <a:close/>
                  <a:moveTo>
                    <a:pt x="437" y="58"/>
                  </a:moveTo>
                  <a:lnTo>
                    <a:pt x="437" y="58"/>
                  </a:lnTo>
                  <a:lnTo>
                    <a:pt x="428" y="58"/>
                  </a:lnTo>
                  <a:lnTo>
                    <a:pt x="419" y="58"/>
                  </a:lnTo>
                  <a:lnTo>
                    <a:pt x="419" y="58"/>
                  </a:lnTo>
                  <a:lnTo>
                    <a:pt x="414" y="67"/>
                  </a:lnTo>
                  <a:lnTo>
                    <a:pt x="419" y="76"/>
                  </a:lnTo>
                  <a:lnTo>
                    <a:pt x="419" y="76"/>
                  </a:lnTo>
                  <a:lnTo>
                    <a:pt x="432" y="98"/>
                  </a:lnTo>
                  <a:lnTo>
                    <a:pt x="445" y="120"/>
                  </a:lnTo>
                  <a:lnTo>
                    <a:pt x="454" y="147"/>
                  </a:lnTo>
                  <a:lnTo>
                    <a:pt x="454" y="174"/>
                  </a:lnTo>
                  <a:lnTo>
                    <a:pt x="454" y="174"/>
                  </a:lnTo>
                  <a:lnTo>
                    <a:pt x="454" y="196"/>
                  </a:lnTo>
                  <a:lnTo>
                    <a:pt x="445" y="223"/>
                  </a:lnTo>
                  <a:lnTo>
                    <a:pt x="432" y="245"/>
                  </a:lnTo>
                  <a:lnTo>
                    <a:pt x="419" y="267"/>
                  </a:lnTo>
                  <a:lnTo>
                    <a:pt x="419" y="267"/>
                  </a:lnTo>
                  <a:lnTo>
                    <a:pt x="414" y="276"/>
                  </a:lnTo>
                  <a:lnTo>
                    <a:pt x="419" y="285"/>
                  </a:lnTo>
                  <a:lnTo>
                    <a:pt x="419" y="285"/>
                  </a:lnTo>
                  <a:lnTo>
                    <a:pt x="428" y="285"/>
                  </a:lnTo>
                  <a:lnTo>
                    <a:pt x="437" y="281"/>
                  </a:lnTo>
                  <a:lnTo>
                    <a:pt x="437" y="281"/>
                  </a:lnTo>
                  <a:lnTo>
                    <a:pt x="454" y="258"/>
                  </a:lnTo>
                  <a:lnTo>
                    <a:pt x="468" y="232"/>
                  </a:lnTo>
                  <a:lnTo>
                    <a:pt x="477" y="200"/>
                  </a:lnTo>
                  <a:lnTo>
                    <a:pt x="477" y="174"/>
                  </a:lnTo>
                  <a:lnTo>
                    <a:pt x="477" y="174"/>
                  </a:lnTo>
                  <a:lnTo>
                    <a:pt x="477" y="143"/>
                  </a:lnTo>
                  <a:lnTo>
                    <a:pt x="468" y="111"/>
                  </a:lnTo>
                  <a:lnTo>
                    <a:pt x="454" y="85"/>
                  </a:lnTo>
                  <a:lnTo>
                    <a:pt x="437" y="58"/>
                  </a:lnTo>
                  <a:lnTo>
                    <a:pt x="437" y="58"/>
                  </a:lnTo>
                  <a:close/>
                  <a:moveTo>
                    <a:pt x="22" y="174"/>
                  </a:moveTo>
                  <a:lnTo>
                    <a:pt x="22" y="174"/>
                  </a:lnTo>
                  <a:lnTo>
                    <a:pt x="27" y="129"/>
                  </a:lnTo>
                  <a:lnTo>
                    <a:pt x="36" y="89"/>
                  </a:lnTo>
                  <a:lnTo>
                    <a:pt x="58" y="53"/>
                  </a:lnTo>
                  <a:lnTo>
                    <a:pt x="80" y="18"/>
                  </a:lnTo>
                  <a:lnTo>
                    <a:pt x="80" y="18"/>
                  </a:lnTo>
                  <a:lnTo>
                    <a:pt x="85" y="9"/>
                  </a:lnTo>
                  <a:lnTo>
                    <a:pt x="80" y="4"/>
                  </a:lnTo>
                  <a:lnTo>
                    <a:pt x="80" y="4"/>
                  </a:lnTo>
                  <a:lnTo>
                    <a:pt x="71" y="0"/>
                  </a:lnTo>
                  <a:lnTo>
                    <a:pt x="62" y="4"/>
                  </a:lnTo>
                  <a:lnTo>
                    <a:pt x="62" y="4"/>
                  </a:lnTo>
                  <a:lnTo>
                    <a:pt x="36" y="40"/>
                  </a:lnTo>
                  <a:lnTo>
                    <a:pt x="18" y="80"/>
                  </a:lnTo>
                  <a:lnTo>
                    <a:pt x="4" y="125"/>
                  </a:lnTo>
                  <a:lnTo>
                    <a:pt x="0" y="174"/>
                  </a:lnTo>
                  <a:lnTo>
                    <a:pt x="0" y="174"/>
                  </a:lnTo>
                  <a:lnTo>
                    <a:pt x="4" y="218"/>
                  </a:lnTo>
                  <a:lnTo>
                    <a:pt x="13" y="263"/>
                  </a:lnTo>
                  <a:lnTo>
                    <a:pt x="36" y="303"/>
                  </a:lnTo>
                  <a:lnTo>
                    <a:pt x="62" y="339"/>
                  </a:lnTo>
                  <a:lnTo>
                    <a:pt x="62" y="339"/>
                  </a:lnTo>
                  <a:lnTo>
                    <a:pt x="71" y="343"/>
                  </a:lnTo>
                  <a:lnTo>
                    <a:pt x="80" y="339"/>
                  </a:lnTo>
                  <a:lnTo>
                    <a:pt x="80" y="339"/>
                  </a:lnTo>
                  <a:lnTo>
                    <a:pt x="85" y="330"/>
                  </a:lnTo>
                  <a:lnTo>
                    <a:pt x="80" y="325"/>
                  </a:lnTo>
                  <a:lnTo>
                    <a:pt x="80" y="325"/>
                  </a:lnTo>
                  <a:lnTo>
                    <a:pt x="53" y="290"/>
                  </a:lnTo>
                  <a:lnTo>
                    <a:pt x="36" y="254"/>
                  </a:lnTo>
                  <a:lnTo>
                    <a:pt x="27" y="214"/>
                  </a:lnTo>
                  <a:lnTo>
                    <a:pt x="22" y="174"/>
                  </a:lnTo>
                  <a:lnTo>
                    <a:pt x="22" y="174"/>
                  </a:lnTo>
                  <a:close/>
                  <a:moveTo>
                    <a:pt x="125" y="58"/>
                  </a:moveTo>
                  <a:lnTo>
                    <a:pt x="125" y="58"/>
                  </a:lnTo>
                  <a:lnTo>
                    <a:pt x="116" y="58"/>
                  </a:lnTo>
                  <a:lnTo>
                    <a:pt x="107" y="58"/>
                  </a:lnTo>
                  <a:lnTo>
                    <a:pt x="107" y="58"/>
                  </a:lnTo>
                  <a:lnTo>
                    <a:pt x="89" y="85"/>
                  </a:lnTo>
                  <a:lnTo>
                    <a:pt x="76" y="111"/>
                  </a:lnTo>
                  <a:lnTo>
                    <a:pt x="67" y="143"/>
                  </a:lnTo>
                  <a:lnTo>
                    <a:pt x="67" y="174"/>
                  </a:lnTo>
                  <a:lnTo>
                    <a:pt x="67" y="174"/>
                  </a:lnTo>
                  <a:lnTo>
                    <a:pt x="67" y="200"/>
                  </a:lnTo>
                  <a:lnTo>
                    <a:pt x="76" y="232"/>
                  </a:lnTo>
                  <a:lnTo>
                    <a:pt x="89" y="258"/>
                  </a:lnTo>
                  <a:lnTo>
                    <a:pt x="107" y="281"/>
                  </a:lnTo>
                  <a:lnTo>
                    <a:pt x="107" y="281"/>
                  </a:lnTo>
                  <a:lnTo>
                    <a:pt x="116" y="285"/>
                  </a:lnTo>
                  <a:lnTo>
                    <a:pt x="125" y="285"/>
                  </a:lnTo>
                  <a:lnTo>
                    <a:pt x="125" y="285"/>
                  </a:lnTo>
                  <a:lnTo>
                    <a:pt x="129" y="276"/>
                  </a:lnTo>
                  <a:lnTo>
                    <a:pt x="125" y="267"/>
                  </a:lnTo>
                  <a:lnTo>
                    <a:pt x="125" y="267"/>
                  </a:lnTo>
                  <a:lnTo>
                    <a:pt x="111" y="245"/>
                  </a:lnTo>
                  <a:lnTo>
                    <a:pt x="98" y="223"/>
                  </a:lnTo>
                  <a:lnTo>
                    <a:pt x="89" y="196"/>
                  </a:lnTo>
                  <a:lnTo>
                    <a:pt x="89" y="174"/>
                  </a:lnTo>
                  <a:lnTo>
                    <a:pt x="89" y="174"/>
                  </a:lnTo>
                  <a:lnTo>
                    <a:pt x="89" y="147"/>
                  </a:lnTo>
                  <a:lnTo>
                    <a:pt x="98" y="120"/>
                  </a:lnTo>
                  <a:lnTo>
                    <a:pt x="111" y="98"/>
                  </a:lnTo>
                  <a:lnTo>
                    <a:pt x="125" y="76"/>
                  </a:lnTo>
                  <a:lnTo>
                    <a:pt x="125" y="76"/>
                  </a:lnTo>
                  <a:lnTo>
                    <a:pt x="129" y="67"/>
                  </a:lnTo>
                  <a:lnTo>
                    <a:pt x="125" y="58"/>
                  </a:lnTo>
                  <a:lnTo>
                    <a:pt x="125" y="58"/>
                  </a:lnTo>
                  <a:close/>
                  <a:moveTo>
                    <a:pt x="169" y="111"/>
                  </a:moveTo>
                  <a:lnTo>
                    <a:pt x="169" y="111"/>
                  </a:lnTo>
                  <a:lnTo>
                    <a:pt x="160" y="111"/>
                  </a:lnTo>
                  <a:lnTo>
                    <a:pt x="156" y="111"/>
                  </a:lnTo>
                  <a:lnTo>
                    <a:pt x="156" y="111"/>
                  </a:lnTo>
                  <a:lnTo>
                    <a:pt x="143" y="125"/>
                  </a:lnTo>
                  <a:lnTo>
                    <a:pt x="138" y="143"/>
                  </a:lnTo>
                  <a:lnTo>
                    <a:pt x="134" y="156"/>
                  </a:lnTo>
                  <a:lnTo>
                    <a:pt x="129" y="174"/>
                  </a:lnTo>
                  <a:lnTo>
                    <a:pt x="129" y="174"/>
                  </a:lnTo>
                  <a:lnTo>
                    <a:pt x="134" y="187"/>
                  </a:lnTo>
                  <a:lnTo>
                    <a:pt x="138" y="200"/>
                  </a:lnTo>
                  <a:lnTo>
                    <a:pt x="143" y="218"/>
                  </a:lnTo>
                  <a:lnTo>
                    <a:pt x="151" y="227"/>
                  </a:lnTo>
                  <a:lnTo>
                    <a:pt x="151" y="227"/>
                  </a:lnTo>
                  <a:lnTo>
                    <a:pt x="160" y="232"/>
                  </a:lnTo>
                  <a:lnTo>
                    <a:pt x="169" y="232"/>
                  </a:lnTo>
                  <a:lnTo>
                    <a:pt x="169" y="232"/>
                  </a:lnTo>
                  <a:lnTo>
                    <a:pt x="174" y="223"/>
                  </a:lnTo>
                  <a:lnTo>
                    <a:pt x="169" y="214"/>
                  </a:lnTo>
                  <a:lnTo>
                    <a:pt x="169" y="214"/>
                  </a:lnTo>
                  <a:lnTo>
                    <a:pt x="160" y="196"/>
                  </a:lnTo>
                  <a:lnTo>
                    <a:pt x="156" y="174"/>
                  </a:lnTo>
                  <a:lnTo>
                    <a:pt x="156" y="174"/>
                  </a:lnTo>
                  <a:lnTo>
                    <a:pt x="160" y="147"/>
                  </a:lnTo>
                  <a:lnTo>
                    <a:pt x="169" y="129"/>
                  </a:lnTo>
                  <a:lnTo>
                    <a:pt x="169" y="129"/>
                  </a:lnTo>
                  <a:lnTo>
                    <a:pt x="174" y="120"/>
                  </a:lnTo>
                  <a:lnTo>
                    <a:pt x="169" y="111"/>
                  </a:lnTo>
                  <a:lnTo>
                    <a:pt x="169"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grpSp>
      <p:cxnSp>
        <p:nvCxnSpPr>
          <p:cNvPr id="403" name="Straight Connector 402"/>
          <p:cNvCxnSpPr>
            <a:stCxn id="459" idx="10"/>
            <a:endCxn id="697" idx="5"/>
          </p:cNvCxnSpPr>
          <p:nvPr/>
        </p:nvCxnSpPr>
        <p:spPr>
          <a:xfrm flipH="1">
            <a:off x="5045301" y="3258365"/>
            <a:ext cx="541044" cy="4195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4" name="Straight Connector 403"/>
          <p:cNvCxnSpPr>
            <a:endCxn id="441" idx="11"/>
          </p:cNvCxnSpPr>
          <p:nvPr/>
        </p:nvCxnSpPr>
        <p:spPr>
          <a:xfrm flipH="1" flipV="1">
            <a:off x="5908962" y="2934361"/>
            <a:ext cx="377539" cy="19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flipH="1">
            <a:off x="6769406" y="2828834"/>
            <a:ext cx="411458" cy="5129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flipH="1" flipV="1">
            <a:off x="6931462" y="3087532"/>
            <a:ext cx="346727" cy="2751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7" name="Straight Connector 406"/>
          <p:cNvCxnSpPr>
            <a:stCxn id="359" idx="0"/>
          </p:cNvCxnSpPr>
          <p:nvPr/>
        </p:nvCxnSpPr>
        <p:spPr>
          <a:xfrm flipH="1" flipV="1">
            <a:off x="7313160" y="2864133"/>
            <a:ext cx="177963" cy="5163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8" name="Straight Connector 407"/>
          <p:cNvCxnSpPr/>
          <p:nvPr/>
        </p:nvCxnSpPr>
        <p:spPr>
          <a:xfrm flipH="1">
            <a:off x="7765374" y="3035929"/>
            <a:ext cx="190499" cy="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68"/>
          <p:cNvCxnSpPr>
            <a:stCxn id="399" idx="3"/>
          </p:cNvCxnSpPr>
          <p:nvPr/>
        </p:nvCxnSpPr>
        <p:spPr>
          <a:xfrm flipV="1">
            <a:off x="1505706" y="3175374"/>
            <a:ext cx="506256" cy="8233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a:stCxn id="669" idx="1"/>
            <a:endCxn id="680" idx="0"/>
          </p:cNvCxnSpPr>
          <p:nvPr/>
        </p:nvCxnSpPr>
        <p:spPr>
          <a:xfrm flipH="1">
            <a:off x="3252431" y="3154250"/>
            <a:ext cx="672280" cy="78552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endCxn id="669" idx="1"/>
          </p:cNvCxnSpPr>
          <p:nvPr/>
        </p:nvCxnSpPr>
        <p:spPr>
          <a:xfrm>
            <a:off x="2344605" y="2925855"/>
            <a:ext cx="1580106" cy="22839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12" name="TextBox 235"/>
          <p:cNvSpPr txBox="1"/>
          <p:nvPr/>
        </p:nvSpPr>
        <p:spPr>
          <a:xfrm>
            <a:off x="4018625" y="2089041"/>
            <a:ext cx="903645" cy="307777"/>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Firewalls</a:t>
            </a:r>
          </a:p>
        </p:txBody>
      </p:sp>
      <p:sp>
        <p:nvSpPr>
          <p:cNvPr id="413" name="Rectangle 239"/>
          <p:cNvSpPr/>
          <p:nvPr/>
        </p:nvSpPr>
        <p:spPr>
          <a:xfrm>
            <a:off x="408912" y="2655839"/>
            <a:ext cx="1504771" cy="307777"/>
          </a:xfrm>
          <a:prstGeom prst="rect">
            <a:avLst/>
          </a:prstGeom>
        </p:spPr>
        <p:txBody>
          <a:bodyPr wrap="none">
            <a:spAutoFit/>
          </a:bodyPr>
          <a:lstStyle/>
          <a:p>
            <a:r>
              <a:rPr lang="en-US" sz="1400" dirty="0" smtClean="0">
                <a:solidFill>
                  <a:srgbClr val="000000"/>
                </a:solidFill>
                <a:latin typeface="Open Sans Light"/>
                <a:ea typeface="Open Sans" panose="020B0606030504020204" pitchFamily="34" charset="0"/>
                <a:cs typeface="Open Sans Light"/>
              </a:rPr>
              <a:t>Device Features</a:t>
            </a:r>
            <a:endParaRPr lang="en-US" sz="1400" dirty="0">
              <a:latin typeface="Open Sans Light"/>
              <a:ea typeface="Open Sans" panose="020B0606030504020204" pitchFamily="34" charset="0"/>
              <a:cs typeface="Open Sans Light"/>
            </a:endParaRPr>
          </a:p>
        </p:txBody>
      </p:sp>
      <p:sp>
        <p:nvSpPr>
          <p:cNvPr id="414" name="TextBox 247"/>
          <p:cNvSpPr txBox="1"/>
          <p:nvPr/>
        </p:nvSpPr>
        <p:spPr>
          <a:xfrm>
            <a:off x="1730084" y="1881485"/>
            <a:ext cx="848159" cy="461665"/>
          </a:xfrm>
          <a:prstGeom prst="rect">
            <a:avLst/>
          </a:prstGeom>
          <a:noFill/>
        </p:spPr>
        <p:txBody>
          <a:bodyPr wrap="none" rtlCol="0">
            <a:spAutoFit/>
          </a:bodyPr>
          <a:lstStyle/>
          <a:p>
            <a:pPr marL="0" algn="ctr" defTabSz="430213">
              <a:spcAft>
                <a:spcPts val="400"/>
              </a:spcAft>
              <a:buSzPct val="100000"/>
            </a:pPr>
            <a:r>
              <a:rPr lang="en-US" sz="1200" dirty="0" smtClean="0">
                <a:solidFill>
                  <a:srgbClr val="000000"/>
                </a:solidFill>
                <a:latin typeface="Open Sans Light"/>
                <a:ea typeface="Open Sans" panose="020B0606030504020204" pitchFamily="34" charset="0"/>
                <a:cs typeface="Open Sans Light"/>
              </a:rPr>
              <a:t>2G,3G,4G</a:t>
            </a:r>
            <a:br>
              <a:rPr lang="en-US" sz="1200" dirty="0" smtClean="0">
                <a:solidFill>
                  <a:srgbClr val="000000"/>
                </a:solidFill>
                <a:latin typeface="Open Sans Light"/>
                <a:ea typeface="Open Sans" panose="020B0606030504020204" pitchFamily="34" charset="0"/>
                <a:cs typeface="Open Sans Light"/>
              </a:rPr>
            </a:br>
            <a:r>
              <a:rPr lang="en-US" sz="1200" dirty="0" smtClean="0">
                <a:solidFill>
                  <a:srgbClr val="000000"/>
                </a:solidFill>
                <a:latin typeface="Open Sans Light"/>
                <a:ea typeface="Open Sans" panose="020B0606030504020204" pitchFamily="34" charset="0"/>
                <a:cs typeface="Open Sans Light"/>
              </a:rPr>
              <a:t>Cellular</a:t>
            </a:r>
          </a:p>
        </p:txBody>
      </p:sp>
      <p:sp>
        <p:nvSpPr>
          <p:cNvPr id="415" name="TextBox 13"/>
          <p:cNvSpPr txBox="1"/>
          <p:nvPr/>
        </p:nvSpPr>
        <p:spPr>
          <a:xfrm>
            <a:off x="6435150" y="3867150"/>
            <a:ext cx="1489650" cy="307777"/>
          </a:xfrm>
          <a:prstGeom prst="rect">
            <a:avLst/>
          </a:prstGeom>
          <a:noFill/>
        </p:spPr>
        <p:txBody>
          <a:bodyPr wrap="squar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Monitoring</a:t>
            </a:r>
          </a:p>
        </p:txBody>
      </p:sp>
      <p:grpSp>
        <p:nvGrpSpPr>
          <p:cNvPr id="416" name="Group 415"/>
          <p:cNvGrpSpPr/>
          <p:nvPr/>
        </p:nvGrpSpPr>
        <p:grpSpPr>
          <a:xfrm>
            <a:off x="6930831" y="3508758"/>
            <a:ext cx="459094" cy="348592"/>
            <a:chOff x="6821017" y="3728522"/>
            <a:chExt cx="459094" cy="348592"/>
          </a:xfrm>
        </p:grpSpPr>
        <p:sp>
          <p:nvSpPr>
            <p:cNvPr id="417" name="Freeform 30"/>
            <p:cNvSpPr>
              <a:spLocks noEditPoints="1"/>
            </p:cNvSpPr>
            <p:nvPr/>
          </p:nvSpPr>
          <p:spPr bwMode="auto">
            <a:xfrm>
              <a:off x="7002716" y="3916067"/>
              <a:ext cx="95695" cy="109094"/>
            </a:xfrm>
            <a:custGeom>
              <a:avLst/>
              <a:gdLst>
                <a:gd name="T0" fmla="*/ 216622 w 22"/>
                <a:gd name="T1" fmla="*/ 56886 h 30"/>
                <a:gd name="T2" fmla="*/ 159616 w 22"/>
                <a:gd name="T3" fmla="*/ 56886 h 30"/>
                <a:gd name="T4" fmla="*/ 159616 w 22"/>
                <a:gd name="T5" fmla="*/ 0 h 30"/>
                <a:gd name="T6" fmla="*/ 91209 w 22"/>
                <a:gd name="T7" fmla="*/ 0 h 30"/>
                <a:gd name="T8" fmla="*/ 91209 w 22"/>
                <a:gd name="T9" fmla="*/ 56886 h 30"/>
                <a:gd name="T10" fmla="*/ 45605 w 22"/>
                <a:gd name="T11" fmla="*/ 56886 h 30"/>
                <a:gd name="T12" fmla="*/ 0 w 22"/>
                <a:gd name="T13" fmla="*/ 91017 h 30"/>
                <a:gd name="T14" fmla="*/ 0 w 22"/>
                <a:gd name="T15" fmla="*/ 159279 h 30"/>
                <a:gd name="T16" fmla="*/ 45605 w 22"/>
                <a:gd name="T17" fmla="*/ 193411 h 30"/>
                <a:gd name="T18" fmla="*/ 91209 w 22"/>
                <a:gd name="T19" fmla="*/ 193411 h 30"/>
                <a:gd name="T20" fmla="*/ 91209 w 22"/>
                <a:gd name="T21" fmla="*/ 341313 h 30"/>
                <a:gd name="T22" fmla="*/ 159616 w 22"/>
                <a:gd name="T23" fmla="*/ 341313 h 30"/>
                <a:gd name="T24" fmla="*/ 159616 w 22"/>
                <a:gd name="T25" fmla="*/ 193411 h 30"/>
                <a:gd name="T26" fmla="*/ 216622 w 22"/>
                <a:gd name="T27" fmla="*/ 193411 h 30"/>
                <a:gd name="T28" fmla="*/ 250825 w 22"/>
                <a:gd name="T29" fmla="*/ 159279 h 30"/>
                <a:gd name="T30" fmla="*/ 250825 w 22"/>
                <a:gd name="T31" fmla="*/ 91017 h 30"/>
                <a:gd name="T32" fmla="*/ 216622 w 22"/>
                <a:gd name="T33" fmla="*/ 56886 h 30"/>
                <a:gd name="T34" fmla="*/ 205220 w 22"/>
                <a:gd name="T35" fmla="*/ 147902 h 30"/>
                <a:gd name="T36" fmla="*/ 45605 w 22"/>
                <a:gd name="T37" fmla="*/ 147902 h 30"/>
                <a:gd name="T38" fmla="*/ 45605 w 22"/>
                <a:gd name="T39" fmla="*/ 102394 h 30"/>
                <a:gd name="T40" fmla="*/ 205220 w 22"/>
                <a:gd name="T41" fmla="*/ 102394 h 30"/>
                <a:gd name="T42" fmla="*/ 205220 w 22"/>
                <a:gd name="T43" fmla="*/ 147902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30"/>
                <a:gd name="T68" fmla="*/ 22 w 22"/>
                <a:gd name="T69" fmla="*/ 30 h 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30">
                  <a:moveTo>
                    <a:pt x="19" y="5"/>
                  </a:moveTo>
                  <a:cubicBezTo>
                    <a:pt x="14" y="5"/>
                    <a:pt x="14" y="5"/>
                    <a:pt x="14" y="5"/>
                  </a:cubicBezTo>
                  <a:cubicBezTo>
                    <a:pt x="14" y="0"/>
                    <a:pt x="14" y="0"/>
                    <a:pt x="14" y="0"/>
                  </a:cubicBezTo>
                  <a:cubicBezTo>
                    <a:pt x="8" y="0"/>
                    <a:pt x="8" y="0"/>
                    <a:pt x="8" y="0"/>
                  </a:cubicBezTo>
                  <a:cubicBezTo>
                    <a:pt x="8" y="5"/>
                    <a:pt x="8" y="5"/>
                    <a:pt x="8" y="5"/>
                  </a:cubicBezTo>
                  <a:cubicBezTo>
                    <a:pt x="4" y="5"/>
                    <a:pt x="4" y="5"/>
                    <a:pt x="4" y="5"/>
                  </a:cubicBezTo>
                  <a:cubicBezTo>
                    <a:pt x="2" y="5"/>
                    <a:pt x="0" y="6"/>
                    <a:pt x="0" y="8"/>
                  </a:cubicBezTo>
                  <a:cubicBezTo>
                    <a:pt x="0" y="14"/>
                    <a:pt x="0" y="14"/>
                    <a:pt x="0" y="14"/>
                  </a:cubicBezTo>
                  <a:cubicBezTo>
                    <a:pt x="0" y="16"/>
                    <a:pt x="2" y="17"/>
                    <a:pt x="4" y="17"/>
                  </a:cubicBezTo>
                  <a:cubicBezTo>
                    <a:pt x="8" y="17"/>
                    <a:pt x="8" y="17"/>
                    <a:pt x="8" y="17"/>
                  </a:cubicBezTo>
                  <a:cubicBezTo>
                    <a:pt x="8" y="30"/>
                    <a:pt x="8" y="30"/>
                    <a:pt x="8" y="30"/>
                  </a:cubicBezTo>
                  <a:cubicBezTo>
                    <a:pt x="14" y="30"/>
                    <a:pt x="14" y="30"/>
                    <a:pt x="14" y="30"/>
                  </a:cubicBezTo>
                  <a:cubicBezTo>
                    <a:pt x="14" y="17"/>
                    <a:pt x="14" y="17"/>
                    <a:pt x="14" y="17"/>
                  </a:cubicBezTo>
                  <a:cubicBezTo>
                    <a:pt x="19" y="17"/>
                    <a:pt x="19" y="17"/>
                    <a:pt x="19" y="17"/>
                  </a:cubicBezTo>
                  <a:cubicBezTo>
                    <a:pt x="21" y="17"/>
                    <a:pt x="22" y="16"/>
                    <a:pt x="22" y="14"/>
                  </a:cubicBezTo>
                  <a:cubicBezTo>
                    <a:pt x="22" y="8"/>
                    <a:pt x="22" y="8"/>
                    <a:pt x="22" y="8"/>
                  </a:cubicBezTo>
                  <a:cubicBezTo>
                    <a:pt x="22" y="6"/>
                    <a:pt x="21" y="5"/>
                    <a:pt x="19" y="5"/>
                  </a:cubicBezTo>
                  <a:close/>
                  <a:moveTo>
                    <a:pt x="18" y="13"/>
                  </a:moveTo>
                  <a:cubicBezTo>
                    <a:pt x="4" y="13"/>
                    <a:pt x="4" y="13"/>
                    <a:pt x="4" y="13"/>
                  </a:cubicBezTo>
                  <a:cubicBezTo>
                    <a:pt x="4" y="9"/>
                    <a:pt x="4" y="9"/>
                    <a:pt x="4" y="9"/>
                  </a:cubicBezTo>
                  <a:cubicBezTo>
                    <a:pt x="18" y="9"/>
                    <a:pt x="18" y="9"/>
                    <a:pt x="18" y="9"/>
                  </a:cubicBezTo>
                  <a:lnTo>
                    <a:pt x="18" y="13"/>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18" name="Freeform 31"/>
            <p:cNvSpPr>
              <a:spLocks noEditPoints="1"/>
            </p:cNvSpPr>
            <p:nvPr/>
          </p:nvSpPr>
          <p:spPr bwMode="auto">
            <a:xfrm>
              <a:off x="6885823" y="3916067"/>
              <a:ext cx="95695" cy="109094"/>
            </a:xfrm>
            <a:custGeom>
              <a:avLst/>
              <a:gdLst>
                <a:gd name="T0" fmla="*/ 205220 w 22"/>
                <a:gd name="T1" fmla="*/ 91017 h 30"/>
                <a:gd name="T2" fmla="*/ 159616 w 22"/>
                <a:gd name="T3" fmla="*/ 91017 h 30"/>
                <a:gd name="T4" fmla="*/ 159616 w 22"/>
                <a:gd name="T5" fmla="*/ 0 h 30"/>
                <a:gd name="T6" fmla="*/ 91209 w 22"/>
                <a:gd name="T7" fmla="*/ 0 h 30"/>
                <a:gd name="T8" fmla="*/ 91209 w 22"/>
                <a:gd name="T9" fmla="*/ 91017 h 30"/>
                <a:gd name="T10" fmla="*/ 34203 w 22"/>
                <a:gd name="T11" fmla="*/ 91017 h 30"/>
                <a:gd name="T12" fmla="*/ 0 w 22"/>
                <a:gd name="T13" fmla="*/ 136525 h 30"/>
                <a:gd name="T14" fmla="*/ 0 w 22"/>
                <a:gd name="T15" fmla="*/ 204788 h 30"/>
                <a:gd name="T16" fmla="*/ 34203 w 22"/>
                <a:gd name="T17" fmla="*/ 238919 h 30"/>
                <a:gd name="T18" fmla="*/ 91209 w 22"/>
                <a:gd name="T19" fmla="*/ 238919 h 30"/>
                <a:gd name="T20" fmla="*/ 91209 w 22"/>
                <a:gd name="T21" fmla="*/ 341313 h 30"/>
                <a:gd name="T22" fmla="*/ 159616 w 22"/>
                <a:gd name="T23" fmla="*/ 341313 h 30"/>
                <a:gd name="T24" fmla="*/ 159616 w 22"/>
                <a:gd name="T25" fmla="*/ 238919 h 30"/>
                <a:gd name="T26" fmla="*/ 205220 w 22"/>
                <a:gd name="T27" fmla="*/ 238919 h 30"/>
                <a:gd name="T28" fmla="*/ 250825 w 22"/>
                <a:gd name="T29" fmla="*/ 204788 h 30"/>
                <a:gd name="T30" fmla="*/ 250825 w 22"/>
                <a:gd name="T31" fmla="*/ 136525 h 30"/>
                <a:gd name="T32" fmla="*/ 205220 w 22"/>
                <a:gd name="T33" fmla="*/ 91017 h 30"/>
                <a:gd name="T34" fmla="*/ 205220 w 22"/>
                <a:gd name="T35" fmla="*/ 193411 h 30"/>
                <a:gd name="T36" fmla="*/ 45605 w 22"/>
                <a:gd name="T37" fmla="*/ 193411 h 30"/>
                <a:gd name="T38" fmla="*/ 45605 w 22"/>
                <a:gd name="T39" fmla="*/ 136525 h 30"/>
                <a:gd name="T40" fmla="*/ 205220 w 22"/>
                <a:gd name="T41" fmla="*/ 136525 h 30"/>
                <a:gd name="T42" fmla="*/ 205220 w 22"/>
                <a:gd name="T43" fmla="*/ 193411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30"/>
                <a:gd name="T68" fmla="*/ 22 w 22"/>
                <a:gd name="T69" fmla="*/ 30 h 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30">
                  <a:moveTo>
                    <a:pt x="18" y="8"/>
                  </a:moveTo>
                  <a:cubicBezTo>
                    <a:pt x="14" y="8"/>
                    <a:pt x="14" y="8"/>
                    <a:pt x="14" y="8"/>
                  </a:cubicBezTo>
                  <a:cubicBezTo>
                    <a:pt x="14" y="0"/>
                    <a:pt x="14" y="0"/>
                    <a:pt x="14" y="0"/>
                  </a:cubicBezTo>
                  <a:cubicBezTo>
                    <a:pt x="8" y="0"/>
                    <a:pt x="8" y="0"/>
                    <a:pt x="8" y="0"/>
                  </a:cubicBezTo>
                  <a:cubicBezTo>
                    <a:pt x="8" y="8"/>
                    <a:pt x="8" y="8"/>
                    <a:pt x="8" y="8"/>
                  </a:cubicBezTo>
                  <a:cubicBezTo>
                    <a:pt x="3" y="8"/>
                    <a:pt x="3" y="8"/>
                    <a:pt x="3" y="8"/>
                  </a:cubicBezTo>
                  <a:cubicBezTo>
                    <a:pt x="1" y="8"/>
                    <a:pt x="0" y="10"/>
                    <a:pt x="0" y="12"/>
                  </a:cubicBezTo>
                  <a:cubicBezTo>
                    <a:pt x="0" y="18"/>
                    <a:pt x="0" y="18"/>
                    <a:pt x="0" y="18"/>
                  </a:cubicBezTo>
                  <a:cubicBezTo>
                    <a:pt x="0" y="19"/>
                    <a:pt x="1" y="21"/>
                    <a:pt x="3" y="21"/>
                  </a:cubicBezTo>
                  <a:cubicBezTo>
                    <a:pt x="8" y="21"/>
                    <a:pt x="8" y="21"/>
                    <a:pt x="8" y="21"/>
                  </a:cubicBezTo>
                  <a:cubicBezTo>
                    <a:pt x="8" y="30"/>
                    <a:pt x="8" y="30"/>
                    <a:pt x="8" y="30"/>
                  </a:cubicBezTo>
                  <a:cubicBezTo>
                    <a:pt x="14" y="30"/>
                    <a:pt x="14" y="30"/>
                    <a:pt x="14" y="30"/>
                  </a:cubicBezTo>
                  <a:cubicBezTo>
                    <a:pt x="14" y="21"/>
                    <a:pt x="14" y="21"/>
                    <a:pt x="14" y="21"/>
                  </a:cubicBezTo>
                  <a:cubicBezTo>
                    <a:pt x="18" y="21"/>
                    <a:pt x="18" y="21"/>
                    <a:pt x="18" y="21"/>
                  </a:cubicBezTo>
                  <a:cubicBezTo>
                    <a:pt x="20" y="21"/>
                    <a:pt x="22" y="19"/>
                    <a:pt x="22" y="18"/>
                  </a:cubicBezTo>
                  <a:cubicBezTo>
                    <a:pt x="22" y="12"/>
                    <a:pt x="22" y="12"/>
                    <a:pt x="22" y="12"/>
                  </a:cubicBezTo>
                  <a:cubicBezTo>
                    <a:pt x="22" y="10"/>
                    <a:pt x="20" y="8"/>
                    <a:pt x="18" y="8"/>
                  </a:cubicBezTo>
                  <a:close/>
                  <a:moveTo>
                    <a:pt x="18" y="17"/>
                  </a:moveTo>
                  <a:cubicBezTo>
                    <a:pt x="4" y="17"/>
                    <a:pt x="4" y="17"/>
                    <a:pt x="4" y="17"/>
                  </a:cubicBezTo>
                  <a:cubicBezTo>
                    <a:pt x="4" y="12"/>
                    <a:pt x="4" y="12"/>
                    <a:pt x="4" y="12"/>
                  </a:cubicBezTo>
                  <a:cubicBezTo>
                    <a:pt x="18" y="12"/>
                    <a:pt x="18" y="12"/>
                    <a:pt x="18" y="12"/>
                  </a:cubicBezTo>
                  <a:lnTo>
                    <a:pt x="18" y="17"/>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19" name="Freeform 32"/>
            <p:cNvSpPr>
              <a:spLocks noEditPoints="1"/>
            </p:cNvSpPr>
            <p:nvPr/>
          </p:nvSpPr>
          <p:spPr bwMode="auto">
            <a:xfrm>
              <a:off x="7123849" y="3916067"/>
              <a:ext cx="95695" cy="109094"/>
            </a:xfrm>
            <a:custGeom>
              <a:avLst/>
              <a:gdLst>
                <a:gd name="T0" fmla="*/ 216622 w 22"/>
                <a:gd name="T1" fmla="*/ 147902 h 30"/>
                <a:gd name="T2" fmla="*/ 159616 w 22"/>
                <a:gd name="T3" fmla="*/ 147902 h 30"/>
                <a:gd name="T4" fmla="*/ 159616 w 22"/>
                <a:gd name="T5" fmla="*/ 0 h 30"/>
                <a:gd name="T6" fmla="*/ 91209 w 22"/>
                <a:gd name="T7" fmla="*/ 0 h 30"/>
                <a:gd name="T8" fmla="*/ 91209 w 22"/>
                <a:gd name="T9" fmla="*/ 147902 h 30"/>
                <a:gd name="T10" fmla="*/ 34203 w 22"/>
                <a:gd name="T11" fmla="*/ 147902 h 30"/>
                <a:gd name="T12" fmla="*/ 0 w 22"/>
                <a:gd name="T13" fmla="*/ 193411 h 30"/>
                <a:gd name="T14" fmla="*/ 0 w 22"/>
                <a:gd name="T15" fmla="*/ 261673 h 30"/>
                <a:gd name="T16" fmla="*/ 34203 w 22"/>
                <a:gd name="T17" fmla="*/ 295805 h 30"/>
                <a:gd name="T18" fmla="*/ 91209 w 22"/>
                <a:gd name="T19" fmla="*/ 295805 h 30"/>
                <a:gd name="T20" fmla="*/ 91209 w 22"/>
                <a:gd name="T21" fmla="*/ 341313 h 30"/>
                <a:gd name="T22" fmla="*/ 159616 w 22"/>
                <a:gd name="T23" fmla="*/ 341313 h 30"/>
                <a:gd name="T24" fmla="*/ 159616 w 22"/>
                <a:gd name="T25" fmla="*/ 295805 h 30"/>
                <a:gd name="T26" fmla="*/ 216622 w 22"/>
                <a:gd name="T27" fmla="*/ 295805 h 30"/>
                <a:gd name="T28" fmla="*/ 250825 w 22"/>
                <a:gd name="T29" fmla="*/ 261673 h 30"/>
                <a:gd name="T30" fmla="*/ 250825 w 22"/>
                <a:gd name="T31" fmla="*/ 193411 h 30"/>
                <a:gd name="T32" fmla="*/ 216622 w 22"/>
                <a:gd name="T33" fmla="*/ 147902 h 30"/>
                <a:gd name="T34" fmla="*/ 205220 w 22"/>
                <a:gd name="T35" fmla="*/ 250296 h 30"/>
                <a:gd name="T36" fmla="*/ 45605 w 22"/>
                <a:gd name="T37" fmla="*/ 250296 h 30"/>
                <a:gd name="T38" fmla="*/ 45605 w 22"/>
                <a:gd name="T39" fmla="*/ 193411 h 30"/>
                <a:gd name="T40" fmla="*/ 205220 w 22"/>
                <a:gd name="T41" fmla="*/ 193411 h 30"/>
                <a:gd name="T42" fmla="*/ 205220 w 22"/>
                <a:gd name="T43" fmla="*/ 250296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30"/>
                <a:gd name="T68" fmla="*/ 22 w 22"/>
                <a:gd name="T69" fmla="*/ 30 h 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30">
                  <a:moveTo>
                    <a:pt x="19" y="13"/>
                  </a:moveTo>
                  <a:cubicBezTo>
                    <a:pt x="14" y="13"/>
                    <a:pt x="14" y="13"/>
                    <a:pt x="14" y="13"/>
                  </a:cubicBezTo>
                  <a:cubicBezTo>
                    <a:pt x="14" y="0"/>
                    <a:pt x="14" y="0"/>
                    <a:pt x="14" y="0"/>
                  </a:cubicBezTo>
                  <a:cubicBezTo>
                    <a:pt x="8" y="0"/>
                    <a:pt x="8" y="0"/>
                    <a:pt x="8" y="0"/>
                  </a:cubicBezTo>
                  <a:cubicBezTo>
                    <a:pt x="8" y="13"/>
                    <a:pt x="8" y="13"/>
                    <a:pt x="8" y="13"/>
                  </a:cubicBezTo>
                  <a:cubicBezTo>
                    <a:pt x="3" y="13"/>
                    <a:pt x="3" y="13"/>
                    <a:pt x="3" y="13"/>
                  </a:cubicBezTo>
                  <a:cubicBezTo>
                    <a:pt x="1" y="13"/>
                    <a:pt x="0" y="15"/>
                    <a:pt x="0" y="17"/>
                  </a:cubicBezTo>
                  <a:cubicBezTo>
                    <a:pt x="0" y="23"/>
                    <a:pt x="0" y="23"/>
                    <a:pt x="0" y="23"/>
                  </a:cubicBezTo>
                  <a:cubicBezTo>
                    <a:pt x="0" y="24"/>
                    <a:pt x="1" y="26"/>
                    <a:pt x="3" y="26"/>
                  </a:cubicBezTo>
                  <a:cubicBezTo>
                    <a:pt x="8" y="26"/>
                    <a:pt x="8" y="26"/>
                    <a:pt x="8" y="26"/>
                  </a:cubicBezTo>
                  <a:cubicBezTo>
                    <a:pt x="8" y="30"/>
                    <a:pt x="8" y="30"/>
                    <a:pt x="8" y="30"/>
                  </a:cubicBezTo>
                  <a:cubicBezTo>
                    <a:pt x="14" y="30"/>
                    <a:pt x="14" y="30"/>
                    <a:pt x="14" y="30"/>
                  </a:cubicBezTo>
                  <a:cubicBezTo>
                    <a:pt x="14" y="26"/>
                    <a:pt x="14" y="26"/>
                    <a:pt x="14" y="26"/>
                  </a:cubicBezTo>
                  <a:cubicBezTo>
                    <a:pt x="19" y="26"/>
                    <a:pt x="19" y="26"/>
                    <a:pt x="19" y="26"/>
                  </a:cubicBezTo>
                  <a:cubicBezTo>
                    <a:pt x="20" y="26"/>
                    <a:pt x="22" y="24"/>
                    <a:pt x="22" y="23"/>
                  </a:cubicBezTo>
                  <a:cubicBezTo>
                    <a:pt x="22" y="17"/>
                    <a:pt x="22" y="17"/>
                    <a:pt x="22" y="17"/>
                  </a:cubicBezTo>
                  <a:cubicBezTo>
                    <a:pt x="22" y="15"/>
                    <a:pt x="20" y="13"/>
                    <a:pt x="19" y="13"/>
                  </a:cubicBezTo>
                  <a:close/>
                  <a:moveTo>
                    <a:pt x="18" y="22"/>
                  </a:moveTo>
                  <a:cubicBezTo>
                    <a:pt x="4" y="22"/>
                    <a:pt x="4" y="22"/>
                    <a:pt x="4" y="22"/>
                  </a:cubicBezTo>
                  <a:cubicBezTo>
                    <a:pt x="4" y="17"/>
                    <a:pt x="4" y="17"/>
                    <a:pt x="4" y="17"/>
                  </a:cubicBezTo>
                  <a:cubicBezTo>
                    <a:pt x="18" y="17"/>
                    <a:pt x="18" y="17"/>
                    <a:pt x="18" y="17"/>
                  </a:cubicBezTo>
                  <a:lnTo>
                    <a:pt x="18" y="22"/>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20" name="Freeform 33"/>
            <p:cNvSpPr>
              <a:spLocks/>
            </p:cNvSpPr>
            <p:nvPr/>
          </p:nvSpPr>
          <p:spPr bwMode="auto">
            <a:xfrm>
              <a:off x="6911867" y="3770948"/>
              <a:ext cx="108414" cy="50741"/>
            </a:xfrm>
            <a:custGeom>
              <a:avLst/>
              <a:gdLst>
                <a:gd name="T0" fmla="*/ 113665 w 25"/>
                <a:gd name="T1" fmla="*/ 158750 h 14"/>
                <a:gd name="T2" fmla="*/ 284163 w 25"/>
                <a:gd name="T3" fmla="*/ 158750 h 14"/>
                <a:gd name="T4" fmla="*/ 102299 w 25"/>
                <a:gd name="T5" fmla="*/ 0 h 14"/>
                <a:gd name="T6" fmla="*/ 0 w 25"/>
                <a:gd name="T7" fmla="*/ 22679 h 14"/>
                <a:gd name="T8" fmla="*/ 113665 w 25"/>
                <a:gd name="T9" fmla="*/ 158750 h 14"/>
                <a:gd name="T10" fmla="*/ 0 60000 65536"/>
                <a:gd name="T11" fmla="*/ 0 60000 65536"/>
                <a:gd name="T12" fmla="*/ 0 60000 65536"/>
                <a:gd name="T13" fmla="*/ 0 60000 65536"/>
                <a:gd name="T14" fmla="*/ 0 60000 65536"/>
                <a:gd name="T15" fmla="*/ 0 w 25"/>
                <a:gd name="T16" fmla="*/ 0 h 14"/>
                <a:gd name="T17" fmla="*/ 25 w 25"/>
                <a:gd name="T18" fmla="*/ 14 h 14"/>
              </a:gdLst>
              <a:ahLst/>
              <a:cxnLst>
                <a:cxn ang="T10">
                  <a:pos x="T0" y="T1"/>
                </a:cxn>
                <a:cxn ang="T11">
                  <a:pos x="T2" y="T3"/>
                </a:cxn>
                <a:cxn ang="T12">
                  <a:pos x="T4" y="T5"/>
                </a:cxn>
                <a:cxn ang="T13">
                  <a:pos x="T6" y="T7"/>
                </a:cxn>
                <a:cxn ang="T14">
                  <a:pos x="T8" y="T9"/>
                </a:cxn>
              </a:cxnLst>
              <a:rect l="T15" t="T16" r="T17" b="T18"/>
              <a:pathLst>
                <a:path w="25" h="14">
                  <a:moveTo>
                    <a:pt x="10" y="14"/>
                  </a:moveTo>
                  <a:cubicBezTo>
                    <a:pt x="25" y="14"/>
                    <a:pt x="25" y="14"/>
                    <a:pt x="25" y="14"/>
                  </a:cubicBezTo>
                  <a:cubicBezTo>
                    <a:pt x="24" y="6"/>
                    <a:pt x="17" y="0"/>
                    <a:pt x="9" y="0"/>
                  </a:cubicBezTo>
                  <a:cubicBezTo>
                    <a:pt x="6" y="0"/>
                    <a:pt x="3" y="1"/>
                    <a:pt x="0" y="2"/>
                  </a:cubicBezTo>
                  <a:lnTo>
                    <a:pt x="10" y="14"/>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21" name="Freeform 34"/>
            <p:cNvSpPr>
              <a:spLocks/>
            </p:cNvSpPr>
            <p:nvPr/>
          </p:nvSpPr>
          <p:spPr bwMode="auto">
            <a:xfrm>
              <a:off x="6959714" y="3836404"/>
              <a:ext cx="60566" cy="50741"/>
            </a:xfrm>
            <a:custGeom>
              <a:avLst/>
              <a:gdLst>
                <a:gd name="T0" fmla="*/ 0 w 14"/>
                <a:gd name="T1" fmla="*/ 0 h 14"/>
                <a:gd name="T2" fmla="*/ 0 w 14"/>
                <a:gd name="T3" fmla="*/ 158750 h 14"/>
                <a:gd name="T4" fmla="*/ 158750 w 14"/>
                <a:gd name="T5" fmla="*/ 0 h 14"/>
                <a:gd name="T6" fmla="*/ 0 w 14"/>
                <a:gd name="T7" fmla="*/ 0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0"/>
                  </a:moveTo>
                  <a:cubicBezTo>
                    <a:pt x="0" y="14"/>
                    <a:pt x="0" y="14"/>
                    <a:pt x="0" y="14"/>
                  </a:cubicBezTo>
                  <a:cubicBezTo>
                    <a:pt x="8" y="13"/>
                    <a:pt x="13" y="8"/>
                    <a:pt x="14" y="0"/>
                  </a:cubicBezTo>
                  <a:lnTo>
                    <a:pt x="0" y="0"/>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22" name="Freeform 35"/>
            <p:cNvSpPr>
              <a:spLocks/>
            </p:cNvSpPr>
            <p:nvPr/>
          </p:nvSpPr>
          <p:spPr bwMode="auto">
            <a:xfrm>
              <a:off x="6881583" y="3789214"/>
              <a:ext cx="60566" cy="97931"/>
            </a:xfrm>
            <a:custGeom>
              <a:avLst/>
              <a:gdLst>
                <a:gd name="T0" fmla="*/ 158750 w 14"/>
                <a:gd name="T1" fmla="*/ 136172 h 27"/>
                <a:gd name="T2" fmla="*/ 45357 w 14"/>
                <a:gd name="T3" fmla="*/ 0 h 27"/>
                <a:gd name="T4" fmla="*/ 0 w 14"/>
                <a:gd name="T5" fmla="*/ 124825 h 27"/>
                <a:gd name="T6" fmla="*/ 158750 w 14"/>
                <a:gd name="T7" fmla="*/ 306388 h 27"/>
                <a:gd name="T8" fmla="*/ 158750 w 14"/>
                <a:gd name="T9" fmla="*/ 136172 h 27"/>
                <a:gd name="T10" fmla="*/ 0 60000 65536"/>
                <a:gd name="T11" fmla="*/ 0 60000 65536"/>
                <a:gd name="T12" fmla="*/ 0 60000 65536"/>
                <a:gd name="T13" fmla="*/ 0 60000 65536"/>
                <a:gd name="T14" fmla="*/ 0 60000 65536"/>
                <a:gd name="T15" fmla="*/ 0 w 14"/>
                <a:gd name="T16" fmla="*/ 0 h 27"/>
                <a:gd name="T17" fmla="*/ 14 w 14"/>
                <a:gd name="T18" fmla="*/ 27 h 27"/>
              </a:gdLst>
              <a:ahLst/>
              <a:cxnLst>
                <a:cxn ang="T10">
                  <a:pos x="T0" y="T1"/>
                </a:cxn>
                <a:cxn ang="T11">
                  <a:pos x="T2" y="T3"/>
                </a:cxn>
                <a:cxn ang="T12">
                  <a:pos x="T4" y="T5"/>
                </a:cxn>
                <a:cxn ang="T13">
                  <a:pos x="T6" y="T7"/>
                </a:cxn>
                <a:cxn ang="T14">
                  <a:pos x="T8" y="T9"/>
                </a:cxn>
              </a:cxnLst>
              <a:rect l="T15" t="T16" r="T17" b="T18"/>
              <a:pathLst>
                <a:path w="14" h="27">
                  <a:moveTo>
                    <a:pt x="14" y="12"/>
                  </a:moveTo>
                  <a:cubicBezTo>
                    <a:pt x="4" y="0"/>
                    <a:pt x="4" y="0"/>
                    <a:pt x="4" y="0"/>
                  </a:cubicBezTo>
                  <a:cubicBezTo>
                    <a:pt x="1" y="3"/>
                    <a:pt x="0" y="7"/>
                    <a:pt x="0" y="11"/>
                  </a:cubicBezTo>
                  <a:cubicBezTo>
                    <a:pt x="0" y="19"/>
                    <a:pt x="6" y="26"/>
                    <a:pt x="14" y="27"/>
                  </a:cubicBezTo>
                  <a:lnTo>
                    <a:pt x="14" y="12"/>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23" name="Rectangle 36"/>
            <p:cNvSpPr>
              <a:spLocks noChangeArrowheads="1"/>
            </p:cNvSpPr>
            <p:nvPr/>
          </p:nvSpPr>
          <p:spPr bwMode="auto">
            <a:xfrm>
              <a:off x="7063283" y="3836404"/>
              <a:ext cx="39368" cy="50741"/>
            </a:xfrm>
            <a:prstGeom prst="rect">
              <a:avLst/>
            </a:prstGeom>
            <a:solidFill>
              <a:schemeClr val="accent1"/>
            </a:solid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424" name="Rectangle 37"/>
            <p:cNvSpPr>
              <a:spLocks noChangeArrowheads="1"/>
            </p:cNvSpPr>
            <p:nvPr/>
          </p:nvSpPr>
          <p:spPr bwMode="auto">
            <a:xfrm>
              <a:off x="7119610" y="3807481"/>
              <a:ext cx="39368" cy="79664"/>
            </a:xfrm>
            <a:prstGeom prst="rect">
              <a:avLst/>
            </a:prstGeom>
            <a:solidFill>
              <a:schemeClr val="accent1"/>
            </a:solid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425" name="Rectangle 38"/>
            <p:cNvSpPr>
              <a:spLocks noChangeArrowheads="1"/>
            </p:cNvSpPr>
            <p:nvPr/>
          </p:nvSpPr>
          <p:spPr bwMode="auto">
            <a:xfrm>
              <a:off x="7175937" y="3778051"/>
              <a:ext cx="39368" cy="109094"/>
            </a:xfrm>
            <a:prstGeom prst="rect">
              <a:avLst/>
            </a:prstGeom>
            <a:solidFill>
              <a:schemeClr val="accent1"/>
            </a:solid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426" name="Freeform 29"/>
            <p:cNvSpPr>
              <a:spLocks noEditPoints="1"/>
            </p:cNvSpPr>
            <p:nvPr/>
          </p:nvSpPr>
          <p:spPr bwMode="auto">
            <a:xfrm>
              <a:off x="6821017" y="3728522"/>
              <a:ext cx="459094" cy="348592"/>
            </a:xfrm>
            <a:custGeom>
              <a:avLst/>
              <a:gdLst>
                <a:gd name="T0" fmla="*/ 56761 w 106"/>
                <a:gd name="T1" fmla="*/ 1090613 h 96"/>
                <a:gd name="T2" fmla="*/ 0 w 106"/>
                <a:gd name="T3" fmla="*/ 1033810 h 96"/>
                <a:gd name="T4" fmla="*/ 0 w 106"/>
                <a:gd name="T5" fmla="*/ 1033810 h 96"/>
                <a:gd name="T6" fmla="*/ 0 w 106"/>
                <a:gd name="T7" fmla="*/ 45442 h 96"/>
                <a:gd name="T8" fmla="*/ 56761 w 106"/>
                <a:gd name="T9" fmla="*/ 0 h 96"/>
                <a:gd name="T10" fmla="*/ 56761 w 106"/>
                <a:gd name="T11" fmla="*/ 0 h 96"/>
                <a:gd name="T12" fmla="*/ 1157917 w 106"/>
                <a:gd name="T13" fmla="*/ 0 h 96"/>
                <a:gd name="T14" fmla="*/ 1203325 w 106"/>
                <a:gd name="T15" fmla="*/ 45442 h 96"/>
                <a:gd name="T16" fmla="*/ 1203325 w 106"/>
                <a:gd name="T17" fmla="*/ 45442 h 96"/>
                <a:gd name="T18" fmla="*/ 1203325 w 106"/>
                <a:gd name="T19" fmla="*/ 1033810 h 96"/>
                <a:gd name="T20" fmla="*/ 1203325 w 106"/>
                <a:gd name="T21" fmla="*/ 1033810 h 96"/>
                <a:gd name="T22" fmla="*/ 1157917 w 106"/>
                <a:gd name="T23" fmla="*/ 1090613 h 96"/>
                <a:gd name="T24" fmla="*/ 1157917 w 106"/>
                <a:gd name="T25" fmla="*/ 1090613 h 96"/>
                <a:gd name="T26" fmla="*/ 56761 w 106"/>
                <a:gd name="T27" fmla="*/ 1090613 h 96"/>
                <a:gd name="T28" fmla="*/ 1146564 w 106"/>
                <a:gd name="T29" fmla="*/ 1022450 h 96"/>
                <a:gd name="T30" fmla="*/ 1146564 w 106"/>
                <a:gd name="T31" fmla="*/ 68163 h 96"/>
                <a:gd name="T32" fmla="*/ 68113 w 106"/>
                <a:gd name="T33" fmla="*/ 68163 h 96"/>
                <a:gd name="T34" fmla="*/ 68113 w 106"/>
                <a:gd name="T35" fmla="*/ 1022450 h 96"/>
                <a:gd name="T36" fmla="*/ 1146564 w 106"/>
                <a:gd name="T37" fmla="*/ 1022450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6"/>
                <a:gd name="T58" fmla="*/ 0 h 96"/>
                <a:gd name="T59" fmla="*/ 106 w 106"/>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6" h="96">
                  <a:moveTo>
                    <a:pt x="5" y="96"/>
                  </a:moveTo>
                  <a:cubicBezTo>
                    <a:pt x="2" y="96"/>
                    <a:pt x="0" y="94"/>
                    <a:pt x="0" y="91"/>
                  </a:cubicBezTo>
                  <a:cubicBezTo>
                    <a:pt x="0" y="91"/>
                    <a:pt x="0" y="91"/>
                    <a:pt x="0" y="91"/>
                  </a:cubicBezTo>
                  <a:cubicBezTo>
                    <a:pt x="0" y="4"/>
                    <a:pt x="0" y="4"/>
                    <a:pt x="0" y="4"/>
                  </a:cubicBezTo>
                  <a:cubicBezTo>
                    <a:pt x="0" y="2"/>
                    <a:pt x="2" y="0"/>
                    <a:pt x="5" y="0"/>
                  </a:cubicBezTo>
                  <a:cubicBezTo>
                    <a:pt x="5" y="0"/>
                    <a:pt x="5" y="0"/>
                    <a:pt x="5" y="0"/>
                  </a:cubicBezTo>
                  <a:cubicBezTo>
                    <a:pt x="102" y="0"/>
                    <a:pt x="102" y="0"/>
                    <a:pt x="102" y="0"/>
                  </a:cubicBezTo>
                  <a:cubicBezTo>
                    <a:pt x="104" y="0"/>
                    <a:pt x="106" y="2"/>
                    <a:pt x="106" y="4"/>
                  </a:cubicBezTo>
                  <a:cubicBezTo>
                    <a:pt x="106" y="4"/>
                    <a:pt x="106" y="4"/>
                    <a:pt x="106" y="4"/>
                  </a:cubicBezTo>
                  <a:cubicBezTo>
                    <a:pt x="106" y="91"/>
                    <a:pt x="106" y="91"/>
                    <a:pt x="106" y="91"/>
                  </a:cubicBezTo>
                  <a:cubicBezTo>
                    <a:pt x="106" y="91"/>
                    <a:pt x="106" y="91"/>
                    <a:pt x="106" y="91"/>
                  </a:cubicBezTo>
                  <a:cubicBezTo>
                    <a:pt x="106" y="94"/>
                    <a:pt x="104" y="96"/>
                    <a:pt x="102" y="96"/>
                  </a:cubicBezTo>
                  <a:cubicBezTo>
                    <a:pt x="102" y="96"/>
                    <a:pt x="102" y="96"/>
                    <a:pt x="102" y="96"/>
                  </a:cubicBezTo>
                  <a:cubicBezTo>
                    <a:pt x="5" y="96"/>
                    <a:pt x="5" y="96"/>
                    <a:pt x="5" y="96"/>
                  </a:cubicBezTo>
                  <a:close/>
                  <a:moveTo>
                    <a:pt x="101" y="90"/>
                  </a:moveTo>
                  <a:cubicBezTo>
                    <a:pt x="101" y="6"/>
                    <a:pt x="101" y="6"/>
                    <a:pt x="101" y="6"/>
                  </a:cubicBezTo>
                  <a:cubicBezTo>
                    <a:pt x="6" y="6"/>
                    <a:pt x="6" y="6"/>
                    <a:pt x="6" y="6"/>
                  </a:cubicBezTo>
                  <a:cubicBezTo>
                    <a:pt x="6" y="90"/>
                    <a:pt x="6" y="90"/>
                    <a:pt x="6" y="90"/>
                  </a:cubicBezTo>
                  <a:cubicBezTo>
                    <a:pt x="101" y="90"/>
                    <a:pt x="101" y="90"/>
                    <a:pt x="101" y="90"/>
                  </a:cubicBez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sp>
        <p:nvSpPr>
          <p:cNvPr id="427" name="Rectangle 236"/>
          <p:cNvSpPr/>
          <p:nvPr/>
        </p:nvSpPr>
        <p:spPr>
          <a:xfrm>
            <a:off x="408912" y="3024867"/>
            <a:ext cx="750142" cy="523220"/>
          </a:xfrm>
          <a:prstGeom prst="rect">
            <a:avLst/>
          </a:prstGeom>
        </p:spPr>
        <p:txBody>
          <a:bodyPr wrap="none">
            <a:spAutoFit/>
          </a:bodyPr>
          <a:lstStyle/>
          <a:p>
            <a:r>
              <a:rPr lang="en-US" sz="1400" dirty="0" smtClean="0">
                <a:solidFill>
                  <a:srgbClr val="000000"/>
                </a:solidFill>
                <a:latin typeface="Open Sans Light"/>
                <a:ea typeface="Open Sans" panose="020B0606030504020204" pitchFamily="34" charset="0"/>
                <a:cs typeface="Open Sans Light"/>
              </a:rPr>
              <a:t>Screen</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Sizes</a:t>
            </a:r>
            <a:endParaRPr lang="en-US" sz="1400" dirty="0">
              <a:latin typeface="Open Sans Light"/>
              <a:ea typeface="Open Sans" panose="020B0606030504020204" pitchFamily="34" charset="0"/>
              <a:cs typeface="Open Sans Light"/>
            </a:endParaRPr>
          </a:p>
        </p:txBody>
      </p:sp>
      <p:cxnSp>
        <p:nvCxnSpPr>
          <p:cNvPr id="428" name="Straight Connector 427"/>
          <p:cNvCxnSpPr>
            <a:endCxn id="697" idx="1"/>
          </p:cNvCxnSpPr>
          <p:nvPr/>
        </p:nvCxnSpPr>
        <p:spPr>
          <a:xfrm flipH="1" flipV="1">
            <a:off x="4998430" y="3267989"/>
            <a:ext cx="727280" cy="358721"/>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428"/>
          <p:cNvCxnSpPr>
            <a:endCxn id="441" idx="5"/>
          </p:cNvCxnSpPr>
          <p:nvPr/>
        </p:nvCxnSpPr>
        <p:spPr>
          <a:xfrm flipH="1" flipV="1">
            <a:off x="6085428" y="3268272"/>
            <a:ext cx="846034" cy="31540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flipH="1">
            <a:off x="5908962" y="3261704"/>
            <a:ext cx="84636" cy="24816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431" name="Group 255"/>
          <p:cNvGrpSpPr/>
          <p:nvPr/>
        </p:nvGrpSpPr>
        <p:grpSpPr>
          <a:xfrm>
            <a:off x="5309463" y="3516178"/>
            <a:ext cx="877743" cy="861036"/>
            <a:chOff x="5821248" y="4030548"/>
            <a:chExt cx="877743" cy="861036"/>
          </a:xfrm>
        </p:grpSpPr>
        <p:sp>
          <p:nvSpPr>
            <p:cNvPr id="432" name="TextBox 431"/>
            <p:cNvSpPr txBox="1"/>
            <p:nvPr/>
          </p:nvSpPr>
          <p:spPr>
            <a:xfrm>
              <a:off x="5821248" y="4152920"/>
              <a:ext cx="851515" cy="738664"/>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Web </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Services</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APIs</a:t>
              </a:r>
            </a:p>
          </p:txBody>
        </p:sp>
        <p:grpSp>
          <p:nvGrpSpPr>
            <p:cNvPr id="433" name="Group 193"/>
            <p:cNvGrpSpPr>
              <a:grpSpLocks/>
            </p:cNvGrpSpPr>
            <p:nvPr/>
          </p:nvGrpSpPr>
          <p:grpSpPr bwMode="auto">
            <a:xfrm rot="1981479">
              <a:off x="6198300" y="4030548"/>
              <a:ext cx="500691" cy="330707"/>
              <a:chOff x="1670" y="2959"/>
              <a:chExt cx="608" cy="418"/>
            </a:xfrm>
            <a:solidFill>
              <a:schemeClr val="accent1"/>
            </a:solidFill>
          </p:grpSpPr>
          <p:sp>
            <p:nvSpPr>
              <p:cNvPr id="434" name="Freeform 194"/>
              <p:cNvSpPr>
                <a:spLocks noEditPoints="1"/>
              </p:cNvSpPr>
              <p:nvPr/>
            </p:nvSpPr>
            <p:spPr bwMode="auto">
              <a:xfrm>
                <a:off x="1946" y="3055"/>
                <a:ext cx="332" cy="322"/>
              </a:xfrm>
              <a:custGeom>
                <a:avLst/>
                <a:gdLst/>
                <a:ahLst/>
                <a:cxnLst>
                  <a:cxn ang="0">
                    <a:pos x="332" y="160"/>
                  </a:cxn>
                  <a:cxn ang="0">
                    <a:pos x="274" y="114"/>
                  </a:cxn>
                  <a:cxn ang="0">
                    <a:pos x="286" y="52"/>
                  </a:cxn>
                  <a:cxn ang="0">
                    <a:pos x="208" y="50"/>
                  </a:cxn>
                  <a:cxn ang="0">
                    <a:pos x="174" y="0"/>
                  </a:cxn>
                  <a:cxn ang="0">
                    <a:pos x="124" y="44"/>
                  </a:cxn>
                  <a:cxn ang="0">
                    <a:pos x="78" y="10"/>
                  </a:cxn>
                  <a:cxn ang="0">
                    <a:pos x="70" y="64"/>
                  </a:cxn>
                  <a:cxn ang="0">
                    <a:pos x="70" y="64"/>
                  </a:cxn>
                  <a:cxn ang="0">
                    <a:pos x="60" y="112"/>
                  </a:cxn>
                  <a:cxn ang="0">
                    <a:pos x="6" y="98"/>
                  </a:cxn>
                  <a:cxn ang="0">
                    <a:pos x="44" y="158"/>
                  </a:cxn>
                  <a:cxn ang="0">
                    <a:pos x="6" y="220"/>
                  </a:cxn>
                  <a:cxn ang="0">
                    <a:pos x="68" y="234"/>
                  </a:cxn>
                  <a:cxn ang="0">
                    <a:pos x="72" y="298"/>
                  </a:cxn>
                  <a:cxn ang="0">
                    <a:pos x="126" y="282"/>
                  </a:cxn>
                  <a:cxn ang="0">
                    <a:pos x="178" y="322"/>
                  </a:cxn>
                  <a:cxn ang="0">
                    <a:pos x="214" y="278"/>
                  </a:cxn>
                  <a:cxn ang="0">
                    <a:pos x="272" y="280"/>
                  </a:cxn>
                  <a:cxn ang="0">
                    <a:pos x="270" y="222"/>
                  </a:cxn>
                  <a:cxn ang="0">
                    <a:pos x="332" y="182"/>
                  </a:cxn>
                  <a:cxn ang="0">
                    <a:pos x="166" y="222"/>
                  </a:cxn>
                  <a:cxn ang="0">
                    <a:pos x="142" y="218"/>
                  </a:cxn>
                  <a:cxn ang="0">
                    <a:pos x="122" y="204"/>
                  </a:cxn>
                  <a:cxn ang="0">
                    <a:pos x="108" y="184"/>
                  </a:cxn>
                  <a:cxn ang="0">
                    <a:pos x="104" y="160"/>
                  </a:cxn>
                  <a:cxn ang="0">
                    <a:pos x="104" y="148"/>
                  </a:cxn>
                  <a:cxn ang="0">
                    <a:pos x="114" y="124"/>
                  </a:cxn>
                  <a:cxn ang="0">
                    <a:pos x="130" y="108"/>
                  </a:cxn>
                  <a:cxn ang="0">
                    <a:pos x="154" y="98"/>
                  </a:cxn>
                  <a:cxn ang="0">
                    <a:pos x="166" y="98"/>
                  </a:cxn>
                  <a:cxn ang="0">
                    <a:pos x="190" y="102"/>
                  </a:cxn>
                  <a:cxn ang="0">
                    <a:pos x="210" y="116"/>
                  </a:cxn>
                  <a:cxn ang="0">
                    <a:pos x="224" y="136"/>
                  </a:cxn>
                  <a:cxn ang="0">
                    <a:pos x="228" y="160"/>
                  </a:cxn>
                  <a:cxn ang="0">
                    <a:pos x="228" y="172"/>
                  </a:cxn>
                  <a:cxn ang="0">
                    <a:pos x="218" y="194"/>
                  </a:cxn>
                  <a:cxn ang="0">
                    <a:pos x="202" y="212"/>
                  </a:cxn>
                  <a:cxn ang="0">
                    <a:pos x="178" y="222"/>
                  </a:cxn>
                  <a:cxn ang="0">
                    <a:pos x="166" y="222"/>
                  </a:cxn>
                </a:cxnLst>
                <a:rect l="0" t="0" r="r" b="b"/>
                <a:pathLst>
                  <a:path w="332" h="322">
                    <a:moveTo>
                      <a:pt x="332" y="182"/>
                    </a:moveTo>
                    <a:lnTo>
                      <a:pt x="332" y="160"/>
                    </a:lnTo>
                    <a:lnTo>
                      <a:pt x="276" y="140"/>
                    </a:lnTo>
                    <a:lnTo>
                      <a:pt x="274" y="114"/>
                    </a:lnTo>
                    <a:lnTo>
                      <a:pt x="304" y="82"/>
                    </a:lnTo>
                    <a:lnTo>
                      <a:pt x="286" y="52"/>
                    </a:lnTo>
                    <a:lnTo>
                      <a:pt x="244" y="74"/>
                    </a:lnTo>
                    <a:lnTo>
                      <a:pt x="208" y="50"/>
                    </a:lnTo>
                    <a:lnTo>
                      <a:pt x="210" y="8"/>
                    </a:lnTo>
                    <a:lnTo>
                      <a:pt x="174" y="0"/>
                    </a:lnTo>
                    <a:lnTo>
                      <a:pt x="156" y="40"/>
                    </a:lnTo>
                    <a:lnTo>
                      <a:pt x="124" y="44"/>
                    </a:lnTo>
                    <a:lnTo>
                      <a:pt x="86" y="8"/>
                    </a:lnTo>
                    <a:lnTo>
                      <a:pt x="78" y="10"/>
                    </a:lnTo>
                    <a:lnTo>
                      <a:pt x="58" y="30"/>
                    </a:lnTo>
                    <a:lnTo>
                      <a:pt x="70" y="64"/>
                    </a:lnTo>
                    <a:lnTo>
                      <a:pt x="70" y="64"/>
                    </a:lnTo>
                    <a:lnTo>
                      <a:pt x="70" y="64"/>
                    </a:lnTo>
                    <a:lnTo>
                      <a:pt x="80" y="90"/>
                    </a:lnTo>
                    <a:lnTo>
                      <a:pt x="60" y="112"/>
                    </a:lnTo>
                    <a:lnTo>
                      <a:pt x="6" y="98"/>
                    </a:lnTo>
                    <a:lnTo>
                      <a:pt x="6" y="98"/>
                    </a:lnTo>
                    <a:lnTo>
                      <a:pt x="0" y="136"/>
                    </a:lnTo>
                    <a:lnTo>
                      <a:pt x="44" y="158"/>
                    </a:lnTo>
                    <a:lnTo>
                      <a:pt x="44" y="190"/>
                    </a:lnTo>
                    <a:lnTo>
                      <a:pt x="6" y="220"/>
                    </a:lnTo>
                    <a:lnTo>
                      <a:pt x="14" y="244"/>
                    </a:lnTo>
                    <a:lnTo>
                      <a:pt x="68" y="234"/>
                    </a:lnTo>
                    <a:lnTo>
                      <a:pt x="80" y="256"/>
                    </a:lnTo>
                    <a:lnTo>
                      <a:pt x="72" y="298"/>
                    </a:lnTo>
                    <a:lnTo>
                      <a:pt x="100" y="312"/>
                    </a:lnTo>
                    <a:lnTo>
                      <a:pt x="126" y="282"/>
                    </a:lnTo>
                    <a:lnTo>
                      <a:pt x="158" y="288"/>
                    </a:lnTo>
                    <a:lnTo>
                      <a:pt x="178" y="322"/>
                    </a:lnTo>
                    <a:lnTo>
                      <a:pt x="212" y="314"/>
                    </a:lnTo>
                    <a:lnTo>
                      <a:pt x="214" y="278"/>
                    </a:lnTo>
                    <a:lnTo>
                      <a:pt x="246" y="264"/>
                    </a:lnTo>
                    <a:lnTo>
                      <a:pt x="272" y="280"/>
                    </a:lnTo>
                    <a:lnTo>
                      <a:pt x="294" y="256"/>
                    </a:lnTo>
                    <a:lnTo>
                      <a:pt x="270" y="222"/>
                    </a:lnTo>
                    <a:lnTo>
                      <a:pt x="286" y="190"/>
                    </a:lnTo>
                    <a:lnTo>
                      <a:pt x="332" y="182"/>
                    </a:lnTo>
                    <a:close/>
                    <a:moveTo>
                      <a:pt x="166" y="222"/>
                    </a:moveTo>
                    <a:lnTo>
                      <a:pt x="166" y="222"/>
                    </a:lnTo>
                    <a:lnTo>
                      <a:pt x="154" y="222"/>
                    </a:lnTo>
                    <a:lnTo>
                      <a:pt x="142" y="218"/>
                    </a:lnTo>
                    <a:lnTo>
                      <a:pt x="130" y="212"/>
                    </a:lnTo>
                    <a:lnTo>
                      <a:pt x="122" y="204"/>
                    </a:lnTo>
                    <a:lnTo>
                      <a:pt x="114" y="194"/>
                    </a:lnTo>
                    <a:lnTo>
                      <a:pt x="108" y="184"/>
                    </a:lnTo>
                    <a:lnTo>
                      <a:pt x="104" y="172"/>
                    </a:lnTo>
                    <a:lnTo>
                      <a:pt x="104" y="160"/>
                    </a:lnTo>
                    <a:lnTo>
                      <a:pt x="104" y="160"/>
                    </a:lnTo>
                    <a:lnTo>
                      <a:pt x="104" y="148"/>
                    </a:lnTo>
                    <a:lnTo>
                      <a:pt x="108" y="136"/>
                    </a:lnTo>
                    <a:lnTo>
                      <a:pt x="114" y="124"/>
                    </a:lnTo>
                    <a:lnTo>
                      <a:pt x="122" y="116"/>
                    </a:lnTo>
                    <a:lnTo>
                      <a:pt x="130" y="108"/>
                    </a:lnTo>
                    <a:lnTo>
                      <a:pt x="142" y="102"/>
                    </a:lnTo>
                    <a:lnTo>
                      <a:pt x="154" y="98"/>
                    </a:lnTo>
                    <a:lnTo>
                      <a:pt x="166" y="98"/>
                    </a:lnTo>
                    <a:lnTo>
                      <a:pt x="166" y="98"/>
                    </a:lnTo>
                    <a:lnTo>
                      <a:pt x="178" y="98"/>
                    </a:lnTo>
                    <a:lnTo>
                      <a:pt x="190" y="102"/>
                    </a:lnTo>
                    <a:lnTo>
                      <a:pt x="202" y="108"/>
                    </a:lnTo>
                    <a:lnTo>
                      <a:pt x="210" y="116"/>
                    </a:lnTo>
                    <a:lnTo>
                      <a:pt x="218" y="124"/>
                    </a:lnTo>
                    <a:lnTo>
                      <a:pt x="224" y="136"/>
                    </a:lnTo>
                    <a:lnTo>
                      <a:pt x="228" y="148"/>
                    </a:lnTo>
                    <a:lnTo>
                      <a:pt x="228" y="160"/>
                    </a:lnTo>
                    <a:lnTo>
                      <a:pt x="228" y="160"/>
                    </a:lnTo>
                    <a:lnTo>
                      <a:pt x="228" y="172"/>
                    </a:lnTo>
                    <a:lnTo>
                      <a:pt x="224" y="184"/>
                    </a:lnTo>
                    <a:lnTo>
                      <a:pt x="218" y="194"/>
                    </a:lnTo>
                    <a:lnTo>
                      <a:pt x="210" y="204"/>
                    </a:lnTo>
                    <a:lnTo>
                      <a:pt x="202" y="212"/>
                    </a:lnTo>
                    <a:lnTo>
                      <a:pt x="190" y="218"/>
                    </a:lnTo>
                    <a:lnTo>
                      <a:pt x="178" y="222"/>
                    </a:lnTo>
                    <a:lnTo>
                      <a:pt x="166" y="222"/>
                    </a:lnTo>
                    <a:lnTo>
                      <a:pt x="166" y="222"/>
                    </a:lnTo>
                    <a:close/>
                  </a:path>
                </a:pathLst>
              </a:custGeom>
              <a:grpFill/>
              <a:ln w="9525">
                <a:noFill/>
                <a:round/>
                <a:headEnd/>
                <a:tailEnd/>
              </a:ln>
            </p:spPr>
            <p:txBody>
              <a:bodyPr/>
              <a:lstStyle/>
              <a:p>
                <a:endParaRPr lang="en-US" sz="1400" dirty="0">
                  <a:latin typeface="Open Sans Light"/>
                  <a:ea typeface="Open Sans" panose="020B0606030504020204" pitchFamily="34" charset="0"/>
                  <a:cs typeface="Open Sans Light"/>
                </a:endParaRPr>
              </a:p>
            </p:txBody>
          </p:sp>
          <p:sp>
            <p:nvSpPr>
              <p:cNvPr id="435" name="Freeform 195"/>
              <p:cNvSpPr>
                <a:spLocks noEditPoints="1"/>
              </p:cNvSpPr>
              <p:nvPr/>
            </p:nvSpPr>
            <p:spPr bwMode="auto">
              <a:xfrm>
                <a:off x="1670" y="2959"/>
                <a:ext cx="332" cy="324"/>
              </a:xfrm>
              <a:custGeom>
                <a:avLst/>
                <a:gdLst/>
                <a:ahLst/>
                <a:cxnLst>
                  <a:cxn ang="0">
                    <a:pos x="332" y="162"/>
                  </a:cxn>
                  <a:cxn ang="0">
                    <a:pos x="274" y="116"/>
                  </a:cxn>
                  <a:cxn ang="0">
                    <a:pos x="286" y="54"/>
                  </a:cxn>
                  <a:cxn ang="0">
                    <a:pos x="206" y="52"/>
                  </a:cxn>
                  <a:cxn ang="0">
                    <a:pos x="174" y="0"/>
                  </a:cxn>
                  <a:cxn ang="0">
                    <a:pos x="124" y="46"/>
                  </a:cxn>
                  <a:cxn ang="0">
                    <a:pos x="78" y="12"/>
                  </a:cxn>
                  <a:cxn ang="0">
                    <a:pos x="70" y="66"/>
                  </a:cxn>
                  <a:cxn ang="0">
                    <a:pos x="70" y="66"/>
                  </a:cxn>
                  <a:cxn ang="0">
                    <a:pos x="58" y="114"/>
                  </a:cxn>
                  <a:cxn ang="0">
                    <a:pos x="6" y="100"/>
                  </a:cxn>
                  <a:cxn ang="0">
                    <a:pos x="44" y="160"/>
                  </a:cxn>
                  <a:cxn ang="0">
                    <a:pos x="6" y="220"/>
                  </a:cxn>
                  <a:cxn ang="0">
                    <a:pos x="68" y="234"/>
                  </a:cxn>
                  <a:cxn ang="0">
                    <a:pos x="70" y="300"/>
                  </a:cxn>
                  <a:cxn ang="0">
                    <a:pos x="126" y="284"/>
                  </a:cxn>
                  <a:cxn ang="0">
                    <a:pos x="176" y="324"/>
                  </a:cxn>
                  <a:cxn ang="0">
                    <a:pos x="212" y="280"/>
                  </a:cxn>
                  <a:cxn ang="0">
                    <a:pos x="272" y="282"/>
                  </a:cxn>
                  <a:cxn ang="0">
                    <a:pos x="270" y="224"/>
                  </a:cxn>
                  <a:cxn ang="0">
                    <a:pos x="330" y="184"/>
                  </a:cxn>
                  <a:cxn ang="0">
                    <a:pos x="166" y="224"/>
                  </a:cxn>
                  <a:cxn ang="0">
                    <a:pos x="142" y="220"/>
                  </a:cxn>
                  <a:cxn ang="0">
                    <a:pos x="122" y="206"/>
                  </a:cxn>
                  <a:cxn ang="0">
                    <a:pos x="108" y="186"/>
                  </a:cxn>
                  <a:cxn ang="0">
                    <a:pos x="102" y="162"/>
                  </a:cxn>
                  <a:cxn ang="0">
                    <a:pos x="104" y="148"/>
                  </a:cxn>
                  <a:cxn ang="0">
                    <a:pos x="114" y="126"/>
                  </a:cxn>
                  <a:cxn ang="0">
                    <a:pos x="130" y="110"/>
                  </a:cxn>
                  <a:cxn ang="0">
                    <a:pos x="152" y="100"/>
                  </a:cxn>
                  <a:cxn ang="0">
                    <a:pos x="166" y="98"/>
                  </a:cxn>
                  <a:cxn ang="0">
                    <a:pos x="190" y="104"/>
                  </a:cxn>
                  <a:cxn ang="0">
                    <a:pos x="210" y="118"/>
                  </a:cxn>
                  <a:cxn ang="0">
                    <a:pos x="224" y="138"/>
                  </a:cxn>
                  <a:cxn ang="0">
                    <a:pos x="228" y="162"/>
                  </a:cxn>
                  <a:cxn ang="0">
                    <a:pos x="226" y="174"/>
                  </a:cxn>
                  <a:cxn ang="0">
                    <a:pos x="218" y="196"/>
                  </a:cxn>
                  <a:cxn ang="0">
                    <a:pos x="200" y="214"/>
                  </a:cxn>
                  <a:cxn ang="0">
                    <a:pos x="178" y="224"/>
                  </a:cxn>
                  <a:cxn ang="0">
                    <a:pos x="166" y="224"/>
                  </a:cxn>
                </a:cxnLst>
                <a:rect l="0" t="0" r="r" b="b"/>
                <a:pathLst>
                  <a:path w="332" h="324">
                    <a:moveTo>
                      <a:pt x="330" y="184"/>
                    </a:moveTo>
                    <a:lnTo>
                      <a:pt x="332" y="162"/>
                    </a:lnTo>
                    <a:lnTo>
                      <a:pt x="276" y="142"/>
                    </a:lnTo>
                    <a:lnTo>
                      <a:pt x="274" y="116"/>
                    </a:lnTo>
                    <a:lnTo>
                      <a:pt x="304" y="82"/>
                    </a:lnTo>
                    <a:lnTo>
                      <a:pt x="286" y="54"/>
                    </a:lnTo>
                    <a:lnTo>
                      <a:pt x="242" y="76"/>
                    </a:lnTo>
                    <a:lnTo>
                      <a:pt x="206" y="52"/>
                    </a:lnTo>
                    <a:lnTo>
                      <a:pt x="210" y="8"/>
                    </a:lnTo>
                    <a:lnTo>
                      <a:pt x="174" y="0"/>
                    </a:lnTo>
                    <a:lnTo>
                      <a:pt x="156" y="42"/>
                    </a:lnTo>
                    <a:lnTo>
                      <a:pt x="124" y="46"/>
                    </a:lnTo>
                    <a:lnTo>
                      <a:pt x="86" y="10"/>
                    </a:lnTo>
                    <a:lnTo>
                      <a:pt x="78" y="12"/>
                    </a:lnTo>
                    <a:lnTo>
                      <a:pt x="56" y="32"/>
                    </a:lnTo>
                    <a:lnTo>
                      <a:pt x="70" y="66"/>
                    </a:lnTo>
                    <a:lnTo>
                      <a:pt x="70" y="66"/>
                    </a:lnTo>
                    <a:lnTo>
                      <a:pt x="70" y="66"/>
                    </a:lnTo>
                    <a:lnTo>
                      <a:pt x="80" y="92"/>
                    </a:lnTo>
                    <a:lnTo>
                      <a:pt x="58" y="114"/>
                    </a:lnTo>
                    <a:lnTo>
                      <a:pt x="6" y="100"/>
                    </a:lnTo>
                    <a:lnTo>
                      <a:pt x="6" y="100"/>
                    </a:lnTo>
                    <a:lnTo>
                      <a:pt x="0" y="136"/>
                    </a:lnTo>
                    <a:lnTo>
                      <a:pt x="44" y="160"/>
                    </a:lnTo>
                    <a:lnTo>
                      <a:pt x="44" y="190"/>
                    </a:lnTo>
                    <a:lnTo>
                      <a:pt x="6" y="220"/>
                    </a:lnTo>
                    <a:lnTo>
                      <a:pt x="14" y="246"/>
                    </a:lnTo>
                    <a:lnTo>
                      <a:pt x="68" y="234"/>
                    </a:lnTo>
                    <a:lnTo>
                      <a:pt x="78" y="256"/>
                    </a:lnTo>
                    <a:lnTo>
                      <a:pt x="70" y="300"/>
                    </a:lnTo>
                    <a:lnTo>
                      <a:pt x="100" y="314"/>
                    </a:lnTo>
                    <a:lnTo>
                      <a:pt x="126" y="284"/>
                    </a:lnTo>
                    <a:lnTo>
                      <a:pt x="158" y="288"/>
                    </a:lnTo>
                    <a:lnTo>
                      <a:pt x="176" y="324"/>
                    </a:lnTo>
                    <a:lnTo>
                      <a:pt x="210" y="316"/>
                    </a:lnTo>
                    <a:lnTo>
                      <a:pt x="212" y="280"/>
                    </a:lnTo>
                    <a:lnTo>
                      <a:pt x="246" y="266"/>
                    </a:lnTo>
                    <a:lnTo>
                      <a:pt x="272" y="282"/>
                    </a:lnTo>
                    <a:lnTo>
                      <a:pt x="294" y="256"/>
                    </a:lnTo>
                    <a:lnTo>
                      <a:pt x="270" y="224"/>
                    </a:lnTo>
                    <a:lnTo>
                      <a:pt x="286" y="190"/>
                    </a:lnTo>
                    <a:lnTo>
                      <a:pt x="330" y="184"/>
                    </a:lnTo>
                    <a:close/>
                    <a:moveTo>
                      <a:pt x="166" y="224"/>
                    </a:moveTo>
                    <a:lnTo>
                      <a:pt x="166" y="224"/>
                    </a:lnTo>
                    <a:lnTo>
                      <a:pt x="152" y="224"/>
                    </a:lnTo>
                    <a:lnTo>
                      <a:pt x="142" y="220"/>
                    </a:lnTo>
                    <a:lnTo>
                      <a:pt x="130" y="214"/>
                    </a:lnTo>
                    <a:lnTo>
                      <a:pt x="122" y="206"/>
                    </a:lnTo>
                    <a:lnTo>
                      <a:pt x="114" y="196"/>
                    </a:lnTo>
                    <a:lnTo>
                      <a:pt x="108" y="186"/>
                    </a:lnTo>
                    <a:lnTo>
                      <a:pt x="104" y="174"/>
                    </a:lnTo>
                    <a:lnTo>
                      <a:pt x="102" y="162"/>
                    </a:lnTo>
                    <a:lnTo>
                      <a:pt x="102" y="162"/>
                    </a:lnTo>
                    <a:lnTo>
                      <a:pt x="104" y="148"/>
                    </a:lnTo>
                    <a:lnTo>
                      <a:pt x="108" y="138"/>
                    </a:lnTo>
                    <a:lnTo>
                      <a:pt x="114" y="126"/>
                    </a:lnTo>
                    <a:lnTo>
                      <a:pt x="122" y="118"/>
                    </a:lnTo>
                    <a:lnTo>
                      <a:pt x="130" y="110"/>
                    </a:lnTo>
                    <a:lnTo>
                      <a:pt x="142" y="104"/>
                    </a:lnTo>
                    <a:lnTo>
                      <a:pt x="152" y="100"/>
                    </a:lnTo>
                    <a:lnTo>
                      <a:pt x="166" y="98"/>
                    </a:lnTo>
                    <a:lnTo>
                      <a:pt x="166" y="98"/>
                    </a:lnTo>
                    <a:lnTo>
                      <a:pt x="178" y="100"/>
                    </a:lnTo>
                    <a:lnTo>
                      <a:pt x="190" y="104"/>
                    </a:lnTo>
                    <a:lnTo>
                      <a:pt x="200" y="110"/>
                    </a:lnTo>
                    <a:lnTo>
                      <a:pt x="210" y="118"/>
                    </a:lnTo>
                    <a:lnTo>
                      <a:pt x="218" y="126"/>
                    </a:lnTo>
                    <a:lnTo>
                      <a:pt x="224" y="138"/>
                    </a:lnTo>
                    <a:lnTo>
                      <a:pt x="226" y="148"/>
                    </a:lnTo>
                    <a:lnTo>
                      <a:pt x="228" y="162"/>
                    </a:lnTo>
                    <a:lnTo>
                      <a:pt x="228" y="162"/>
                    </a:lnTo>
                    <a:lnTo>
                      <a:pt x="226" y="174"/>
                    </a:lnTo>
                    <a:lnTo>
                      <a:pt x="224" y="186"/>
                    </a:lnTo>
                    <a:lnTo>
                      <a:pt x="218" y="196"/>
                    </a:lnTo>
                    <a:lnTo>
                      <a:pt x="210" y="206"/>
                    </a:lnTo>
                    <a:lnTo>
                      <a:pt x="200" y="214"/>
                    </a:lnTo>
                    <a:lnTo>
                      <a:pt x="190" y="220"/>
                    </a:lnTo>
                    <a:lnTo>
                      <a:pt x="178" y="224"/>
                    </a:lnTo>
                    <a:lnTo>
                      <a:pt x="166" y="224"/>
                    </a:lnTo>
                    <a:lnTo>
                      <a:pt x="166" y="224"/>
                    </a:lnTo>
                    <a:close/>
                  </a:path>
                </a:pathLst>
              </a:custGeom>
              <a:grpFill/>
              <a:ln w="9525">
                <a:noFill/>
                <a:round/>
                <a:headEnd/>
                <a:tailEnd/>
              </a:ln>
            </p:spPr>
            <p:txBody>
              <a:bodyPr/>
              <a:lstStyle/>
              <a:p>
                <a:endParaRPr lang="en-US" sz="1400" dirty="0">
                  <a:latin typeface="Open Sans Light"/>
                  <a:ea typeface="Open Sans" panose="020B0606030504020204" pitchFamily="34" charset="0"/>
                  <a:cs typeface="Open Sans Light"/>
                </a:endParaRPr>
              </a:p>
            </p:txBody>
          </p:sp>
        </p:grpSp>
      </p:grpSp>
      <p:grpSp>
        <p:nvGrpSpPr>
          <p:cNvPr id="436" name="Group 25"/>
          <p:cNvGrpSpPr/>
          <p:nvPr/>
        </p:nvGrpSpPr>
        <p:grpSpPr>
          <a:xfrm>
            <a:off x="5432295" y="2740934"/>
            <a:ext cx="661154" cy="545550"/>
            <a:chOff x="5823250" y="3554887"/>
            <a:chExt cx="661154" cy="545550"/>
          </a:xfrm>
        </p:grpSpPr>
        <p:grpSp>
          <p:nvGrpSpPr>
            <p:cNvPr id="437" name="Group 142"/>
            <p:cNvGrpSpPr>
              <a:grpSpLocks noChangeAspect="1"/>
            </p:cNvGrpSpPr>
            <p:nvPr/>
          </p:nvGrpSpPr>
          <p:grpSpPr bwMode="auto">
            <a:xfrm>
              <a:off x="5823250" y="3572020"/>
              <a:ext cx="205877" cy="358515"/>
              <a:chOff x="1367" y="2903"/>
              <a:chExt cx="433" cy="689"/>
            </a:xfrm>
            <a:solidFill>
              <a:schemeClr val="accent1"/>
            </a:solidFill>
          </p:grpSpPr>
          <p:sp>
            <p:nvSpPr>
              <p:cNvPr id="468"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469" name="Group 114"/>
              <p:cNvGrpSpPr>
                <a:grpSpLocks/>
              </p:cNvGrpSpPr>
              <p:nvPr/>
            </p:nvGrpSpPr>
            <p:grpSpPr bwMode="auto">
              <a:xfrm>
                <a:off x="1471" y="2996"/>
                <a:ext cx="230" cy="515"/>
                <a:chOff x="882" y="3450"/>
                <a:chExt cx="230" cy="515"/>
              </a:xfrm>
              <a:grpFill/>
            </p:grpSpPr>
            <p:sp>
              <p:nvSpPr>
                <p:cNvPr id="470"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471"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472"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45"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46"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47"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30"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438" name="Group 142"/>
            <p:cNvGrpSpPr>
              <a:grpSpLocks noChangeAspect="1"/>
            </p:cNvGrpSpPr>
            <p:nvPr/>
          </p:nvGrpSpPr>
          <p:grpSpPr bwMode="auto">
            <a:xfrm>
              <a:off x="5955910" y="3741922"/>
              <a:ext cx="205877" cy="358515"/>
              <a:chOff x="1367" y="2903"/>
              <a:chExt cx="433" cy="689"/>
            </a:xfrm>
            <a:solidFill>
              <a:schemeClr val="accent1"/>
            </a:solidFill>
          </p:grpSpPr>
          <p:sp>
            <p:nvSpPr>
              <p:cNvPr id="459"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460" name="Group 114"/>
              <p:cNvGrpSpPr>
                <a:grpSpLocks/>
              </p:cNvGrpSpPr>
              <p:nvPr/>
            </p:nvGrpSpPr>
            <p:grpSpPr bwMode="auto">
              <a:xfrm>
                <a:off x="1471" y="2996"/>
                <a:ext cx="230" cy="515"/>
                <a:chOff x="882" y="3450"/>
                <a:chExt cx="230" cy="515"/>
              </a:xfrm>
              <a:grpFill/>
            </p:grpSpPr>
            <p:sp>
              <p:nvSpPr>
                <p:cNvPr id="461"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462"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463"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64"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65"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66"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67"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439" name="Group 142"/>
            <p:cNvGrpSpPr>
              <a:grpSpLocks noChangeAspect="1"/>
            </p:cNvGrpSpPr>
            <p:nvPr/>
          </p:nvGrpSpPr>
          <p:grpSpPr bwMode="auto">
            <a:xfrm>
              <a:off x="6133509" y="3554887"/>
              <a:ext cx="205877" cy="358515"/>
              <a:chOff x="1367" y="2903"/>
              <a:chExt cx="433" cy="689"/>
            </a:xfrm>
            <a:solidFill>
              <a:schemeClr val="accent1"/>
            </a:solidFill>
          </p:grpSpPr>
          <p:sp>
            <p:nvSpPr>
              <p:cNvPr id="450"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451" name="Group 114"/>
              <p:cNvGrpSpPr>
                <a:grpSpLocks/>
              </p:cNvGrpSpPr>
              <p:nvPr/>
            </p:nvGrpSpPr>
            <p:grpSpPr bwMode="auto">
              <a:xfrm>
                <a:off x="1471" y="2996"/>
                <a:ext cx="230" cy="515"/>
                <a:chOff x="882" y="3450"/>
                <a:chExt cx="230" cy="515"/>
              </a:xfrm>
              <a:grpFill/>
            </p:grpSpPr>
            <p:sp>
              <p:nvSpPr>
                <p:cNvPr id="452"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453"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454"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55"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56"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57"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58"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440" name="Group 142"/>
            <p:cNvGrpSpPr>
              <a:grpSpLocks noChangeAspect="1"/>
            </p:cNvGrpSpPr>
            <p:nvPr/>
          </p:nvGrpSpPr>
          <p:grpSpPr bwMode="auto">
            <a:xfrm>
              <a:off x="6278527" y="3723710"/>
              <a:ext cx="205877" cy="358515"/>
              <a:chOff x="1367" y="2903"/>
              <a:chExt cx="433" cy="689"/>
            </a:xfrm>
            <a:solidFill>
              <a:schemeClr val="accent1"/>
            </a:solidFill>
          </p:grpSpPr>
          <p:sp>
            <p:nvSpPr>
              <p:cNvPr id="441"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442" name="Group 114"/>
              <p:cNvGrpSpPr>
                <a:grpSpLocks/>
              </p:cNvGrpSpPr>
              <p:nvPr/>
            </p:nvGrpSpPr>
            <p:grpSpPr bwMode="auto">
              <a:xfrm>
                <a:off x="1471" y="2996"/>
                <a:ext cx="230" cy="515"/>
                <a:chOff x="882" y="3450"/>
                <a:chExt cx="230" cy="515"/>
              </a:xfrm>
              <a:grpFill/>
            </p:grpSpPr>
            <p:sp>
              <p:nvSpPr>
                <p:cNvPr id="443"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444"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445"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46"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47"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48"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449"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cxnSp>
        <p:nvCxnSpPr>
          <p:cNvPr id="631" name="Straight Connector 630"/>
          <p:cNvCxnSpPr>
            <a:stCxn id="399" idx="3"/>
          </p:cNvCxnSpPr>
          <p:nvPr/>
        </p:nvCxnSpPr>
        <p:spPr>
          <a:xfrm flipV="1">
            <a:off x="1505706" y="2713674"/>
            <a:ext cx="541879" cy="54403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2" name="Straight Connector 631"/>
          <p:cNvCxnSpPr>
            <a:endCxn id="673" idx="1"/>
          </p:cNvCxnSpPr>
          <p:nvPr/>
        </p:nvCxnSpPr>
        <p:spPr>
          <a:xfrm flipV="1">
            <a:off x="2322639" y="2539421"/>
            <a:ext cx="578048" cy="55470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633" name="Group 632"/>
          <p:cNvGrpSpPr/>
          <p:nvPr/>
        </p:nvGrpSpPr>
        <p:grpSpPr>
          <a:xfrm>
            <a:off x="1889457" y="3684617"/>
            <a:ext cx="611065" cy="636365"/>
            <a:chOff x="1884694" y="3466359"/>
            <a:chExt cx="611065" cy="636365"/>
          </a:xfrm>
        </p:grpSpPr>
        <p:pic>
          <p:nvPicPr>
            <p:cNvPr id="634" name="Picture 633"/>
            <p:cNvPicPr>
              <a:picLocks noChangeAspect="1"/>
            </p:cNvPicPr>
            <p:nvPr/>
          </p:nvPicPr>
          <p:blipFill>
            <a:blip r:embed="rId6"/>
            <a:stretch>
              <a:fillRect/>
            </a:stretch>
          </p:blipFill>
          <p:spPr>
            <a:xfrm>
              <a:off x="1913272" y="3466359"/>
              <a:ext cx="469341" cy="369698"/>
            </a:xfrm>
            <a:prstGeom prst="rect">
              <a:avLst/>
            </a:prstGeom>
          </p:spPr>
        </p:pic>
        <p:sp>
          <p:nvSpPr>
            <p:cNvPr id="635" name="TextBox 634"/>
            <p:cNvSpPr txBox="1"/>
            <p:nvPr/>
          </p:nvSpPr>
          <p:spPr>
            <a:xfrm>
              <a:off x="1884694" y="3794947"/>
              <a:ext cx="611065"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LANs</a:t>
              </a:r>
            </a:p>
          </p:txBody>
        </p:sp>
      </p:grpSp>
      <p:cxnSp>
        <p:nvCxnSpPr>
          <p:cNvPr id="636" name="Straight Connector 635"/>
          <p:cNvCxnSpPr/>
          <p:nvPr/>
        </p:nvCxnSpPr>
        <p:spPr>
          <a:xfrm flipH="1" flipV="1">
            <a:off x="5023746" y="3304581"/>
            <a:ext cx="5454" cy="48636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37" name="Rectangle 141"/>
          <p:cNvSpPr>
            <a:spLocks noChangeArrowheads="1"/>
          </p:cNvSpPr>
          <p:nvPr/>
        </p:nvSpPr>
        <p:spPr bwMode="auto">
          <a:xfrm>
            <a:off x="4473224" y="2674425"/>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cxnSp>
        <p:nvCxnSpPr>
          <p:cNvPr id="638" name="Straight Connector 49"/>
          <p:cNvCxnSpPr>
            <a:stCxn id="634" idx="0"/>
            <a:endCxn id="276" idx="2"/>
          </p:cNvCxnSpPr>
          <p:nvPr/>
        </p:nvCxnSpPr>
        <p:spPr>
          <a:xfrm flipV="1">
            <a:off x="2152706" y="3598836"/>
            <a:ext cx="14634" cy="85781"/>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9" name="Straight Connector 49"/>
          <p:cNvCxnSpPr/>
          <p:nvPr/>
        </p:nvCxnSpPr>
        <p:spPr>
          <a:xfrm flipV="1">
            <a:off x="2146095" y="2733934"/>
            <a:ext cx="0" cy="14716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0" name="Straight Connector 639"/>
          <p:cNvCxnSpPr>
            <a:endCxn id="680" idx="0"/>
          </p:cNvCxnSpPr>
          <p:nvPr/>
        </p:nvCxnSpPr>
        <p:spPr>
          <a:xfrm>
            <a:off x="2298937" y="2733934"/>
            <a:ext cx="953494" cy="1205838"/>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651" name="Group 650"/>
          <p:cNvGrpSpPr/>
          <p:nvPr/>
        </p:nvGrpSpPr>
        <p:grpSpPr>
          <a:xfrm>
            <a:off x="3810000" y="2724150"/>
            <a:ext cx="524504" cy="596787"/>
            <a:chOff x="3757545" y="2818762"/>
            <a:chExt cx="524504" cy="596787"/>
          </a:xfrm>
        </p:grpSpPr>
        <p:sp>
          <p:nvSpPr>
            <p:cNvPr id="663" name="TextBox 662"/>
            <p:cNvSpPr txBox="1"/>
            <p:nvPr/>
          </p:nvSpPr>
          <p:spPr>
            <a:xfrm>
              <a:off x="3757545" y="2818762"/>
              <a:ext cx="524504" cy="307777"/>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ISPs</a:t>
              </a:r>
            </a:p>
          </p:txBody>
        </p:sp>
        <p:pic>
          <p:nvPicPr>
            <p:cNvPr id="66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2256" y="3082174"/>
              <a:ext cx="3143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73" name="Picture 2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900687" y="2298382"/>
            <a:ext cx="693903" cy="482077"/>
          </a:xfrm>
          <a:prstGeom prst="rect">
            <a:avLst/>
          </a:prstGeom>
        </p:spPr>
      </p:pic>
      <p:cxnSp>
        <p:nvCxnSpPr>
          <p:cNvPr id="674" name="Straight Connector 673"/>
          <p:cNvCxnSpPr>
            <a:stCxn id="673" idx="2"/>
            <a:endCxn id="680" idx="0"/>
          </p:cNvCxnSpPr>
          <p:nvPr/>
        </p:nvCxnSpPr>
        <p:spPr>
          <a:xfrm>
            <a:off x="3247639" y="2780459"/>
            <a:ext cx="4792" cy="115931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675" name="Group 674"/>
          <p:cNvGrpSpPr/>
          <p:nvPr/>
        </p:nvGrpSpPr>
        <p:grpSpPr>
          <a:xfrm>
            <a:off x="3056515" y="3939772"/>
            <a:ext cx="391831" cy="370711"/>
            <a:chOff x="3000760" y="3807234"/>
            <a:chExt cx="391831" cy="370711"/>
          </a:xfrm>
        </p:grpSpPr>
        <p:sp>
          <p:nvSpPr>
            <p:cNvPr id="677" name="Freeform 28"/>
            <p:cNvSpPr>
              <a:spLocks noChangeAspect="1" noEditPoints="1"/>
            </p:cNvSpPr>
            <p:nvPr/>
          </p:nvSpPr>
          <p:spPr bwMode="auto">
            <a:xfrm>
              <a:off x="3000760" y="3814325"/>
              <a:ext cx="391831" cy="358859"/>
            </a:xfrm>
            <a:custGeom>
              <a:avLst/>
              <a:gdLst/>
              <a:ahLst/>
              <a:cxnLst>
                <a:cxn ang="0">
                  <a:pos x="254" y="133"/>
                </a:cxn>
                <a:cxn ang="0">
                  <a:pos x="369" y="169"/>
                </a:cxn>
                <a:cxn ang="0">
                  <a:pos x="254" y="249"/>
                </a:cxn>
                <a:cxn ang="0">
                  <a:pos x="352" y="347"/>
                </a:cxn>
                <a:cxn ang="0">
                  <a:pos x="378" y="249"/>
                </a:cxn>
                <a:cxn ang="0">
                  <a:pos x="182" y="369"/>
                </a:cxn>
                <a:cxn ang="0">
                  <a:pos x="178" y="423"/>
                </a:cxn>
                <a:cxn ang="0">
                  <a:pos x="369" y="93"/>
                </a:cxn>
                <a:cxn ang="0">
                  <a:pos x="396" y="49"/>
                </a:cxn>
                <a:cxn ang="0">
                  <a:pos x="285" y="0"/>
                </a:cxn>
                <a:cxn ang="0">
                  <a:pos x="369" y="93"/>
                </a:cxn>
                <a:cxn ang="0">
                  <a:pos x="481" y="222"/>
                </a:cxn>
                <a:cxn ang="0">
                  <a:pos x="441" y="102"/>
                </a:cxn>
                <a:cxn ang="0">
                  <a:pos x="396" y="169"/>
                </a:cxn>
                <a:cxn ang="0">
                  <a:pos x="254" y="107"/>
                </a:cxn>
                <a:cxn ang="0">
                  <a:pos x="343" y="98"/>
                </a:cxn>
                <a:cxn ang="0">
                  <a:pos x="254" y="9"/>
                </a:cxn>
                <a:cxn ang="0">
                  <a:pos x="298" y="369"/>
                </a:cxn>
                <a:cxn ang="0">
                  <a:pos x="280" y="441"/>
                </a:cxn>
                <a:cxn ang="0">
                  <a:pos x="338" y="374"/>
                </a:cxn>
                <a:cxn ang="0">
                  <a:pos x="227" y="107"/>
                </a:cxn>
                <a:cxn ang="0">
                  <a:pos x="178" y="49"/>
                </a:cxn>
                <a:cxn ang="0">
                  <a:pos x="383" y="352"/>
                </a:cxn>
                <a:cxn ang="0">
                  <a:pos x="454" y="343"/>
                </a:cxn>
                <a:cxn ang="0">
                  <a:pos x="405" y="249"/>
                </a:cxn>
                <a:cxn ang="0">
                  <a:pos x="383" y="352"/>
                </a:cxn>
                <a:cxn ang="0">
                  <a:pos x="361" y="445"/>
                </a:cxn>
                <a:cxn ang="0">
                  <a:pos x="369" y="378"/>
                </a:cxn>
                <a:cxn ang="0">
                  <a:pos x="307" y="454"/>
                </a:cxn>
                <a:cxn ang="0">
                  <a:pos x="124" y="347"/>
                </a:cxn>
                <a:cxn ang="0">
                  <a:pos x="102" y="249"/>
                </a:cxn>
                <a:cxn ang="0">
                  <a:pos x="124" y="347"/>
                </a:cxn>
                <a:cxn ang="0">
                  <a:pos x="227" y="133"/>
                </a:cxn>
                <a:cxn ang="0">
                  <a:pos x="111" y="169"/>
                </a:cxn>
                <a:cxn ang="0">
                  <a:pos x="111" y="378"/>
                </a:cxn>
                <a:cxn ang="0">
                  <a:pos x="120" y="445"/>
                </a:cxn>
                <a:cxn ang="0">
                  <a:pos x="173" y="454"/>
                </a:cxn>
                <a:cxn ang="0">
                  <a:pos x="111" y="378"/>
                </a:cxn>
                <a:cxn ang="0">
                  <a:pos x="120" y="26"/>
                </a:cxn>
                <a:cxn ang="0">
                  <a:pos x="111" y="93"/>
                </a:cxn>
                <a:cxn ang="0">
                  <a:pos x="169" y="18"/>
                </a:cxn>
                <a:cxn ang="0">
                  <a:pos x="0" y="249"/>
                </a:cxn>
                <a:cxn ang="0">
                  <a:pos x="26" y="343"/>
                </a:cxn>
                <a:cxn ang="0">
                  <a:pos x="98" y="352"/>
                </a:cxn>
                <a:cxn ang="0">
                  <a:pos x="98" y="116"/>
                </a:cxn>
                <a:cxn ang="0">
                  <a:pos x="26" y="129"/>
                </a:cxn>
                <a:cxn ang="0">
                  <a:pos x="75" y="222"/>
                </a:cxn>
                <a:cxn ang="0">
                  <a:pos x="98" y="116"/>
                </a:cxn>
              </a:cxnLst>
              <a:rect l="0" t="0" r="r" b="b"/>
              <a:pathLst>
                <a:path w="481" h="472">
                  <a:moveTo>
                    <a:pt x="356" y="124"/>
                  </a:moveTo>
                  <a:lnTo>
                    <a:pt x="356" y="124"/>
                  </a:lnTo>
                  <a:lnTo>
                    <a:pt x="303" y="129"/>
                  </a:lnTo>
                  <a:lnTo>
                    <a:pt x="254" y="133"/>
                  </a:lnTo>
                  <a:lnTo>
                    <a:pt x="254" y="222"/>
                  </a:lnTo>
                  <a:lnTo>
                    <a:pt x="378" y="222"/>
                  </a:lnTo>
                  <a:lnTo>
                    <a:pt x="378" y="222"/>
                  </a:lnTo>
                  <a:lnTo>
                    <a:pt x="369" y="169"/>
                  </a:lnTo>
                  <a:lnTo>
                    <a:pt x="356" y="124"/>
                  </a:lnTo>
                  <a:lnTo>
                    <a:pt x="356" y="124"/>
                  </a:lnTo>
                  <a:close/>
                  <a:moveTo>
                    <a:pt x="378" y="249"/>
                  </a:moveTo>
                  <a:lnTo>
                    <a:pt x="254" y="249"/>
                  </a:lnTo>
                  <a:lnTo>
                    <a:pt x="254" y="338"/>
                  </a:lnTo>
                  <a:lnTo>
                    <a:pt x="254" y="338"/>
                  </a:lnTo>
                  <a:lnTo>
                    <a:pt x="303" y="343"/>
                  </a:lnTo>
                  <a:lnTo>
                    <a:pt x="352" y="347"/>
                  </a:lnTo>
                  <a:lnTo>
                    <a:pt x="352" y="347"/>
                  </a:lnTo>
                  <a:lnTo>
                    <a:pt x="369" y="298"/>
                  </a:lnTo>
                  <a:lnTo>
                    <a:pt x="378" y="249"/>
                  </a:lnTo>
                  <a:lnTo>
                    <a:pt x="378" y="249"/>
                  </a:lnTo>
                  <a:close/>
                  <a:moveTo>
                    <a:pt x="227" y="459"/>
                  </a:moveTo>
                  <a:lnTo>
                    <a:pt x="227" y="365"/>
                  </a:lnTo>
                  <a:lnTo>
                    <a:pt x="227" y="365"/>
                  </a:lnTo>
                  <a:lnTo>
                    <a:pt x="182" y="369"/>
                  </a:lnTo>
                  <a:lnTo>
                    <a:pt x="138" y="374"/>
                  </a:lnTo>
                  <a:lnTo>
                    <a:pt x="138" y="374"/>
                  </a:lnTo>
                  <a:lnTo>
                    <a:pt x="156" y="401"/>
                  </a:lnTo>
                  <a:lnTo>
                    <a:pt x="178" y="423"/>
                  </a:lnTo>
                  <a:lnTo>
                    <a:pt x="200" y="441"/>
                  </a:lnTo>
                  <a:lnTo>
                    <a:pt x="227" y="459"/>
                  </a:lnTo>
                  <a:lnTo>
                    <a:pt x="227" y="459"/>
                  </a:lnTo>
                  <a:close/>
                  <a:moveTo>
                    <a:pt x="369" y="93"/>
                  </a:moveTo>
                  <a:lnTo>
                    <a:pt x="369" y="93"/>
                  </a:lnTo>
                  <a:lnTo>
                    <a:pt x="423" y="80"/>
                  </a:lnTo>
                  <a:lnTo>
                    <a:pt x="423" y="80"/>
                  </a:lnTo>
                  <a:lnTo>
                    <a:pt x="396" y="49"/>
                  </a:lnTo>
                  <a:lnTo>
                    <a:pt x="361" y="26"/>
                  </a:lnTo>
                  <a:lnTo>
                    <a:pt x="325" y="9"/>
                  </a:lnTo>
                  <a:lnTo>
                    <a:pt x="285" y="0"/>
                  </a:lnTo>
                  <a:lnTo>
                    <a:pt x="285" y="0"/>
                  </a:lnTo>
                  <a:lnTo>
                    <a:pt x="312" y="18"/>
                  </a:lnTo>
                  <a:lnTo>
                    <a:pt x="334" y="40"/>
                  </a:lnTo>
                  <a:lnTo>
                    <a:pt x="352" y="67"/>
                  </a:lnTo>
                  <a:lnTo>
                    <a:pt x="369" y="93"/>
                  </a:lnTo>
                  <a:lnTo>
                    <a:pt x="369" y="93"/>
                  </a:lnTo>
                  <a:close/>
                  <a:moveTo>
                    <a:pt x="405" y="222"/>
                  </a:moveTo>
                  <a:lnTo>
                    <a:pt x="481" y="222"/>
                  </a:lnTo>
                  <a:lnTo>
                    <a:pt x="481" y="222"/>
                  </a:lnTo>
                  <a:lnTo>
                    <a:pt x="476" y="191"/>
                  </a:lnTo>
                  <a:lnTo>
                    <a:pt x="467" y="160"/>
                  </a:lnTo>
                  <a:lnTo>
                    <a:pt x="454" y="129"/>
                  </a:lnTo>
                  <a:lnTo>
                    <a:pt x="441" y="102"/>
                  </a:lnTo>
                  <a:lnTo>
                    <a:pt x="441" y="102"/>
                  </a:lnTo>
                  <a:lnTo>
                    <a:pt x="383" y="116"/>
                  </a:lnTo>
                  <a:lnTo>
                    <a:pt x="383" y="116"/>
                  </a:lnTo>
                  <a:lnTo>
                    <a:pt x="396" y="169"/>
                  </a:lnTo>
                  <a:lnTo>
                    <a:pt x="405" y="222"/>
                  </a:lnTo>
                  <a:lnTo>
                    <a:pt x="405" y="222"/>
                  </a:lnTo>
                  <a:close/>
                  <a:moveTo>
                    <a:pt x="254" y="9"/>
                  </a:moveTo>
                  <a:lnTo>
                    <a:pt x="254" y="107"/>
                  </a:lnTo>
                  <a:lnTo>
                    <a:pt x="254" y="107"/>
                  </a:lnTo>
                  <a:lnTo>
                    <a:pt x="298" y="102"/>
                  </a:lnTo>
                  <a:lnTo>
                    <a:pt x="343" y="98"/>
                  </a:lnTo>
                  <a:lnTo>
                    <a:pt x="343" y="98"/>
                  </a:lnTo>
                  <a:lnTo>
                    <a:pt x="325" y="71"/>
                  </a:lnTo>
                  <a:lnTo>
                    <a:pt x="303" y="49"/>
                  </a:lnTo>
                  <a:lnTo>
                    <a:pt x="280" y="26"/>
                  </a:lnTo>
                  <a:lnTo>
                    <a:pt x="254" y="9"/>
                  </a:lnTo>
                  <a:lnTo>
                    <a:pt x="254" y="9"/>
                  </a:lnTo>
                  <a:close/>
                  <a:moveTo>
                    <a:pt x="338" y="374"/>
                  </a:moveTo>
                  <a:lnTo>
                    <a:pt x="338" y="374"/>
                  </a:lnTo>
                  <a:lnTo>
                    <a:pt x="298" y="369"/>
                  </a:lnTo>
                  <a:lnTo>
                    <a:pt x="254" y="365"/>
                  </a:lnTo>
                  <a:lnTo>
                    <a:pt x="254" y="459"/>
                  </a:lnTo>
                  <a:lnTo>
                    <a:pt x="254" y="459"/>
                  </a:lnTo>
                  <a:lnTo>
                    <a:pt x="280" y="441"/>
                  </a:lnTo>
                  <a:lnTo>
                    <a:pt x="303" y="423"/>
                  </a:lnTo>
                  <a:lnTo>
                    <a:pt x="320" y="401"/>
                  </a:lnTo>
                  <a:lnTo>
                    <a:pt x="338" y="374"/>
                  </a:lnTo>
                  <a:lnTo>
                    <a:pt x="338" y="374"/>
                  </a:lnTo>
                  <a:close/>
                  <a:moveTo>
                    <a:pt x="138" y="98"/>
                  </a:moveTo>
                  <a:lnTo>
                    <a:pt x="138" y="98"/>
                  </a:lnTo>
                  <a:lnTo>
                    <a:pt x="182" y="102"/>
                  </a:lnTo>
                  <a:lnTo>
                    <a:pt x="227" y="107"/>
                  </a:lnTo>
                  <a:lnTo>
                    <a:pt x="227" y="9"/>
                  </a:lnTo>
                  <a:lnTo>
                    <a:pt x="227" y="9"/>
                  </a:lnTo>
                  <a:lnTo>
                    <a:pt x="200" y="26"/>
                  </a:lnTo>
                  <a:lnTo>
                    <a:pt x="178" y="49"/>
                  </a:lnTo>
                  <a:lnTo>
                    <a:pt x="156" y="71"/>
                  </a:lnTo>
                  <a:lnTo>
                    <a:pt x="138" y="98"/>
                  </a:lnTo>
                  <a:lnTo>
                    <a:pt x="138" y="98"/>
                  </a:lnTo>
                  <a:close/>
                  <a:moveTo>
                    <a:pt x="383" y="352"/>
                  </a:moveTo>
                  <a:lnTo>
                    <a:pt x="383" y="352"/>
                  </a:lnTo>
                  <a:lnTo>
                    <a:pt x="441" y="369"/>
                  </a:lnTo>
                  <a:lnTo>
                    <a:pt x="441" y="369"/>
                  </a:lnTo>
                  <a:lnTo>
                    <a:pt x="454" y="343"/>
                  </a:lnTo>
                  <a:lnTo>
                    <a:pt x="467" y="312"/>
                  </a:lnTo>
                  <a:lnTo>
                    <a:pt x="476" y="280"/>
                  </a:lnTo>
                  <a:lnTo>
                    <a:pt x="481" y="249"/>
                  </a:lnTo>
                  <a:lnTo>
                    <a:pt x="405" y="249"/>
                  </a:lnTo>
                  <a:lnTo>
                    <a:pt x="405" y="249"/>
                  </a:lnTo>
                  <a:lnTo>
                    <a:pt x="396" y="303"/>
                  </a:lnTo>
                  <a:lnTo>
                    <a:pt x="383" y="352"/>
                  </a:lnTo>
                  <a:lnTo>
                    <a:pt x="383" y="352"/>
                  </a:lnTo>
                  <a:close/>
                  <a:moveTo>
                    <a:pt x="285" y="472"/>
                  </a:moveTo>
                  <a:lnTo>
                    <a:pt x="285" y="472"/>
                  </a:lnTo>
                  <a:lnTo>
                    <a:pt x="325" y="463"/>
                  </a:lnTo>
                  <a:lnTo>
                    <a:pt x="361" y="445"/>
                  </a:lnTo>
                  <a:lnTo>
                    <a:pt x="392" y="418"/>
                  </a:lnTo>
                  <a:lnTo>
                    <a:pt x="423" y="392"/>
                  </a:lnTo>
                  <a:lnTo>
                    <a:pt x="423" y="392"/>
                  </a:lnTo>
                  <a:lnTo>
                    <a:pt x="369" y="378"/>
                  </a:lnTo>
                  <a:lnTo>
                    <a:pt x="369" y="378"/>
                  </a:lnTo>
                  <a:lnTo>
                    <a:pt x="352" y="405"/>
                  </a:lnTo>
                  <a:lnTo>
                    <a:pt x="329" y="432"/>
                  </a:lnTo>
                  <a:lnTo>
                    <a:pt x="307" y="454"/>
                  </a:lnTo>
                  <a:lnTo>
                    <a:pt x="285" y="472"/>
                  </a:lnTo>
                  <a:lnTo>
                    <a:pt x="285" y="472"/>
                  </a:lnTo>
                  <a:close/>
                  <a:moveTo>
                    <a:pt x="124" y="347"/>
                  </a:moveTo>
                  <a:lnTo>
                    <a:pt x="124" y="347"/>
                  </a:lnTo>
                  <a:lnTo>
                    <a:pt x="173" y="343"/>
                  </a:lnTo>
                  <a:lnTo>
                    <a:pt x="227" y="338"/>
                  </a:lnTo>
                  <a:lnTo>
                    <a:pt x="227" y="249"/>
                  </a:lnTo>
                  <a:lnTo>
                    <a:pt x="102" y="249"/>
                  </a:lnTo>
                  <a:lnTo>
                    <a:pt x="102" y="249"/>
                  </a:lnTo>
                  <a:lnTo>
                    <a:pt x="111" y="298"/>
                  </a:lnTo>
                  <a:lnTo>
                    <a:pt x="124" y="347"/>
                  </a:lnTo>
                  <a:lnTo>
                    <a:pt x="124" y="347"/>
                  </a:lnTo>
                  <a:close/>
                  <a:moveTo>
                    <a:pt x="102" y="222"/>
                  </a:moveTo>
                  <a:lnTo>
                    <a:pt x="227" y="222"/>
                  </a:lnTo>
                  <a:lnTo>
                    <a:pt x="227" y="133"/>
                  </a:lnTo>
                  <a:lnTo>
                    <a:pt x="227" y="133"/>
                  </a:lnTo>
                  <a:lnTo>
                    <a:pt x="173" y="129"/>
                  </a:lnTo>
                  <a:lnTo>
                    <a:pt x="124" y="124"/>
                  </a:lnTo>
                  <a:lnTo>
                    <a:pt x="124" y="124"/>
                  </a:lnTo>
                  <a:lnTo>
                    <a:pt x="111" y="169"/>
                  </a:lnTo>
                  <a:lnTo>
                    <a:pt x="102" y="222"/>
                  </a:lnTo>
                  <a:lnTo>
                    <a:pt x="102" y="222"/>
                  </a:lnTo>
                  <a:close/>
                  <a:moveTo>
                    <a:pt x="111" y="378"/>
                  </a:moveTo>
                  <a:lnTo>
                    <a:pt x="111" y="378"/>
                  </a:lnTo>
                  <a:lnTo>
                    <a:pt x="58" y="392"/>
                  </a:lnTo>
                  <a:lnTo>
                    <a:pt x="58" y="392"/>
                  </a:lnTo>
                  <a:lnTo>
                    <a:pt x="84" y="418"/>
                  </a:lnTo>
                  <a:lnTo>
                    <a:pt x="120" y="445"/>
                  </a:lnTo>
                  <a:lnTo>
                    <a:pt x="156" y="463"/>
                  </a:lnTo>
                  <a:lnTo>
                    <a:pt x="196" y="472"/>
                  </a:lnTo>
                  <a:lnTo>
                    <a:pt x="196" y="472"/>
                  </a:lnTo>
                  <a:lnTo>
                    <a:pt x="173" y="454"/>
                  </a:lnTo>
                  <a:lnTo>
                    <a:pt x="151" y="432"/>
                  </a:lnTo>
                  <a:lnTo>
                    <a:pt x="129" y="405"/>
                  </a:lnTo>
                  <a:lnTo>
                    <a:pt x="111" y="378"/>
                  </a:lnTo>
                  <a:lnTo>
                    <a:pt x="111" y="378"/>
                  </a:lnTo>
                  <a:close/>
                  <a:moveTo>
                    <a:pt x="196" y="0"/>
                  </a:moveTo>
                  <a:lnTo>
                    <a:pt x="196" y="0"/>
                  </a:lnTo>
                  <a:lnTo>
                    <a:pt x="156" y="9"/>
                  </a:lnTo>
                  <a:lnTo>
                    <a:pt x="120" y="26"/>
                  </a:lnTo>
                  <a:lnTo>
                    <a:pt x="84" y="49"/>
                  </a:lnTo>
                  <a:lnTo>
                    <a:pt x="58" y="80"/>
                  </a:lnTo>
                  <a:lnTo>
                    <a:pt x="58" y="80"/>
                  </a:lnTo>
                  <a:lnTo>
                    <a:pt x="111" y="93"/>
                  </a:lnTo>
                  <a:lnTo>
                    <a:pt x="111" y="93"/>
                  </a:lnTo>
                  <a:lnTo>
                    <a:pt x="129" y="67"/>
                  </a:lnTo>
                  <a:lnTo>
                    <a:pt x="147" y="40"/>
                  </a:lnTo>
                  <a:lnTo>
                    <a:pt x="169" y="18"/>
                  </a:lnTo>
                  <a:lnTo>
                    <a:pt x="196" y="0"/>
                  </a:lnTo>
                  <a:lnTo>
                    <a:pt x="196" y="0"/>
                  </a:lnTo>
                  <a:close/>
                  <a:moveTo>
                    <a:pt x="75" y="249"/>
                  </a:moveTo>
                  <a:lnTo>
                    <a:pt x="0" y="249"/>
                  </a:lnTo>
                  <a:lnTo>
                    <a:pt x="0" y="249"/>
                  </a:lnTo>
                  <a:lnTo>
                    <a:pt x="4" y="280"/>
                  </a:lnTo>
                  <a:lnTo>
                    <a:pt x="13" y="312"/>
                  </a:lnTo>
                  <a:lnTo>
                    <a:pt x="26" y="343"/>
                  </a:lnTo>
                  <a:lnTo>
                    <a:pt x="40" y="369"/>
                  </a:lnTo>
                  <a:lnTo>
                    <a:pt x="40" y="369"/>
                  </a:lnTo>
                  <a:lnTo>
                    <a:pt x="98" y="352"/>
                  </a:lnTo>
                  <a:lnTo>
                    <a:pt x="98" y="352"/>
                  </a:lnTo>
                  <a:lnTo>
                    <a:pt x="84" y="303"/>
                  </a:lnTo>
                  <a:lnTo>
                    <a:pt x="75" y="249"/>
                  </a:lnTo>
                  <a:lnTo>
                    <a:pt x="75" y="249"/>
                  </a:lnTo>
                  <a:close/>
                  <a:moveTo>
                    <a:pt x="98" y="116"/>
                  </a:moveTo>
                  <a:lnTo>
                    <a:pt x="98" y="116"/>
                  </a:lnTo>
                  <a:lnTo>
                    <a:pt x="40" y="102"/>
                  </a:lnTo>
                  <a:lnTo>
                    <a:pt x="40" y="102"/>
                  </a:lnTo>
                  <a:lnTo>
                    <a:pt x="26" y="129"/>
                  </a:lnTo>
                  <a:lnTo>
                    <a:pt x="13" y="160"/>
                  </a:lnTo>
                  <a:lnTo>
                    <a:pt x="4" y="191"/>
                  </a:lnTo>
                  <a:lnTo>
                    <a:pt x="0" y="222"/>
                  </a:lnTo>
                  <a:lnTo>
                    <a:pt x="75" y="222"/>
                  </a:lnTo>
                  <a:lnTo>
                    <a:pt x="75" y="222"/>
                  </a:lnTo>
                  <a:lnTo>
                    <a:pt x="84" y="169"/>
                  </a:lnTo>
                  <a:lnTo>
                    <a:pt x="98" y="116"/>
                  </a:lnTo>
                  <a:lnTo>
                    <a:pt x="98" y="116"/>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680" name="Oval 679"/>
            <p:cNvSpPr/>
            <p:nvPr/>
          </p:nvSpPr>
          <p:spPr>
            <a:xfrm>
              <a:off x="3000760" y="3807234"/>
              <a:ext cx="391831" cy="370711"/>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Open Sans Light"/>
                <a:ea typeface="Open Sans" panose="020B0606030504020204" pitchFamily="34" charset="0"/>
                <a:cs typeface="Open Sans Light"/>
              </a:endParaRPr>
            </a:p>
          </p:txBody>
        </p:sp>
      </p:grpSp>
      <p:cxnSp>
        <p:nvCxnSpPr>
          <p:cNvPr id="682" name="Elbow Connector 681"/>
          <p:cNvCxnSpPr>
            <a:stCxn id="432" idx="2"/>
          </p:cNvCxnSpPr>
          <p:nvPr/>
        </p:nvCxnSpPr>
        <p:spPr>
          <a:xfrm rot="5400000">
            <a:off x="4951443" y="3616772"/>
            <a:ext cx="23336" cy="1544221"/>
          </a:xfrm>
          <a:prstGeom prst="bentConnector2">
            <a:avLst/>
          </a:prstGeom>
          <a:ln w="12700" cmpd="sng">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6" name="Straight Connector 695"/>
          <p:cNvCxnSpPr>
            <a:stCxn id="293" idx="1"/>
            <a:endCxn id="299" idx="9"/>
          </p:cNvCxnSpPr>
          <p:nvPr/>
        </p:nvCxnSpPr>
        <p:spPr>
          <a:xfrm flipH="1" flipV="1">
            <a:off x="6924293" y="3240153"/>
            <a:ext cx="1344050" cy="27877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97" name="Oval 696"/>
          <p:cNvSpPr/>
          <p:nvPr/>
        </p:nvSpPr>
        <p:spPr>
          <a:xfrm>
            <a:off x="4988723" y="3261294"/>
            <a:ext cx="66285" cy="45719"/>
          </a:xfrm>
          <a:prstGeom prst="ellipse">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Open Sans Light"/>
              <a:ea typeface="Open Sans" panose="020B0606030504020204" pitchFamily="34" charset="0"/>
              <a:cs typeface="Open Sans Light"/>
            </a:endParaRPr>
          </a:p>
        </p:txBody>
      </p:sp>
      <p:cxnSp>
        <p:nvCxnSpPr>
          <p:cNvPr id="698" name="Straight Connector 697"/>
          <p:cNvCxnSpPr>
            <a:stCxn id="450" idx="10"/>
            <a:endCxn id="435" idx="18"/>
          </p:cNvCxnSpPr>
          <p:nvPr/>
        </p:nvCxnSpPr>
        <p:spPr>
          <a:xfrm>
            <a:off x="5763944" y="3071330"/>
            <a:ext cx="53209" cy="33551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9" name="Straight Connector 698"/>
          <p:cNvCxnSpPr/>
          <p:nvPr/>
        </p:nvCxnSpPr>
        <p:spPr>
          <a:xfrm flipV="1">
            <a:off x="2376225" y="3284154"/>
            <a:ext cx="2667632" cy="58531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0" name="Straight Connector 699"/>
          <p:cNvCxnSpPr>
            <a:endCxn id="360" idx="3"/>
          </p:cNvCxnSpPr>
          <p:nvPr/>
        </p:nvCxnSpPr>
        <p:spPr>
          <a:xfrm flipV="1">
            <a:off x="7018511" y="3272425"/>
            <a:ext cx="245564" cy="23744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1" name="Straight Connector 700"/>
          <p:cNvCxnSpPr>
            <a:stCxn id="293" idx="1"/>
            <a:endCxn id="341" idx="9"/>
          </p:cNvCxnSpPr>
          <p:nvPr/>
        </p:nvCxnSpPr>
        <p:spPr>
          <a:xfrm flipH="1" flipV="1">
            <a:off x="7773853" y="3240153"/>
            <a:ext cx="494490" cy="27877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2" name="Straight Connector 701"/>
          <p:cNvCxnSpPr>
            <a:stCxn id="293" idx="0"/>
          </p:cNvCxnSpPr>
          <p:nvPr/>
        </p:nvCxnSpPr>
        <p:spPr>
          <a:xfrm flipH="1" flipV="1">
            <a:off x="8262382" y="3155359"/>
            <a:ext cx="172419" cy="18648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3" name="Straight Connector 702"/>
          <p:cNvCxnSpPr>
            <a:endCxn id="697" idx="2"/>
          </p:cNvCxnSpPr>
          <p:nvPr/>
        </p:nvCxnSpPr>
        <p:spPr>
          <a:xfrm flipH="1">
            <a:off x="4988723" y="3279289"/>
            <a:ext cx="29929" cy="486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04" name="Straight Connector 703"/>
          <p:cNvCxnSpPr/>
          <p:nvPr/>
        </p:nvCxnSpPr>
        <p:spPr>
          <a:xfrm flipH="1">
            <a:off x="7773853" y="2902021"/>
            <a:ext cx="190499" cy="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705" name="Group 704"/>
          <p:cNvGrpSpPr/>
          <p:nvPr/>
        </p:nvGrpSpPr>
        <p:grpSpPr>
          <a:xfrm>
            <a:off x="4412675" y="2833835"/>
            <a:ext cx="137113" cy="1944288"/>
            <a:chOff x="4458975" y="2504522"/>
            <a:chExt cx="137113" cy="1944288"/>
          </a:xfrm>
        </p:grpSpPr>
        <p:sp>
          <p:nvSpPr>
            <p:cNvPr id="706" name="Rectangle 141"/>
            <p:cNvSpPr>
              <a:spLocks noChangeArrowheads="1"/>
            </p:cNvSpPr>
            <p:nvPr/>
          </p:nvSpPr>
          <p:spPr bwMode="auto">
            <a:xfrm>
              <a:off x="4458975" y="3495122"/>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07" name="Rectangle 141"/>
            <p:cNvSpPr>
              <a:spLocks noChangeArrowheads="1"/>
            </p:cNvSpPr>
            <p:nvPr/>
          </p:nvSpPr>
          <p:spPr bwMode="auto">
            <a:xfrm>
              <a:off x="4535176" y="3723721"/>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08" name="Rectangle 141"/>
            <p:cNvSpPr>
              <a:spLocks noChangeArrowheads="1"/>
            </p:cNvSpPr>
            <p:nvPr/>
          </p:nvSpPr>
          <p:spPr bwMode="auto">
            <a:xfrm>
              <a:off x="4458975" y="3963207"/>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09" name="Rectangle 141"/>
            <p:cNvSpPr>
              <a:spLocks noChangeArrowheads="1"/>
            </p:cNvSpPr>
            <p:nvPr/>
          </p:nvSpPr>
          <p:spPr bwMode="auto">
            <a:xfrm>
              <a:off x="4524289" y="3212091"/>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10" name="Rectangle 141"/>
            <p:cNvSpPr>
              <a:spLocks noChangeArrowheads="1"/>
            </p:cNvSpPr>
            <p:nvPr/>
          </p:nvSpPr>
          <p:spPr bwMode="auto">
            <a:xfrm>
              <a:off x="4524290" y="2848442"/>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11" name="Rectangle 141"/>
            <p:cNvSpPr>
              <a:spLocks noChangeArrowheads="1"/>
            </p:cNvSpPr>
            <p:nvPr/>
          </p:nvSpPr>
          <p:spPr bwMode="auto">
            <a:xfrm>
              <a:off x="4458975" y="3005265"/>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712" name="Rectangle 141"/>
            <p:cNvSpPr>
              <a:spLocks noChangeArrowheads="1"/>
            </p:cNvSpPr>
            <p:nvPr/>
          </p:nvSpPr>
          <p:spPr bwMode="auto">
            <a:xfrm>
              <a:off x="4458975" y="2504522"/>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grpSp>
      <p:sp>
        <p:nvSpPr>
          <p:cNvPr id="713" name="Rectangle 712"/>
          <p:cNvSpPr/>
          <p:nvPr/>
        </p:nvSpPr>
        <p:spPr>
          <a:xfrm>
            <a:off x="3800520" y="3562350"/>
            <a:ext cx="619080" cy="307777"/>
          </a:xfrm>
          <a:prstGeom prst="rect">
            <a:avLst/>
          </a:prstGeom>
        </p:spPr>
        <p:txBody>
          <a:bodyPr wrap="none">
            <a:spAutoFit/>
          </a:bodyPr>
          <a:lstStyle/>
          <a:p>
            <a:r>
              <a:rPr lang="en-US" sz="1400" dirty="0">
                <a:solidFill>
                  <a:srgbClr val="000000"/>
                </a:solidFill>
                <a:latin typeface="Open Sans Light"/>
                <a:ea typeface="Open Sans" panose="020B0606030504020204" pitchFamily="34" charset="0"/>
                <a:cs typeface="Open Sans Light"/>
              </a:rPr>
              <a:t>VPNs</a:t>
            </a:r>
            <a:endParaRPr lang="en-US" sz="1400" dirty="0">
              <a:latin typeface="Open Sans Light"/>
              <a:ea typeface="Open Sans" panose="020B0606030504020204" pitchFamily="34" charset="0"/>
              <a:cs typeface="Open Sans Light"/>
            </a:endParaRPr>
          </a:p>
        </p:txBody>
      </p:sp>
      <p:grpSp>
        <p:nvGrpSpPr>
          <p:cNvPr id="714" name="Group 21"/>
          <p:cNvGrpSpPr/>
          <p:nvPr/>
        </p:nvGrpSpPr>
        <p:grpSpPr>
          <a:xfrm>
            <a:off x="4735403" y="3764896"/>
            <a:ext cx="405961" cy="407054"/>
            <a:chOff x="4176713" y="2890838"/>
            <a:chExt cx="793750" cy="755650"/>
          </a:xfrm>
          <a:solidFill>
            <a:schemeClr val="accent1"/>
          </a:solidFill>
        </p:grpSpPr>
        <p:sp>
          <p:nvSpPr>
            <p:cNvPr id="715" name="Freeform 34"/>
            <p:cNvSpPr>
              <a:spLocks noEditPoints="1"/>
            </p:cNvSpPr>
            <p:nvPr/>
          </p:nvSpPr>
          <p:spPr bwMode="auto">
            <a:xfrm>
              <a:off x="4205288" y="3544888"/>
              <a:ext cx="735013" cy="101600"/>
            </a:xfrm>
            <a:custGeom>
              <a:avLst/>
              <a:gdLst/>
              <a:ahLst/>
              <a:cxnLst>
                <a:cxn ang="0">
                  <a:pos x="454" y="0"/>
                </a:cxn>
                <a:cxn ang="0">
                  <a:pos x="9" y="0"/>
                </a:cxn>
                <a:cxn ang="0">
                  <a:pos x="9" y="0"/>
                </a:cxn>
                <a:cxn ang="0">
                  <a:pos x="5" y="4"/>
                </a:cxn>
                <a:cxn ang="0">
                  <a:pos x="0" y="9"/>
                </a:cxn>
                <a:cxn ang="0">
                  <a:pos x="0" y="55"/>
                </a:cxn>
                <a:cxn ang="0">
                  <a:pos x="0" y="55"/>
                </a:cxn>
                <a:cxn ang="0">
                  <a:pos x="5" y="60"/>
                </a:cxn>
                <a:cxn ang="0">
                  <a:pos x="9" y="64"/>
                </a:cxn>
                <a:cxn ang="0">
                  <a:pos x="454" y="64"/>
                </a:cxn>
                <a:cxn ang="0">
                  <a:pos x="454" y="64"/>
                </a:cxn>
                <a:cxn ang="0">
                  <a:pos x="458" y="60"/>
                </a:cxn>
                <a:cxn ang="0">
                  <a:pos x="463" y="55"/>
                </a:cxn>
                <a:cxn ang="0">
                  <a:pos x="463" y="9"/>
                </a:cxn>
                <a:cxn ang="0">
                  <a:pos x="463" y="9"/>
                </a:cxn>
                <a:cxn ang="0">
                  <a:pos x="458" y="4"/>
                </a:cxn>
                <a:cxn ang="0">
                  <a:pos x="454" y="0"/>
                </a:cxn>
                <a:cxn ang="0">
                  <a:pos x="454" y="0"/>
                </a:cxn>
                <a:cxn ang="0">
                  <a:pos x="426" y="41"/>
                </a:cxn>
                <a:cxn ang="0">
                  <a:pos x="241" y="41"/>
                </a:cxn>
                <a:cxn ang="0">
                  <a:pos x="241" y="41"/>
                </a:cxn>
                <a:cxn ang="0">
                  <a:pos x="232" y="37"/>
                </a:cxn>
                <a:cxn ang="0">
                  <a:pos x="232" y="32"/>
                </a:cxn>
                <a:cxn ang="0">
                  <a:pos x="232" y="32"/>
                </a:cxn>
                <a:cxn ang="0">
                  <a:pos x="232" y="23"/>
                </a:cxn>
                <a:cxn ang="0">
                  <a:pos x="241" y="23"/>
                </a:cxn>
                <a:cxn ang="0">
                  <a:pos x="426" y="23"/>
                </a:cxn>
                <a:cxn ang="0">
                  <a:pos x="426" y="23"/>
                </a:cxn>
                <a:cxn ang="0">
                  <a:pos x="431" y="23"/>
                </a:cxn>
                <a:cxn ang="0">
                  <a:pos x="435" y="32"/>
                </a:cxn>
                <a:cxn ang="0">
                  <a:pos x="435" y="32"/>
                </a:cxn>
                <a:cxn ang="0">
                  <a:pos x="431" y="37"/>
                </a:cxn>
                <a:cxn ang="0">
                  <a:pos x="426" y="41"/>
                </a:cxn>
                <a:cxn ang="0">
                  <a:pos x="426" y="41"/>
                </a:cxn>
              </a:cxnLst>
              <a:rect l="0" t="0" r="r" b="b"/>
              <a:pathLst>
                <a:path w="463" h="64">
                  <a:moveTo>
                    <a:pt x="454" y="0"/>
                  </a:moveTo>
                  <a:lnTo>
                    <a:pt x="9" y="0"/>
                  </a:lnTo>
                  <a:lnTo>
                    <a:pt x="9" y="0"/>
                  </a:lnTo>
                  <a:lnTo>
                    <a:pt x="5" y="4"/>
                  </a:lnTo>
                  <a:lnTo>
                    <a:pt x="0" y="9"/>
                  </a:lnTo>
                  <a:lnTo>
                    <a:pt x="0" y="55"/>
                  </a:lnTo>
                  <a:lnTo>
                    <a:pt x="0" y="55"/>
                  </a:lnTo>
                  <a:lnTo>
                    <a:pt x="5" y="60"/>
                  </a:lnTo>
                  <a:lnTo>
                    <a:pt x="9" y="64"/>
                  </a:lnTo>
                  <a:lnTo>
                    <a:pt x="454" y="64"/>
                  </a:lnTo>
                  <a:lnTo>
                    <a:pt x="454" y="64"/>
                  </a:lnTo>
                  <a:lnTo>
                    <a:pt x="458" y="60"/>
                  </a:lnTo>
                  <a:lnTo>
                    <a:pt x="463" y="55"/>
                  </a:lnTo>
                  <a:lnTo>
                    <a:pt x="463" y="9"/>
                  </a:lnTo>
                  <a:lnTo>
                    <a:pt x="463" y="9"/>
                  </a:lnTo>
                  <a:lnTo>
                    <a:pt x="458" y="4"/>
                  </a:lnTo>
                  <a:lnTo>
                    <a:pt x="454" y="0"/>
                  </a:lnTo>
                  <a:lnTo>
                    <a:pt x="454" y="0"/>
                  </a:lnTo>
                  <a:close/>
                  <a:moveTo>
                    <a:pt x="426" y="41"/>
                  </a:moveTo>
                  <a:lnTo>
                    <a:pt x="241" y="41"/>
                  </a:lnTo>
                  <a:lnTo>
                    <a:pt x="241" y="41"/>
                  </a:lnTo>
                  <a:lnTo>
                    <a:pt x="232" y="37"/>
                  </a:lnTo>
                  <a:lnTo>
                    <a:pt x="232" y="32"/>
                  </a:lnTo>
                  <a:lnTo>
                    <a:pt x="232" y="32"/>
                  </a:lnTo>
                  <a:lnTo>
                    <a:pt x="232" y="23"/>
                  </a:lnTo>
                  <a:lnTo>
                    <a:pt x="241" y="23"/>
                  </a:lnTo>
                  <a:lnTo>
                    <a:pt x="426" y="23"/>
                  </a:lnTo>
                  <a:lnTo>
                    <a:pt x="426" y="23"/>
                  </a:lnTo>
                  <a:lnTo>
                    <a:pt x="431" y="23"/>
                  </a:lnTo>
                  <a:lnTo>
                    <a:pt x="435" y="32"/>
                  </a:lnTo>
                  <a:lnTo>
                    <a:pt x="435" y="32"/>
                  </a:lnTo>
                  <a:lnTo>
                    <a:pt x="431" y="37"/>
                  </a:lnTo>
                  <a:lnTo>
                    <a:pt x="426" y="41"/>
                  </a:lnTo>
                  <a:lnTo>
                    <a:pt x="426"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sp>
          <p:nvSpPr>
            <p:cNvPr id="716" name="Freeform 35"/>
            <p:cNvSpPr>
              <a:spLocks noEditPoints="1"/>
            </p:cNvSpPr>
            <p:nvPr/>
          </p:nvSpPr>
          <p:spPr bwMode="auto">
            <a:xfrm>
              <a:off x="4176713" y="2890838"/>
              <a:ext cx="793750" cy="609600"/>
            </a:xfrm>
            <a:custGeom>
              <a:avLst/>
              <a:gdLst/>
              <a:ahLst/>
              <a:cxnLst>
                <a:cxn ang="0">
                  <a:pos x="9" y="0"/>
                </a:cxn>
                <a:cxn ang="0">
                  <a:pos x="4" y="0"/>
                </a:cxn>
                <a:cxn ang="0">
                  <a:pos x="0" y="338"/>
                </a:cxn>
                <a:cxn ang="0">
                  <a:pos x="4" y="342"/>
                </a:cxn>
                <a:cxn ang="0">
                  <a:pos x="134" y="347"/>
                </a:cxn>
                <a:cxn ang="0">
                  <a:pos x="365" y="384"/>
                </a:cxn>
                <a:cxn ang="0">
                  <a:pos x="490" y="347"/>
                </a:cxn>
                <a:cxn ang="0">
                  <a:pos x="495" y="342"/>
                </a:cxn>
                <a:cxn ang="0">
                  <a:pos x="500" y="9"/>
                </a:cxn>
                <a:cxn ang="0">
                  <a:pos x="495" y="0"/>
                </a:cxn>
                <a:cxn ang="0">
                  <a:pos x="490" y="0"/>
                </a:cxn>
                <a:cxn ang="0">
                  <a:pos x="46" y="301"/>
                </a:cxn>
                <a:cxn ang="0">
                  <a:pos x="453" y="46"/>
                </a:cxn>
                <a:cxn ang="0">
                  <a:pos x="97" y="106"/>
                </a:cxn>
                <a:cxn ang="0">
                  <a:pos x="226" y="106"/>
                </a:cxn>
                <a:cxn ang="0">
                  <a:pos x="236" y="97"/>
                </a:cxn>
                <a:cxn ang="0">
                  <a:pos x="236" y="88"/>
                </a:cxn>
                <a:cxn ang="0">
                  <a:pos x="97" y="88"/>
                </a:cxn>
                <a:cxn ang="0">
                  <a:pos x="92" y="88"/>
                </a:cxn>
                <a:cxn ang="0">
                  <a:pos x="87" y="97"/>
                </a:cxn>
                <a:cxn ang="0">
                  <a:pos x="97" y="106"/>
                </a:cxn>
                <a:cxn ang="0">
                  <a:pos x="97" y="157"/>
                </a:cxn>
                <a:cxn ang="0">
                  <a:pos x="226" y="157"/>
                </a:cxn>
                <a:cxn ang="0">
                  <a:pos x="236" y="148"/>
                </a:cxn>
                <a:cxn ang="0">
                  <a:pos x="236" y="138"/>
                </a:cxn>
                <a:cxn ang="0">
                  <a:pos x="97" y="138"/>
                </a:cxn>
                <a:cxn ang="0">
                  <a:pos x="92" y="138"/>
                </a:cxn>
                <a:cxn ang="0">
                  <a:pos x="87" y="148"/>
                </a:cxn>
                <a:cxn ang="0">
                  <a:pos x="97" y="157"/>
                </a:cxn>
                <a:cxn ang="0">
                  <a:pos x="97" y="208"/>
                </a:cxn>
                <a:cxn ang="0">
                  <a:pos x="226" y="208"/>
                </a:cxn>
                <a:cxn ang="0">
                  <a:pos x="236" y="199"/>
                </a:cxn>
                <a:cxn ang="0">
                  <a:pos x="236" y="189"/>
                </a:cxn>
                <a:cxn ang="0">
                  <a:pos x="97" y="189"/>
                </a:cxn>
                <a:cxn ang="0">
                  <a:pos x="92" y="189"/>
                </a:cxn>
                <a:cxn ang="0">
                  <a:pos x="87" y="199"/>
                </a:cxn>
                <a:cxn ang="0">
                  <a:pos x="97" y="208"/>
                </a:cxn>
              </a:cxnLst>
              <a:rect l="0" t="0" r="r" b="b"/>
              <a:pathLst>
                <a:path w="500" h="384">
                  <a:moveTo>
                    <a:pt x="490" y="0"/>
                  </a:moveTo>
                  <a:lnTo>
                    <a:pt x="9" y="0"/>
                  </a:lnTo>
                  <a:lnTo>
                    <a:pt x="9" y="0"/>
                  </a:lnTo>
                  <a:lnTo>
                    <a:pt x="4" y="0"/>
                  </a:lnTo>
                  <a:lnTo>
                    <a:pt x="0" y="9"/>
                  </a:lnTo>
                  <a:lnTo>
                    <a:pt x="0" y="338"/>
                  </a:lnTo>
                  <a:lnTo>
                    <a:pt x="0" y="338"/>
                  </a:lnTo>
                  <a:lnTo>
                    <a:pt x="4" y="342"/>
                  </a:lnTo>
                  <a:lnTo>
                    <a:pt x="9" y="347"/>
                  </a:lnTo>
                  <a:lnTo>
                    <a:pt x="134" y="347"/>
                  </a:lnTo>
                  <a:lnTo>
                    <a:pt x="134" y="384"/>
                  </a:lnTo>
                  <a:lnTo>
                    <a:pt x="365" y="384"/>
                  </a:lnTo>
                  <a:lnTo>
                    <a:pt x="365" y="347"/>
                  </a:lnTo>
                  <a:lnTo>
                    <a:pt x="490" y="347"/>
                  </a:lnTo>
                  <a:lnTo>
                    <a:pt x="490" y="347"/>
                  </a:lnTo>
                  <a:lnTo>
                    <a:pt x="495" y="342"/>
                  </a:lnTo>
                  <a:lnTo>
                    <a:pt x="500" y="338"/>
                  </a:lnTo>
                  <a:lnTo>
                    <a:pt x="500" y="9"/>
                  </a:lnTo>
                  <a:lnTo>
                    <a:pt x="500" y="9"/>
                  </a:lnTo>
                  <a:lnTo>
                    <a:pt x="495" y="0"/>
                  </a:lnTo>
                  <a:lnTo>
                    <a:pt x="490" y="0"/>
                  </a:lnTo>
                  <a:lnTo>
                    <a:pt x="490" y="0"/>
                  </a:lnTo>
                  <a:close/>
                  <a:moveTo>
                    <a:pt x="453" y="301"/>
                  </a:moveTo>
                  <a:lnTo>
                    <a:pt x="46" y="301"/>
                  </a:lnTo>
                  <a:lnTo>
                    <a:pt x="46" y="46"/>
                  </a:lnTo>
                  <a:lnTo>
                    <a:pt x="453" y="46"/>
                  </a:lnTo>
                  <a:lnTo>
                    <a:pt x="453" y="301"/>
                  </a:lnTo>
                  <a:close/>
                  <a:moveTo>
                    <a:pt x="97" y="106"/>
                  </a:moveTo>
                  <a:lnTo>
                    <a:pt x="226" y="106"/>
                  </a:lnTo>
                  <a:lnTo>
                    <a:pt x="226" y="106"/>
                  </a:lnTo>
                  <a:lnTo>
                    <a:pt x="236" y="101"/>
                  </a:lnTo>
                  <a:lnTo>
                    <a:pt x="236" y="97"/>
                  </a:lnTo>
                  <a:lnTo>
                    <a:pt x="236" y="97"/>
                  </a:lnTo>
                  <a:lnTo>
                    <a:pt x="236" y="88"/>
                  </a:lnTo>
                  <a:lnTo>
                    <a:pt x="226" y="88"/>
                  </a:lnTo>
                  <a:lnTo>
                    <a:pt x="97" y="88"/>
                  </a:lnTo>
                  <a:lnTo>
                    <a:pt x="97" y="88"/>
                  </a:lnTo>
                  <a:lnTo>
                    <a:pt x="92" y="88"/>
                  </a:lnTo>
                  <a:lnTo>
                    <a:pt x="87" y="97"/>
                  </a:lnTo>
                  <a:lnTo>
                    <a:pt x="87" y="97"/>
                  </a:lnTo>
                  <a:lnTo>
                    <a:pt x="92" y="101"/>
                  </a:lnTo>
                  <a:lnTo>
                    <a:pt x="97" y="106"/>
                  </a:lnTo>
                  <a:lnTo>
                    <a:pt x="97" y="106"/>
                  </a:lnTo>
                  <a:close/>
                  <a:moveTo>
                    <a:pt x="97" y="157"/>
                  </a:moveTo>
                  <a:lnTo>
                    <a:pt x="226" y="157"/>
                  </a:lnTo>
                  <a:lnTo>
                    <a:pt x="226" y="157"/>
                  </a:lnTo>
                  <a:lnTo>
                    <a:pt x="236" y="152"/>
                  </a:lnTo>
                  <a:lnTo>
                    <a:pt x="236" y="148"/>
                  </a:lnTo>
                  <a:lnTo>
                    <a:pt x="236" y="148"/>
                  </a:lnTo>
                  <a:lnTo>
                    <a:pt x="236" y="138"/>
                  </a:lnTo>
                  <a:lnTo>
                    <a:pt x="226" y="138"/>
                  </a:lnTo>
                  <a:lnTo>
                    <a:pt x="97" y="138"/>
                  </a:lnTo>
                  <a:lnTo>
                    <a:pt x="97" y="138"/>
                  </a:lnTo>
                  <a:lnTo>
                    <a:pt x="92" y="138"/>
                  </a:lnTo>
                  <a:lnTo>
                    <a:pt x="87" y="148"/>
                  </a:lnTo>
                  <a:lnTo>
                    <a:pt x="87" y="148"/>
                  </a:lnTo>
                  <a:lnTo>
                    <a:pt x="92" y="152"/>
                  </a:lnTo>
                  <a:lnTo>
                    <a:pt x="97" y="157"/>
                  </a:lnTo>
                  <a:lnTo>
                    <a:pt x="97" y="157"/>
                  </a:lnTo>
                  <a:close/>
                  <a:moveTo>
                    <a:pt x="97" y="208"/>
                  </a:moveTo>
                  <a:lnTo>
                    <a:pt x="226" y="208"/>
                  </a:lnTo>
                  <a:lnTo>
                    <a:pt x="226" y="208"/>
                  </a:lnTo>
                  <a:lnTo>
                    <a:pt x="236" y="203"/>
                  </a:lnTo>
                  <a:lnTo>
                    <a:pt x="236" y="199"/>
                  </a:lnTo>
                  <a:lnTo>
                    <a:pt x="236" y="199"/>
                  </a:lnTo>
                  <a:lnTo>
                    <a:pt x="236" y="189"/>
                  </a:lnTo>
                  <a:lnTo>
                    <a:pt x="226" y="189"/>
                  </a:lnTo>
                  <a:lnTo>
                    <a:pt x="97" y="189"/>
                  </a:lnTo>
                  <a:lnTo>
                    <a:pt x="97" y="189"/>
                  </a:lnTo>
                  <a:lnTo>
                    <a:pt x="92" y="189"/>
                  </a:lnTo>
                  <a:lnTo>
                    <a:pt x="87" y="199"/>
                  </a:lnTo>
                  <a:lnTo>
                    <a:pt x="87" y="199"/>
                  </a:lnTo>
                  <a:lnTo>
                    <a:pt x="92" y="203"/>
                  </a:lnTo>
                  <a:lnTo>
                    <a:pt x="97" y="208"/>
                  </a:lnTo>
                  <a:lnTo>
                    <a:pt x="97" y="20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grpSp>
      <p:cxnSp>
        <p:nvCxnSpPr>
          <p:cNvPr id="717" name="Straight Connector 716"/>
          <p:cNvCxnSpPr>
            <a:endCxn id="293" idx="1"/>
          </p:cNvCxnSpPr>
          <p:nvPr/>
        </p:nvCxnSpPr>
        <p:spPr>
          <a:xfrm flipV="1">
            <a:off x="7391400" y="3518926"/>
            <a:ext cx="876943" cy="11962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8" name="Straight Connector 717"/>
          <p:cNvCxnSpPr/>
          <p:nvPr/>
        </p:nvCxnSpPr>
        <p:spPr>
          <a:xfrm flipV="1">
            <a:off x="7391400" y="3181350"/>
            <a:ext cx="838200" cy="45720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5880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9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5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3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9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0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0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1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9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7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3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9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8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7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7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4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7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1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3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9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9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9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9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1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7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8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1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3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1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41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86"/>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6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69"/>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9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8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403"/>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43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383"/>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404"/>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43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698"/>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43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382"/>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42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405"/>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406"/>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700"/>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704"/>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336"/>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40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696"/>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407"/>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701"/>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267"/>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9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266"/>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702"/>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3"/>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682"/>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717"/>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p:bldP spid="246" grpId="0" animBg="1"/>
      <p:bldP spid="249" grpId="0" animBg="1"/>
      <p:bldP spid="251" grpId="0" animBg="1"/>
      <p:bldP spid="252" grpId="0" animBg="1"/>
      <p:bldP spid="254" grpId="0"/>
      <p:bldP spid="255" grpId="0"/>
      <p:bldP spid="256" grpId="0"/>
      <p:bldP spid="257" grpId="0"/>
      <p:bldP spid="258" grpId="0"/>
      <p:bldP spid="259" grpId="0" animBg="1"/>
      <p:bldP spid="260" grpId="0"/>
      <p:bldP spid="262" grpId="0" animBg="1"/>
      <p:bldP spid="263" grpId="0" animBg="1"/>
      <p:bldP spid="264" grpId="0"/>
      <p:bldP spid="265" grpId="0"/>
      <p:bldP spid="266" grpId="0"/>
      <p:bldP spid="267" grpId="0"/>
      <p:bldP spid="268" grpId="0"/>
      <p:bldP spid="269" grpId="0"/>
      <p:bldP spid="270" grpId="0"/>
      <p:bldP spid="271" grpId="0"/>
      <p:bldP spid="275" grpId="0"/>
      <p:bldP spid="276" grpId="0"/>
      <p:bldP spid="277" grpId="0"/>
      <p:bldP spid="278" grpId="0"/>
      <p:bldP spid="412" grpId="0"/>
      <p:bldP spid="413" grpId="0"/>
      <p:bldP spid="414" grpId="0"/>
      <p:bldP spid="415" grpId="0"/>
      <p:bldP spid="427" grpId="0"/>
      <p:bldP spid="7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Open Sans" panose="020B0606030504020204" pitchFamily="34" charset="0"/>
                <a:ea typeface="Open Sans" panose="020B0606030504020204" pitchFamily="34" charset="0"/>
                <a:cs typeface="Open Sans" panose="020B0606030504020204" pitchFamily="34" charset="0"/>
              </a:rPr>
              <a:t>Strategies to avoid delay and strain</a:t>
            </a:r>
            <a:endParaRPr lang="en-US" b="0" dirty="0">
              <a:latin typeface="Open Sans" panose="020B0606030504020204" pitchFamily="34" charset="0"/>
              <a:ea typeface="Open Sans" panose="020B0606030504020204" pitchFamily="34" charset="0"/>
              <a:cs typeface="Open Sans" panose="020B0606030504020204" pitchFamily="34" charset="0"/>
            </a:endParaRPr>
          </a:p>
        </p:txBody>
      </p:sp>
      <p:sp>
        <p:nvSpPr>
          <p:cNvPr id="473" name="TextBox 472"/>
          <p:cNvSpPr txBox="1"/>
          <p:nvPr/>
        </p:nvSpPr>
        <p:spPr>
          <a:xfrm>
            <a:off x="7869594" y="2410397"/>
            <a:ext cx="823880"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Storage</a:t>
            </a:r>
          </a:p>
        </p:txBody>
      </p:sp>
      <p:sp>
        <p:nvSpPr>
          <p:cNvPr id="474" name="TextBox 473"/>
          <p:cNvSpPr txBox="1"/>
          <p:nvPr/>
        </p:nvSpPr>
        <p:spPr>
          <a:xfrm>
            <a:off x="7000119" y="2194954"/>
            <a:ext cx="806631"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DB </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Servers</a:t>
            </a:r>
          </a:p>
        </p:txBody>
      </p:sp>
      <p:sp>
        <p:nvSpPr>
          <p:cNvPr id="475" name="TextBox 474"/>
          <p:cNvSpPr txBox="1"/>
          <p:nvPr/>
        </p:nvSpPr>
        <p:spPr>
          <a:xfrm>
            <a:off x="6178223" y="2194954"/>
            <a:ext cx="806631"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App</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Servers</a:t>
            </a:r>
          </a:p>
        </p:txBody>
      </p:sp>
      <p:sp>
        <p:nvSpPr>
          <p:cNvPr id="476" name="TextBox 475"/>
          <p:cNvSpPr txBox="1"/>
          <p:nvPr/>
        </p:nvSpPr>
        <p:spPr>
          <a:xfrm>
            <a:off x="5373563" y="2194954"/>
            <a:ext cx="806631"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Web</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Servers</a:t>
            </a:r>
          </a:p>
        </p:txBody>
      </p:sp>
      <p:sp>
        <p:nvSpPr>
          <p:cNvPr id="477" name="TextBox 476"/>
          <p:cNvSpPr txBox="1"/>
          <p:nvPr/>
        </p:nvSpPr>
        <p:spPr>
          <a:xfrm>
            <a:off x="4492314" y="2631084"/>
            <a:ext cx="1000595" cy="523220"/>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Load</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Balancers</a:t>
            </a:r>
          </a:p>
        </p:txBody>
      </p:sp>
      <p:sp>
        <p:nvSpPr>
          <p:cNvPr id="479" name="TextBox 478"/>
          <p:cNvSpPr txBox="1"/>
          <p:nvPr/>
        </p:nvSpPr>
        <p:spPr>
          <a:xfrm>
            <a:off x="2539955" y="1776872"/>
            <a:ext cx="1398140" cy="574516"/>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3</a:t>
            </a:r>
            <a:r>
              <a:rPr lang="en-US" sz="1400" baseline="30000" dirty="0" smtClean="0">
                <a:solidFill>
                  <a:srgbClr val="000000"/>
                </a:solidFill>
                <a:latin typeface="Open Sans Light"/>
                <a:ea typeface="Open Sans" panose="020B0606030504020204" pitchFamily="34" charset="0"/>
                <a:cs typeface="Open Sans Light"/>
              </a:rPr>
              <a:t>rd</a:t>
            </a:r>
            <a:r>
              <a:rPr lang="en-US" sz="1400" dirty="0" smtClean="0">
                <a:solidFill>
                  <a:srgbClr val="000000"/>
                </a:solidFill>
                <a:latin typeface="Open Sans Light"/>
                <a:ea typeface="Open Sans" panose="020B0606030504020204" pitchFamily="34" charset="0"/>
                <a:cs typeface="Open Sans Light"/>
              </a:rPr>
              <a:t> Party </a:t>
            </a:r>
          </a:p>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Cloud Services</a:t>
            </a:r>
          </a:p>
        </p:txBody>
      </p:sp>
      <p:sp>
        <p:nvSpPr>
          <p:cNvPr id="480" name="TextBox 479"/>
          <p:cNvSpPr txBox="1"/>
          <p:nvPr/>
        </p:nvSpPr>
        <p:spPr>
          <a:xfrm>
            <a:off x="2576614" y="4285640"/>
            <a:ext cx="1346844" cy="307777"/>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CDNs &amp; CoLo.</a:t>
            </a:r>
          </a:p>
        </p:txBody>
      </p:sp>
      <p:sp>
        <p:nvSpPr>
          <p:cNvPr id="481" name="TextBox 480"/>
          <p:cNvSpPr txBox="1"/>
          <p:nvPr/>
        </p:nvSpPr>
        <p:spPr>
          <a:xfrm>
            <a:off x="1754406" y="3291059"/>
            <a:ext cx="825867"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Carriers </a:t>
            </a:r>
          </a:p>
        </p:txBody>
      </p:sp>
      <p:sp>
        <p:nvSpPr>
          <p:cNvPr id="482" name="TextBox 481"/>
          <p:cNvSpPr txBox="1"/>
          <p:nvPr/>
        </p:nvSpPr>
        <p:spPr>
          <a:xfrm>
            <a:off x="419285" y="3547064"/>
            <a:ext cx="961353" cy="523220"/>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Internet</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Browsers</a:t>
            </a:r>
          </a:p>
        </p:txBody>
      </p:sp>
      <p:sp>
        <p:nvSpPr>
          <p:cNvPr id="483" name="TextBox 482"/>
          <p:cNvSpPr txBox="1"/>
          <p:nvPr/>
        </p:nvSpPr>
        <p:spPr>
          <a:xfrm>
            <a:off x="408912" y="1809750"/>
            <a:ext cx="1113704" cy="461665"/>
          </a:xfrm>
          <a:prstGeom prst="rect">
            <a:avLst/>
          </a:prstGeom>
          <a:noFill/>
        </p:spPr>
        <p:txBody>
          <a:bodyPr wrap="square" rtlCol="0">
            <a:spAutoFit/>
          </a:bodyPr>
          <a:lstStyle/>
          <a:p>
            <a:pPr marL="0" defTabSz="430213">
              <a:spcAft>
                <a:spcPts val="400"/>
              </a:spcAft>
              <a:buSzPct val="100000"/>
            </a:pPr>
            <a:r>
              <a:rPr lang="en-US" sz="1200" dirty="0" smtClean="0">
                <a:solidFill>
                  <a:srgbClr val="000000"/>
                </a:solidFill>
                <a:latin typeface="Open Sans Light"/>
                <a:ea typeface="Open Sans" panose="020B0606030504020204" pitchFamily="34" charset="0"/>
                <a:cs typeface="Open Sans Light"/>
              </a:rPr>
              <a:t>Platforms</a:t>
            </a:r>
            <a:br>
              <a:rPr lang="en-US" sz="1200" dirty="0" smtClean="0">
                <a:solidFill>
                  <a:srgbClr val="000000"/>
                </a:solidFill>
                <a:latin typeface="Open Sans Light"/>
                <a:ea typeface="Open Sans" panose="020B0606030504020204" pitchFamily="34" charset="0"/>
                <a:cs typeface="Open Sans Light"/>
              </a:rPr>
            </a:br>
            <a:r>
              <a:rPr lang="en-US" sz="1200" dirty="0" smtClean="0">
                <a:solidFill>
                  <a:srgbClr val="000000"/>
                </a:solidFill>
                <a:latin typeface="Open Sans Light"/>
                <a:ea typeface="Open Sans" panose="020B0606030504020204" pitchFamily="34" charset="0"/>
                <a:cs typeface="Open Sans Light"/>
              </a:rPr>
              <a:t>&amp; Versions</a:t>
            </a:r>
          </a:p>
        </p:txBody>
      </p:sp>
      <p:pic>
        <p:nvPicPr>
          <p:cNvPr id="484" name="Picture 4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32" y="2248704"/>
            <a:ext cx="533399" cy="412230"/>
          </a:xfrm>
          <a:prstGeom prst="rect">
            <a:avLst/>
          </a:prstGeom>
        </p:spPr>
      </p:pic>
      <p:grpSp>
        <p:nvGrpSpPr>
          <p:cNvPr id="485" name="Group 21"/>
          <p:cNvGrpSpPr/>
          <p:nvPr/>
        </p:nvGrpSpPr>
        <p:grpSpPr>
          <a:xfrm>
            <a:off x="1217176" y="4062791"/>
            <a:ext cx="405961" cy="407054"/>
            <a:chOff x="4176713" y="2890838"/>
            <a:chExt cx="793750" cy="755650"/>
          </a:xfrm>
          <a:solidFill>
            <a:schemeClr val="accent1"/>
          </a:solidFill>
        </p:grpSpPr>
        <p:sp>
          <p:nvSpPr>
            <p:cNvPr id="486" name="Freeform 34"/>
            <p:cNvSpPr>
              <a:spLocks noEditPoints="1"/>
            </p:cNvSpPr>
            <p:nvPr/>
          </p:nvSpPr>
          <p:spPr bwMode="auto">
            <a:xfrm>
              <a:off x="4205288" y="3544888"/>
              <a:ext cx="735013" cy="101600"/>
            </a:xfrm>
            <a:custGeom>
              <a:avLst/>
              <a:gdLst/>
              <a:ahLst/>
              <a:cxnLst>
                <a:cxn ang="0">
                  <a:pos x="454" y="0"/>
                </a:cxn>
                <a:cxn ang="0">
                  <a:pos x="9" y="0"/>
                </a:cxn>
                <a:cxn ang="0">
                  <a:pos x="9" y="0"/>
                </a:cxn>
                <a:cxn ang="0">
                  <a:pos x="5" y="4"/>
                </a:cxn>
                <a:cxn ang="0">
                  <a:pos x="0" y="9"/>
                </a:cxn>
                <a:cxn ang="0">
                  <a:pos x="0" y="55"/>
                </a:cxn>
                <a:cxn ang="0">
                  <a:pos x="0" y="55"/>
                </a:cxn>
                <a:cxn ang="0">
                  <a:pos x="5" y="60"/>
                </a:cxn>
                <a:cxn ang="0">
                  <a:pos x="9" y="64"/>
                </a:cxn>
                <a:cxn ang="0">
                  <a:pos x="454" y="64"/>
                </a:cxn>
                <a:cxn ang="0">
                  <a:pos x="454" y="64"/>
                </a:cxn>
                <a:cxn ang="0">
                  <a:pos x="458" y="60"/>
                </a:cxn>
                <a:cxn ang="0">
                  <a:pos x="463" y="55"/>
                </a:cxn>
                <a:cxn ang="0">
                  <a:pos x="463" y="9"/>
                </a:cxn>
                <a:cxn ang="0">
                  <a:pos x="463" y="9"/>
                </a:cxn>
                <a:cxn ang="0">
                  <a:pos x="458" y="4"/>
                </a:cxn>
                <a:cxn ang="0">
                  <a:pos x="454" y="0"/>
                </a:cxn>
                <a:cxn ang="0">
                  <a:pos x="454" y="0"/>
                </a:cxn>
                <a:cxn ang="0">
                  <a:pos x="426" y="41"/>
                </a:cxn>
                <a:cxn ang="0">
                  <a:pos x="241" y="41"/>
                </a:cxn>
                <a:cxn ang="0">
                  <a:pos x="241" y="41"/>
                </a:cxn>
                <a:cxn ang="0">
                  <a:pos x="232" y="37"/>
                </a:cxn>
                <a:cxn ang="0">
                  <a:pos x="232" y="32"/>
                </a:cxn>
                <a:cxn ang="0">
                  <a:pos x="232" y="32"/>
                </a:cxn>
                <a:cxn ang="0">
                  <a:pos x="232" y="23"/>
                </a:cxn>
                <a:cxn ang="0">
                  <a:pos x="241" y="23"/>
                </a:cxn>
                <a:cxn ang="0">
                  <a:pos x="426" y="23"/>
                </a:cxn>
                <a:cxn ang="0">
                  <a:pos x="426" y="23"/>
                </a:cxn>
                <a:cxn ang="0">
                  <a:pos x="431" y="23"/>
                </a:cxn>
                <a:cxn ang="0">
                  <a:pos x="435" y="32"/>
                </a:cxn>
                <a:cxn ang="0">
                  <a:pos x="435" y="32"/>
                </a:cxn>
                <a:cxn ang="0">
                  <a:pos x="431" y="37"/>
                </a:cxn>
                <a:cxn ang="0">
                  <a:pos x="426" y="41"/>
                </a:cxn>
                <a:cxn ang="0">
                  <a:pos x="426" y="41"/>
                </a:cxn>
              </a:cxnLst>
              <a:rect l="0" t="0" r="r" b="b"/>
              <a:pathLst>
                <a:path w="463" h="64">
                  <a:moveTo>
                    <a:pt x="454" y="0"/>
                  </a:moveTo>
                  <a:lnTo>
                    <a:pt x="9" y="0"/>
                  </a:lnTo>
                  <a:lnTo>
                    <a:pt x="9" y="0"/>
                  </a:lnTo>
                  <a:lnTo>
                    <a:pt x="5" y="4"/>
                  </a:lnTo>
                  <a:lnTo>
                    <a:pt x="0" y="9"/>
                  </a:lnTo>
                  <a:lnTo>
                    <a:pt x="0" y="55"/>
                  </a:lnTo>
                  <a:lnTo>
                    <a:pt x="0" y="55"/>
                  </a:lnTo>
                  <a:lnTo>
                    <a:pt x="5" y="60"/>
                  </a:lnTo>
                  <a:lnTo>
                    <a:pt x="9" y="64"/>
                  </a:lnTo>
                  <a:lnTo>
                    <a:pt x="454" y="64"/>
                  </a:lnTo>
                  <a:lnTo>
                    <a:pt x="454" y="64"/>
                  </a:lnTo>
                  <a:lnTo>
                    <a:pt x="458" y="60"/>
                  </a:lnTo>
                  <a:lnTo>
                    <a:pt x="463" y="55"/>
                  </a:lnTo>
                  <a:lnTo>
                    <a:pt x="463" y="9"/>
                  </a:lnTo>
                  <a:lnTo>
                    <a:pt x="463" y="9"/>
                  </a:lnTo>
                  <a:lnTo>
                    <a:pt x="458" y="4"/>
                  </a:lnTo>
                  <a:lnTo>
                    <a:pt x="454" y="0"/>
                  </a:lnTo>
                  <a:lnTo>
                    <a:pt x="454" y="0"/>
                  </a:lnTo>
                  <a:close/>
                  <a:moveTo>
                    <a:pt x="426" y="41"/>
                  </a:moveTo>
                  <a:lnTo>
                    <a:pt x="241" y="41"/>
                  </a:lnTo>
                  <a:lnTo>
                    <a:pt x="241" y="41"/>
                  </a:lnTo>
                  <a:lnTo>
                    <a:pt x="232" y="37"/>
                  </a:lnTo>
                  <a:lnTo>
                    <a:pt x="232" y="32"/>
                  </a:lnTo>
                  <a:lnTo>
                    <a:pt x="232" y="32"/>
                  </a:lnTo>
                  <a:lnTo>
                    <a:pt x="232" y="23"/>
                  </a:lnTo>
                  <a:lnTo>
                    <a:pt x="241" y="23"/>
                  </a:lnTo>
                  <a:lnTo>
                    <a:pt x="426" y="23"/>
                  </a:lnTo>
                  <a:lnTo>
                    <a:pt x="426" y="23"/>
                  </a:lnTo>
                  <a:lnTo>
                    <a:pt x="431" y="23"/>
                  </a:lnTo>
                  <a:lnTo>
                    <a:pt x="435" y="32"/>
                  </a:lnTo>
                  <a:lnTo>
                    <a:pt x="435" y="32"/>
                  </a:lnTo>
                  <a:lnTo>
                    <a:pt x="431" y="37"/>
                  </a:lnTo>
                  <a:lnTo>
                    <a:pt x="426" y="41"/>
                  </a:lnTo>
                  <a:lnTo>
                    <a:pt x="426"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sp>
          <p:nvSpPr>
            <p:cNvPr id="487" name="Freeform 35"/>
            <p:cNvSpPr>
              <a:spLocks noEditPoints="1"/>
            </p:cNvSpPr>
            <p:nvPr/>
          </p:nvSpPr>
          <p:spPr bwMode="auto">
            <a:xfrm>
              <a:off x="4176713" y="2890838"/>
              <a:ext cx="793750" cy="609600"/>
            </a:xfrm>
            <a:custGeom>
              <a:avLst/>
              <a:gdLst/>
              <a:ahLst/>
              <a:cxnLst>
                <a:cxn ang="0">
                  <a:pos x="9" y="0"/>
                </a:cxn>
                <a:cxn ang="0">
                  <a:pos x="4" y="0"/>
                </a:cxn>
                <a:cxn ang="0">
                  <a:pos x="0" y="338"/>
                </a:cxn>
                <a:cxn ang="0">
                  <a:pos x="4" y="342"/>
                </a:cxn>
                <a:cxn ang="0">
                  <a:pos x="134" y="347"/>
                </a:cxn>
                <a:cxn ang="0">
                  <a:pos x="365" y="384"/>
                </a:cxn>
                <a:cxn ang="0">
                  <a:pos x="490" y="347"/>
                </a:cxn>
                <a:cxn ang="0">
                  <a:pos x="495" y="342"/>
                </a:cxn>
                <a:cxn ang="0">
                  <a:pos x="500" y="9"/>
                </a:cxn>
                <a:cxn ang="0">
                  <a:pos x="495" y="0"/>
                </a:cxn>
                <a:cxn ang="0">
                  <a:pos x="490" y="0"/>
                </a:cxn>
                <a:cxn ang="0">
                  <a:pos x="46" y="301"/>
                </a:cxn>
                <a:cxn ang="0">
                  <a:pos x="453" y="46"/>
                </a:cxn>
                <a:cxn ang="0">
                  <a:pos x="97" y="106"/>
                </a:cxn>
                <a:cxn ang="0">
                  <a:pos x="226" y="106"/>
                </a:cxn>
                <a:cxn ang="0">
                  <a:pos x="236" y="97"/>
                </a:cxn>
                <a:cxn ang="0">
                  <a:pos x="236" y="88"/>
                </a:cxn>
                <a:cxn ang="0">
                  <a:pos x="97" y="88"/>
                </a:cxn>
                <a:cxn ang="0">
                  <a:pos x="92" y="88"/>
                </a:cxn>
                <a:cxn ang="0">
                  <a:pos x="87" y="97"/>
                </a:cxn>
                <a:cxn ang="0">
                  <a:pos x="97" y="106"/>
                </a:cxn>
                <a:cxn ang="0">
                  <a:pos x="97" y="157"/>
                </a:cxn>
                <a:cxn ang="0">
                  <a:pos x="226" y="157"/>
                </a:cxn>
                <a:cxn ang="0">
                  <a:pos x="236" y="148"/>
                </a:cxn>
                <a:cxn ang="0">
                  <a:pos x="236" y="138"/>
                </a:cxn>
                <a:cxn ang="0">
                  <a:pos x="97" y="138"/>
                </a:cxn>
                <a:cxn ang="0">
                  <a:pos x="92" y="138"/>
                </a:cxn>
                <a:cxn ang="0">
                  <a:pos x="87" y="148"/>
                </a:cxn>
                <a:cxn ang="0">
                  <a:pos x="97" y="157"/>
                </a:cxn>
                <a:cxn ang="0">
                  <a:pos x="97" y="208"/>
                </a:cxn>
                <a:cxn ang="0">
                  <a:pos x="226" y="208"/>
                </a:cxn>
                <a:cxn ang="0">
                  <a:pos x="236" y="199"/>
                </a:cxn>
                <a:cxn ang="0">
                  <a:pos x="236" y="189"/>
                </a:cxn>
                <a:cxn ang="0">
                  <a:pos x="97" y="189"/>
                </a:cxn>
                <a:cxn ang="0">
                  <a:pos x="92" y="189"/>
                </a:cxn>
                <a:cxn ang="0">
                  <a:pos x="87" y="199"/>
                </a:cxn>
                <a:cxn ang="0">
                  <a:pos x="97" y="208"/>
                </a:cxn>
              </a:cxnLst>
              <a:rect l="0" t="0" r="r" b="b"/>
              <a:pathLst>
                <a:path w="500" h="384">
                  <a:moveTo>
                    <a:pt x="490" y="0"/>
                  </a:moveTo>
                  <a:lnTo>
                    <a:pt x="9" y="0"/>
                  </a:lnTo>
                  <a:lnTo>
                    <a:pt x="9" y="0"/>
                  </a:lnTo>
                  <a:lnTo>
                    <a:pt x="4" y="0"/>
                  </a:lnTo>
                  <a:lnTo>
                    <a:pt x="0" y="9"/>
                  </a:lnTo>
                  <a:lnTo>
                    <a:pt x="0" y="338"/>
                  </a:lnTo>
                  <a:lnTo>
                    <a:pt x="0" y="338"/>
                  </a:lnTo>
                  <a:lnTo>
                    <a:pt x="4" y="342"/>
                  </a:lnTo>
                  <a:lnTo>
                    <a:pt x="9" y="347"/>
                  </a:lnTo>
                  <a:lnTo>
                    <a:pt x="134" y="347"/>
                  </a:lnTo>
                  <a:lnTo>
                    <a:pt x="134" y="384"/>
                  </a:lnTo>
                  <a:lnTo>
                    <a:pt x="365" y="384"/>
                  </a:lnTo>
                  <a:lnTo>
                    <a:pt x="365" y="347"/>
                  </a:lnTo>
                  <a:lnTo>
                    <a:pt x="490" y="347"/>
                  </a:lnTo>
                  <a:lnTo>
                    <a:pt x="490" y="347"/>
                  </a:lnTo>
                  <a:lnTo>
                    <a:pt x="495" y="342"/>
                  </a:lnTo>
                  <a:lnTo>
                    <a:pt x="500" y="338"/>
                  </a:lnTo>
                  <a:lnTo>
                    <a:pt x="500" y="9"/>
                  </a:lnTo>
                  <a:lnTo>
                    <a:pt x="500" y="9"/>
                  </a:lnTo>
                  <a:lnTo>
                    <a:pt x="495" y="0"/>
                  </a:lnTo>
                  <a:lnTo>
                    <a:pt x="490" y="0"/>
                  </a:lnTo>
                  <a:lnTo>
                    <a:pt x="490" y="0"/>
                  </a:lnTo>
                  <a:close/>
                  <a:moveTo>
                    <a:pt x="453" y="301"/>
                  </a:moveTo>
                  <a:lnTo>
                    <a:pt x="46" y="301"/>
                  </a:lnTo>
                  <a:lnTo>
                    <a:pt x="46" y="46"/>
                  </a:lnTo>
                  <a:lnTo>
                    <a:pt x="453" y="46"/>
                  </a:lnTo>
                  <a:lnTo>
                    <a:pt x="453" y="301"/>
                  </a:lnTo>
                  <a:close/>
                  <a:moveTo>
                    <a:pt x="97" y="106"/>
                  </a:moveTo>
                  <a:lnTo>
                    <a:pt x="226" y="106"/>
                  </a:lnTo>
                  <a:lnTo>
                    <a:pt x="226" y="106"/>
                  </a:lnTo>
                  <a:lnTo>
                    <a:pt x="236" y="101"/>
                  </a:lnTo>
                  <a:lnTo>
                    <a:pt x="236" y="97"/>
                  </a:lnTo>
                  <a:lnTo>
                    <a:pt x="236" y="97"/>
                  </a:lnTo>
                  <a:lnTo>
                    <a:pt x="236" y="88"/>
                  </a:lnTo>
                  <a:lnTo>
                    <a:pt x="226" y="88"/>
                  </a:lnTo>
                  <a:lnTo>
                    <a:pt x="97" y="88"/>
                  </a:lnTo>
                  <a:lnTo>
                    <a:pt x="97" y="88"/>
                  </a:lnTo>
                  <a:lnTo>
                    <a:pt x="92" y="88"/>
                  </a:lnTo>
                  <a:lnTo>
                    <a:pt x="87" y="97"/>
                  </a:lnTo>
                  <a:lnTo>
                    <a:pt x="87" y="97"/>
                  </a:lnTo>
                  <a:lnTo>
                    <a:pt x="92" y="101"/>
                  </a:lnTo>
                  <a:lnTo>
                    <a:pt x="97" y="106"/>
                  </a:lnTo>
                  <a:lnTo>
                    <a:pt x="97" y="106"/>
                  </a:lnTo>
                  <a:close/>
                  <a:moveTo>
                    <a:pt x="97" y="157"/>
                  </a:moveTo>
                  <a:lnTo>
                    <a:pt x="226" y="157"/>
                  </a:lnTo>
                  <a:lnTo>
                    <a:pt x="226" y="157"/>
                  </a:lnTo>
                  <a:lnTo>
                    <a:pt x="236" y="152"/>
                  </a:lnTo>
                  <a:lnTo>
                    <a:pt x="236" y="148"/>
                  </a:lnTo>
                  <a:lnTo>
                    <a:pt x="236" y="148"/>
                  </a:lnTo>
                  <a:lnTo>
                    <a:pt x="236" y="138"/>
                  </a:lnTo>
                  <a:lnTo>
                    <a:pt x="226" y="138"/>
                  </a:lnTo>
                  <a:lnTo>
                    <a:pt x="97" y="138"/>
                  </a:lnTo>
                  <a:lnTo>
                    <a:pt x="97" y="138"/>
                  </a:lnTo>
                  <a:lnTo>
                    <a:pt x="92" y="138"/>
                  </a:lnTo>
                  <a:lnTo>
                    <a:pt x="87" y="148"/>
                  </a:lnTo>
                  <a:lnTo>
                    <a:pt x="87" y="148"/>
                  </a:lnTo>
                  <a:lnTo>
                    <a:pt x="92" y="152"/>
                  </a:lnTo>
                  <a:lnTo>
                    <a:pt x="97" y="157"/>
                  </a:lnTo>
                  <a:lnTo>
                    <a:pt x="97" y="157"/>
                  </a:lnTo>
                  <a:close/>
                  <a:moveTo>
                    <a:pt x="97" y="208"/>
                  </a:moveTo>
                  <a:lnTo>
                    <a:pt x="226" y="208"/>
                  </a:lnTo>
                  <a:lnTo>
                    <a:pt x="226" y="208"/>
                  </a:lnTo>
                  <a:lnTo>
                    <a:pt x="236" y="203"/>
                  </a:lnTo>
                  <a:lnTo>
                    <a:pt x="236" y="199"/>
                  </a:lnTo>
                  <a:lnTo>
                    <a:pt x="236" y="199"/>
                  </a:lnTo>
                  <a:lnTo>
                    <a:pt x="236" y="189"/>
                  </a:lnTo>
                  <a:lnTo>
                    <a:pt x="226" y="189"/>
                  </a:lnTo>
                  <a:lnTo>
                    <a:pt x="97" y="189"/>
                  </a:lnTo>
                  <a:lnTo>
                    <a:pt x="97" y="189"/>
                  </a:lnTo>
                  <a:lnTo>
                    <a:pt x="92" y="189"/>
                  </a:lnTo>
                  <a:lnTo>
                    <a:pt x="87" y="199"/>
                  </a:lnTo>
                  <a:lnTo>
                    <a:pt x="87" y="199"/>
                  </a:lnTo>
                  <a:lnTo>
                    <a:pt x="92" y="203"/>
                  </a:lnTo>
                  <a:lnTo>
                    <a:pt x="97" y="208"/>
                  </a:lnTo>
                  <a:lnTo>
                    <a:pt x="97" y="20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grpSp>
      <p:grpSp>
        <p:nvGrpSpPr>
          <p:cNvPr id="488" name="Group 22"/>
          <p:cNvGrpSpPr/>
          <p:nvPr/>
        </p:nvGrpSpPr>
        <p:grpSpPr>
          <a:xfrm>
            <a:off x="4804291" y="3138991"/>
            <a:ext cx="439598" cy="390799"/>
            <a:chOff x="6659563" y="1239838"/>
            <a:chExt cx="1011238" cy="803275"/>
          </a:xfrm>
          <a:solidFill>
            <a:schemeClr val="accent1"/>
          </a:solidFill>
        </p:grpSpPr>
        <p:sp>
          <p:nvSpPr>
            <p:cNvPr id="489" name="Freeform 13"/>
            <p:cNvSpPr>
              <a:spLocks noEditPoints="1"/>
            </p:cNvSpPr>
            <p:nvPr/>
          </p:nvSpPr>
          <p:spPr bwMode="auto">
            <a:xfrm>
              <a:off x="6659563" y="1239838"/>
              <a:ext cx="1011238" cy="803275"/>
            </a:xfrm>
            <a:custGeom>
              <a:avLst/>
              <a:gdLst/>
              <a:ahLst/>
              <a:cxnLst>
                <a:cxn ang="0">
                  <a:pos x="482" y="56"/>
                </a:cxn>
                <a:cxn ang="0">
                  <a:pos x="482" y="52"/>
                </a:cxn>
                <a:cxn ang="0">
                  <a:pos x="473" y="47"/>
                </a:cxn>
                <a:cxn ang="0">
                  <a:pos x="417" y="47"/>
                </a:cxn>
                <a:cxn ang="0">
                  <a:pos x="360" y="0"/>
                </a:cxn>
                <a:cxn ang="0">
                  <a:pos x="164" y="0"/>
                </a:cxn>
                <a:cxn ang="0">
                  <a:pos x="154" y="5"/>
                </a:cxn>
                <a:cxn ang="0">
                  <a:pos x="154" y="202"/>
                </a:cxn>
                <a:cxn ang="0">
                  <a:pos x="154" y="206"/>
                </a:cxn>
                <a:cxn ang="0">
                  <a:pos x="473" y="211"/>
                </a:cxn>
                <a:cxn ang="0">
                  <a:pos x="482" y="206"/>
                </a:cxn>
                <a:cxn ang="0">
                  <a:pos x="482" y="202"/>
                </a:cxn>
                <a:cxn ang="0">
                  <a:pos x="248" y="155"/>
                </a:cxn>
                <a:cxn ang="0">
                  <a:pos x="243" y="150"/>
                </a:cxn>
                <a:cxn ang="0">
                  <a:pos x="239" y="145"/>
                </a:cxn>
                <a:cxn ang="0">
                  <a:pos x="248" y="136"/>
                </a:cxn>
                <a:cxn ang="0">
                  <a:pos x="389" y="136"/>
                </a:cxn>
                <a:cxn ang="0">
                  <a:pos x="398" y="145"/>
                </a:cxn>
                <a:cxn ang="0">
                  <a:pos x="393" y="150"/>
                </a:cxn>
                <a:cxn ang="0">
                  <a:pos x="389" y="155"/>
                </a:cxn>
                <a:cxn ang="0">
                  <a:pos x="248" y="98"/>
                </a:cxn>
                <a:cxn ang="0">
                  <a:pos x="243" y="94"/>
                </a:cxn>
                <a:cxn ang="0">
                  <a:pos x="239" y="89"/>
                </a:cxn>
                <a:cxn ang="0">
                  <a:pos x="248" y="80"/>
                </a:cxn>
                <a:cxn ang="0">
                  <a:pos x="389" y="80"/>
                </a:cxn>
                <a:cxn ang="0">
                  <a:pos x="398" y="89"/>
                </a:cxn>
                <a:cxn ang="0">
                  <a:pos x="393" y="94"/>
                </a:cxn>
                <a:cxn ang="0">
                  <a:pos x="389" y="98"/>
                </a:cxn>
                <a:cxn ang="0">
                  <a:pos x="4" y="403"/>
                </a:cxn>
                <a:cxn ang="0">
                  <a:pos x="0" y="408"/>
                </a:cxn>
                <a:cxn ang="0">
                  <a:pos x="0" y="502"/>
                </a:cxn>
                <a:cxn ang="0">
                  <a:pos x="154" y="506"/>
                </a:cxn>
                <a:cxn ang="0">
                  <a:pos x="159" y="502"/>
                </a:cxn>
                <a:cxn ang="0">
                  <a:pos x="159" y="408"/>
                </a:cxn>
                <a:cxn ang="0">
                  <a:pos x="154" y="403"/>
                </a:cxn>
                <a:cxn ang="0">
                  <a:pos x="482" y="403"/>
                </a:cxn>
                <a:cxn ang="0">
                  <a:pos x="478" y="408"/>
                </a:cxn>
                <a:cxn ang="0">
                  <a:pos x="478" y="502"/>
                </a:cxn>
                <a:cxn ang="0">
                  <a:pos x="632" y="506"/>
                </a:cxn>
                <a:cxn ang="0">
                  <a:pos x="637" y="502"/>
                </a:cxn>
                <a:cxn ang="0">
                  <a:pos x="637" y="408"/>
                </a:cxn>
                <a:cxn ang="0">
                  <a:pos x="632" y="403"/>
                </a:cxn>
              </a:cxnLst>
              <a:rect l="0" t="0" r="r" b="b"/>
              <a:pathLst>
                <a:path w="637" h="506">
                  <a:moveTo>
                    <a:pt x="482" y="202"/>
                  </a:moveTo>
                  <a:lnTo>
                    <a:pt x="482" y="56"/>
                  </a:lnTo>
                  <a:lnTo>
                    <a:pt x="482" y="56"/>
                  </a:lnTo>
                  <a:lnTo>
                    <a:pt x="482" y="52"/>
                  </a:lnTo>
                  <a:lnTo>
                    <a:pt x="473" y="47"/>
                  </a:lnTo>
                  <a:lnTo>
                    <a:pt x="473" y="47"/>
                  </a:lnTo>
                  <a:lnTo>
                    <a:pt x="417" y="47"/>
                  </a:lnTo>
                  <a:lnTo>
                    <a:pt x="417" y="47"/>
                  </a:lnTo>
                  <a:lnTo>
                    <a:pt x="360" y="0"/>
                  </a:lnTo>
                  <a:lnTo>
                    <a:pt x="360" y="0"/>
                  </a:lnTo>
                  <a:lnTo>
                    <a:pt x="356" y="0"/>
                  </a:lnTo>
                  <a:lnTo>
                    <a:pt x="164" y="0"/>
                  </a:lnTo>
                  <a:lnTo>
                    <a:pt x="164" y="0"/>
                  </a:lnTo>
                  <a:lnTo>
                    <a:pt x="154" y="5"/>
                  </a:lnTo>
                  <a:lnTo>
                    <a:pt x="154" y="9"/>
                  </a:lnTo>
                  <a:lnTo>
                    <a:pt x="154" y="202"/>
                  </a:lnTo>
                  <a:lnTo>
                    <a:pt x="154" y="202"/>
                  </a:lnTo>
                  <a:lnTo>
                    <a:pt x="154" y="206"/>
                  </a:lnTo>
                  <a:lnTo>
                    <a:pt x="164" y="211"/>
                  </a:lnTo>
                  <a:lnTo>
                    <a:pt x="473" y="211"/>
                  </a:lnTo>
                  <a:lnTo>
                    <a:pt x="473" y="211"/>
                  </a:lnTo>
                  <a:lnTo>
                    <a:pt x="482" y="206"/>
                  </a:lnTo>
                  <a:lnTo>
                    <a:pt x="482" y="202"/>
                  </a:lnTo>
                  <a:lnTo>
                    <a:pt x="482" y="202"/>
                  </a:lnTo>
                  <a:close/>
                  <a:moveTo>
                    <a:pt x="389" y="155"/>
                  </a:moveTo>
                  <a:lnTo>
                    <a:pt x="248" y="155"/>
                  </a:lnTo>
                  <a:lnTo>
                    <a:pt x="248" y="155"/>
                  </a:lnTo>
                  <a:lnTo>
                    <a:pt x="243" y="150"/>
                  </a:lnTo>
                  <a:lnTo>
                    <a:pt x="239" y="145"/>
                  </a:lnTo>
                  <a:lnTo>
                    <a:pt x="239" y="145"/>
                  </a:lnTo>
                  <a:lnTo>
                    <a:pt x="243" y="141"/>
                  </a:lnTo>
                  <a:lnTo>
                    <a:pt x="248" y="136"/>
                  </a:lnTo>
                  <a:lnTo>
                    <a:pt x="389" y="136"/>
                  </a:lnTo>
                  <a:lnTo>
                    <a:pt x="389" y="136"/>
                  </a:lnTo>
                  <a:lnTo>
                    <a:pt x="393" y="141"/>
                  </a:lnTo>
                  <a:lnTo>
                    <a:pt x="398" y="145"/>
                  </a:lnTo>
                  <a:lnTo>
                    <a:pt x="398" y="145"/>
                  </a:lnTo>
                  <a:lnTo>
                    <a:pt x="393" y="150"/>
                  </a:lnTo>
                  <a:lnTo>
                    <a:pt x="389" y="155"/>
                  </a:lnTo>
                  <a:lnTo>
                    <a:pt x="389" y="155"/>
                  </a:lnTo>
                  <a:close/>
                  <a:moveTo>
                    <a:pt x="389" y="98"/>
                  </a:moveTo>
                  <a:lnTo>
                    <a:pt x="248" y="98"/>
                  </a:lnTo>
                  <a:lnTo>
                    <a:pt x="248" y="98"/>
                  </a:lnTo>
                  <a:lnTo>
                    <a:pt x="243" y="94"/>
                  </a:lnTo>
                  <a:lnTo>
                    <a:pt x="239" y="89"/>
                  </a:lnTo>
                  <a:lnTo>
                    <a:pt x="239" y="89"/>
                  </a:lnTo>
                  <a:lnTo>
                    <a:pt x="243" y="80"/>
                  </a:lnTo>
                  <a:lnTo>
                    <a:pt x="248" y="80"/>
                  </a:lnTo>
                  <a:lnTo>
                    <a:pt x="389" y="80"/>
                  </a:lnTo>
                  <a:lnTo>
                    <a:pt x="389" y="80"/>
                  </a:lnTo>
                  <a:lnTo>
                    <a:pt x="393" y="80"/>
                  </a:lnTo>
                  <a:lnTo>
                    <a:pt x="398" y="89"/>
                  </a:lnTo>
                  <a:lnTo>
                    <a:pt x="398" y="89"/>
                  </a:lnTo>
                  <a:lnTo>
                    <a:pt x="393" y="94"/>
                  </a:lnTo>
                  <a:lnTo>
                    <a:pt x="389" y="98"/>
                  </a:lnTo>
                  <a:lnTo>
                    <a:pt x="389" y="98"/>
                  </a:lnTo>
                  <a:close/>
                  <a:moveTo>
                    <a:pt x="154" y="403"/>
                  </a:moveTo>
                  <a:lnTo>
                    <a:pt x="4" y="403"/>
                  </a:lnTo>
                  <a:lnTo>
                    <a:pt x="4" y="403"/>
                  </a:lnTo>
                  <a:lnTo>
                    <a:pt x="0" y="408"/>
                  </a:lnTo>
                  <a:lnTo>
                    <a:pt x="0" y="502"/>
                  </a:lnTo>
                  <a:lnTo>
                    <a:pt x="0" y="502"/>
                  </a:lnTo>
                  <a:lnTo>
                    <a:pt x="4" y="506"/>
                  </a:lnTo>
                  <a:lnTo>
                    <a:pt x="154" y="506"/>
                  </a:lnTo>
                  <a:lnTo>
                    <a:pt x="154" y="506"/>
                  </a:lnTo>
                  <a:lnTo>
                    <a:pt x="159" y="502"/>
                  </a:lnTo>
                  <a:lnTo>
                    <a:pt x="159" y="408"/>
                  </a:lnTo>
                  <a:lnTo>
                    <a:pt x="159" y="408"/>
                  </a:lnTo>
                  <a:lnTo>
                    <a:pt x="154" y="403"/>
                  </a:lnTo>
                  <a:lnTo>
                    <a:pt x="154" y="403"/>
                  </a:lnTo>
                  <a:close/>
                  <a:moveTo>
                    <a:pt x="632" y="403"/>
                  </a:moveTo>
                  <a:lnTo>
                    <a:pt x="482" y="403"/>
                  </a:lnTo>
                  <a:lnTo>
                    <a:pt x="482" y="403"/>
                  </a:lnTo>
                  <a:lnTo>
                    <a:pt x="478" y="408"/>
                  </a:lnTo>
                  <a:lnTo>
                    <a:pt x="478" y="502"/>
                  </a:lnTo>
                  <a:lnTo>
                    <a:pt x="478" y="502"/>
                  </a:lnTo>
                  <a:lnTo>
                    <a:pt x="482" y="506"/>
                  </a:lnTo>
                  <a:lnTo>
                    <a:pt x="632" y="506"/>
                  </a:lnTo>
                  <a:lnTo>
                    <a:pt x="632" y="506"/>
                  </a:lnTo>
                  <a:lnTo>
                    <a:pt x="637" y="502"/>
                  </a:lnTo>
                  <a:lnTo>
                    <a:pt x="637" y="408"/>
                  </a:lnTo>
                  <a:lnTo>
                    <a:pt x="637" y="408"/>
                  </a:lnTo>
                  <a:lnTo>
                    <a:pt x="632" y="403"/>
                  </a:lnTo>
                  <a:lnTo>
                    <a:pt x="632" y="4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490" name="Freeform 14"/>
            <p:cNvSpPr>
              <a:spLocks noEditPoints="1"/>
            </p:cNvSpPr>
            <p:nvPr/>
          </p:nvSpPr>
          <p:spPr bwMode="auto">
            <a:xfrm>
              <a:off x="6762750" y="1611313"/>
              <a:ext cx="803275" cy="431800"/>
            </a:xfrm>
            <a:custGeom>
              <a:avLst/>
              <a:gdLst/>
              <a:ahLst/>
              <a:cxnLst>
                <a:cxn ang="0">
                  <a:pos x="492" y="71"/>
                </a:cxn>
                <a:cxn ang="0">
                  <a:pos x="267" y="71"/>
                </a:cxn>
                <a:cxn ang="0">
                  <a:pos x="267" y="0"/>
                </a:cxn>
                <a:cxn ang="0">
                  <a:pos x="239" y="0"/>
                </a:cxn>
                <a:cxn ang="0">
                  <a:pos x="239" y="71"/>
                </a:cxn>
                <a:cxn ang="0">
                  <a:pos x="14" y="71"/>
                </a:cxn>
                <a:cxn ang="0">
                  <a:pos x="14" y="71"/>
                </a:cxn>
                <a:cxn ang="0">
                  <a:pos x="5" y="75"/>
                </a:cxn>
                <a:cxn ang="0">
                  <a:pos x="0" y="85"/>
                </a:cxn>
                <a:cxn ang="0">
                  <a:pos x="0" y="146"/>
                </a:cxn>
                <a:cxn ang="0">
                  <a:pos x="28" y="146"/>
                </a:cxn>
                <a:cxn ang="0">
                  <a:pos x="28" y="146"/>
                </a:cxn>
                <a:cxn ang="0">
                  <a:pos x="28" y="99"/>
                </a:cxn>
                <a:cxn ang="0">
                  <a:pos x="28" y="99"/>
                </a:cxn>
                <a:cxn ang="0">
                  <a:pos x="239" y="99"/>
                </a:cxn>
                <a:cxn ang="0">
                  <a:pos x="239" y="146"/>
                </a:cxn>
                <a:cxn ang="0">
                  <a:pos x="267" y="146"/>
                </a:cxn>
                <a:cxn ang="0">
                  <a:pos x="267" y="99"/>
                </a:cxn>
                <a:cxn ang="0">
                  <a:pos x="267" y="99"/>
                </a:cxn>
                <a:cxn ang="0">
                  <a:pos x="478" y="99"/>
                </a:cxn>
                <a:cxn ang="0">
                  <a:pos x="478" y="99"/>
                </a:cxn>
                <a:cxn ang="0">
                  <a:pos x="478" y="146"/>
                </a:cxn>
                <a:cxn ang="0">
                  <a:pos x="506" y="146"/>
                </a:cxn>
                <a:cxn ang="0">
                  <a:pos x="506" y="85"/>
                </a:cxn>
                <a:cxn ang="0">
                  <a:pos x="506" y="85"/>
                </a:cxn>
                <a:cxn ang="0">
                  <a:pos x="502" y="75"/>
                </a:cxn>
                <a:cxn ang="0">
                  <a:pos x="492" y="71"/>
                </a:cxn>
                <a:cxn ang="0">
                  <a:pos x="492" y="71"/>
                </a:cxn>
                <a:cxn ang="0">
                  <a:pos x="328" y="169"/>
                </a:cxn>
                <a:cxn ang="0">
                  <a:pos x="178" y="169"/>
                </a:cxn>
                <a:cxn ang="0">
                  <a:pos x="178" y="169"/>
                </a:cxn>
                <a:cxn ang="0">
                  <a:pos x="174" y="174"/>
                </a:cxn>
                <a:cxn ang="0">
                  <a:pos x="174" y="268"/>
                </a:cxn>
                <a:cxn ang="0">
                  <a:pos x="174" y="268"/>
                </a:cxn>
                <a:cxn ang="0">
                  <a:pos x="178" y="272"/>
                </a:cxn>
                <a:cxn ang="0">
                  <a:pos x="328" y="272"/>
                </a:cxn>
                <a:cxn ang="0">
                  <a:pos x="328" y="272"/>
                </a:cxn>
                <a:cxn ang="0">
                  <a:pos x="333" y="268"/>
                </a:cxn>
                <a:cxn ang="0">
                  <a:pos x="333" y="174"/>
                </a:cxn>
                <a:cxn ang="0">
                  <a:pos x="333" y="174"/>
                </a:cxn>
                <a:cxn ang="0">
                  <a:pos x="328" y="169"/>
                </a:cxn>
                <a:cxn ang="0">
                  <a:pos x="328" y="169"/>
                </a:cxn>
              </a:cxnLst>
              <a:rect l="0" t="0" r="r" b="b"/>
              <a:pathLst>
                <a:path w="506" h="272">
                  <a:moveTo>
                    <a:pt x="492" y="71"/>
                  </a:moveTo>
                  <a:lnTo>
                    <a:pt x="267" y="71"/>
                  </a:lnTo>
                  <a:lnTo>
                    <a:pt x="267" y="0"/>
                  </a:lnTo>
                  <a:lnTo>
                    <a:pt x="239" y="0"/>
                  </a:lnTo>
                  <a:lnTo>
                    <a:pt x="239" y="71"/>
                  </a:lnTo>
                  <a:lnTo>
                    <a:pt x="14" y="71"/>
                  </a:lnTo>
                  <a:lnTo>
                    <a:pt x="14" y="71"/>
                  </a:lnTo>
                  <a:lnTo>
                    <a:pt x="5" y="75"/>
                  </a:lnTo>
                  <a:lnTo>
                    <a:pt x="0" y="85"/>
                  </a:lnTo>
                  <a:lnTo>
                    <a:pt x="0" y="146"/>
                  </a:lnTo>
                  <a:lnTo>
                    <a:pt x="28" y="146"/>
                  </a:lnTo>
                  <a:lnTo>
                    <a:pt x="28" y="146"/>
                  </a:lnTo>
                  <a:lnTo>
                    <a:pt x="28" y="99"/>
                  </a:lnTo>
                  <a:lnTo>
                    <a:pt x="28" y="99"/>
                  </a:lnTo>
                  <a:lnTo>
                    <a:pt x="239" y="99"/>
                  </a:lnTo>
                  <a:lnTo>
                    <a:pt x="239" y="146"/>
                  </a:lnTo>
                  <a:lnTo>
                    <a:pt x="267" y="146"/>
                  </a:lnTo>
                  <a:lnTo>
                    <a:pt x="267" y="99"/>
                  </a:lnTo>
                  <a:lnTo>
                    <a:pt x="267" y="99"/>
                  </a:lnTo>
                  <a:lnTo>
                    <a:pt x="478" y="99"/>
                  </a:lnTo>
                  <a:lnTo>
                    <a:pt x="478" y="99"/>
                  </a:lnTo>
                  <a:lnTo>
                    <a:pt x="478" y="146"/>
                  </a:lnTo>
                  <a:lnTo>
                    <a:pt x="506" y="146"/>
                  </a:lnTo>
                  <a:lnTo>
                    <a:pt x="506" y="85"/>
                  </a:lnTo>
                  <a:lnTo>
                    <a:pt x="506" y="85"/>
                  </a:lnTo>
                  <a:lnTo>
                    <a:pt x="502" y="75"/>
                  </a:lnTo>
                  <a:lnTo>
                    <a:pt x="492" y="71"/>
                  </a:lnTo>
                  <a:lnTo>
                    <a:pt x="492" y="71"/>
                  </a:lnTo>
                  <a:close/>
                  <a:moveTo>
                    <a:pt x="328" y="169"/>
                  </a:moveTo>
                  <a:lnTo>
                    <a:pt x="178" y="169"/>
                  </a:lnTo>
                  <a:lnTo>
                    <a:pt x="178" y="169"/>
                  </a:lnTo>
                  <a:lnTo>
                    <a:pt x="174" y="174"/>
                  </a:lnTo>
                  <a:lnTo>
                    <a:pt x="174" y="268"/>
                  </a:lnTo>
                  <a:lnTo>
                    <a:pt x="174" y="268"/>
                  </a:lnTo>
                  <a:lnTo>
                    <a:pt x="178" y="272"/>
                  </a:lnTo>
                  <a:lnTo>
                    <a:pt x="328" y="272"/>
                  </a:lnTo>
                  <a:lnTo>
                    <a:pt x="328" y="272"/>
                  </a:lnTo>
                  <a:lnTo>
                    <a:pt x="333" y="268"/>
                  </a:lnTo>
                  <a:lnTo>
                    <a:pt x="333" y="174"/>
                  </a:lnTo>
                  <a:lnTo>
                    <a:pt x="333" y="174"/>
                  </a:lnTo>
                  <a:lnTo>
                    <a:pt x="328" y="169"/>
                  </a:lnTo>
                  <a:lnTo>
                    <a:pt x="328" y="1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grpSp>
      <p:grpSp>
        <p:nvGrpSpPr>
          <p:cNvPr id="491" name="Group 153"/>
          <p:cNvGrpSpPr/>
          <p:nvPr/>
        </p:nvGrpSpPr>
        <p:grpSpPr>
          <a:xfrm>
            <a:off x="2033797" y="2297689"/>
            <a:ext cx="233087" cy="449326"/>
            <a:chOff x="1509713" y="1182688"/>
            <a:chExt cx="862013" cy="947737"/>
          </a:xfrm>
          <a:solidFill>
            <a:schemeClr val="accent1"/>
          </a:solidFill>
        </p:grpSpPr>
        <p:sp>
          <p:nvSpPr>
            <p:cNvPr id="492" name="Freeform 20"/>
            <p:cNvSpPr>
              <a:spLocks noEditPoints="1"/>
            </p:cNvSpPr>
            <p:nvPr/>
          </p:nvSpPr>
          <p:spPr bwMode="auto">
            <a:xfrm>
              <a:off x="1558926" y="1366838"/>
              <a:ext cx="763588" cy="763587"/>
            </a:xfrm>
            <a:custGeom>
              <a:avLst/>
              <a:gdLst/>
              <a:ahLst/>
              <a:cxnLst>
                <a:cxn ang="0">
                  <a:pos x="290" y="129"/>
                </a:cxn>
                <a:cxn ang="0">
                  <a:pos x="267" y="138"/>
                </a:cxn>
                <a:cxn ang="0">
                  <a:pos x="241" y="142"/>
                </a:cxn>
                <a:cxn ang="0">
                  <a:pos x="192" y="129"/>
                </a:cxn>
                <a:cxn ang="0">
                  <a:pos x="0" y="476"/>
                </a:cxn>
                <a:cxn ang="0">
                  <a:pos x="0" y="481"/>
                </a:cxn>
                <a:cxn ang="0">
                  <a:pos x="36" y="481"/>
                </a:cxn>
                <a:cxn ang="0">
                  <a:pos x="40" y="481"/>
                </a:cxn>
                <a:cxn ang="0">
                  <a:pos x="54" y="463"/>
                </a:cxn>
                <a:cxn ang="0">
                  <a:pos x="54" y="463"/>
                </a:cxn>
                <a:cxn ang="0">
                  <a:pos x="428" y="463"/>
                </a:cxn>
                <a:cxn ang="0">
                  <a:pos x="428" y="463"/>
                </a:cxn>
                <a:cxn ang="0">
                  <a:pos x="441" y="481"/>
                </a:cxn>
                <a:cxn ang="0">
                  <a:pos x="446" y="481"/>
                </a:cxn>
                <a:cxn ang="0">
                  <a:pos x="477" y="481"/>
                </a:cxn>
                <a:cxn ang="0">
                  <a:pos x="481" y="481"/>
                </a:cxn>
                <a:cxn ang="0">
                  <a:pos x="481" y="476"/>
                </a:cxn>
                <a:cxn ang="0">
                  <a:pos x="241" y="174"/>
                </a:cxn>
                <a:cxn ang="0">
                  <a:pos x="187" y="254"/>
                </a:cxn>
                <a:cxn ang="0">
                  <a:pos x="241" y="174"/>
                </a:cxn>
                <a:cxn ang="0">
                  <a:pos x="80" y="419"/>
                </a:cxn>
                <a:cxn ang="0">
                  <a:pos x="143" y="321"/>
                </a:cxn>
                <a:cxn ang="0">
                  <a:pos x="80" y="419"/>
                </a:cxn>
                <a:cxn ang="0">
                  <a:pos x="161" y="298"/>
                </a:cxn>
                <a:cxn ang="0">
                  <a:pos x="312" y="280"/>
                </a:cxn>
                <a:cxn ang="0">
                  <a:pos x="321" y="298"/>
                </a:cxn>
                <a:cxn ang="0">
                  <a:pos x="161" y="298"/>
                </a:cxn>
                <a:cxn ang="0">
                  <a:pos x="339" y="321"/>
                </a:cxn>
                <a:cxn ang="0">
                  <a:pos x="401" y="419"/>
                </a:cxn>
                <a:cxn ang="0">
                  <a:pos x="241" y="111"/>
                </a:cxn>
                <a:cxn ang="0">
                  <a:pos x="263" y="107"/>
                </a:cxn>
                <a:cxn ang="0">
                  <a:pos x="294" y="76"/>
                </a:cxn>
                <a:cxn ang="0">
                  <a:pos x="299" y="53"/>
                </a:cxn>
                <a:cxn ang="0">
                  <a:pos x="281" y="13"/>
                </a:cxn>
                <a:cxn ang="0">
                  <a:pos x="241" y="0"/>
                </a:cxn>
                <a:cxn ang="0">
                  <a:pos x="218" y="4"/>
                </a:cxn>
                <a:cxn ang="0">
                  <a:pos x="187" y="31"/>
                </a:cxn>
                <a:cxn ang="0">
                  <a:pos x="183" y="53"/>
                </a:cxn>
                <a:cxn ang="0">
                  <a:pos x="201" y="93"/>
                </a:cxn>
                <a:cxn ang="0">
                  <a:pos x="241" y="111"/>
                </a:cxn>
              </a:cxnLst>
              <a:rect l="0" t="0" r="r" b="b"/>
              <a:pathLst>
                <a:path w="481" h="481">
                  <a:moveTo>
                    <a:pt x="481" y="476"/>
                  </a:moveTo>
                  <a:lnTo>
                    <a:pt x="290" y="129"/>
                  </a:lnTo>
                  <a:lnTo>
                    <a:pt x="290" y="129"/>
                  </a:lnTo>
                  <a:lnTo>
                    <a:pt x="267" y="138"/>
                  </a:lnTo>
                  <a:lnTo>
                    <a:pt x="241" y="142"/>
                  </a:lnTo>
                  <a:lnTo>
                    <a:pt x="241" y="142"/>
                  </a:lnTo>
                  <a:lnTo>
                    <a:pt x="214" y="138"/>
                  </a:lnTo>
                  <a:lnTo>
                    <a:pt x="192" y="129"/>
                  </a:lnTo>
                  <a:lnTo>
                    <a:pt x="0" y="476"/>
                  </a:lnTo>
                  <a:lnTo>
                    <a:pt x="0" y="476"/>
                  </a:lnTo>
                  <a:lnTo>
                    <a:pt x="0" y="481"/>
                  </a:lnTo>
                  <a:lnTo>
                    <a:pt x="0" y="481"/>
                  </a:lnTo>
                  <a:lnTo>
                    <a:pt x="5" y="481"/>
                  </a:lnTo>
                  <a:lnTo>
                    <a:pt x="36" y="481"/>
                  </a:lnTo>
                  <a:lnTo>
                    <a:pt x="36" y="481"/>
                  </a:lnTo>
                  <a:lnTo>
                    <a:pt x="40" y="481"/>
                  </a:lnTo>
                  <a:lnTo>
                    <a:pt x="40" y="481"/>
                  </a:lnTo>
                  <a:lnTo>
                    <a:pt x="54" y="463"/>
                  </a:lnTo>
                  <a:lnTo>
                    <a:pt x="54" y="463"/>
                  </a:lnTo>
                  <a:lnTo>
                    <a:pt x="54" y="463"/>
                  </a:lnTo>
                  <a:lnTo>
                    <a:pt x="241" y="370"/>
                  </a:lnTo>
                  <a:lnTo>
                    <a:pt x="428" y="463"/>
                  </a:lnTo>
                  <a:lnTo>
                    <a:pt x="428" y="463"/>
                  </a:lnTo>
                  <a:lnTo>
                    <a:pt x="428" y="463"/>
                  </a:lnTo>
                  <a:lnTo>
                    <a:pt x="428" y="463"/>
                  </a:lnTo>
                  <a:lnTo>
                    <a:pt x="441" y="481"/>
                  </a:lnTo>
                  <a:lnTo>
                    <a:pt x="441" y="481"/>
                  </a:lnTo>
                  <a:lnTo>
                    <a:pt x="446" y="481"/>
                  </a:lnTo>
                  <a:lnTo>
                    <a:pt x="477" y="481"/>
                  </a:lnTo>
                  <a:lnTo>
                    <a:pt x="477" y="481"/>
                  </a:lnTo>
                  <a:lnTo>
                    <a:pt x="481" y="481"/>
                  </a:lnTo>
                  <a:lnTo>
                    <a:pt x="481" y="481"/>
                  </a:lnTo>
                  <a:lnTo>
                    <a:pt x="481" y="476"/>
                  </a:lnTo>
                  <a:lnTo>
                    <a:pt x="481" y="476"/>
                  </a:lnTo>
                  <a:close/>
                  <a:moveTo>
                    <a:pt x="241" y="174"/>
                  </a:moveTo>
                  <a:lnTo>
                    <a:pt x="241" y="174"/>
                  </a:lnTo>
                  <a:lnTo>
                    <a:pt x="294" y="254"/>
                  </a:lnTo>
                  <a:lnTo>
                    <a:pt x="187" y="254"/>
                  </a:lnTo>
                  <a:lnTo>
                    <a:pt x="187" y="254"/>
                  </a:lnTo>
                  <a:lnTo>
                    <a:pt x="241" y="174"/>
                  </a:lnTo>
                  <a:lnTo>
                    <a:pt x="241" y="174"/>
                  </a:lnTo>
                  <a:close/>
                  <a:moveTo>
                    <a:pt x="80" y="419"/>
                  </a:moveTo>
                  <a:lnTo>
                    <a:pt x="80" y="419"/>
                  </a:lnTo>
                  <a:lnTo>
                    <a:pt x="143" y="321"/>
                  </a:lnTo>
                  <a:lnTo>
                    <a:pt x="210" y="352"/>
                  </a:lnTo>
                  <a:lnTo>
                    <a:pt x="80" y="419"/>
                  </a:lnTo>
                  <a:close/>
                  <a:moveTo>
                    <a:pt x="161" y="298"/>
                  </a:moveTo>
                  <a:lnTo>
                    <a:pt x="161" y="298"/>
                  </a:lnTo>
                  <a:lnTo>
                    <a:pt x="169" y="280"/>
                  </a:lnTo>
                  <a:lnTo>
                    <a:pt x="312" y="280"/>
                  </a:lnTo>
                  <a:lnTo>
                    <a:pt x="312" y="280"/>
                  </a:lnTo>
                  <a:lnTo>
                    <a:pt x="321" y="298"/>
                  </a:lnTo>
                  <a:lnTo>
                    <a:pt x="241" y="338"/>
                  </a:lnTo>
                  <a:lnTo>
                    <a:pt x="161" y="298"/>
                  </a:lnTo>
                  <a:close/>
                  <a:moveTo>
                    <a:pt x="272" y="352"/>
                  </a:moveTo>
                  <a:lnTo>
                    <a:pt x="339" y="321"/>
                  </a:lnTo>
                  <a:lnTo>
                    <a:pt x="339" y="321"/>
                  </a:lnTo>
                  <a:lnTo>
                    <a:pt x="401" y="419"/>
                  </a:lnTo>
                  <a:lnTo>
                    <a:pt x="272" y="352"/>
                  </a:lnTo>
                  <a:close/>
                  <a:moveTo>
                    <a:pt x="241" y="111"/>
                  </a:moveTo>
                  <a:lnTo>
                    <a:pt x="241" y="111"/>
                  </a:lnTo>
                  <a:lnTo>
                    <a:pt x="263" y="107"/>
                  </a:lnTo>
                  <a:lnTo>
                    <a:pt x="281" y="93"/>
                  </a:lnTo>
                  <a:lnTo>
                    <a:pt x="294" y="76"/>
                  </a:lnTo>
                  <a:lnTo>
                    <a:pt x="299" y="53"/>
                  </a:lnTo>
                  <a:lnTo>
                    <a:pt x="299" y="53"/>
                  </a:lnTo>
                  <a:lnTo>
                    <a:pt x="294" y="31"/>
                  </a:lnTo>
                  <a:lnTo>
                    <a:pt x="281" y="13"/>
                  </a:lnTo>
                  <a:lnTo>
                    <a:pt x="263" y="4"/>
                  </a:lnTo>
                  <a:lnTo>
                    <a:pt x="241" y="0"/>
                  </a:lnTo>
                  <a:lnTo>
                    <a:pt x="241" y="0"/>
                  </a:lnTo>
                  <a:lnTo>
                    <a:pt x="218" y="4"/>
                  </a:lnTo>
                  <a:lnTo>
                    <a:pt x="201" y="13"/>
                  </a:lnTo>
                  <a:lnTo>
                    <a:pt x="187" y="31"/>
                  </a:lnTo>
                  <a:lnTo>
                    <a:pt x="183" y="53"/>
                  </a:lnTo>
                  <a:lnTo>
                    <a:pt x="183" y="53"/>
                  </a:lnTo>
                  <a:lnTo>
                    <a:pt x="187" y="76"/>
                  </a:lnTo>
                  <a:lnTo>
                    <a:pt x="201" y="93"/>
                  </a:lnTo>
                  <a:lnTo>
                    <a:pt x="218" y="107"/>
                  </a:lnTo>
                  <a:lnTo>
                    <a:pt x="241" y="111"/>
                  </a:lnTo>
                  <a:lnTo>
                    <a:pt x="241"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493" name="Freeform 21"/>
            <p:cNvSpPr>
              <a:spLocks noEditPoints="1"/>
            </p:cNvSpPr>
            <p:nvPr/>
          </p:nvSpPr>
          <p:spPr bwMode="auto">
            <a:xfrm>
              <a:off x="1509713" y="1182688"/>
              <a:ext cx="862013" cy="544512"/>
            </a:xfrm>
            <a:custGeom>
              <a:avLst/>
              <a:gdLst/>
              <a:ahLst/>
              <a:cxnLst>
                <a:cxn ang="0">
                  <a:pos x="463" y="4"/>
                </a:cxn>
                <a:cxn ang="0">
                  <a:pos x="463" y="18"/>
                </a:cxn>
                <a:cxn ang="0">
                  <a:pos x="521" y="174"/>
                </a:cxn>
                <a:cxn ang="0">
                  <a:pos x="490" y="290"/>
                </a:cxn>
                <a:cxn ang="0">
                  <a:pos x="463" y="339"/>
                </a:cxn>
                <a:cxn ang="0">
                  <a:pos x="481" y="339"/>
                </a:cxn>
                <a:cxn ang="0">
                  <a:pos x="543" y="174"/>
                </a:cxn>
                <a:cxn ang="0">
                  <a:pos x="508" y="40"/>
                </a:cxn>
                <a:cxn ang="0">
                  <a:pos x="374" y="111"/>
                </a:cxn>
                <a:cxn ang="0">
                  <a:pos x="383" y="147"/>
                </a:cxn>
                <a:cxn ang="0">
                  <a:pos x="374" y="214"/>
                </a:cxn>
                <a:cxn ang="0">
                  <a:pos x="374" y="232"/>
                </a:cxn>
                <a:cxn ang="0">
                  <a:pos x="401" y="218"/>
                </a:cxn>
                <a:cxn ang="0">
                  <a:pos x="414" y="174"/>
                </a:cxn>
                <a:cxn ang="0">
                  <a:pos x="388" y="111"/>
                </a:cxn>
                <a:cxn ang="0">
                  <a:pos x="374" y="111"/>
                </a:cxn>
                <a:cxn ang="0">
                  <a:pos x="419" y="58"/>
                </a:cxn>
                <a:cxn ang="0">
                  <a:pos x="419" y="76"/>
                </a:cxn>
                <a:cxn ang="0">
                  <a:pos x="454" y="174"/>
                </a:cxn>
                <a:cxn ang="0">
                  <a:pos x="432" y="245"/>
                </a:cxn>
                <a:cxn ang="0">
                  <a:pos x="419" y="285"/>
                </a:cxn>
                <a:cxn ang="0">
                  <a:pos x="437" y="281"/>
                </a:cxn>
                <a:cxn ang="0">
                  <a:pos x="477" y="174"/>
                </a:cxn>
                <a:cxn ang="0">
                  <a:pos x="454" y="85"/>
                </a:cxn>
                <a:cxn ang="0">
                  <a:pos x="22" y="174"/>
                </a:cxn>
                <a:cxn ang="0">
                  <a:pos x="80" y="18"/>
                </a:cxn>
                <a:cxn ang="0">
                  <a:pos x="80" y="4"/>
                </a:cxn>
                <a:cxn ang="0">
                  <a:pos x="36" y="40"/>
                </a:cxn>
                <a:cxn ang="0">
                  <a:pos x="0" y="174"/>
                </a:cxn>
                <a:cxn ang="0">
                  <a:pos x="62" y="339"/>
                </a:cxn>
                <a:cxn ang="0">
                  <a:pos x="80" y="339"/>
                </a:cxn>
                <a:cxn ang="0">
                  <a:pos x="53" y="290"/>
                </a:cxn>
                <a:cxn ang="0">
                  <a:pos x="22" y="174"/>
                </a:cxn>
                <a:cxn ang="0">
                  <a:pos x="107" y="58"/>
                </a:cxn>
                <a:cxn ang="0">
                  <a:pos x="67" y="143"/>
                </a:cxn>
                <a:cxn ang="0">
                  <a:pos x="76" y="232"/>
                </a:cxn>
                <a:cxn ang="0">
                  <a:pos x="116" y="285"/>
                </a:cxn>
                <a:cxn ang="0">
                  <a:pos x="125" y="267"/>
                </a:cxn>
                <a:cxn ang="0">
                  <a:pos x="89" y="196"/>
                </a:cxn>
                <a:cxn ang="0">
                  <a:pos x="98" y="120"/>
                </a:cxn>
                <a:cxn ang="0">
                  <a:pos x="129" y="67"/>
                </a:cxn>
                <a:cxn ang="0">
                  <a:pos x="169" y="111"/>
                </a:cxn>
                <a:cxn ang="0">
                  <a:pos x="143" y="125"/>
                </a:cxn>
                <a:cxn ang="0">
                  <a:pos x="129" y="174"/>
                </a:cxn>
                <a:cxn ang="0">
                  <a:pos x="151" y="227"/>
                </a:cxn>
                <a:cxn ang="0">
                  <a:pos x="169" y="232"/>
                </a:cxn>
                <a:cxn ang="0">
                  <a:pos x="160" y="196"/>
                </a:cxn>
                <a:cxn ang="0">
                  <a:pos x="169" y="129"/>
                </a:cxn>
                <a:cxn ang="0">
                  <a:pos x="169" y="111"/>
                </a:cxn>
              </a:cxnLst>
              <a:rect l="0" t="0" r="r" b="b"/>
              <a:pathLst>
                <a:path w="543" h="343">
                  <a:moveTo>
                    <a:pt x="481" y="4"/>
                  </a:moveTo>
                  <a:lnTo>
                    <a:pt x="481" y="4"/>
                  </a:lnTo>
                  <a:lnTo>
                    <a:pt x="472" y="0"/>
                  </a:lnTo>
                  <a:lnTo>
                    <a:pt x="463" y="4"/>
                  </a:lnTo>
                  <a:lnTo>
                    <a:pt x="463" y="4"/>
                  </a:lnTo>
                  <a:lnTo>
                    <a:pt x="459" y="9"/>
                  </a:lnTo>
                  <a:lnTo>
                    <a:pt x="463" y="18"/>
                  </a:lnTo>
                  <a:lnTo>
                    <a:pt x="463" y="18"/>
                  </a:lnTo>
                  <a:lnTo>
                    <a:pt x="486" y="53"/>
                  </a:lnTo>
                  <a:lnTo>
                    <a:pt x="508" y="89"/>
                  </a:lnTo>
                  <a:lnTo>
                    <a:pt x="517" y="129"/>
                  </a:lnTo>
                  <a:lnTo>
                    <a:pt x="521" y="174"/>
                  </a:lnTo>
                  <a:lnTo>
                    <a:pt x="521" y="174"/>
                  </a:lnTo>
                  <a:lnTo>
                    <a:pt x="517" y="214"/>
                  </a:lnTo>
                  <a:lnTo>
                    <a:pt x="508" y="254"/>
                  </a:lnTo>
                  <a:lnTo>
                    <a:pt x="490" y="290"/>
                  </a:lnTo>
                  <a:lnTo>
                    <a:pt x="463" y="325"/>
                  </a:lnTo>
                  <a:lnTo>
                    <a:pt x="463" y="325"/>
                  </a:lnTo>
                  <a:lnTo>
                    <a:pt x="459" y="330"/>
                  </a:lnTo>
                  <a:lnTo>
                    <a:pt x="463" y="339"/>
                  </a:lnTo>
                  <a:lnTo>
                    <a:pt x="463" y="339"/>
                  </a:lnTo>
                  <a:lnTo>
                    <a:pt x="472" y="343"/>
                  </a:lnTo>
                  <a:lnTo>
                    <a:pt x="481" y="339"/>
                  </a:lnTo>
                  <a:lnTo>
                    <a:pt x="481" y="339"/>
                  </a:lnTo>
                  <a:lnTo>
                    <a:pt x="508" y="303"/>
                  </a:lnTo>
                  <a:lnTo>
                    <a:pt x="530" y="263"/>
                  </a:lnTo>
                  <a:lnTo>
                    <a:pt x="539" y="218"/>
                  </a:lnTo>
                  <a:lnTo>
                    <a:pt x="543" y="174"/>
                  </a:lnTo>
                  <a:lnTo>
                    <a:pt x="543" y="174"/>
                  </a:lnTo>
                  <a:lnTo>
                    <a:pt x="539" y="125"/>
                  </a:lnTo>
                  <a:lnTo>
                    <a:pt x="526" y="80"/>
                  </a:lnTo>
                  <a:lnTo>
                    <a:pt x="508" y="40"/>
                  </a:lnTo>
                  <a:lnTo>
                    <a:pt x="481" y="4"/>
                  </a:lnTo>
                  <a:lnTo>
                    <a:pt x="481" y="4"/>
                  </a:lnTo>
                  <a:close/>
                  <a:moveTo>
                    <a:pt x="374" y="111"/>
                  </a:moveTo>
                  <a:lnTo>
                    <a:pt x="374" y="111"/>
                  </a:lnTo>
                  <a:lnTo>
                    <a:pt x="370" y="120"/>
                  </a:lnTo>
                  <a:lnTo>
                    <a:pt x="374" y="129"/>
                  </a:lnTo>
                  <a:lnTo>
                    <a:pt x="374" y="129"/>
                  </a:lnTo>
                  <a:lnTo>
                    <a:pt x="383" y="147"/>
                  </a:lnTo>
                  <a:lnTo>
                    <a:pt x="388" y="174"/>
                  </a:lnTo>
                  <a:lnTo>
                    <a:pt x="388" y="174"/>
                  </a:lnTo>
                  <a:lnTo>
                    <a:pt x="383" y="196"/>
                  </a:lnTo>
                  <a:lnTo>
                    <a:pt x="374" y="214"/>
                  </a:lnTo>
                  <a:lnTo>
                    <a:pt x="374" y="214"/>
                  </a:lnTo>
                  <a:lnTo>
                    <a:pt x="370" y="223"/>
                  </a:lnTo>
                  <a:lnTo>
                    <a:pt x="374" y="232"/>
                  </a:lnTo>
                  <a:lnTo>
                    <a:pt x="374" y="232"/>
                  </a:lnTo>
                  <a:lnTo>
                    <a:pt x="383" y="232"/>
                  </a:lnTo>
                  <a:lnTo>
                    <a:pt x="392" y="227"/>
                  </a:lnTo>
                  <a:lnTo>
                    <a:pt x="392" y="227"/>
                  </a:lnTo>
                  <a:lnTo>
                    <a:pt x="401" y="218"/>
                  </a:lnTo>
                  <a:lnTo>
                    <a:pt x="405" y="200"/>
                  </a:lnTo>
                  <a:lnTo>
                    <a:pt x="410" y="187"/>
                  </a:lnTo>
                  <a:lnTo>
                    <a:pt x="414" y="174"/>
                  </a:lnTo>
                  <a:lnTo>
                    <a:pt x="414" y="174"/>
                  </a:lnTo>
                  <a:lnTo>
                    <a:pt x="410" y="156"/>
                  </a:lnTo>
                  <a:lnTo>
                    <a:pt x="405" y="143"/>
                  </a:lnTo>
                  <a:lnTo>
                    <a:pt x="401" y="125"/>
                  </a:lnTo>
                  <a:lnTo>
                    <a:pt x="388" y="111"/>
                  </a:lnTo>
                  <a:lnTo>
                    <a:pt x="388" y="111"/>
                  </a:lnTo>
                  <a:lnTo>
                    <a:pt x="383" y="111"/>
                  </a:lnTo>
                  <a:lnTo>
                    <a:pt x="374" y="111"/>
                  </a:lnTo>
                  <a:lnTo>
                    <a:pt x="374" y="111"/>
                  </a:lnTo>
                  <a:close/>
                  <a:moveTo>
                    <a:pt x="437" y="58"/>
                  </a:moveTo>
                  <a:lnTo>
                    <a:pt x="437" y="58"/>
                  </a:lnTo>
                  <a:lnTo>
                    <a:pt x="428" y="58"/>
                  </a:lnTo>
                  <a:lnTo>
                    <a:pt x="419" y="58"/>
                  </a:lnTo>
                  <a:lnTo>
                    <a:pt x="419" y="58"/>
                  </a:lnTo>
                  <a:lnTo>
                    <a:pt x="414" y="67"/>
                  </a:lnTo>
                  <a:lnTo>
                    <a:pt x="419" y="76"/>
                  </a:lnTo>
                  <a:lnTo>
                    <a:pt x="419" y="76"/>
                  </a:lnTo>
                  <a:lnTo>
                    <a:pt x="432" y="98"/>
                  </a:lnTo>
                  <a:lnTo>
                    <a:pt x="445" y="120"/>
                  </a:lnTo>
                  <a:lnTo>
                    <a:pt x="454" y="147"/>
                  </a:lnTo>
                  <a:lnTo>
                    <a:pt x="454" y="174"/>
                  </a:lnTo>
                  <a:lnTo>
                    <a:pt x="454" y="174"/>
                  </a:lnTo>
                  <a:lnTo>
                    <a:pt x="454" y="196"/>
                  </a:lnTo>
                  <a:lnTo>
                    <a:pt x="445" y="223"/>
                  </a:lnTo>
                  <a:lnTo>
                    <a:pt x="432" y="245"/>
                  </a:lnTo>
                  <a:lnTo>
                    <a:pt x="419" y="267"/>
                  </a:lnTo>
                  <a:lnTo>
                    <a:pt x="419" y="267"/>
                  </a:lnTo>
                  <a:lnTo>
                    <a:pt x="414" y="276"/>
                  </a:lnTo>
                  <a:lnTo>
                    <a:pt x="419" y="285"/>
                  </a:lnTo>
                  <a:lnTo>
                    <a:pt x="419" y="285"/>
                  </a:lnTo>
                  <a:lnTo>
                    <a:pt x="428" y="285"/>
                  </a:lnTo>
                  <a:lnTo>
                    <a:pt x="437" y="281"/>
                  </a:lnTo>
                  <a:lnTo>
                    <a:pt x="437" y="281"/>
                  </a:lnTo>
                  <a:lnTo>
                    <a:pt x="454" y="258"/>
                  </a:lnTo>
                  <a:lnTo>
                    <a:pt x="468" y="232"/>
                  </a:lnTo>
                  <a:lnTo>
                    <a:pt x="477" y="200"/>
                  </a:lnTo>
                  <a:lnTo>
                    <a:pt x="477" y="174"/>
                  </a:lnTo>
                  <a:lnTo>
                    <a:pt x="477" y="174"/>
                  </a:lnTo>
                  <a:lnTo>
                    <a:pt x="477" y="143"/>
                  </a:lnTo>
                  <a:lnTo>
                    <a:pt x="468" y="111"/>
                  </a:lnTo>
                  <a:lnTo>
                    <a:pt x="454" y="85"/>
                  </a:lnTo>
                  <a:lnTo>
                    <a:pt x="437" y="58"/>
                  </a:lnTo>
                  <a:lnTo>
                    <a:pt x="437" y="58"/>
                  </a:lnTo>
                  <a:close/>
                  <a:moveTo>
                    <a:pt x="22" y="174"/>
                  </a:moveTo>
                  <a:lnTo>
                    <a:pt x="22" y="174"/>
                  </a:lnTo>
                  <a:lnTo>
                    <a:pt x="27" y="129"/>
                  </a:lnTo>
                  <a:lnTo>
                    <a:pt x="36" y="89"/>
                  </a:lnTo>
                  <a:lnTo>
                    <a:pt x="58" y="53"/>
                  </a:lnTo>
                  <a:lnTo>
                    <a:pt x="80" y="18"/>
                  </a:lnTo>
                  <a:lnTo>
                    <a:pt x="80" y="18"/>
                  </a:lnTo>
                  <a:lnTo>
                    <a:pt x="85" y="9"/>
                  </a:lnTo>
                  <a:lnTo>
                    <a:pt x="80" y="4"/>
                  </a:lnTo>
                  <a:lnTo>
                    <a:pt x="80" y="4"/>
                  </a:lnTo>
                  <a:lnTo>
                    <a:pt x="71" y="0"/>
                  </a:lnTo>
                  <a:lnTo>
                    <a:pt x="62" y="4"/>
                  </a:lnTo>
                  <a:lnTo>
                    <a:pt x="62" y="4"/>
                  </a:lnTo>
                  <a:lnTo>
                    <a:pt x="36" y="40"/>
                  </a:lnTo>
                  <a:lnTo>
                    <a:pt x="18" y="80"/>
                  </a:lnTo>
                  <a:lnTo>
                    <a:pt x="4" y="125"/>
                  </a:lnTo>
                  <a:lnTo>
                    <a:pt x="0" y="174"/>
                  </a:lnTo>
                  <a:lnTo>
                    <a:pt x="0" y="174"/>
                  </a:lnTo>
                  <a:lnTo>
                    <a:pt x="4" y="218"/>
                  </a:lnTo>
                  <a:lnTo>
                    <a:pt x="13" y="263"/>
                  </a:lnTo>
                  <a:lnTo>
                    <a:pt x="36" y="303"/>
                  </a:lnTo>
                  <a:lnTo>
                    <a:pt x="62" y="339"/>
                  </a:lnTo>
                  <a:lnTo>
                    <a:pt x="62" y="339"/>
                  </a:lnTo>
                  <a:lnTo>
                    <a:pt x="71" y="343"/>
                  </a:lnTo>
                  <a:lnTo>
                    <a:pt x="80" y="339"/>
                  </a:lnTo>
                  <a:lnTo>
                    <a:pt x="80" y="339"/>
                  </a:lnTo>
                  <a:lnTo>
                    <a:pt x="85" y="330"/>
                  </a:lnTo>
                  <a:lnTo>
                    <a:pt x="80" y="325"/>
                  </a:lnTo>
                  <a:lnTo>
                    <a:pt x="80" y="325"/>
                  </a:lnTo>
                  <a:lnTo>
                    <a:pt x="53" y="290"/>
                  </a:lnTo>
                  <a:lnTo>
                    <a:pt x="36" y="254"/>
                  </a:lnTo>
                  <a:lnTo>
                    <a:pt x="27" y="214"/>
                  </a:lnTo>
                  <a:lnTo>
                    <a:pt x="22" y="174"/>
                  </a:lnTo>
                  <a:lnTo>
                    <a:pt x="22" y="174"/>
                  </a:lnTo>
                  <a:close/>
                  <a:moveTo>
                    <a:pt x="125" y="58"/>
                  </a:moveTo>
                  <a:lnTo>
                    <a:pt x="125" y="58"/>
                  </a:lnTo>
                  <a:lnTo>
                    <a:pt x="116" y="58"/>
                  </a:lnTo>
                  <a:lnTo>
                    <a:pt x="107" y="58"/>
                  </a:lnTo>
                  <a:lnTo>
                    <a:pt x="107" y="58"/>
                  </a:lnTo>
                  <a:lnTo>
                    <a:pt x="89" y="85"/>
                  </a:lnTo>
                  <a:lnTo>
                    <a:pt x="76" y="111"/>
                  </a:lnTo>
                  <a:lnTo>
                    <a:pt x="67" y="143"/>
                  </a:lnTo>
                  <a:lnTo>
                    <a:pt x="67" y="174"/>
                  </a:lnTo>
                  <a:lnTo>
                    <a:pt x="67" y="174"/>
                  </a:lnTo>
                  <a:lnTo>
                    <a:pt x="67" y="200"/>
                  </a:lnTo>
                  <a:lnTo>
                    <a:pt x="76" y="232"/>
                  </a:lnTo>
                  <a:lnTo>
                    <a:pt x="89" y="258"/>
                  </a:lnTo>
                  <a:lnTo>
                    <a:pt x="107" y="281"/>
                  </a:lnTo>
                  <a:lnTo>
                    <a:pt x="107" y="281"/>
                  </a:lnTo>
                  <a:lnTo>
                    <a:pt x="116" y="285"/>
                  </a:lnTo>
                  <a:lnTo>
                    <a:pt x="125" y="285"/>
                  </a:lnTo>
                  <a:lnTo>
                    <a:pt x="125" y="285"/>
                  </a:lnTo>
                  <a:lnTo>
                    <a:pt x="129" y="276"/>
                  </a:lnTo>
                  <a:lnTo>
                    <a:pt x="125" y="267"/>
                  </a:lnTo>
                  <a:lnTo>
                    <a:pt x="125" y="267"/>
                  </a:lnTo>
                  <a:lnTo>
                    <a:pt x="111" y="245"/>
                  </a:lnTo>
                  <a:lnTo>
                    <a:pt x="98" y="223"/>
                  </a:lnTo>
                  <a:lnTo>
                    <a:pt x="89" y="196"/>
                  </a:lnTo>
                  <a:lnTo>
                    <a:pt x="89" y="174"/>
                  </a:lnTo>
                  <a:lnTo>
                    <a:pt x="89" y="174"/>
                  </a:lnTo>
                  <a:lnTo>
                    <a:pt x="89" y="147"/>
                  </a:lnTo>
                  <a:lnTo>
                    <a:pt x="98" y="120"/>
                  </a:lnTo>
                  <a:lnTo>
                    <a:pt x="111" y="98"/>
                  </a:lnTo>
                  <a:lnTo>
                    <a:pt x="125" y="76"/>
                  </a:lnTo>
                  <a:lnTo>
                    <a:pt x="125" y="76"/>
                  </a:lnTo>
                  <a:lnTo>
                    <a:pt x="129" y="67"/>
                  </a:lnTo>
                  <a:lnTo>
                    <a:pt x="125" y="58"/>
                  </a:lnTo>
                  <a:lnTo>
                    <a:pt x="125" y="58"/>
                  </a:lnTo>
                  <a:close/>
                  <a:moveTo>
                    <a:pt x="169" y="111"/>
                  </a:moveTo>
                  <a:lnTo>
                    <a:pt x="169" y="111"/>
                  </a:lnTo>
                  <a:lnTo>
                    <a:pt x="160" y="111"/>
                  </a:lnTo>
                  <a:lnTo>
                    <a:pt x="156" y="111"/>
                  </a:lnTo>
                  <a:lnTo>
                    <a:pt x="156" y="111"/>
                  </a:lnTo>
                  <a:lnTo>
                    <a:pt x="143" y="125"/>
                  </a:lnTo>
                  <a:lnTo>
                    <a:pt x="138" y="143"/>
                  </a:lnTo>
                  <a:lnTo>
                    <a:pt x="134" y="156"/>
                  </a:lnTo>
                  <a:lnTo>
                    <a:pt x="129" y="174"/>
                  </a:lnTo>
                  <a:lnTo>
                    <a:pt x="129" y="174"/>
                  </a:lnTo>
                  <a:lnTo>
                    <a:pt x="134" y="187"/>
                  </a:lnTo>
                  <a:lnTo>
                    <a:pt x="138" y="200"/>
                  </a:lnTo>
                  <a:lnTo>
                    <a:pt x="143" y="218"/>
                  </a:lnTo>
                  <a:lnTo>
                    <a:pt x="151" y="227"/>
                  </a:lnTo>
                  <a:lnTo>
                    <a:pt x="151" y="227"/>
                  </a:lnTo>
                  <a:lnTo>
                    <a:pt x="160" y="232"/>
                  </a:lnTo>
                  <a:lnTo>
                    <a:pt x="169" y="232"/>
                  </a:lnTo>
                  <a:lnTo>
                    <a:pt x="169" y="232"/>
                  </a:lnTo>
                  <a:lnTo>
                    <a:pt x="174" y="223"/>
                  </a:lnTo>
                  <a:lnTo>
                    <a:pt x="169" y="214"/>
                  </a:lnTo>
                  <a:lnTo>
                    <a:pt x="169" y="214"/>
                  </a:lnTo>
                  <a:lnTo>
                    <a:pt x="160" y="196"/>
                  </a:lnTo>
                  <a:lnTo>
                    <a:pt x="156" y="174"/>
                  </a:lnTo>
                  <a:lnTo>
                    <a:pt x="156" y="174"/>
                  </a:lnTo>
                  <a:lnTo>
                    <a:pt x="160" y="147"/>
                  </a:lnTo>
                  <a:lnTo>
                    <a:pt x="169" y="129"/>
                  </a:lnTo>
                  <a:lnTo>
                    <a:pt x="169" y="129"/>
                  </a:lnTo>
                  <a:lnTo>
                    <a:pt x="174" y="120"/>
                  </a:lnTo>
                  <a:lnTo>
                    <a:pt x="169" y="111"/>
                  </a:lnTo>
                  <a:lnTo>
                    <a:pt x="169"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grpSp>
      <p:grpSp>
        <p:nvGrpSpPr>
          <p:cNvPr id="494" name="Group 24"/>
          <p:cNvGrpSpPr/>
          <p:nvPr/>
        </p:nvGrpSpPr>
        <p:grpSpPr>
          <a:xfrm>
            <a:off x="7980974" y="2789326"/>
            <a:ext cx="341036" cy="375606"/>
            <a:chOff x="6856413" y="2879726"/>
            <a:chExt cx="736601" cy="749300"/>
          </a:xfrm>
          <a:solidFill>
            <a:schemeClr val="accent1"/>
          </a:solidFill>
        </p:grpSpPr>
        <p:sp>
          <p:nvSpPr>
            <p:cNvPr id="495" name="Freeform 41"/>
            <p:cNvSpPr>
              <a:spLocks noEditPoints="1"/>
            </p:cNvSpPr>
            <p:nvPr/>
          </p:nvSpPr>
          <p:spPr bwMode="auto">
            <a:xfrm>
              <a:off x="6856413" y="2879726"/>
              <a:ext cx="44450" cy="749300"/>
            </a:xfrm>
            <a:custGeom>
              <a:avLst/>
              <a:gdLst/>
              <a:ahLst/>
              <a:cxnLst>
                <a:cxn ang="0">
                  <a:pos x="0" y="304"/>
                </a:cxn>
                <a:cxn ang="0">
                  <a:pos x="28" y="304"/>
                </a:cxn>
                <a:cxn ang="0">
                  <a:pos x="28" y="168"/>
                </a:cxn>
                <a:cxn ang="0">
                  <a:pos x="0" y="168"/>
                </a:cxn>
                <a:cxn ang="0">
                  <a:pos x="0" y="304"/>
                </a:cxn>
                <a:cxn ang="0">
                  <a:pos x="0" y="463"/>
                </a:cxn>
                <a:cxn ang="0">
                  <a:pos x="0" y="463"/>
                </a:cxn>
                <a:cxn ang="0">
                  <a:pos x="0" y="468"/>
                </a:cxn>
                <a:cxn ang="0">
                  <a:pos x="9" y="472"/>
                </a:cxn>
                <a:cxn ang="0">
                  <a:pos x="28" y="472"/>
                </a:cxn>
                <a:cxn ang="0">
                  <a:pos x="28" y="331"/>
                </a:cxn>
                <a:cxn ang="0">
                  <a:pos x="0" y="331"/>
                </a:cxn>
                <a:cxn ang="0">
                  <a:pos x="0" y="463"/>
                </a:cxn>
                <a:cxn ang="0">
                  <a:pos x="9" y="0"/>
                </a:cxn>
                <a:cxn ang="0">
                  <a:pos x="9" y="0"/>
                </a:cxn>
                <a:cxn ang="0">
                  <a:pos x="0" y="4"/>
                </a:cxn>
                <a:cxn ang="0">
                  <a:pos x="0" y="9"/>
                </a:cxn>
                <a:cxn ang="0">
                  <a:pos x="0" y="141"/>
                </a:cxn>
                <a:cxn ang="0">
                  <a:pos x="28" y="141"/>
                </a:cxn>
                <a:cxn ang="0">
                  <a:pos x="28" y="0"/>
                </a:cxn>
                <a:cxn ang="0">
                  <a:pos x="9" y="0"/>
                </a:cxn>
              </a:cxnLst>
              <a:rect l="0" t="0" r="r" b="b"/>
              <a:pathLst>
                <a:path w="28" h="472">
                  <a:moveTo>
                    <a:pt x="0" y="304"/>
                  </a:moveTo>
                  <a:lnTo>
                    <a:pt x="28" y="304"/>
                  </a:lnTo>
                  <a:lnTo>
                    <a:pt x="28" y="168"/>
                  </a:lnTo>
                  <a:lnTo>
                    <a:pt x="0" y="168"/>
                  </a:lnTo>
                  <a:lnTo>
                    <a:pt x="0" y="304"/>
                  </a:lnTo>
                  <a:close/>
                  <a:moveTo>
                    <a:pt x="0" y="463"/>
                  </a:moveTo>
                  <a:lnTo>
                    <a:pt x="0" y="463"/>
                  </a:lnTo>
                  <a:lnTo>
                    <a:pt x="0" y="468"/>
                  </a:lnTo>
                  <a:lnTo>
                    <a:pt x="9" y="472"/>
                  </a:lnTo>
                  <a:lnTo>
                    <a:pt x="28" y="472"/>
                  </a:lnTo>
                  <a:lnTo>
                    <a:pt x="28" y="331"/>
                  </a:lnTo>
                  <a:lnTo>
                    <a:pt x="0" y="331"/>
                  </a:lnTo>
                  <a:lnTo>
                    <a:pt x="0" y="463"/>
                  </a:lnTo>
                  <a:close/>
                  <a:moveTo>
                    <a:pt x="9" y="0"/>
                  </a:moveTo>
                  <a:lnTo>
                    <a:pt x="9" y="0"/>
                  </a:lnTo>
                  <a:lnTo>
                    <a:pt x="0" y="4"/>
                  </a:lnTo>
                  <a:lnTo>
                    <a:pt x="0" y="9"/>
                  </a:lnTo>
                  <a:lnTo>
                    <a:pt x="0" y="141"/>
                  </a:lnTo>
                  <a:lnTo>
                    <a:pt x="28" y="141"/>
                  </a:lnTo>
                  <a:lnTo>
                    <a:pt x="28" y="0"/>
                  </a:ln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sp>
          <p:nvSpPr>
            <p:cNvPr id="496" name="Freeform 42"/>
            <p:cNvSpPr>
              <a:spLocks noEditPoints="1"/>
            </p:cNvSpPr>
            <p:nvPr/>
          </p:nvSpPr>
          <p:spPr bwMode="auto">
            <a:xfrm>
              <a:off x="6950076" y="2879726"/>
              <a:ext cx="642938" cy="749300"/>
            </a:xfrm>
            <a:custGeom>
              <a:avLst/>
              <a:gdLst/>
              <a:ahLst/>
              <a:cxnLst>
                <a:cxn ang="0">
                  <a:pos x="396" y="472"/>
                </a:cxn>
                <a:cxn ang="0">
                  <a:pos x="405" y="468"/>
                </a:cxn>
                <a:cxn ang="0">
                  <a:pos x="405" y="331"/>
                </a:cxn>
                <a:cxn ang="0">
                  <a:pos x="0" y="472"/>
                </a:cxn>
                <a:cxn ang="0">
                  <a:pos x="332" y="377"/>
                </a:cxn>
                <a:cxn ang="0">
                  <a:pos x="350" y="386"/>
                </a:cxn>
                <a:cxn ang="0">
                  <a:pos x="355" y="400"/>
                </a:cxn>
                <a:cxn ang="0">
                  <a:pos x="355" y="413"/>
                </a:cxn>
                <a:cxn ang="0">
                  <a:pos x="341" y="422"/>
                </a:cxn>
                <a:cxn ang="0">
                  <a:pos x="332" y="427"/>
                </a:cxn>
                <a:cxn ang="0">
                  <a:pos x="314" y="418"/>
                </a:cxn>
                <a:cxn ang="0">
                  <a:pos x="310" y="400"/>
                </a:cxn>
                <a:cxn ang="0">
                  <a:pos x="310" y="391"/>
                </a:cxn>
                <a:cxn ang="0">
                  <a:pos x="323" y="381"/>
                </a:cxn>
                <a:cxn ang="0">
                  <a:pos x="332" y="377"/>
                </a:cxn>
                <a:cxn ang="0">
                  <a:pos x="405" y="304"/>
                </a:cxn>
                <a:cxn ang="0">
                  <a:pos x="0" y="168"/>
                </a:cxn>
                <a:cxn ang="0">
                  <a:pos x="332" y="213"/>
                </a:cxn>
                <a:cxn ang="0">
                  <a:pos x="341" y="213"/>
                </a:cxn>
                <a:cxn ang="0">
                  <a:pos x="355" y="227"/>
                </a:cxn>
                <a:cxn ang="0">
                  <a:pos x="355" y="236"/>
                </a:cxn>
                <a:cxn ang="0">
                  <a:pos x="350" y="254"/>
                </a:cxn>
                <a:cxn ang="0">
                  <a:pos x="332" y="259"/>
                </a:cxn>
                <a:cxn ang="0">
                  <a:pos x="323" y="259"/>
                </a:cxn>
                <a:cxn ang="0">
                  <a:pos x="310" y="245"/>
                </a:cxn>
                <a:cxn ang="0">
                  <a:pos x="310" y="236"/>
                </a:cxn>
                <a:cxn ang="0">
                  <a:pos x="314" y="218"/>
                </a:cxn>
                <a:cxn ang="0">
                  <a:pos x="332" y="213"/>
                </a:cxn>
                <a:cxn ang="0">
                  <a:pos x="396" y="0"/>
                </a:cxn>
                <a:cxn ang="0">
                  <a:pos x="0" y="141"/>
                </a:cxn>
                <a:cxn ang="0">
                  <a:pos x="405" y="9"/>
                </a:cxn>
                <a:cxn ang="0">
                  <a:pos x="405" y="4"/>
                </a:cxn>
                <a:cxn ang="0">
                  <a:pos x="396" y="0"/>
                </a:cxn>
                <a:cxn ang="0">
                  <a:pos x="332" y="95"/>
                </a:cxn>
                <a:cxn ang="0">
                  <a:pos x="314" y="86"/>
                </a:cxn>
                <a:cxn ang="0">
                  <a:pos x="310" y="68"/>
                </a:cxn>
                <a:cxn ang="0">
                  <a:pos x="310" y="59"/>
                </a:cxn>
                <a:cxn ang="0">
                  <a:pos x="323" y="50"/>
                </a:cxn>
                <a:cxn ang="0">
                  <a:pos x="332" y="45"/>
                </a:cxn>
                <a:cxn ang="0">
                  <a:pos x="350" y="54"/>
                </a:cxn>
                <a:cxn ang="0">
                  <a:pos x="355" y="68"/>
                </a:cxn>
                <a:cxn ang="0">
                  <a:pos x="355" y="81"/>
                </a:cxn>
                <a:cxn ang="0">
                  <a:pos x="341" y="91"/>
                </a:cxn>
                <a:cxn ang="0">
                  <a:pos x="332" y="95"/>
                </a:cxn>
              </a:cxnLst>
              <a:rect l="0" t="0" r="r" b="b"/>
              <a:pathLst>
                <a:path w="405" h="472">
                  <a:moveTo>
                    <a:pt x="0" y="472"/>
                  </a:moveTo>
                  <a:lnTo>
                    <a:pt x="396" y="472"/>
                  </a:lnTo>
                  <a:lnTo>
                    <a:pt x="396" y="472"/>
                  </a:lnTo>
                  <a:lnTo>
                    <a:pt x="405" y="468"/>
                  </a:lnTo>
                  <a:lnTo>
                    <a:pt x="405" y="463"/>
                  </a:lnTo>
                  <a:lnTo>
                    <a:pt x="405" y="331"/>
                  </a:lnTo>
                  <a:lnTo>
                    <a:pt x="0" y="331"/>
                  </a:lnTo>
                  <a:lnTo>
                    <a:pt x="0" y="472"/>
                  </a:lnTo>
                  <a:close/>
                  <a:moveTo>
                    <a:pt x="332" y="377"/>
                  </a:moveTo>
                  <a:lnTo>
                    <a:pt x="332" y="377"/>
                  </a:lnTo>
                  <a:lnTo>
                    <a:pt x="341" y="381"/>
                  </a:lnTo>
                  <a:lnTo>
                    <a:pt x="350" y="386"/>
                  </a:lnTo>
                  <a:lnTo>
                    <a:pt x="355" y="391"/>
                  </a:lnTo>
                  <a:lnTo>
                    <a:pt x="355" y="400"/>
                  </a:lnTo>
                  <a:lnTo>
                    <a:pt x="355" y="400"/>
                  </a:lnTo>
                  <a:lnTo>
                    <a:pt x="355" y="413"/>
                  </a:lnTo>
                  <a:lnTo>
                    <a:pt x="350" y="418"/>
                  </a:lnTo>
                  <a:lnTo>
                    <a:pt x="341" y="422"/>
                  </a:lnTo>
                  <a:lnTo>
                    <a:pt x="332" y="427"/>
                  </a:lnTo>
                  <a:lnTo>
                    <a:pt x="332" y="427"/>
                  </a:lnTo>
                  <a:lnTo>
                    <a:pt x="323" y="422"/>
                  </a:lnTo>
                  <a:lnTo>
                    <a:pt x="314" y="418"/>
                  </a:lnTo>
                  <a:lnTo>
                    <a:pt x="310" y="413"/>
                  </a:lnTo>
                  <a:lnTo>
                    <a:pt x="310" y="400"/>
                  </a:lnTo>
                  <a:lnTo>
                    <a:pt x="310" y="400"/>
                  </a:lnTo>
                  <a:lnTo>
                    <a:pt x="310" y="391"/>
                  </a:lnTo>
                  <a:lnTo>
                    <a:pt x="314" y="386"/>
                  </a:lnTo>
                  <a:lnTo>
                    <a:pt x="323" y="381"/>
                  </a:lnTo>
                  <a:lnTo>
                    <a:pt x="332" y="377"/>
                  </a:lnTo>
                  <a:lnTo>
                    <a:pt x="332" y="377"/>
                  </a:lnTo>
                  <a:close/>
                  <a:moveTo>
                    <a:pt x="0" y="304"/>
                  </a:moveTo>
                  <a:lnTo>
                    <a:pt x="405" y="304"/>
                  </a:lnTo>
                  <a:lnTo>
                    <a:pt x="405" y="168"/>
                  </a:lnTo>
                  <a:lnTo>
                    <a:pt x="0" y="168"/>
                  </a:lnTo>
                  <a:lnTo>
                    <a:pt x="0" y="304"/>
                  </a:lnTo>
                  <a:close/>
                  <a:moveTo>
                    <a:pt x="332" y="213"/>
                  </a:moveTo>
                  <a:lnTo>
                    <a:pt x="332" y="213"/>
                  </a:lnTo>
                  <a:lnTo>
                    <a:pt x="341" y="213"/>
                  </a:lnTo>
                  <a:lnTo>
                    <a:pt x="350" y="218"/>
                  </a:lnTo>
                  <a:lnTo>
                    <a:pt x="355" y="227"/>
                  </a:lnTo>
                  <a:lnTo>
                    <a:pt x="355" y="236"/>
                  </a:lnTo>
                  <a:lnTo>
                    <a:pt x="355" y="236"/>
                  </a:lnTo>
                  <a:lnTo>
                    <a:pt x="355" y="245"/>
                  </a:lnTo>
                  <a:lnTo>
                    <a:pt x="350" y="254"/>
                  </a:lnTo>
                  <a:lnTo>
                    <a:pt x="341" y="259"/>
                  </a:lnTo>
                  <a:lnTo>
                    <a:pt x="332" y="259"/>
                  </a:lnTo>
                  <a:lnTo>
                    <a:pt x="332" y="259"/>
                  </a:lnTo>
                  <a:lnTo>
                    <a:pt x="323" y="259"/>
                  </a:lnTo>
                  <a:lnTo>
                    <a:pt x="314" y="254"/>
                  </a:lnTo>
                  <a:lnTo>
                    <a:pt x="310" y="245"/>
                  </a:lnTo>
                  <a:lnTo>
                    <a:pt x="310" y="236"/>
                  </a:lnTo>
                  <a:lnTo>
                    <a:pt x="310" y="236"/>
                  </a:lnTo>
                  <a:lnTo>
                    <a:pt x="310" y="227"/>
                  </a:lnTo>
                  <a:lnTo>
                    <a:pt x="314" y="218"/>
                  </a:lnTo>
                  <a:lnTo>
                    <a:pt x="323" y="213"/>
                  </a:lnTo>
                  <a:lnTo>
                    <a:pt x="332" y="213"/>
                  </a:lnTo>
                  <a:lnTo>
                    <a:pt x="332" y="213"/>
                  </a:lnTo>
                  <a:close/>
                  <a:moveTo>
                    <a:pt x="396" y="0"/>
                  </a:moveTo>
                  <a:lnTo>
                    <a:pt x="0" y="0"/>
                  </a:lnTo>
                  <a:lnTo>
                    <a:pt x="0" y="141"/>
                  </a:lnTo>
                  <a:lnTo>
                    <a:pt x="405" y="141"/>
                  </a:lnTo>
                  <a:lnTo>
                    <a:pt x="405" y="9"/>
                  </a:lnTo>
                  <a:lnTo>
                    <a:pt x="405" y="9"/>
                  </a:lnTo>
                  <a:lnTo>
                    <a:pt x="405" y="4"/>
                  </a:lnTo>
                  <a:lnTo>
                    <a:pt x="396" y="0"/>
                  </a:lnTo>
                  <a:lnTo>
                    <a:pt x="396" y="0"/>
                  </a:lnTo>
                  <a:close/>
                  <a:moveTo>
                    <a:pt x="332" y="95"/>
                  </a:moveTo>
                  <a:lnTo>
                    <a:pt x="332" y="95"/>
                  </a:lnTo>
                  <a:lnTo>
                    <a:pt x="323" y="91"/>
                  </a:lnTo>
                  <a:lnTo>
                    <a:pt x="314" y="86"/>
                  </a:lnTo>
                  <a:lnTo>
                    <a:pt x="310" y="81"/>
                  </a:lnTo>
                  <a:lnTo>
                    <a:pt x="310" y="68"/>
                  </a:lnTo>
                  <a:lnTo>
                    <a:pt x="310" y="68"/>
                  </a:lnTo>
                  <a:lnTo>
                    <a:pt x="310" y="59"/>
                  </a:lnTo>
                  <a:lnTo>
                    <a:pt x="314" y="54"/>
                  </a:lnTo>
                  <a:lnTo>
                    <a:pt x="323" y="50"/>
                  </a:lnTo>
                  <a:lnTo>
                    <a:pt x="332" y="45"/>
                  </a:lnTo>
                  <a:lnTo>
                    <a:pt x="332" y="45"/>
                  </a:lnTo>
                  <a:lnTo>
                    <a:pt x="341" y="50"/>
                  </a:lnTo>
                  <a:lnTo>
                    <a:pt x="350" y="54"/>
                  </a:lnTo>
                  <a:lnTo>
                    <a:pt x="355" y="59"/>
                  </a:lnTo>
                  <a:lnTo>
                    <a:pt x="355" y="68"/>
                  </a:lnTo>
                  <a:lnTo>
                    <a:pt x="355" y="68"/>
                  </a:lnTo>
                  <a:lnTo>
                    <a:pt x="355" y="81"/>
                  </a:lnTo>
                  <a:lnTo>
                    <a:pt x="350" y="86"/>
                  </a:lnTo>
                  <a:lnTo>
                    <a:pt x="341" y="91"/>
                  </a:lnTo>
                  <a:lnTo>
                    <a:pt x="332" y="95"/>
                  </a:lnTo>
                  <a:lnTo>
                    <a:pt x="332" y="9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grpSp>
      <p:pic>
        <p:nvPicPr>
          <p:cNvPr id="543"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343" y="3341843"/>
            <a:ext cx="332916" cy="354166"/>
          </a:xfrm>
          <a:prstGeom prst="rect">
            <a:avLst/>
          </a:prstGeom>
        </p:spPr>
      </p:pic>
      <p:grpSp>
        <p:nvGrpSpPr>
          <p:cNvPr id="548" name="Group 31"/>
          <p:cNvGrpSpPr/>
          <p:nvPr/>
        </p:nvGrpSpPr>
        <p:grpSpPr>
          <a:xfrm>
            <a:off x="6281855" y="2740934"/>
            <a:ext cx="661154" cy="545550"/>
            <a:chOff x="5823250" y="3554887"/>
            <a:chExt cx="661154" cy="545550"/>
          </a:xfrm>
        </p:grpSpPr>
        <p:grpSp>
          <p:nvGrpSpPr>
            <p:cNvPr id="549" name="Group 142"/>
            <p:cNvGrpSpPr>
              <a:grpSpLocks noChangeAspect="1"/>
            </p:cNvGrpSpPr>
            <p:nvPr/>
          </p:nvGrpSpPr>
          <p:grpSpPr bwMode="auto">
            <a:xfrm>
              <a:off x="5823250" y="3572020"/>
              <a:ext cx="205877" cy="358515"/>
              <a:chOff x="1367" y="2903"/>
              <a:chExt cx="433" cy="689"/>
            </a:xfrm>
            <a:solidFill>
              <a:schemeClr val="accent1"/>
            </a:solidFill>
          </p:grpSpPr>
          <p:sp>
            <p:nvSpPr>
              <p:cNvPr id="580"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81" name="Group 114"/>
              <p:cNvGrpSpPr>
                <a:grpSpLocks/>
              </p:cNvGrpSpPr>
              <p:nvPr/>
            </p:nvGrpSpPr>
            <p:grpSpPr bwMode="auto">
              <a:xfrm>
                <a:off x="1471" y="2996"/>
                <a:ext cx="230" cy="515"/>
                <a:chOff x="882" y="3450"/>
                <a:chExt cx="230" cy="515"/>
              </a:xfrm>
              <a:grpFill/>
            </p:grpSpPr>
            <p:sp>
              <p:nvSpPr>
                <p:cNvPr id="582"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83"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84"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85"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86"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87"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88"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50" name="Group 142"/>
            <p:cNvGrpSpPr>
              <a:grpSpLocks noChangeAspect="1"/>
            </p:cNvGrpSpPr>
            <p:nvPr/>
          </p:nvGrpSpPr>
          <p:grpSpPr bwMode="auto">
            <a:xfrm>
              <a:off x="5955910" y="3741922"/>
              <a:ext cx="205877" cy="358515"/>
              <a:chOff x="1367" y="2903"/>
              <a:chExt cx="433" cy="689"/>
            </a:xfrm>
            <a:solidFill>
              <a:schemeClr val="accent1"/>
            </a:solidFill>
          </p:grpSpPr>
          <p:sp>
            <p:nvSpPr>
              <p:cNvPr id="571"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72" name="Group 114"/>
              <p:cNvGrpSpPr>
                <a:grpSpLocks/>
              </p:cNvGrpSpPr>
              <p:nvPr/>
            </p:nvGrpSpPr>
            <p:grpSpPr bwMode="auto">
              <a:xfrm>
                <a:off x="1471" y="2996"/>
                <a:ext cx="230" cy="515"/>
                <a:chOff x="882" y="3450"/>
                <a:chExt cx="230" cy="515"/>
              </a:xfrm>
              <a:grpFill/>
            </p:grpSpPr>
            <p:sp>
              <p:nvSpPr>
                <p:cNvPr id="573"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74"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75"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76"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77"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78"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79"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51" name="Group 142"/>
            <p:cNvGrpSpPr>
              <a:grpSpLocks noChangeAspect="1"/>
            </p:cNvGrpSpPr>
            <p:nvPr/>
          </p:nvGrpSpPr>
          <p:grpSpPr bwMode="auto">
            <a:xfrm>
              <a:off x="6133509" y="3554887"/>
              <a:ext cx="205877" cy="358515"/>
              <a:chOff x="1367" y="2903"/>
              <a:chExt cx="433" cy="689"/>
            </a:xfrm>
            <a:solidFill>
              <a:schemeClr val="accent1"/>
            </a:solidFill>
          </p:grpSpPr>
          <p:sp>
            <p:nvSpPr>
              <p:cNvPr id="562"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63" name="Group 114"/>
              <p:cNvGrpSpPr>
                <a:grpSpLocks/>
              </p:cNvGrpSpPr>
              <p:nvPr/>
            </p:nvGrpSpPr>
            <p:grpSpPr bwMode="auto">
              <a:xfrm>
                <a:off x="1471" y="2996"/>
                <a:ext cx="230" cy="515"/>
                <a:chOff x="882" y="3450"/>
                <a:chExt cx="230" cy="515"/>
              </a:xfrm>
              <a:grpFill/>
            </p:grpSpPr>
            <p:sp>
              <p:nvSpPr>
                <p:cNvPr id="564"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65"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66"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67"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68"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69"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70"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52" name="Group 142"/>
            <p:cNvGrpSpPr>
              <a:grpSpLocks noChangeAspect="1"/>
            </p:cNvGrpSpPr>
            <p:nvPr/>
          </p:nvGrpSpPr>
          <p:grpSpPr bwMode="auto">
            <a:xfrm>
              <a:off x="6278527" y="3723710"/>
              <a:ext cx="205877" cy="358515"/>
              <a:chOff x="1367" y="2903"/>
              <a:chExt cx="433" cy="689"/>
            </a:xfrm>
            <a:solidFill>
              <a:schemeClr val="accent1"/>
            </a:solidFill>
          </p:grpSpPr>
          <p:sp>
            <p:nvSpPr>
              <p:cNvPr id="553"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54" name="Group 114"/>
              <p:cNvGrpSpPr>
                <a:grpSpLocks/>
              </p:cNvGrpSpPr>
              <p:nvPr/>
            </p:nvGrpSpPr>
            <p:grpSpPr bwMode="auto">
              <a:xfrm>
                <a:off x="1471" y="2996"/>
                <a:ext cx="230" cy="515"/>
                <a:chOff x="882" y="3450"/>
                <a:chExt cx="230" cy="515"/>
              </a:xfrm>
              <a:grpFill/>
            </p:grpSpPr>
            <p:sp>
              <p:nvSpPr>
                <p:cNvPr id="555"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56"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57"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58"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59"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60"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61"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grpSp>
        <p:nvGrpSpPr>
          <p:cNvPr id="589" name="Group 32"/>
          <p:cNvGrpSpPr/>
          <p:nvPr/>
        </p:nvGrpSpPr>
        <p:grpSpPr>
          <a:xfrm>
            <a:off x="7131415" y="2740934"/>
            <a:ext cx="661154" cy="545550"/>
            <a:chOff x="5823250" y="3554887"/>
            <a:chExt cx="661154" cy="545550"/>
          </a:xfrm>
        </p:grpSpPr>
        <p:grpSp>
          <p:nvGrpSpPr>
            <p:cNvPr id="590" name="Group 142"/>
            <p:cNvGrpSpPr>
              <a:grpSpLocks noChangeAspect="1"/>
            </p:cNvGrpSpPr>
            <p:nvPr/>
          </p:nvGrpSpPr>
          <p:grpSpPr bwMode="auto">
            <a:xfrm>
              <a:off x="5823250" y="3572020"/>
              <a:ext cx="205877" cy="358515"/>
              <a:chOff x="1367" y="2903"/>
              <a:chExt cx="433" cy="689"/>
            </a:xfrm>
            <a:solidFill>
              <a:schemeClr val="accent1"/>
            </a:solidFill>
          </p:grpSpPr>
          <p:sp>
            <p:nvSpPr>
              <p:cNvPr id="621"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622" name="Group 114"/>
              <p:cNvGrpSpPr>
                <a:grpSpLocks/>
              </p:cNvGrpSpPr>
              <p:nvPr/>
            </p:nvGrpSpPr>
            <p:grpSpPr bwMode="auto">
              <a:xfrm>
                <a:off x="1471" y="2996"/>
                <a:ext cx="230" cy="515"/>
                <a:chOff x="882" y="3450"/>
                <a:chExt cx="230" cy="515"/>
              </a:xfrm>
              <a:grpFill/>
            </p:grpSpPr>
            <p:sp>
              <p:nvSpPr>
                <p:cNvPr id="623"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24"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25"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26"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27"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28"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29"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91" name="Group 142"/>
            <p:cNvGrpSpPr>
              <a:grpSpLocks noChangeAspect="1"/>
            </p:cNvGrpSpPr>
            <p:nvPr/>
          </p:nvGrpSpPr>
          <p:grpSpPr bwMode="auto">
            <a:xfrm>
              <a:off x="5955910" y="3741922"/>
              <a:ext cx="205877" cy="358515"/>
              <a:chOff x="1367" y="2903"/>
              <a:chExt cx="433" cy="689"/>
            </a:xfrm>
            <a:solidFill>
              <a:schemeClr val="accent1"/>
            </a:solidFill>
          </p:grpSpPr>
          <p:sp>
            <p:nvSpPr>
              <p:cNvPr id="612"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613" name="Group 114"/>
              <p:cNvGrpSpPr>
                <a:grpSpLocks/>
              </p:cNvGrpSpPr>
              <p:nvPr/>
            </p:nvGrpSpPr>
            <p:grpSpPr bwMode="auto">
              <a:xfrm>
                <a:off x="1471" y="2996"/>
                <a:ext cx="230" cy="515"/>
                <a:chOff x="882" y="3450"/>
                <a:chExt cx="230" cy="515"/>
              </a:xfrm>
              <a:grpFill/>
            </p:grpSpPr>
            <p:sp>
              <p:nvSpPr>
                <p:cNvPr id="614"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15"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16"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17"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18"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19"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20"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92" name="Group 142"/>
            <p:cNvGrpSpPr>
              <a:grpSpLocks noChangeAspect="1"/>
            </p:cNvGrpSpPr>
            <p:nvPr/>
          </p:nvGrpSpPr>
          <p:grpSpPr bwMode="auto">
            <a:xfrm>
              <a:off x="6133509" y="3554887"/>
              <a:ext cx="205877" cy="358515"/>
              <a:chOff x="1367" y="2903"/>
              <a:chExt cx="433" cy="689"/>
            </a:xfrm>
            <a:solidFill>
              <a:schemeClr val="accent1"/>
            </a:solidFill>
          </p:grpSpPr>
          <p:sp>
            <p:nvSpPr>
              <p:cNvPr id="603"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604" name="Group 114"/>
              <p:cNvGrpSpPr>
                <a:grpSpLocks/>
              </p:cNvGrpSpPr>
              <p:nvPr/>
            </p:nvGrpSpPr>
            <p:grpSpPr bwMode="auto">
              <a:xfrm>
                <a:off x="1471" y="2996"/>
                <a:ext cx="230" cy="515"/>
                <a:chOff x="882" y="3450"/>
                <a:chExt cx="230" cy="515"/>
              </a:xfrm>
              <a:grpFill/>
            </p:grpSpPr>
            <p:sp>
              <p:nvSpPr>
                <p:cNvPr id="605"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06"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07"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08"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09"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10"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11"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93" name="Group 142"/>
            <p:cNvGrpSpPr>
              <a:grpSpLocks noChangeAspect="1"/>
            </p:cNvGrpSpPr>
            <p:nvPr/>
          </p:nvGrpSpPr>
          <p:grpSpPr bwMode="auto">
            <a:xfrm>
              <a:off x="6278527" y="3723710"/>
              <a:ext cx="205877" cy="358515"/>
              <a:chOff x="1367" y="2903"/>
              <a:chExt cx="433" cy="689"/>
            </a:xfrm>
            <a:solidFill>
              <a:schemeClr val="accent1"/>
            </a:solidFill>
          </p:grpSpPr>
          <p:sp>
            <p:nvSpPr>
              <p:cNvPr id="594"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95" name="Group 114"/>
              <p:cNvGrpSpPr>
                <a:grpSpLocks/>
              </p:cNvGrpSpPr>
              <p:nvPr/>
            </p:nvGrpSpPr>
            <p:grpSpPr bwMode="auto">
              <a:xfrm>
                <a:off x="1471" y="2996"/>
                <a:ext cx="230" cy="515"/>
                <a:chOff x="882" y="3450"/>
                <a:chExt cx="230" cy="515"/>
              </a:xfrm>
              <a:grpFill/>
            </p:grpSpPr>
            <p:sp>
              <p:nvSpPr>
                <p:cNvPr id="596"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97"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98"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99"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00"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01"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02"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cxnSp>
        <p:nvCxnSpPr>
          <p:cNvPr id="641" name="Straight Connector 640"/>
          <p:cNvCxnSpPr/>
          <p:nvPr/>
        </p:nvCxnSpPr>
        <p:spPr>
          <a:xfrm>
            <a:off x="5667557" y="3286484"/>
            <a:ext cx="36086" cy="21675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a:stCxn id="529" idx="10"/>
            <a:endCxn id="2060" idx="3"/>
          </p:cNvCxnSpPr>
          <p:nvPr/>
        </p:nvCxnSpPr>
        <p:spPr>
          <a:xfrm flipH="1">
            <a:off x="4998430" y="3088463"/>
            <a:ext cx="455255" cy="21185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flipH="1" flipV="1">
            <a:off x="6085115" y="3103284"/>
            <a:ext cx="348343" cy="2721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4" name="Straight Connector 643"/>
          <p:cNvCxnSpPr>
            <a:endCxn id="571" idx="9"/>
          </p:cNvCxnSpPr>
          <p:nvPr/>
        </p:nvCxnSpPr>
        <p:spPr>
          <a:xfrm flipH="1" flipV="1">
            <a:off x="6601676" y="3258365"/>
            <a:ext cx="322617" cy="27142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5" name="Straight Connector 644"/>
          <p:cNvCxnSpPr>
            <a:stCxn id="2050" idx="3"/>
            <a:endCxn id="2060" idx="5"/>
          </p:cNvCxnSpPr>
          <p:nvPr/>
        </p:nvCxnSpPr>
        <p:spPr>
          <a:xfrm>
            <a:off x="4239036" y="3154250"/>
            <a:ext cx="806265" cy="146068"/>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6" name="Straight Connector 645"/>
          <p:cNvCxnSpPr>
            <a:endCxn id="2050" idx="1"/>
          </p:cNvCxnSpPr>
          <p:nvPr/>
        </p:nvCxnSpPr>
        <p:spPr>
          <a:xfrm>
            <a:off x="3303903" y="2456528"/>
            <a:ext cx="620808" cy="69772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a:endCxn id="204" idx="0"/>
          </p:cNvCxnSpPr>
          <p:nvPr/>
        </p:nvCxnSpPr>
        <p:spPr>
          <a:xfrm>
            <a:off x="2417190" y="3297043"/>
            <a:ext cx="835241" cy="64272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8" name="Straight Connector 647"/>
          <p:cNvCxnSpPr>
            <a:stCxn id="484" idx="3"/>
          </p:cNvCxnSpPr>
          <p:nvPr/>
        </p:nvCxnSpPr>
        <p:spPr>
          <a:xfrm>
            <a:off x="1650231" y="2454819"/>
            <a:ext cx="361731" cy="68766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49" name="Straight Connector 648"/>
          <p:cNvCxnSpPr>
            <a:stCxn id="484" idx="3"/>
          </p:cNvCxnSpPr>
          <p:nvPr/>
        </p:nvCxnSpPr>
        <p:spPr>
          <a:xfrm>
            <a:off x="1650231" y="2454819"/>
            <a:ext cx="386478" cy="2877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0" name="Straight Connector 49"/>
          <p:cNvCxnSpPr>
            <a:endCxn id="22" idx="1"/>
          </p:cNvCxnSpPr>
          <p:nvPr/>
        </p:nvCxnSpPr>
        <p:spPr>
          <a:xfrm flipV="1">
            <a:off x="1613611" y="3869466"/>
            <a:ext cx="304424" cy="41617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2292150" y="2483591"/>
            <a:ext cx="608537" cy="16918"/>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3" name="Straight Connector 652"/>
          <p:cNvCxnSpPr>
            <a:stCxn id="22" idx="3"/>
            <a:endCxn id="204" idx="0"/>
          </p:cNvCxnSpPr>
          <p:nvPr/>
        </p:nvCxnSpPr>
        <p:spPr>
          <a:xfrm>
            <a:off x="2387376" y="3869466"/>
            <a:ext cx="865055" cy="7030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4" name="Straight Connector 653"/>
          <p:cNvCxnSpPr>
            <a:stCxn id="22" idx="3"/>
            <a:endCxn id="544" idx="1"/>
          </p:cNvCxnSpPr>
          <p:nvPr/>
        </p:nvCxnSpPr>
        <p:spPr>
          <a:xfrm flipV="1">
            <a:off x="2387376" y="2539421"/>
            <a:ext cx="513311" cy="133004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5" name="Straight Connector 654"/>
          <p:cNvCxnSpPr>
            <a:stCxn id="22" idx="3"/>
            <a:endCxn id="2050" idx="1"/>
          </p:cNvCxnSpPr>
          <p:nvPr/>
        </p:nvCxnSpPr>
        <p:spPr>
          <a:xfrm flipV="1">
            <a:off x="2387376" y="3154250"/>
            <a:ext cx="1537335" cy="71521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56" name="Straight Connector 655"/>
          <p:cNvCxnSpPr>
            <a:endCxn id="2050" idx="1"/>
          </p:cNvCxnSpPr>
          <p:nvPr/>
        </p:nvCxnSpPr>
        <p:spPr>
          <a:xfrm>
            <a:off x="2306032" y="2618479"/>
            <a:ext cx="1618679" cy="535771"/>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657" name="Picture 6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833" y="3098390"/>
            <a:ext cx="191873" cy="318646"/>
          </a:xfrm>
          <a:prstGeom prst="rect">
            <a:avLst/>
          </a:prstGeom>
        </p:spPr>
      </p:pic>
      <p:grpSp>
        <p:nvGrpSpPr>
          <p:cNvPr id="659" name="Group 153"/>
          <p:cNvGrpSpPr/>
          <p:nvPr/>
        </p:nvGrpSpPr>
        <p:grpSpPr>
          <a:xfrm>
            <a:off x="2023402" y="2908634"/>
            <a:ext cx="233087" cy="449326"/>
            <a:chOff x="1509713" y="1182688"/>
            <a:chExt cx="862013" cy="947737"/>
          </a:xfrm>
          <a:solidFill>
            <a:schemeClr val="accent1"/>
          </a:solidFill>
        </p:grpSpPr>
        <p:sp>
          <p:nvSpPr>
            <p:cNvPr id="660" name="Freeform 20"/>
            <p:cNvSpPr>
              <a:spLocks noEditPoints="1"/>
            </p:cNvSpPr>
            <p:nvPr/>
          </p:nvSpPr>
          <p:spPr bwMode="auto">
            <a:xfrm>
              <a:off x="1558926" y="1366838"/>
              <a:ext cx="763588" cy="763587"/>
            </a:xfrm>
            <a:custGeom>
              <a:avLst/>
              <a:gdLst/>
              <a:ahLst/>
              <a:cxnLst>
                <a:cxn ang="0">
                  <a:pos x="290" y="129"/>
                </a:cxn>
                <a:cxn ang="0">
                  <a:pos x="267" y="138"/>
                </a:cxn>
                <a:cxn ang="0">
                  <a:pos x="241" y="142"/>
                </a:cxn>
                <a:cxn ang="0">
                  <a:pos x="192" y="129"/>
                </a:cxn>
                <a:cxn ang="0">
                  <a:pos x="0" y="476"/>
                </a:cxn>
                <a:cxn ang="0">
                  <a:pos x="0" y="481"/>
                </a:cxn>
                <a:cxn ang="0">
                  <a:pos x="36" y="481"/>
                </a:cxn>
                <a:cxn ang="0">
                  <a:pos x="40" y="481"/>
                </a:cxn>
                <a:cxn ang="0">
                  <a:pos x="54" y="463"/>
                </a:cxn>
                <a:cxn ang="0">
                  <a:pos x="54" y="463"/>
                </a:cxn>
                <a:cxn ang="0">
                  <a:pos x="428" y="463"/>
                </a:cxn>
                <a:cxn ang="0">
                  <a:pos x="428" y="463"/>
                </a:cxn>
                <a:cxn ang="0">
                  <a:pos x="441" y="481"/>
                </a:cxn>
                <a:cxn ang="0">
                  <a:pos x="446" y="481"/>
                </a:cxn>
                <a:cxn ang="0">
                  <a:pos x="477" y="481"/>
                </a:cxn>
                <a:cxn ang="0">
                  <a:pos x="481" y="481"/>
                </a:cxn>
                <a:cxn ang="0">
                  <a:pos x="481" y="476"/>
                </a:cxn>
                <a:cxn ang="0">
                  <a:pos x="241" y="174"/>
                </a:cxn>
                <a:cxn ang="0">
                  <a:pos x="187" y="254"/>
                </a:cxn>
                <a:cxn ang="0">
                  <a:pos x="241" y="174"/>
                </a:cxn>
                <a:cxn ang="0">
                  <a:pos x="80" y="419"/>
                </a:cxn>
                <a:cxn ang="0">
                  <a:pos x="143" y="321"/>
                </a:cxn>
                <a:cxn ang="0">
                  <a:pos x="80" y="419"/>
                </a:cxn>
                <a:cxn ang="0">
                  <a:pos x="161" y="298"/>
                </a:cxn>
                <a:cxn ang="0">
                  <a:pos x="312" y="280"/>
                </a:cxn>
                <a:cxn ang="0">
                  <a:pos x="321" y="298"/>
                </a:cxn>
                <a:cxn ang="0">
                  <a:pos x="161" y="298"/>
                </a:cxn>
                <a:cxn ang="0">
                  <a:pos x="339" y="321"/>
                </a:cxn>
                <a:cxn ang="0">
                  <a:pos x="401" y="419"/>
                </a:cxn>
                <a:cxn ang="0">
                  <a:pos x="241" y="111"/>
                </a:cxn>
                <a:cxn ang="0">
                  <a:pos x="263" y="107"/>
                </a:cxn>
                <a:cxn ang="0">
                  <a:pos x="294" y="76"/>
                </a:cxn>
                <a:cxn ang="0">
                  <a:pos x="299" y="53"/>
                </a:cxn>
                <a:cxn ang="0">
                  <a:pos x="281" y="13"/>
                </a:cxn>
                <a:cxn ang="0">
                  <a:pos x="241" y="0"/>
                </a:cxn>
                <a:cxn ang="0">
                  <a:pos x="218" y="4"/>
                </a:cxn>
                <a:cxn ang="0">
                  <a:pos x="187" y="31"/>
                </a:cxn>
                <a:cxn ang="0">
                  <a:pos x="183" y="53"/>
                </a:cxn>
                <a:cxn ang="0">
                  <a:pos x="201" y="93"/>
                </a:cxn>
                <a:cxn ang="0">
                  <a:pos x="241" y="111"/>
                </a:cxn>
              </a:cxnLst>
              <a:rect l="0" t="0" r="r" b="b"/>
              <a:pathLst>
                <a:path w="481" h="481">
                  <a:moveTo>
                    <a:pt x="481" y="476"/>
                  </a:moveTo>
                  <a:lnTo>
                    <a:pt x="290" y="129"/>
                  </a:lnTo>
                  <a:lnTo>
                    <a:pt x="290" y="129"/>
                  </a:lnTo>
                  <a:lnTo>
                    <a:pt x="267" y="138"/>
                  </a:lnTo>
                  <a:lnTo>
                    <a:pt x="241" y="142"/>
                  </a:lnTo>
                  <a:lnTo>
                    <a:pt x="241" y="142"/>
                  </a:lnTo>
                  <a:lnTo>
                    <a:pt x="214" y="138"/>
                  </a:lnTo>
                  <a:lnTo>
                    <a:pt x="192" y="129"/>
                  </a:lnTo>
                  <a:lnTo>
                    <a:pt x="0" y="476"/>
                  </a:lnTo>
                  <a:lnTo>
                    <a:pt x="0" y="476"/>
                  </a:lnTo>
                  <a:lnTo>
                    <a:pt x="0" y="481"/>
                  </a:lnTo>
                  <a:lnTo>
                    <a:pt x="0" y="481"/>
                  </a:lnTo>
                  <a:lnTo>
                    <a:pt x="5" y="481"/>
                  </a:lnTo>
                  <a:lnTo>
                    <a:pt x="36" y="481"/>
                  </a:lnTo>
                  <a:lnTo>
                    <a:pt x="36" y="481"/>
                  </a:lnTo>
                  <a:lnTo>
                    <a:pt x="40" y="481"/>
                  </a:lnTo>
                  <a:lnTo>
                    <a:pt x="40" y="481"/>
                  </a:lnTo>
                  <a:lnTo>
                    <a:pt x="54" y="463"/>
                  </a:lnTo>
                  <a:lnTo>
                    <a:pt x="54" y="463"/>
                  </a:lnTo>
                  <a:lnTo>
                    <a:pt x="54" y="463"/>
                  </a:lnTo>
                  <a:lnTo>
                    <a:pt x="241" y="370"/>
                  </a:lnTo>
                  <a:lnTo>
                    <a:pt x="428" y="463"/>
                  </a:lnTo>
                  <a:lnTo>
                    <a:pt x="428" y="463"/>
                  </a:lnTo>
                  <a:lnTo>
                    <a:pt x="428" y="463"/>
                  </a:lnTo>
                  <a:lnTo>
                    <a:pt x="428" y="463"/>
                  </a:lnTo>
                  <a:lnTo>
                    <a:pt x="441" y="481"/>
                  </a:lnTo>
                  <a:lnTo>
                    <a:pt x="441" y="481"/>
                  </a:lnTo>
                  <a:lnTo>
                    <a:pt x="446" y="481"/>
                  </a:lnTo>
                  <a:lnTo>
                    <a:pt x="477" y="481"/>
                  </a:lnTo>
                  <a:lnTo>
                    <a:pt x="477" y="481"/>
                  </a:lnTo>
                  <a:lnTo>
                    <a:pt x="481" y="481"/>
                  </a:lnTo>
                  <a:lnTo>
                    <a:pt x="481" y="481"/>
                  </a:lnTo>
                  <a:lnTo>
                    <a:pt x="481" y="476"/>
                  </a:lnTo>
                  <a:lnTo>
                    <a:pt x="481" y="476"/>
                  </a:lnTo>
                  <a:close/>
                  <a:moveTo>
                    <a:pt x="241" y="174"/>
                  </a:moveTo>
                  <a:lnTo>
                    <a:pt x="241" y="174"/>
                  </a:lnTo>
                  <a:lnTo>
                    <a:pt x="294" y="254"/>
                  </a:lnTo>
                  <a:lnTo>
                    <a:pt x="187" y="254"/>
                  </a:lnTo>
                  <a:lnTo>
                    <a:pt x="187" y="254"/>
                  </a:lnTo>
                  <a:lnTo>
                    <a:pt x="241" y="174"/>
                  </a:lnTo>
                  <a:lnTo>
                    <a:pt x="241" y="174"/>
                  </a:lnTo>
                  <a:close/>
                  <a:moveTo>
                    <a:pt x="80" y="419"/>
                  </a:moveTo>
                  <a:lnTo>
                    <a:pt x="80" y="419"/>
                  </a:lnTo>
                  <a:lnTo>
                    <a:pt x="143" y="321"/>
                  </a:lnTo>
                  <a:lnTo>
                    <a:pt x="210" y="352"/>
                  </a:lnTo>
                  <a:lnTo>
                    <a:pt x="80" y="419"/>
                  </a:lnTo>
                  <a:close/>
                  <a:moveTo>
                    <a:pt x="161" y="298"/>
                  </a:moveTo>
                  <a:lnTo>
                    <a:pt x="161" y="298"/>
                  </a:lnTo>
                  <a:lnTo>
                    <a:pt x="169" y="280"/>
                  </a:lnTo>
                  <a:lnTo>
                    <a:pt x="312" y="280"/>
                  </a:lnTo>
                  <a:lnTo>
                    <a:pt x="312" y="280"/>
                  </a:lnTo>
                  <a:lnTo>
                    <a:pt x="321" y="298"/>
                  </a:lnTo>
                  <a:lnTo>
                    <a:pt x="241" y="338"/>
                  </a:lnTo>
                  <a:lnTo>
                    <a:pt x="161" y="298"/>
                  </a:lnTo>
                  <a:close/>
                  <a:moveTo>
                    <a:pt x="272" y="352"/>
                  </a:moveTo>
                  <a:lnTo>
                    <a:pt x="339" y="321"/>
                  </a:lnTo>
                  <a:lnTo>
                    <a:pt x="339" y="321"/>
                  </a:lnTo>
                  <a:lnTo>
                    <a:pt x="401" y="419"/>
                  </a:lnTo>
                  <a:lnTo>
                    <a:pt x="272" y="352"/>
                  </a:lnTo>
                  <a:close/>
                  <a:moveTo>
                    <a:pt x="241" y="111"/>
                  </a:moveTo>
                  <a:lnTo>
                    <a:pt x="241" y="111"/>
                  </a:lnTo>
                  <a:lnTo>
                    <a:pt x="263" y="107"/>
                  </a:lnTo>
                  <a:lnTo>
                    <a:pt x="281" y="93"/>
                  </a:lnTo>
                  <a:lnTo>
                    <a:pt x="294" y="76"/>
                  </a:lnTo>
                  <a:lnTo>
                    <a:pt x="299" y="53"/>
                  </a:lnTo>
                  <a:lnTo>
                    <a:pt x="299" y="53"/>
                  </a:lnTo>
                  <a:lnTo>
                    <a:pt x="294" y="31"/>
                  </a:lnTo>
                  <a:lnTo>
                    <a:pt x="281" y="13"/>
                  </a:lnTo>
                  <a:lnTo>
                    <a:pt x="263" y="4"/>
                  </a:lnTo>
                  <a:lnTo>
                    <a:pt x="241" y="0"/>
                  </a:lnTo>
                  <a:lnTo>
                    <a:pt x="241" y="0"/>
                  </a:lnTo>
                  <a:lnTo>
                    <a:pt x="218" y="4"/>
                  </a:lnTo>
                  <a:lnTo>
                    <a:pt x="201" y="13"/>
                  </a:lnTo>
                  <a:lnTo>
                    <a:pt x="187" y="31"/>
                  </a:lnTo>
                  <a:lnTo>
                    <a:pt x="183" y="53"/>
                  </a:lnTo>
                  <a:lnTo>
                    <a:pt x="183" y="53"/>
                  </a:lnTo>
                  <a:lnTo>
                    <a:pt x="187" y="76"/>
                  </a:lnTo>
                  <a:lnTo>
                    <a:pt x="201" y="93"/>
                  </a:lnTo>
                  <a:lnTo>
                    <a:pt x="218" y="107"/>
                  </a:lnTo>
                  <a:lnTo>
                    <a:pt x="241" y="111"/>
                  </a:lnTo>
                  <a:lnTo>
                    <a:pt x="241"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661" name="Freeform 21"/>
            <p:cNvSpPr>
              <a:spLocks noEditPoints="1"/>
            </p:cNvSpPr>
            <p:nvPr/>
          </p:nvSpPr>
          <p:spPr bwMode="auto">
            <a:xfrm>
              <a:off x="1509713" y="1182688"/>
              <a:ext cx="862013" cy="544512"/>
            </a:xfrm>
            <a:custGeom>
              <a:avLst/>
              <a:gdLst/>
              <a:ahLst/>
              <a:cxnLst>
                <a:cxn ang="0">
                  <a:pos x="463" y="4"/>
                </a:cxn>
                <a:cxn ang="0">
                  <a:pos x="463" y="18"/>
                </a:cxn>
                <a:cxn ang="0">
                  <a:pos x="521" y="174"/>
                </a:cxn>
                <a:cxn ang="0">
                  <a:pos x="490" y="290"/>
                </a:cxn>
                <a:cxn ang="0">
                  <a:pos x="463" y="339"/>
                </a:cxn>
                <a:cxn ang="0">
                  <a:pos x="481" y="339"/>
                </a:cxn>
                <a:cxn ang="0">
                  <a:pos x="543" y="174"/>
                </a:cxn>
                <a:cxn ang="0">
                  <a:pos x="508" y="40"/>
                </a:cxn>
                <a:cxn ang="0">
                  <a:pos x="374" y="111"/>
                </a:cxn>
                <a:cxn ang="0">
                  <a:pos x="383" y="147"/>
                </a:cxn>
                <a:cxn ang="0">
                  <a:pos x="374" y="214"/>
                </a:cxn>
                <a:cxn ang="0">
                  <a:pos x="374" y="232"/>
                </a:cxn>
                <a:cxn ang="0">
                  <a:pos x="401" y="218"/>
                </a:cxn>
                <a:cxn ang="0">
                  <a:pos x="414" y="174"/>
                </a:cxn>
                <a:cxn ang="0">
                  <a:pos x="388" y="111"/>
                </a:cxn>
                <a:cxn ang="0">
                  <a:pos x="374" y="111"/>
                </a:cxn>
                <a:cxn ang="0">
                  <a:pos x="419" y="58"/>
                </a:cxn>
                <a:cxn ang="0">
                  <a:pos x="419" y="76"/>
                </a:cxn>
                <a:cxn ang="0">
                  <a:pos x="454" y="174"/>
                </a:cxn>
                <a:cxn ang="0">
                  <a:pos x="432" y="245"/>
                </a:cxn>
                <a:cxn ang="0">
                  <a:pos x="419" y="285"/>
                </a:cxn>
                <a:cxn ang="0">
                  <a:pos x="437" y="281"/>
                </a:cxn>
                <a:cxn ang="0">
                  <a:pos x="477" y="174"/>
                </a:cxn>
                <a:cxn ang="0">
                  <a:pos x="454" y="85"/>
                </a:cxn>
                <a:cxn ang="0">
                  <a:pos x="22" y="174"/>
                </a:cxn>
                <a:cxn ang="0">
                  <a:pos x="80" y="18"/>
                </a:cxn>
                <a:cxn ang="0">
                  <a:pos x="80" y="4"/>
                </a:cxn>
                <a:cxn ang="0">
                  <a:pos x="36" y="40"/>
                </a:cxn>
                <a:cxn ang="0">
                  <a:pos x="0" y="174"/>
                </a:cxn>
                <a:cxn ang="0">
                  <a:pos x="62" y="339"/>
                </a:cxn>
                <a:cxn ang="0">
                  <a:pos x="80" y="339"/>
                </a:cxn>
                <a:cxn ang="0">
                  <a:pos x="53" y="290"/>
                </a:cxn>
                <a:cxn ang="0">
                  <a:pos x="22" y="174"/>
                </a:cxn>
                <a:cxn ang="0">
                  <a:pos x="107" y="58"/>
                </a:cxn>
                <a:cxn ang="0">
                  <a:pos x="67" y="143"/>
                </a:cxn>
                <a:cxn ang="0">
                  <a:pos x="76" y="232"/>
                </a:cxn>
                <a:cxn ang="0">
                  <a:pos x="116" y="285"/>
                </a:cxn>
                <a:cxn ang="0">
                  <a:pos x="125" y="267"/>
                </a:cxn>
                <a:cxn ang="0">
                  <a:pos x="89" y="196"/>
                </a:cxn>
                <a:cxn ang="0">
                  <a:pos x="98" y="120"/>
                </a:cxn>
                <a:cxn ang="0">
                  <a:pos x="129" y="67"/>
                </a:cxn>
                <a:cxn ang="0">
                  <a:pos x="169" y="111"/>
                </a:cxn>
                <a:cxn ang="0">
                  <a:pos x="143" y="125"/>
                </a:cxn>
                <a:cxn ang="0">
                  <a:pos x="129" y="174"/>
                </a:cxn>
                <a:cxn ang="0">
                  <a:pos x="151" y="227"/>
                </a:cxn>
                <a:cxn ang="0">
                  <a:pos x="169" y="232"/>
                </a:cxn>
                <a:cxn ang="0">
                  <a:pos x="160" y="196"/>
                </a:cxn>
                <a:cxn ang="0">
                  <a:pos x="169" y="129"/>
                </a:cxn>
                <a:cxn ang="0">
                  <a:pos x="169" y="111"/>
                </a:cxn>
              </a:cxnLst>
              <a:rect l="0" t="0" r="r" b="b"/>
              <a:pathLst>
                <a:path w="543" h="343">
                  <a:moveTo>
                    <a:pt x="481" y="4"/>
                  </a:moveTo>
                  <a:lnTo>
                    <a:pt x="481" y="4"/>
                  </a:lnTo>
                  <a:lnTo>
                    <a:pt x="472" y="0"/>
                  </a:lnTo>
                  <a:lnTo>
                    <a:pt x="463" y="4"/>
                  </a:lnTo>
                  <a:lnTo>
                    <a:pt x="463" y="4"/>
                  </a:lnTo>
                  <a:lnTo>
                    <a:pt x="459" y="9"/>
                  </a:lnTo>
                  <a:lnTo>
                    <a:pt x="463" y="18"/>
                  </a:lnTo>
                  <a:lnTo>
                    <a:pt x="463" y="18"/>
                  </a:lnTo>
                  <a:lnTo>
                    <a:pt x="486" y="53"/>
                  </a:lnTo>
                  <a:lnTo>
                    <a:pt x="508" y="89"/>
                  </a:lnTo>
                  <a:lnTo>
                    <a:pt x="517" y="129"/>
                  </a:lnTo>
                  <a:lnTo>
                    <a:pt x="521" y="174"/>
                  </a:lnTo>
                  <a:lnTo>
                    <a:pt x="521" y="174"/>
                  </a:lnTo>
                  <a:lnTo>
                    <a:pt x="517" y="214"/>
                  </a:lnTo>
                  <a:lnTo>
                    <a:pt x="508" y="254"/>
                  </a:lnTo>
                  <a:lnTo>
                    <a:pt x="490" y="290"/>
                  </a:lnTo>
                  <a:lnTo>
                    <a:pt x="463" y="325"/>
                  </a:lnTo>
                  <a:lnTo>
                    <a:pt x="463" y="325"/>
                  </a:lnTo>
                  <a:lnTo>
                    <a:pt x="459" y="330"/>
                  </a:lnTo>
                  <a:lnTo>
                    <a:pt x="463" y="339"/>
                  </a:lnTo>
                  <a:lnTo>
                    <a:pt x="463" y="339"/>
                  </a:lnTo>
                  <a:lnTo>
                    <a:pt x="472" y="343"/>
                  </a:lnTo>
                  <a:lnTo>
                    <a:pt x="481" y="339"/>
                  </a:lnTo>
                  <a:lnTo>
                    <a:pt x="481" y="339"/>
                  </a:lnTo>
                  <a:lnTo>
                    <a:pt x="508" y="303"/>
                  </a:lnTo>
                  <a:lnTo>
                    <a:pt x="530" y="263"/>
                  </a:lnTo>
                  <a:lnTo>
                    <a:pt x="539" y="218"/>
                  </a:lnTo>
                  <a:lnTo>
                    <a:pt x="543" y="174"/>
                  </a:lnTo>
                  <a:lnTo>
                    <a:pt x="543" y="174"/>
                  </a:lnTo>
                  <a:lnTo>
                    <a:pt x="539" y="125"/>
                  </a:lnTo>
                  <a:lnTo>
                    <a:pt x="526" y="80"/>
                  </a:lnTo>
                  <a:lnTo>
                    <a:pt x="508" y="40"/>
                  </a:lnTo>
                  <a:lnTo>
                    <a:pt x="481" y="4"/>
                  </a:lnTo>
                  <a:lnTo>
                    <a:pt x="481" y="4"/>
                  </a:lnTo>
                  <a:close/>
                  <a:moveTo>
                    <a:pt x="374" y="111"/>
                  </a:moveTo>
                  <a:lnTo>
                    <a:pt x="374" y="111"/>
                  </a:lnTo>
                  <a:lnTo>
                    <a:pt x="370" y="120"/>
                  </a:lnTo>
                  <a:lnTo>
                    <a:pt x="374" y="129"/>
                  </a:lnTo>
                  <a:lnTo>
                    <a:pt x="374" y="129"/>
                  </a:lnTo>
                  <a:lnTo>
                    <a:pt x="383" y="147"/>
                  </a:lnTo>
                  <a:lnTo>
                    <a:pt x="388" y="174"/>
                  </a:lnTo>
                  <a:lnTo>
                    <a:pt x="388" y="174"/>
                  </a:lnTo>
                  <a:lnTo>
                    <a:pt x="383" y="196"/>
                  </a:lnTo>
                  <a:lnTo>
                    <a:pt x="374" y="214"/>
                  </a:lnTo>
                  <a:lnTo>
                    <a:pt x="374" y="214"/>
                  </a:lnTo>
                  <a:lnTo>
                    <a:pt x="370" y="223"/>
                  </a:lnTo>
                  <a:lnTo>
                    <a:pt x="374" y="232"/>
                  </a:lnTo>
                  <a:lnTo>
                    <a:pt x="374" y="232"/>
                  </a:lnTo>
                  <a:lnTo>
                    <a:pt x="383" y="232"/>
                  </a:lnTo>
                  <a:lnTo>
                    <a:pt x="392" y="227"/>
                  </a:lnTo>
                  <a:lnTo>
                    <a:pt x="392" y="227"/>
                  </a:lnTo>
                  <a:lnTo>
                    <a:pt x="401" y="218"/>
                  </a:lnTo>
                  <a:lnTo>
                    <a:pt x="405" y="200"/>
                  </a:lnTo>
                  <a:lnTo>
                    <a:pt x="410" y="187"/>
                  </a:lnTo>
                  <a:lnTo>
                    <a:pt x="414" y="174"/>
                  </a:lnTo>
                  <a:lnTo>
                    <a:pt x="414" y="174"/>
                  </a:lnTo>
                  <a:lnTo>
                    <a:pt x="410" y="156"/>
                  </a:lnTo>
                  <a:lnTo>
                    <a:pt x="405" y="143"/>
                  </a:lnTo>
                  <a:lnTo>
                    <a:pt x="401" y="125"/>
                  </a:lnTo>
                  <a:lnTo>
                    <a:pt x="388" y="111"/>
                  </a:lnTo>
                  <a:lnTo>
                    <a:pt x="388" y="111"/>
                  </a:lnTo>
                  <a:lnTo>
                    <a:pt x="383" y="111"/>
                  </a:lnTo>
                  <a:lnTo>
                    <a:pt x="374" y="111"/>
                  </a:lnTo>
                  <a:lnTo>
                    <a:pt x="374" y="111"/>
                  </a:lnTo>
                  <a:close/>
                  <a:moveTo>
                    <a:pt x="437" y="58"/>
                  </a:moveTo>
                  <a:lnTo>
                    <a:pt x="437" y="58"/>
                  </a:lnTo>
                  <a:lnTo>
                    <a:pt x="428" y="58"/>
                  </a:lnTo>
                  <a:lnTo>
                    <a:pt x="419" y="58"/>
                  </a:lnTo>
                  <a:lnTo>
                    <a:pt x="419" y="58"/>
                  </a:lnTo>
                  <a:lnTo>
                    <a:pt x="414" y="67"/>
                  </a:lnTo>
                  <a:lnTo>
                    <a:pt x="419" y="76"/>
                  </a:lnTo>
                  <a:lnTo>
                    <a:pt x="419" y="76"/>
                  </a:lnTo>
                  <a:lnTo>
                    <a:pt x="432" y="98"/>
                  </a:lnTo>
                  <a:lnTo>
                    <a:pt x="445" y="120"/>
                  </a:lnTo>
                  <a:lnTo>
                    <a:pt x="454" y="147"/>
                  </a:lnTo>
                  <a:lnTo>
                    <a:pt x="454" y="174"/>
                  </a:lnTo>
                  <a:lnTo>
                    <a:pt x="454" y="174"/>
                  </a:lnTo>
                  <a:lnTo>
                    <a:pt x="454" y="196"/>
                  </a:lnTo>
                  <a:lnTo>
                    <a:pt x="445" y="223"/>
                  </a:lnTo>
                  <a:lnTo>
                    <a:pt x="432" y="245"/>
                  </a:lnTo>
                  <a:lnTo>
                    <a:pt x="419" y="267"/>
                  </a:lnTo>
                  <a:lnTo>
                    <a:pt x="419" y="267"/>
                  </a:lnTo>
                  <a:lnTo>
                    <a:pt x="414" y="276"/>
                  </a:lnTo>
                  <a:lnTo>
                    <a:pt x="419" y="285"/>
                  </a:lnTo>
                  <a:lnTo>
                    <a:pt x="419" y="285"/>
                  </a:lnTo>
                  <a:lnTo>
                    <a:pt x="428" y="285"/>
                  </a:lnTo>
                  <a:lnTo>
                    <a:pt x="437" y="281"/>
                  </a:lnTo>
                  <a:lnTo>
                    <a:pt x="437" y="281"/>
                  </a:lnTo>
                  <a:lnTo>
                    <a:pt x="454" y="258"/>
                  </a:lnTo>
                  <a:lnTo>
                    <a:pt x="468" y="232"/>
                  </a:lnTo>
                  <a:lnTo>
                    <a:pt x="477" y="200"/>
                  </a:lnTo>
                  <a:lnTo>
                    <a:pt x="477" y="174"/>
                  </a:lnTo>
                  <a:lnTo>
                    <a:pt x="477" y="174"/>
                  </a:lnTo>
                  <a:lnTo>
                    <a:pt x="477" y="143"/>
                  </a:lnTo>
                  <a:lnTo>
                    <a:pt x="468" y="111"/>
                  </a:lnTo>
                  <a:lnTo>
                    <a:pt x="454" y="85"/>
                  </a:lnTo>
                  <a:lnTo>
                    <a:pt x="437" y="58"/>
                  </a:lnTo>
                  <a:lnTo>
                    <a:pt x="437" y="58"/>
                  </a:lnTo>
                  <a:close/>
                  <a:moveTo>
                    <a:pt x="22" y="174"/>
                  </a:moveTo>
                  <a:lnTo>
                    <a:pt x="22" y="174"/>
                  </a:lnTo>
                  <a:lnTo>
                    <a:pt x="27" y="129"/>
                  </a:lnTo>
                  <a:lnTo>
                    <a:pt x="36" y="89"/>
                  </a:lnTo>
                  <a:lnTo>
                    <a:pt x="58" y="53"/>
                  </a:lnTo>
                  <a:lnTo>
                    <a:pt x="80" y="18"/>
                  </a:lnTo>
                  <a:lnTo>
                    <a:pt x="80" y="18"/>
                  </a:lnTo>
                  <a:lnTo>
                    <a:pt x="85" y="9"/>
                  </a:lnTo>
                  <a:lnTo>
                    <a:pt x="80" y="4"/>
                  </a:lnTo>
                  <a:lnTo>
                    <a:pt x="80" y="4"/>
                  </a:lnTo>
                  <a:lnTo>
                    <a:pt x="71" y="0"/>
                  </a:lnTo>
                  <a:lnTo>
                    <a:pt x="62" y="4"/>
                  </a:lnTo>
                  <a:lnTo>
                    <a:pt x="62" y="4"/>
                  </a:lnTo>
                  <a:lnTo>
                    <a:pt x="36" y="40"/>
                  </a:lnTo>
                  <a:lnTo>
                    <a:pt x="18" y="80"/>
                  </a:lnTo>
                  <a:lnTo>
                    <a:pt x="4" y="125"/>
                  </a:lnTo>
                  <a:lnTo>
                    <a:pt x="0" y="174"/>
                  </a:lnTo>
                  <a:lnTo>
                    <a:pt x="0" y="174"/>
                  </a:lnTo>
                  <a:lnTo>
                    <a:pt x="4" y="218"/>
                  </a:lnTo>
                  <a:lnTo>
                    <a:pt x="13" y="263"/>
                  </a:lnTo>
                  <a:lnTo>
                    <a:pt x="36" y="303"/>
                  </a:lnTo>
                  <a:lnTo>
                    <a:pt x="62" y="339"/>
                  </a:lnTo>
                  <a:lnTo>
                    <a:pt x="62" y="339"/>
                  </a:lnTo>
                  <a:lnTo>
                    <a:pt x="71" y="343"/>
                  </a:lnTo>
                  <a:lnTo>
                    <a:pt x="80" y="339"/>
                  </a:lnTo>
                  <a:lnTo>
                    <a:pt x="80" y="339"/>
                  </a:lnTo>
                  <a:lnTo>
                    <a:pt x="85" y="330"/>
                  </a:lnTo>
                  <a:lnTo>
                    <a:pt x="80" y="325"/>
                  </a:lnTo>
                  <a:lnTo>
                    <a:pt x="80" y="325"/>
                  </a:lnTo>
                  <a:lnTo>
                    <a:pt x="53" y="290"/>
                  </a:lnTo>
                  <a:lnTo>
                    <a:pt x="36" y="254"/>
                  </a:lnTo>
                  <a:lnTo>
                    <a:pt x="27" y="214"/>
                  </a:lnTo>
                  <a:lnTo>
                    <a:pt x="22" y="174"/>
                  </a:lnTo>
                  <a:lnTo>
                    <a:pt x="22" y="174"/>
                  </a:lnTo>
                  <a:close/>
                  <a:moveTo>
                    <a:pt x="125" y="58"/>
                  </a:moveTo>
                  <a:lnTo>
                    <a:pt x="125" y="58"/>
                  </a:lnTo>
                  <a:lnTo>
                    <a:pt x="116" y="58"/>
                  </a:lnTo>
                  <a:lnTo>
                    <a:pt x="107" y="58"/>
                  </a:lnTo>
                  <a:lnTo>
                    <a:pt x="107" y="58"/>
                  </a:lnTo>
                  <a:lnTo>
                    <a:pt x="89" y="85"/>
                  </a:lnTo>
                  <a:lnTo>
                    <a:pt x="76" y="111"/>
                  </a:lnTo>
                  <a:lnTo>
                    <a:pt x="67" y="143"/>
                  </a:lnTo>
                  <a:lnTo>
                    <a:pt x="67" y="174"/>
                  </a:lnTo>
                  <a:lnTo>
                    <a:pt x="67" y="174"/>
                  </a:lnTo>
                  <a:lnTo>
                    <a:pt x="67" y="200"/>
                  </a:lnTo>
                  <a:lnTo>
                    <a:pt x="76" y="232"/>
                  </a:lnTo>
                  <a:lnTo>
                    <a:pt x="89" y="258"/>
                  </a:lnTo>
                  <a:lnTo>
                    <a:pt x="107" y="281"/>
                  </a:lnTo>
                  <a:lnTo>
                    <a:pt x="107" y="281"/>
                  </a:lnTo>
                  <a:lnTo>
                    <a:pt x="116" y="285"/>
                  </a:lnTo>
                  <a:lnTo>
                    <a:pt x="125" y="285"/>
                  </a:lnTo>
                  <a:lnTo>
                    <a:pt x="125" y="285"/>
                  </a:lnTo>
                  <a:lnTo>
                    <a:pt x="129" y="276"/>
                  </a:lnTo>
                  <a:lnTo>
                    <a:pt x="125" y="267"/>
                  </a:lnTo>
                  <a:lnTo>
                    <a:pt x="125" y="267"/>
                  </a:lnTo>
                  <a:lnTo>
                    <a:pt x="111" y="245"/>
                  </a:lnTo>
                  <a:lnTo>
                    <a:pt x="98" y="223"/>
                  </a:lnTo>
                  <a:lnTo>
                    <a:pt x="89" y="196"/>
                  </a:lnTo>
                  <a:lnTo>
                    <a:pt x="89" y="174"/>
                  </a:lnTo>
                  <a:lnTo>
                    <a:pt x="89" y="174"/>
                  </a:lnTo>
                  <a:lnTo>
                    <a:pt x="89" y="147"/>
                  </a:lnTo>
                  <a:lnTo>
                    <a:pt x="98" y="120"/>
                  </a:lnTo>
                  <a:lnTo>
                    <a:pt x="111" y="98"/>
                  </a:lnTo>
                  <a:lnTo>
                    <a:pt x="125" y="76"/>
                  </a:lnTo>
                  <a:lnTo>
                    <a:pt x="125" y="76"/>
                  </a:lnTo>
                  <a:lnTo>
                    <a:pt x="129" y="67"/>
                  </a:lnTo>
                  <a:lnTo>
                    <a:pt x="125" y="58"/>
                  </a:lnTo>
                  <a:lnTo>
                    <a:pt x="125" y="58"/>
                  </a:lnTo>
                  <a:close/>
                  <a:moveTo>
                    <a:pt x="169" y="111"/>
                  </a:moveTo>
                  <a:lnTo>
                    <a:pt x="169" y="111"/>
                  </a:lnTo>
                  <a:lnTo>
                    <a:pt x="160" y="111"/>
                  </a:lnTo>
                  <a:lnTo>
                    <a:pt x="156" y="111"/>
                  </a:lnTo>
                  <a:lnTo>
                    <a:pt x="156" y="111"/>
                  </a:lnTo>
                  <a:lnTo>
                    <a:pt x="143" y="125"/>
                  </a:lnTo>
                  <a:lnTo>
                    <a:pt x="138" y="143"/>
                  </a:lnTo>
                  <a:lnTo>
                    <a:pt x="134" y="156"/>
                  </a:lnTo>
                  <a:lnTo>
                    <a:pt x="129" y="174"/>
                  </a:lnTo>
                  <a:lnTo>
                    <a:pt x="129" y="174"/>
                  </a:lnTo>
                  <a:lnTo>
                    <a:pt x="134" y="187"/>
                  </a:lnTo>
                  <a:lnTo>
                    <a:pt x="138" y="200"/>
                  </a:lnTo>
                  <a:lnTo>
                    <a:pt x="143" y="218"/>
                  </a:lnTo>
                  <a:lnTo>
                    <a:pt x="151" y="227"/>
                  </a:lnTo>
                  <a:lnTo>
                    <a:pt x="151" y="227"/>
                  </a:lnTo>
                  <a:lnTo>
                    <a:pt x="160" y="232"/>
                  </a:lnTo>
                  <a:lnTo>
                    <a:pt x="169" y="232"/>
                  </a:lnTo>
                  <a:lnTo>
                    <a:pt x="169" y="232"/>
                  </a:lnTo>
                  <a:lnTo>
                    <a:pt x="174" y="223"/>
                  </a:lnTo>
                  <a:lnTo>
                    <a:pt x="169" y="214"/>
                  </a:lnTo>
                  <a:lnTo>
                    <a:pt x="169" y="214"/>
                  </a:lnTo>
                  <a:lnTo>
                    <a:pt x="160" y="196"/>
                  </a:lnTo>
                  <a:lnTo>
                    <a:pt x="156" y="174"/>
                  </a:lnTo>
                  <a:lnTo>
                    <a:pt x="156" y="174"/>
                  </a:lnTo>
                  <a:lnTo>
                    <a:pt x="160" y="147"/>
                  </a:lnTo>
                  <a:lnTo>
                    <a:pt x="169" y="129"/>
                  </a:lnTo>
                  <a:lnTo>
                    <a:pt x="169" y="129"/>
                  </a:lnTo>
                  <a:lnTo>
                    <a:pt x="174" y="120"/>
                  </a:lnTo>
                  <a:lnTo>
                    <a:pt x="169" y="111"/>
                  </a:lnTo>
                  <a:lnTo>
                    <a:pt x="169" y="1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grpSp>
      <p:cxnSp>
        <p:nvCxnSpPr>
          <p:cNvPr id="662" name="Straight Connector 661"/>
          <p:cNvCxnSpPr>
            <a:stCxn id="520" idx="10"/>
            <a:endCxn id="2060" idx="5"/>
          </p:cNvCxnSpPr>
          <p:nvPr/>
        </p:nvCxnSpPr>
        <p:spPr>
          <a:xfrm flipH="1">
            <a:off x="5045301" y="3258365"/>
            <a:ext cx="541044" cy="4195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64" name="Straight Connector 663"/>
          <p:cNvCxnSpPr>
            <a:endCxn id="502" idx="11"/>
          </p:cNvCxnSpPr>
          <p:nvPr/>
        </p:nvCxnSpPr>
        <p:spPr>
          <a:xfrm flipH="1" flipV="1">
            <a:off x="5908962" y="2934361"/>
            <a:ext cx="377539" cy="19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flipH="1">
            <a:off x="6769406" y="2828834"/>
            <a:ext cx="411458" cy="5129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flipV="1">
            <a:off x="6931462" y="3087532"/>
            <a:ext cx="346727" cy="2751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67" name="Straight Connector 666"/>
          <p:cNvCxnSpPr>
            <a:stCxn id="611" idx="0"/>
          </p:cNvCxnSpPr>
          <p:nvPr/>
        </p:nvCxnSpPr>
        <p:spPr>
          <a:xfrm flipH="1" flipV="1">
            <a:off x="7313160" y="2864133"/>
            <a:ext cx="177963" cy="5163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flipH="1">
            <a:off x="7765374" y="3035929"/>
            <a:ext cx="190499" cy="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0" name="Straight Connector 68"/>
          <p:cNvCxnSpPr>
            <a:stCxn id="657" idx="3"/>
          </p:cNvCxnSpPr>
          <p:nvPr/>
        </p:nvCxnSpPr>
        <p:spPr>
          <a:xfrm flipV="1">
            <a:off x="1505706" y="3175374"/>
            <a:ext cx="506256" cy="8233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1" name="Straight Connector 670"/>
          <p:cNvCxnSpPr>
            <a:stCxn id="2050" idx="1"/>
            <a:endCxn id="204" idx="0"/>
          </p:cNvCxnSpPr>
          <p:nvPr/>
        </p:nvCxnSpPr>
        <p:spPr>
          <a:xfrm flipH="1">
            <a:off x="3252431" y="3154250"/>
            <a:ext cx="672280" cy="78552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72" name="Straight Connector 671"/>
          <p:cNvCxnSpPr>
            <a:endCxn id="2050" idx="1"/>
          </p:cNvCxnSpPr>
          <p:nvPr/>
        </p:nvCxnSpPr>
        <p:spPr>
          <a:xfrm>
            <a:off x="2344605" y="2925855"/>
            <a:ext cx="1580106" cy="22839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76" name="TextBox 235"/>
          <p:cNvSpPr txBox="1"/>
          <p:nvPr/>
        </p:nvSpPr>
        <p:spPr>
          <a:xfrm>
            <a:off x="4018625" y="2089041"/>
            <a:ext cx="903645" cy="307777"/>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Firewalls</a:t>
            </a:r>
          </a:p>
        </p:txBody>
      </p:sp>
      <p:sp>
        <p:nvSpPr>
          <p:cNvPr id="678" name="Rectangle 239"/>
          <p:cNvSpPr/>
          <p:nvPr/>
        </p:nvSpPr>
        <p:spPr>
          <a:xfrm>
            <a:off x="408912" y="2655839"/>
            <a:ext cx="1504771" cy="307777"/>
          </a:xfrm>
          <a:prstGeom prst="rect">
            <a:avLst/>
          </a:prstGeom>
        </p:spPr>
        <p:txBody>
          <a:bodyPr wrap="none">
            <a:spAutoFit/>
          </a:bodyPr>
          <a:lstStyle/>
          <a:p>
            <a:r>
              <a:rPr lang="en-US" sz="1400" dirty="0" smtClean="0">
                <a:solidFill>
                  <a:srgbClr val="000000"/>
                </a:solidFill>
                <a:latin typeface="Open Sans Light"/>
                <a:ea typeface="Open Sans" panose="020B0606030504020204" pitchFamily="34" charset="0"/>
                <a:cs typeface="Open Sans Light"/>
              </a:rPr>
              <a:t>Device Features</a:t>
            </a:r>
            <a:endParaRPr lang="en-US" sz="1400" dirty="0">
              <a:latin typeface="Open Sans Light"/>
              <a:ea typeface="Open Sans" panose="020B0606030504020204" pitchFamily="34" charset="0"/>
              <a:cs typeface="Open Sans Light"/>
            </a:endParaRPr>
          </a:p>
        </p:txBody>
      </p:sp>
      <p:sp>
        <p:nvSpPr>
          <p:cNvPr id="679" name="TextBox 247"/>
          <p:cNvSpPr txBox="1"/>
          <p:nvPr/>
        </p:nvSpPr>
        <p:spPr>
          <a:xfrm>
            <a:off x="1730084" y="1881485"/>
            <a:ext cx="848159" cy="461665"/>
          </a:xfrm>
          <a:prstGeom prst="rect">
            <a:avLst/>
          </a:prstGeom>
          <a:noFill/>
        </p:spPr>
        <p:txBody>
          <a:bodyPr wrap="none" rtlCol="0">
            <a:spAutoFit/>
          </a:bodyPr>
          <a:lstStyle/>
          <a:p>
            <a:pPr marL="0" algn="ctr" defTabSz="430213">
              <a:spcAft>
                <a:spcPts val="400"/>
              </a:spcAft>
              <a:buSzPct val="100000"/>
            </a:pPr>
            <a:r>
              <a:rPr lang="en-US" sz="1200" dirty="0" smtClean="0">
                <a:solidFill>
                  <a:srgbClr val="000000"/>
                </a:solidFill>
                <a:latin typeface="Open Sans Light"/>
                <a:ea typeface="Open Sans" panose="020B0606030504020204" pitchFamily="34" charset="0"/>
                <a:cs typeface="Open Sans Light"/>
              </a:rPr>
              <a:t>2G,3G,4G</a:t>
            </a:r>
            <a:br>
              <a:rPr lang="en-US" sz="1200" dirty="0" smtClean="0">
                <a:solidFill>
                  <a:srgbClr val="000000"/>
                </a:solidFill>
                <a:latin typeface="Open Sans Light"/>
                <a:ea typeface="Open Sans" panose="020B0606030504020204" pitchFamily="34" charset="0"/>
                <a:cs typeface="Open Sans Light"/>
              </a:rPr>
            </a:br>
            <a:r>
              <a:rPr lang="en-US" sz="1200" dirty="0" smtClean="0">
                <a:solidFill>
                  <a:srgbClr val="000000"/>
                </a:solidFill>
                <a:latin typeface="Open Sans Light"/>
                <a:ea typeface="Open Sans" panose="020B0606030504020204" pitchFamily="34" charset="0"/>
                <a:cs typeface="Open Sans Light"/>
              </a:rPr>
              <a:t>Cellular</a:t>
            </a:r>
          </a:p>
        </p:txBody>
      </p:sp>
      <p:sp>
        <p:nvSpPr>
          <p:cNvPr id="681" name="TextBox 13"/>
          <p:cNvSpPr txBox="1"/>
          <p:nvPr/>
        </p:nvSpPr>
        <p:spPr>
          <a:xfrm>
            <a:off x="6435150" y="3867150"/>
            <a:ext cx="1489650" cy="307777"/>
          </a:xfrm>
          <a:prstGeom prst="rect">
            <a:avLst/>
          </a:prstGeom>
          <a:noFill/>
        </p:spPr>
        <p:txBody>
          <a:bodyPr wrap="squar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Monitoring</a:t>
            </a:r>
          </a:p>
        </p:txBody>
      </p:sp>
      <p:grpSp>
        <p:nvGrpSpPr>
          <p:cNvPr id="4" name="Group 3"/>
          <p:cNvGrpSpPr/>
          <p:nvPr/>
        </p:nvGrpSpPr>
        <p:grpSpPr>
          <a:xfrm>
            <a:off x="6930831" y="3508758"/>
            <a:ext cx="459094" cy="348592"/>
            <a:chOff x="6821017" y="3728522"/>
            <a:chExt cx="459094" cy="348592"/>
          </a:xfrm>
        </p:grpSpPr>
        <p:sp>
          <p:nvSpPr>
            <p:cNvPr id="683" name="Freeform 30"/>
            <p:cNvSpPr>
              <a:spLocks noEditPoints="1"/>
            </p:cNvSpPr>
            <p:nvPr/>
          </p:nvSpPr>
          <p:spPr bwMode="auto">
            <a:xfrm>
              <a:off x="7002716" y="3916067"/>
              <a:ext cx="95695" cy="109094"/>
            </a:xfrm>
            <a:custGeom>
              <a:avLst/>
              <a:gdLst>
                <a:gd name="T0" fmla="*/ 216622 w 22"/>
                <a:gd name="T1" fmla="*/ 56886 h 30"/>
                <a:gd name="T2" fmla="*/ 159616 w 22"/>
                <a:gd name="T3" fmla="*/ 56886 h 30"/>
                <a:gd name="T4" fmla="*/ 159616 w 22"/>
                <a:gd name="T5" fmla="*/ 0 h 30"/>
                <a:gd name="T6" fmla="*/ 91209 w 22"/>
                <a:gd name="T7" fmla="*/ 0 h 30"/>
                <a:gd name="T8" fmla="*/ 91209 w 22"/>
                <a:gd name="T9" fmla="*/ 56886 h 30"/>
                <a:gd name="T10" fmla="*/ 45605 w 22"/>
                <a:gd name="T11" fmla="*/ 56886 h 30"/>
                <a:gd name="T12" fmla="*/ 0 w 22"/>
                <a:gd name="T13" fmla="*/ 91017 h 30"/>
                <a:gd name="T14" fmla="*/ 0 w 22"/>
                <a:gd name="T15" fmla="*/ 159279 h 30"/>
                <a:gd name="T16" fmla="*/ 45605 w 22"/>
                <a:gd name="T17" fmla="*/ 193411 h 30"/>
                <a:gd name="T18" fmla="*/ 91209 w 22"/>
                <a:gd name="T19" fmla="*/ 193411 h 30"/>
                <a:gd name="T20" fmla="*/ 91209 w 22"/>
                <a:gd name="T21" fmla="*/ 341313 h 30"/>
                <a:gd name="T22" fmla="*/ 159616 w 22"/>
                <a:gd name="T23" fmla="*/ 341313 h 30"/>
                <a:gd name="T24" fmla="*/ 159616 w 22"/>
                <a:gd name="T25" fmla="*/ 193411 h 30"/>
                <a:gd name="T26" fmla="*/ 216622 w 22"/>
                <a:gd name="T27" fmla="*/ 193411 h 30"/>
                <a:gd name="T28" fmla="*/ 250825 w 22"/>
                <a:gd name="T29" fmla="*/ 159279 h 30"/>
                <a:gd name="T30" fmla="*/ 250825 w 22"/>
                <a:gd name="T31" fmla="*/ 91017 h 30"/>
                <a:gd name="T32" fmla="*/ 216622 w 22"/>
                <a:gd name="T33" fmla="*/ 56886 h 30"/>
                <a:gd name="T34" fmla="*/ 205220 w 22"/>
                <a:gd name="T35" fmla="*/ 147902 h 30"/>
                <a:gd name="T36" fmla="*/ 45605 w 22"/>
                <a:gd name="T37" fmla="*/ 147902 h 30"/>
                <a:gd name="T38" fmla="*/ 45605 w 22"/>
                <a:gd name="T39" fmla="*/ 102394 h 30"/>
                <a:gd name="T40" fmla="*/ 205220 w 22"/>
                <a:gd name="T41" fmla="*/ 102394 h 30"/>
                <a:gd name="T42" fmla="*/ 205220 w 22"/>
                <a:gd name="T43" fmla="*/ 147902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30"/>
                <a:gd name="T68" fmla="*/ 22 w 22"/>
                <a:gd name="T69" fmla="*/ 30 h 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30">
                  <a:moveTo>
                    <a:pt x="19" y="5"/>
                  </a:moveTo>
                  <a:cubicBezTo>
                    <a:pt x="14" y="5"/>
                    <a:pt x="14" y="5"/>
                    <a:pt x="14" y="5"/>
                  </a:cubicBezTo>
                  <a:cubicBezTo>
                    <a:pt x="14" y="0"/>
                    <a:pt x="14" y="0"/>
                    <a:pt x="14" y="0"/>
                  </a:cubicBezTo>
                  <a:cubicBezTo>
                    <a:pt x="8" y="0"/>
                    <a:pt x="8" y="0"/>
                    <a:pt x="8" y="0"/>
                  </a:cubicBezTo>
                  <a:cubicBezTo>
                    <a:pt x="8" y="5"/>
                    <a:pt x="8" y="5"/>
                    <a:pt x="8" y="5"/>
                  </a:cubicBezTo>
                  <a:cubicBezTo>
                    <a:pt x="4" y="5"/>
                    <a:pt x="4" y="5"/>
                    <a:pt x="4" y="5"/>
                  </a:cubicBezTo>
                  <a:cubicBezTo>
                    <a:pt x="2" y="5"/>
                    <a:pt x="0" y="6"/>
                    <a:pt x="0" y="8"/>
                  </a:cubicBezTo>
                  <a:cubicBezTo>
                    <a:pt x="0" y="14"/>
                    <a:pt x="0" y="14"/>
                    <a:pt x="0" y="14"/>
                  </a:cubicBezTo>
                  <a:cubicBezTo>
                    <a:pt x="0" y="16"/>
                    <a:pt x="2" y="17"/>
                    <a:pt x="4" y="17"/>
                  </a:cubicBezTo>
                  <a:cubicBezTo>
                    <a:pt x="8" y="17"/>
                    <a:pt x="8" y="17"/>
                    <a:pt x="8" y="17"/>
                  </a:cubicBezTo>
                  <a:cubicBezTo>
                    <a:pt x="8" y="30"/>
                    <a:pt x="8" y="30"/>
                    <a:pt x="8" y="30"/>
                  </a:cubicBezTo>
                  <a:cubicBezTo>
                    <a:pt x="14" y="30"/>
                    <a:pt x="14" y="30"/>
                    <a:pt x="14" y="30"/>
                  </a:cubicBezTo>
                  <a:cubicBezTo>
                    <a:pt x="14" y="17"/>
                    <a:pt x="14" y="17"/>
                    <a:pt x="14" y="17"/>
                  </a:cubicBezTo>
                  <a:cubicBezTo>
                    <a:pt x="19" y="17"/>
                    <a:pt x="19" y="17"/>
                    <a:pt x="19" y="17"/>
                  </a:cubicBezTo>
                  <a:cubicBezTo>
                    <a:pt x="21" y="17"/>
                    <a:pt x="22" y="16"/>
                    <a:pt x="22" y="14"/>
                  </a:cubicBezTo>
                  <a:cubicBezTo>
                    <a:pt x="22" y="8"/>
                    <a:pt x="22" y="8"/>
                    <a:pt x="22" y="8"/>
                  </a:cubicBezTo>
                  <a:cubicBezTo>
                    <a:pt x="22" y="6"/>
                    <a:pt x="21" y="5"/>
                    <a:pt x="19" y="5"/>
                  </a:cubicBezTo>
                  <a:close/>
                  <a:moveTo>
                    <a:pt x="18" y="13"/>
                  </a:moveTo>
                  <a:cubicBezTo>
                    <a:pt x="4" y="13"/>
                    <a:pt x="4" y="13"/>
                    <a:pt x="4" y="13"/>
                  </a:cubicBezTo>
                  <a:cubicBezTo>
                    <a:pt x="4" y="9"/>
                    <a:pt x="4" y="9"/>
                    <a:pt x="4" y="9"/>
                  </a:cubicBezTo>
                  <a:cubicBezTo>
                    <a:pt x="18" y="9"/>
                    <a:pt x="18" y="9"/>
                    <a:pt x="18" y="9"/>
                  </a:cubicBezTo>
                  <a:lnTo>
                    <a:pt x="18" y="13"/>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84" name="Freeform 31"/>
            <p:cNvSpPr>
              <a:spLocks noEditPoints="1"/>
            </p:cNvSpPr>
            <p:nvPr/>
          </p:nvSpPr>
          <p:spPr bwMode="auto">
            <a:xfrm>
              <a:off x="6885823" y="3916067"/>
              <a:ext cx="95695" cy="109094"/>
            </a:xfrm>
            <a:custGeom>
              <a:avLst/>
              <a:gdLst>
                <a:gd name="T0" fmla="*/ 205220 w 22"/>
                <a:gd name="T1" fmla="*/ 91017 h 30"/>
                <a:gd name="T2" fmla="*/ 159616 w 22"/>
                <a:gd name="T3" fmla="*/ 91017 h 30"/>
                <a:gd name="T4" fmla="*/ 159616 w 22"/>
                <a:gd name="T5" fmla="*/ 0 h 30"/>
                <a:gd name="T6" fmla="*/ 91209 w 22"/>
                <a:gd name="T7" fmla="*/ 0 h 30"/>
                <a:gd name="T8" fmla="*/ 91209 w 22"/>
                <a:gd name="T9" fmla="*/ 91017 h 30"/>
                <a:gd name="T10" fmla="*/ 34203 w 22"/>
                <a:gd name="T11" fmla="*/ 91017 h 30"/>
                <a:gd name="T12" fmla="*/ 0 w 22"/>
                <a:gd name="T13" fmla="*/ 136525 h 30"/>
                <a:gd name="T14" fmla="*/ 0 w 22"/>
                <a:gd name="T15" fmla="*/ 204788 h 30"/>
                <a:gd name="T16" fmla="*/ 34203 w 22"/>
                <a:gd name="T17" fmla="*/ 238919 h 30"/>
                <a:gd name="T18" fmla="*/ 91209 w 22"/>
                <a:gd name="T19" fmla="*/ 238919 h 30"/>
                <a:gd name="T20" fmla="*/ 91209 w 22"/>
                <a:gd name="T21" fmla="*/ 341313 h 30"/>
                <a:gd name="T22" fmla="*/ 159616 w 22"/>
                <a:gd name="T23" fmla="*/ 341313 h 30"/>
                <a:gd name="T24" fmla="*/ 159616 w 22"/>
                <a:gd name="T25" fmla="*/ 238919 h 30"/>
                <a:gd name="T26" fmla="*/ 205220 w 22"/>
                <a:gd name="T27" fmla="*/ 238919 h 30"/>
                <a:gd name="T28" fmla="*/ 250825 w 22"/>
                <a:gd name="T29" fmla="*/ 204788 h 30"/>
                <a:gd name="T30" fmla="*/ 250825 w 22"/>
                <a:gd name="T31" fmla="*/ 136525 h 30"/>
                <a:gd name="T32" fmla="*/ 205220 w 22"/>
                <a:gd name="T33" fmla="*/ 91017 h 30"/>
                <a:gd name="T34" fmla="*/ 205220 w 22"/>
                <a:gd name="T35" fmla="*/ 193411 h 30"/>
                <a:gd name="T36" fmla="*/ 45605 w 22"/>
                <a:gd name="T37" fmla="*/ 193411 h 30"/>
                <a:gd name="T38" fmla="*/ 45605 w 22"/>
                <a:gd name="T39" fmla="*/ 136525 h 30"/>
                <a:gd name="T40" fmla="*/ 205220 w 22"/>
                <a:gd name="T41" fmla="*/ 136525 h 30"/>
                <a:gd name="T42" fmla="*/ 205220 w 22"/>
                <a:gd name="T43" fmla="*/ 193411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30"/>
                <a:gd name="T68" fmla="*/ 22 w 22"/>
                <a:gd name="T69" fmla="*/ 30 h 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30">
                  <a:moveTo>
                    <a:pt x="18" y="8"/>
                  </a:moveTo>
                  <a:cubicBezTo>
                    <a:pt x="14" y="8"/>
                    <a:pt x="14" y="8"/>
                    <a:pt x="14" y="8"/>
                  </a:cubicBezTo>
                  <a:cubicBezTo>
                    <a:pt x="14" y="0"/>
                    <a:pt x="14" y="0"/>
                    <a:pt x="14" y="0"/>
                  </a:cubicBezTo>
                  <a:cubicBezTo>
                    <a:pt x="8" y="0"/>
                    <a:pt x="8" y="0"/>
                    <a:pt x="8" y="0"/>
                  </a:cubicBezTo>
                  <a:cubicBezTo>
                    <a:pt x="8" y="8"/>
                    <a:pt x="8" y="8"/>
                    <a:pt x="8" y="8"/>
                  </a:cubicBezTo>
                  <a:cubicBezTo>
                    <a:pt x="3" y="8"/>
                    <a:pt x="3" y="8"/>
                    <a:pt x="3" y="8"/>
                  </a:cubicBezTo>
                  <a:cubicBezTo>
                    <a:pt x="1" y="8"/>
                    <a:pt x="0" y="10"/>
                    <a:pt x="0" y="12"/>
                  </a:cubicBezTo>
                  <a:cubicBezTo>
                    <a:pt x="0" y="18"/>
                    <a:pt x="0" y="18"/>
                    <a:pt x="0" y="18"/>
                  </a:cubicBezTo>
                  <a:cubicBezTo>
                    <a:pt x="0" y="19"/>
                    <a:pt x="1" y="21"/>
                    <a:pt x="3" y="21"/>
                  </a:cubicBezTo>
                  <a:cubicBezTo>
                    <a:pt x="8" y="21"/>
                    <a:pt x="8" y="21"/>
                    <a:pt x="8" y="21"/>
                  </a:cubicBezTo>
                  <a:cubicBezTo>
                    <a:pt x="8" y="30"/>
                    <a:pt x="8" y="30"/>
                    <a:pt x="8" y="30"/>
                  </a:cubicBezTo>
                  <a:cubicBezTo>
                    <a:pt x="14" y="30"/>
                    <a:pt x="14" y="30"/>
                    <a:pt x="14" y="30"/>
                  </a:cubicBezTo>
                  <a:cubicBezTo>
                    <a:pt x="14" y="21"/>
                    <a:pt x="14" y="21"/>
                    <a:pt x="14" y="21"/>
                  </a:cubicBezTo>
                  <a:cubicBezTo>
                    <a:pt x="18" y="21"/>
                    <a:pt x="18" y="21"/>
                    <a:pt x="18" y="21"/>
                  </a:cubicBezTo>
                  <a:cubicBezTo>
                    <a:pt x="20" y="21"/>
                    <a:pt x="22" y="19"/>
                    <a:pt x="22" y="18"/>
                  </a:cubicBezTo>
                  <a:cubicBezTo>
                    <a:pt x="22" y="12"/>
                    <a:pt x="22" y="12"/>
                    <a:pt x="22" y="12"/>
                  </a:cubicBezTo>
                  <a:cubicBezTo>
                    <a:pt x="22" y="10"/>
                    <a:pt x="20" y="8"/>
                    <a:pt x="18" y="8"/>
                  </a:cubicBezTo>
                  <a:close/>
                  <a:moveTo>
                    <a:pt x="18" y="17"/>
                  </a:moveTo>
                  <a:cubicBezTo>
                    <a:pt x="4" y="17"/>
                    <a:pt x="4" y="17"/>
                    <a:pt x="4" y="17"/>
                  </a:cubicBezTo>
                  <a:cubicBezTo>
                    <a:pt x="4" y="12"/>
                    <a:pt x="4" y="12"/>
                    <a:pt x="4" y="12"/>
                  </a:cubicBezTo>
                  <a:cubicBezTo>
                    <a:pt x="18" y="12"/>
                    <a:pt x="18" y="12"/>
                    <a:pt x="18" y="12"/>
                  </a:cubicBezTo>
                  <a:lnTo>
                    <a:pt x="18" y="17"/>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85" name="Freeform 32"/>
            <p:cNvSpPr>
              <a:spLocks noEditPoints="1"/>
            </p:cNvSpPr>
            <p:nvPr/>
          </p:nvSpPr>
          <p:spPr bwMode="auto">
            <a:xfrm>
              <a:off x="7123849" y="3916067"/>
              <a:ext cx="95695" cy="109094"/>
            </a:xfrm>
            <a:custGeom>
              <a:avLst/>
              <a:gdLst>
                <a:gd name="T0" fmla="*/ 216622 w 22"/>
                <a:gd name="T1" fmla="*/ 147902 h 30"/>
                <a:gd name="T2" fmla="*/ 159616 w 22"/>
                <a:gd name="T3" fmla="*/ 147902 h 30"/>
                <a:gd name="T4" fmla="*/ 159616 w 22"/>
                <a:gd name="T5" fmla="*/ 0 h 30"/>
                <a:gd name="T6" fmla="*/ 91209 w 22"/>
                <a:gd name="T7" fmla="*/ 0 h 30"/>
                <a:gd name="T8" fmla="*/ 91209 w 22"/>
                <a:gd name="T9" fmla="*/ 147902 h 30"/>
                <a:gd name="T10" fmla="*/ 34203 w 22"/>
                <a:gd name="T11" fmla="*/ 147902 h 30"/>
                <a:gd name="T12" fmla="*/ 0 w 22"/>
                <a:gd name="T13" fmla="*/ 193411 h 30"/>
                <a:gd name="T14" fmla="*/ 0 w 22"/>
                <a:gd name="T15" fmla="*/ 261673 h 30"/>
                <a:gd name="T16" fmla="*/ 34203 w 22"/>
                <a:gd name="T17" fmla="*/ 295805 h 30"/>
                <a:gd name="T18" fmla="*/ 91209 w 22"/>
                <a:gd name="T19" fmla="*/ 295805 h 30"/>
                <a:gd name="T20" fmla="*/ 91209 w 22"/>
                <a:gd name="T21" fmla="*/ 341313 h 30"/>
                <a:gd name="T22" fmla="*/ 159616 w 22"/>
                <a:gd name="T23" fmla="*/ 341313 h 30"/>
                <a:gd name="T24" fmla="*/ 159616 w 22"/>
                <a:gd name="T25" fmla="*/ 295805 h 30"/>
                <a:gd name="T26" fmla="*/ 216622 w 22"/>
                <a:gd name="T27" fmla="*/ 295805 h 30"/>
                <a:gd name="T28" fmla="*/ 250825 w 22"/>
                <a:gd name="T29" fmla="*/ 261673 h 30"/>
                <a:gd name="T30" fmla="*/ 250825 w 22"/>
                <a:gd name="T31" fmla="*/ 193411 h 30"/>
                <a:gd name="T32" fmla="*/ 216622 w 22"/>
                <a:gd name="T33" fmla="*/ 147902 h 30"/>
                <a:gd name="T34" fmla="*/ 205220 w 22"/>
                <a:gd name="T35" fmla="*/ 250296 h 30"/>
                <a:gd name="T36" fmla="*/ 45605 w 22"/>
                <a:gd name="T37" fmla="*/ 250296 h 30"/>
                <a:gd name="T38" fmla="*/ 45605 w 22"/>
                <a:gd name="T39" fmla="*/ 193411 h 30"/>
                <a:gd name="T40" fmla="*/ 205220 w 22"/>
                <a:gd name="T41" fmla="*/ 193411 h 30"/>
                <a:gd name="T42" fmla="*/ 205220 w 22"/>
                <a:gd name="T43" fmla="*/ 250296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30"/>
                <a:gd name="T68" fmla="*/ 22 w 22"/>
                <a:gd name="T69" fmla="*/ 30 h 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30">
                  <a:moveTo>
                    <a:pt x="19" y="13"/>
                  </a:moveTo>
                  <a:cubicBezTo>
                    <a:pt x="14" y="13"/>
                    <a:pt x="14" y="13"/>
                    <a:pt x="14" y="13"/>
                  </a:cubicBezTo>
                  <a:cubicBezTo>
                    <a:pt x="14" y="0"/>
                    <a:pt x="14" y="0"/>
                    <a:pt x="14" y="0"/>
                  </a:cubicBezTo>
                  <a:cubicBezTo>
                    <a:pt x="8" y="0"/>
                    <a:pt x="8" y="0"/>
                    <a:pt x="8" y="0"/>
                  </a:cubicBezTo>
                  <a:cubicBezTo>
                    <a:pt x="8" y="13"/>
                    <a:pt x="8" y="13"/>
                    <a:pt x="8" y="13"/>
                  </a:cubicBezTo>
                  <a:cubicBezTo>
                    <a:pt x="3" y="13"/>
                    <a:pt x="3" y="13"/>
                    <a:pt x="3" y="13"/>
                  </a:cubicBezTo>
                  <a:cubicBezTo>
                    <a:pt x="1" y="13"/>
                    <a:pt x="0" y="15"/>
                    <a:pt x="0" y="17"/>
                  </a:cubicBezTo>
                  <a:cubicBezTo>
                    <a:pt x="0" y="23"/>
                    <a:pt x="0" y="23"/>
                    <a:pt x="0" y="23"/>
                  </a:cubicBezTo>
                  <a:cubicBezTo>
                    <a:pt x="0" y="24"/>
                    <a:pt x="1" y="26"/>
                    <a:pt x="3" y="26"/>
                  </a:cubicBezTo>
                  <a:cubicBezTo>
                    <a:pt x="8" y="26"/>
                    <a:pt x="8" y="26"/>
                    <a:pt x="8" y="26"/>
                  </a:cubicBezTo>
                  <a:cubicBezTo>
                    <a:pt x="8" y="30"/>
                    <a:pt x="8" y="30"/>
                    <a:pt x="8" y="30"/>
                  </a:cubicBezTo>
                  <a:cubicBezTo>
                    <a:pt x="14" y="30"/>
                    <a:pt x="14" y="30"/>
                    <a:pt x="14" y="30"/>
                  </a:cubicBezTo>
                  <a:cubicBezTo>
                    <a:pt x="14" y="26"/>
                    <a:pt x="14" y="26"/>
                    <a:pt x="14" y="26"/>
                  </a:cubicBezTo>
                  <a:cubicBezTo>
                    <a:pt x="19" y="26"/>
                    <a:pt x="19" y="26"/>
                    <a:pt x="19" y="26"/>
                  </a:cubicBezTo>
                  <a:cubicBezTo>
                    <a:pt x="20" y="26"/>
                    <a:pt x="22" y="24"/>
                    <a:pt x="22" y="23"/>
                  </a:cubicBezTo>
                  <a:cubicBezTo>
                    <a:pt x="22" y="17"/>
                    <a:pt x="22" y="17"/>
                    <a:pt x="22" y="17"/>
                  </a:cubicBezTo>
                  <a:cubicBezTo>
                    <a:pt x="22" y="15"/>
                    <a:pt x="20" y="13"/>
                    <a:pt x="19" y="13"/>
                  </a:cubicBezTo>
                  <a:close/>
                  <a:moveTo>
                    <a:pt x="18" y="22"/>
                  </a:moveTo>
                  <a:cubicBezTo>
                    <a:pt x="4" y="22"/>
                    <a:pt x="4" y="22"/>
                    <a:pt x="4" y="22"/>
                  </a:cubicBezTo>
                  <a:cubicBezTo>
                    <a:pt x="4" y="17"/>
                    <a:pt x="4" y="17"/>
                    <a:pt x="4" y="17"/>
                  </a:cubicBezTo>
                  <a:cubicBezTo>
                    <a:pt x="18" y="17"/>
                    <a:pt x="18" y="17"/>
                    <a:pt x="18" y="17"/>
                  </a:cubicBezTo>
                  <a:lnTo>
                    <a:pt x="18" y="22"/>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86" name="Freeform 33"/>
            <p:cNvSpPr>
              <a:spLocks/>
            </p:cNvSpPr>
            <p:nvPr/>
          </p:nvSpPr>
          <p:spPr bwMode="auto">
            <a:xfrm>
              <a:off x="6911867" y="3770948"/>
              <a:ext cx="108414" cy="50741"/>
            </a:xfrm>
            <a:custGeom>
              <a:avLst/>
              <a:gdLst>
                <a:gd name="T0" fmla="*/ 113665 w 25"/>
                <a:gd name="T1" fmla="*/ 158750 h 14"/>
                <a:gd name="T2" fmla="*/ 284163 w 25"/>
                <a:gd name="T3" fmla="*/ 158750 h 14"/>
                <a:gd name="T4" fmla="*/ 102299 w 25"/>
                <a:gd name="T5" fmla="*/ 0 h 14"/>
                <a:gd name="T6" fmla="*/ 0 w 25"/>
                <a:gd name="T7" fmla="*/ 22679 h 14"/>
                <a:gd name="T8" fmla="*/ 113665 w 25"/>
                <a:gd name="T9" fmla="*/ 158750 h 14"/>
                <a:gd name="T10" fmla="*/ 0 60000 65536"/>
                <a:gd name="T11" fmla="*/ 0 60000 65536"/>
                <a:gd name="T12" fmla="*/ 0 60000 65536"/>
                <a:gd name="T13" fmla="*/ 0 60000 65536"/>
                <a:gd name="T14" fmla="*/ 0 60000 65536"/>
                <a:gd name="T15" fmla="*/ 0 w 25"/>
                <a:gd name="T16" fmla="*/ 0 h 14"/>
                <a:gd name="T17" fmla="*/ 25 w 25"/>
                <a:gd name="T18" fmla="*/ 14 h 14"/>
              </a:gdLst>
              <a:ahLst/>
              <a:cxnLst>
                <a:cxn ang="T10">
                  <a:pos x="T0" y="T1"/>
                </a:cxn>
                <a:cxn ang="T11">
                  <a:pos x="T2" y="T3"/>
                </a:cxn>
                <a:cxn ang="T12">
                  <a:pos x="T4" y="T5"/>
                </a:cxn>
                <a:cxn ang="T13">
                  <a:pos x="T6" y="T7"/>
                </a:cxn>
                <a:cxn ang="T14">
                  <a:pos x="T8" y="T9"/>
                </a:cxn>
              </a:cxnLst>
              <a:rect l="T15" t="T16" r="T17" b="T18"/>
              <a:pathLst>
                <a:path w="25" h="14">
                  <a:moveTo>
                    <a:pt x="10" y="14"/>
                  </a:moveTo>
                  <a:cubicBezTo>
                    <a:pt x="25" y="14"/>
                    <a:pt x="25" y="14"/>
                    <a:pt x="25" y="14"/>
                  </a:cubicBezTo>
                  <a:cubicBezTo>
                    <a:pt x="24" y="6"/>
                    <a:pt x="17" y="0"/>
                    <a:pt x="9" y="0"/>
                  </a:cubicBezTo>
                  <a:cubicBezTo>
                    <a:pt x="6" y="0"/>
                    <a:pt x="3" y="1"/>
                    <a:pt x="0" y="2"/>
                  </a:cubicBezTo>
                  <a:lnTo>
                    <a:pt x="10" y="14"/>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87" name="Freeform 34"/>
            <p:cNvSpPr>
              <a:spLocks/>
            </p:cNvSpPr>
            <p:nvPr/>
          </p:nvSpPr>
          <p:spPr bwMode="auto">
            <a:xfrm>
              <a:off x="6959714" y="3836404"/>
              <a:ext cx="60566" cy="50741"/>
            </a:xfrm>
            <a:custGeom>
              <a:avLst/>
              <a:gdLst>
                <a:gd name="T0" fmla="*/ 0 w 14"/>
                <a:gd name="T1" fmla="*/ 0 h 14"/>
                <a:gd name="T2" fmla="*/ 0 w 14"/>
                <a:gd name="T3" fmla="*/ 158750 h 14"/>
                <a:gd name="T4" fmla="*/ 158750 w 14"/>
                <a:gd name="T5" fmla="*/ 0 h 14"/>
                <a:gd name="T6" fmla="*/ 0 w 14"/>
                <a:gd name="T7" fmla="*/ 0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0"/>
                  </a:moveTo>
                  <a:cubicBezTo>
                    <a:pt x="0" y="14"/>
                    <a:pt x="0" y="14"/>
                    <a:pt x="0" y="14"/>
                  </a:cubicBezTo>
                  <a:cubicBezTo>
                    <a:pt x="8" y="13"/>
                    <a:pt x="13" y="8"/>
                    <a:pt x="14" y="0"/>
                  </a:cubicBezTo>
                  <a:lnTo>
                    <a:pt x="0" y="0"/>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88" name="Freeform 35"/>
            <p:cNvSpPr>
              <a:spLocks/>
            </p:cNvSpPr>
            <p:nvPr/>
          </p:nvSpPr>
          <p:spPr bwMode="auto">
            <a:xfrm>
              <a:off x="6881583" y="3789214"/>
              <a:ext cx="60566" cy="97931"/>
            </a:xfrm>
            <a:custGeom>
              <a:avLst/>
              <a:gdLst>
                <a:gd name="T0" fmla="*/ 158750 w 14"/>
                <a:gd name="T1" fmla="*/ 136172 h 27"/>
                <a:gd name="T2" fmla="*/ 45357 w 14"/>
                <a:gd name="T3" fmla="*/ 0 h 27"/>
                <a:gd name="T4" fmla="*/ 0 w 14"/>
                <a:gd name="T5" fmla="*/ 124825 h 27"/>
                <a:gd name="T6" fmla="*/ 158750 w 14"/>
                <a:gd name="T7" fmla="*/ 306388 h 27"/>
                <a:gd name="T8" fmla="*/ 158750 w 14"/>
                <a:gd name="T9" fmla="*/ 136172 h 27"/>
                <a:gd name="T10" fmla="*/ 0 60000 65536"/>
                <a:gd name="T11" fmla="*/ 0 60000 65536"/>
                <a:gd name="T12" fmla="*/ 0 60000 65536"/>
                <a:gd name="T13" fmla="*/ 0 60000 65536"/>
                <a:gd name="T14" fmla="*/ 0 60000 65536"/>
                <a:gd name="T15" fmla="*/ 0 w 14"/>
                <a:gd name="T16" fmla="*/ 0 h 27"/>
                <a:gd name="T17" fmla="*/ 14 w 14"/>
                <a:gd name="T18" fmla="*/ 27 h 27"/>
              </a:gdLst>
              <a:ahLst/>
              <a:cxnLst>
                <a:cxn ang="T10">
                  <a:pos x="T0" y="T1"/>
                </a:cxn>
                <a:cxn ang="T11">
                  <a:pos x="T2" y="T3"/>
                </a:cxn>
                <a:cxn ang="T12">
                  <a:pos x="T4" y="T5"/>
                </a:cxn>
                <a:cxn ang="T13">
                  <a:pos x="T6" y="T7"/>
                </a:cxn>
                <a:cxn ang="T14">
                  <a:pos x="T8" y="T9"/>
                </a:cxn>
              </a:cxnLst>
              <a:rect l="T15" t="T16" r="T17" b="T18"/>
              <a:pathLst>
                <a:path w="14" h="27">
                  <a:moveTo>
                    <a:pt x="14" y="12"/>
                  </a:moveTo>
                  <a:cubicBezTo>
                    <a:pt x="4" y="0"/>
                    <a:pt x="4" y="0"/>
                    <a:pt x="4" y="0"/>
                  </a:cubicBezTo>
                  <a:cubicBezTo>
                    <a:pt x="1" y="3"/>
                    <a:pt x="0" y="7"/>
                    <a:pt x="0" y="11"/>
                  </a:cubicBezTo>
                  <a:cubicBezTo>
                    <a:pt x="0" y="19"/>
                    <a:pt x="6" y="26"/>
                    <a:pt x="14" y="27"/>
                  </a:cubicBezTo>
                  <a:lnTo>
                    <a:pt x="14" y="12"/>
                  </a:ln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689" name="Rectangle 36"/>
            <p:cNvSpPr>
              <a:spLocks noChangeArrowheads="1"/>
            </p:cNvSpPr>
            <p:nvPr/>
          </p:nvSpPr>
          <p:spPr bwMode="auto">
            <a:xfrm>
              <a:off x="7063283" y="3836404"/>
              <a:ext cx="39368" cy="50741"/>
            </a:xfrm>
            <a:prstGeom prst="rect">
              <a:avLst/>
            </a:prstGeom>
            <a:solidFill>
              <a:schemeClr val="accent1"/>
            </a:solid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90" name="Rectangle 37"/>
            <p:cNvSpPr>
              <a:spLocks noChangeArrowheads="1"/>
            </p:cNvSpPr>
            <p:nvPr/>
          </p:nvSpPr>
          <p:spPr bwMode="auto">
            <a:xfrm>
              <a:off x="7119610" y="3807481"/>
              <a:ext cx="39368" cy="79664"/>
            </a:xfrm>
            <a:prstGeom prst="rect">
              <a:avLst/>
            </a:prstGeom>
            <a:solidFill>
              <a:schemeClr val="accent1"/>
            </a:solid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91" name="Rectangle 38"/>
            <p:cNvSpPr>
              <a:spLocks noChangeArrowheads="1"/>
            </p:cNvSpPr>
            <p:nvPr/>
          </p:nvSpPr>
          <p:spPr bwMode="auto">
            <a:xfrm>
              <a:off x="7175937" y="3778051"/>
              <a:ext cx="39368" cy="109094"/>
            </a:xfrm>
            <a:prstGeom prst="rect">
              <a:avLst/>
            </a:prstGeom>
            <a:solidFill>
              <a:schemeClr val="accent1"/>
            </a:solid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692" name="Freeform 29"/>
            <p:cNvSpPr>
              <a:spLocks noEditPoints="1"/>
            </p:cNvSpPr>
            <p:nvPr/>
          </p:nvSpPr>
          <p:spPr bwMode="auto">
            <a:xfrm>
              <a:off x="6821017" y="3728522"/>
              <a:ext cx="459094" cy="348592"/>
            </a:xfrm>
            <a:custGeom>
              <a:avLst/>
              <a:gdLst>
                <a:gd name="T0" fmla="*/ 56761 w 106"/>
                <a:gd name="T1" fmla="*/ 1090613 h 96"/>
                <a:gd name="T2" fmla="*/ 0 w 106"/>
                <a:gd name="T3" fmla="*/ 1033810 h 96"/>
                <a:gd name="T4" fmla="*/ 0 w 106"/>
                <a:gd name="T5" fmla="*/ 1033810 h 96"/>
                <a:gd name="T6" fmla="*/ 0 w 106"/>
                <a:gd name="T7" fmla="*/ 45442 h 96"/>
                <a:gd name="T8" fmla="*/ 56761 w 106"/>
                <a:gd name="T9" fmla="*/ 0 h 96"/>
                <a:gd name="T10" fmla="*/ 56761 w 106"/>
                <a:gd name="T11" fmla="*/ 0 h 96"/>
                <a:gd name="T12" fmla="*/ 1157917 w 106"/>
                <a:gd name="T13" fmla="*/ 0 h 96"/>
                <a:gd name="T14" fmla="*/ 1203325 w 106"/>
                <a:gd name="T15" fmla="*/ 45442 h 96"/>
                <a:gd name="T16" fmla="*/ 1203325 w 106"/>
                <a:gd name="T17" fmla="*/ 45442 h 96"/>
                <a:gd name="T18" fmla="*/ 1203325 w 106"/>
                <a:gd name="T19" fmla="*/ 1033810 h 96"/>
                <a:gd name="T20" fmla="*/ 1203325 w 106"/>
                <a:gd name="T21" fmla="*/ 1033810 h 96"/>
                <a:gd name="T22" fmla="*/ 1157917 w 106"/>
                <a:gd name="T23" fmla="*/ 1090613 h 96"/>
                <a:gd name="T24" fmla="*/ 1157917 w 106"/>
                <a:gd name="T25" fmla="*/ 1090613 h 96"/>
                <a:gd name="T26" fmla="*/ 56761 w 106"/>
                <a:gd name="T27" fmla="*/ 1090613 h 96"/>
                <a:gd name="T28" fmla="*/ 1146564 w 106"/>
                <a:gd name="T29" fmla="*/ 1022450 h 96"/>
                <a:gd name="T30" fmla="*/ 1146564 w 106"/>
                <a:gd name="T31" fmla="*/ 68163 h 96"/>
                <a:gd name="T32" fmla="*/ 68113 w 106"/>
                <a:gd name="T33" fmla="*/ 68163 h 96"/>
                <a:gd name="T34" fmla="*/ 68113 w 106"/>
                <a:gd name="T35" fmla="*/ 1022450 h 96"/>
                <a:gd name="T36" fmla="*/ 1146564 w 106"/>
                <a:gd name="T37" fmla="*/ 1022450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6"/>
                <a:gd name="T58" fmla="*/ 0 h 96"/>
                <a:gd name="T59" fmla="*/ 106 w 106"/>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6" h="96">
                  <a:moveTo>
                    <a:pt x="5" y="96"/>
                  </a:moveTo>
                  <a:cubicBezTo>
                    <a:pt x="2" y="96"/>
                    <a:pt x="0" y="94"/>
                    <a:pt x="0" y="91"/>
                  </a:cubicBezTo>
                  <a:cubicBezTo>
                    <a:pt x="0" y="91"/>
                    <a:pt x="0" y="91"/>
                    <a:pt x="0" y="91"/>
                  </a:cubicBezTo>
                  <a:cubicBezTo>
                    <a:pt x="0" y="4"/>
                    <a:pt x="0" y="4"/>
                    <a:pt x="0" y="4"/>
                  </a:cubicBezTo>
                  <a:cubicBezTo>
                    <a:pt x="0" y="2"/>
                    <a:pt x="2" y="0"/>
                    <a:pt x="5" y="0"/>
                  </a:cubicBezTo>
                  <a:cubicBezTo>
                    <a:pt x="5" y="0"/>
                    <a:pt x="5" y="0"/>
                    <a:pt x="5" y="0"/>
                  </a:cubicBezTo>
                  <a:cubicBezTo>
                    <a:pt x="102" y="0"/>
                    <a:pt x="102" y="0"/>
                    <a:pt x="102" y="0"/>
                  </a:cubicBezTo>
                  <a:cubicBezTo>
                    <a:pt x="104" y="0"/>
                    <a:pt x="106" y="2"/>
                    <a:pt x="106" y="4"/>
                  </a:cubicBezTo>
                  <a:cubicBezTo>
                    <a:pt x="106" y="4"/>
                    <a:pt x="106" y="4"/>
                    <a:pt x="106" y="4"/>
                  </a:cubicBezTo>
                  <a:cubicBezTo>
                    <a:pt x="106" y="91"/>
                    <a:pt x="106" y="91"/>
                    <a:pt x="106" y="91"/>
                  </a:cubicBezTo>
                  <a:cubicBezTo>
                    <a:pt x="106" y="91"/>
                    <a:pt x="106" y="91"/>
                    <a:pt x="106" y="91"/>
                  </a:cubicBezTo>
                  <a:cubicBezTo>
                    <a:pt x="106" y="94"/>
                    <a:pt x="104" y="96"/>
                    <a:pt x="102" y="96"/>
                  </a:cubicBezTo>
                  <a:cubicBezTo>
                    <a:pt x="102" y="96"/>
                    <a:pt x="102" y="96"/>
                    <a:pt x="102" y="96"/>
                  </a:cubicBezTo>
                  <a:cubicBezTo>
                    <a:pt x="5" y="96"/>
                    <a:pt x="5" y="96"/>
                    <a:pt x="5" y="96"/>
                  </a:cubicBezTo>
                  <a:close/>
                  <a:moveTo>
                    <a:pt x="101" y="90"/>
                  </a:moveTo>
                  <a:cubicBezTo>
                    <a:pt x="101" y="6"/>
                    <a:pt x="101" y="6"/>
                    <a:pt x="101" y="6"/>
                  </a:cubicBezTo>
                  <a:cubicBezTo>
                    <a:pt x="6" y="6"/>
                    <a:pt x="6" y="6"/>
                    <a:pt x="6" y="6"/>
                  </a:cubicBezTo>
                  <a:cubicBezTo>
                    <a:pt x="6" y="90"/>
                    <a:pt x="6" y="90"/>
                    <a:pt x="6" y="90"/>
                  </a:cubicBezTo>
                  <a:cubicBezTo>
                    <a:pt x="101" y="90"/>
                    <a:pt x="101" y="90"/>
                    <a:pt x="101" y="90"/>
                  </a:cubicBezTo>
                  <a:close/>
                </a:path>
              </a:pathLst>
            </a:custGeom>
            <a:solidFill>
              <a:schemeClr val="accent1"/>
            </a:solid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sp>
        <p:nvSpPr>
          <p:cNvPr id="693" name="Rectangle 236"/>
          <p:cNvSpPr/>
          <p:nvPr/>
        </p:nvSpPr>
        <p:spPr>
          <a:xfrm>
            <a:off x="408912" y="3024867"/>
            <a:ext cx="750142" cy="523220"/>
          </a:xfrm>
          <a:prstGeom prst="rect">
            <a:avLst/>
          </a:prstGeom>
        </p:spPr>
        <p:txBody>
          <a:bodyPr wrap="none">
            <a:spAutoFit/>
          </a:bodyPr>
          <a:lstStyle/>
          <a:p>
            <a:r>
              <a:rPr lang="en-US" sz="1400" dirty="0" smtClean="0">
                <a:solidFill>
                  <a:srgbClr val="000000"/>
                </a:solidFill>
                <a:latin typeface="Open Sans Light"/>
                <a:ea typeface="Open Sans" panose="020B0606030504020204" pitchFamily="34" charset="0"/>
                <a:cs typeface="Open Sans Light"/>
              </a:rPr>
              <a:t>Screen</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Sizes</a:t>
            </a:r>
            <a:endParaRPr lang="en-US" sz="1400" dirty="0">
              <a:latin typeface="Open Sans Light"/>
              <a:ea typeface="Open Sans" panose="020B0606030504020204" pitchFamily="34" charset="0"/>
              <a:cs typeface="Open Sans Light"/>
            </a:endParaRPr>
          </a:p>
        </p:txBody>
      </p:sp>
      <p:cxnSp>
        <p:nvCxnSpPr>
          <p:cNvPr id="694" name="Straight Connector 693"/>
          <p:cNvCxnSpPr>
            <a:endCxn id="2060" idx="1"/>
          </p:cNvCxnSpPr>
          <p:nvPr/>
        </p:nvCxnSpPr>
        <p:spPr>
          <a:xfrm flipH="1" flipV="1">
            <a:off x="4998430" y="3267989"/>
            <a:ext cx="727280" cy="358721"/>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95" name="Straight Connector 694"/>
          <p:cNvCxnSpPr>
            <a:endCxn id="502" idx="5"/>
          </p:cNvCxnSpPr>
          <p:nvPr/>
        </p:nvCxnSpPr>
        <p:spPr>
          <a:xfrm flipH="1" flipV="1">
            <a:off x="6085428" y="3268272"/>
            <a:ext cx="846034" cy="31540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flipH="1">
            <a:off x="5908962" y="3261704"/>
            <a:ext cx="84636" cy="24816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538" name="Group 255"/>
          <p:cNvGrpSpPr/>
          <p:nvPr/>
        </p:nvGrpSpPr>
        <p:grpSpPr>
          <a:xfrm>
            <a:off x="5309463" y="3516178"/>
            <a:ext cx="877743" cy="861036"/>
            <a:chOff x="5821248" y="4030548"/>
            <a:chExt cx="877743" cy="861036"/>
          </a:xfrm>
        </p:grpSpPr>
        <p:sp>
          <p:nvSpPr>
            <p:cNvPr id="539" name="TextBox 538"/>
            <p:cNvSpPr txBox="1"/>
            <p:nvPr/>
          </p:nvSpPr>
          <p:spPr>
            <a:xfrm>
              <a:off x="5821248" y="4152920"/>
              <a:ext cx="851515" cy="738664"/>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Web </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Services</a:t>
              </a:r>
              <a:br>
                <a:rPr lang="en-US" sz="1400" dirty="0" smtClean="0">
                  <a:solidFill>
                    <a:srgbClr val="000000"/>
                  </a:solidFill>
                  <a:latin typeface="Open Sans Light"/>
                  <a:ea typeface="Open Sans" panose="020B0606030504020204" pitchFamily="34" charset="0"/>
                  <a:cs typeface="Open Sans Light"/>
                </a:rPr>
              </a:br>
              <a:r>
                <a:rPr lang="en-US" sz="1400" dirty="0" smtClean="0">
                  <a:solidFill>
                    <a:srgbClr val="000000"/>
                  </a:solidFill>
                  <a:latin typeface="Open Sans Light"/>
                  <a:ea typeface="Open Sans" panose="020B0606030504020204" pitchFamily="34" charset="0"/>
                  <a:cs typeface="Open Sans Light"/>
                </a:rPr>
                <a:t>APIs</a:t>
              </a:r>
            </a:p>
          </p:txBody>
        </p:sp>
        <p:grpSp>
          <p:nvGrpSpPr>
            <p:cNvPr id="540" name="Group 193"/>
            <p:cNvGrpSpPr>
              <a:grpSpLocks/>
            </p:cNvGrpSpPr>
            <p:nvPr/>
          </p:nvGrpSpPr>
          <p:grpSpPr bwMode="auto">
            <a:xfrm rot="1981479">
              <a:off x="6198300" y="4030548"/>
              <a:ext cx="500691" cy="330707"/>
              <a:chOff x="1670" y="2959"/>
              <a:chExt cx="608" cy="418"/>
            </a:xfrm>
            <a:solidFill>
              <a:schemeClr val="accent1"/>
            </a:solidFill>
          </p:grpSpPr>
          <p:sp>
            <p:nvSpPr>
              <p:cNvPr id="541" name="Freeform 194"/>
              <p:cNvSpPr>
                <a:spLocks noEditPoints="1"/>
              </p:cNvSpPr>
              <p:nvPr/>
            </p:nvSpPr>
            <p:spPr bwMode="auto">
              <a:xfrm>
                <a:off x="1946" y="3055"/>
                <a:ext cx="332" cy="322"/>
              </a:xfrm>
              <a:custGeom>
                <a:avLst/>
                <a:gdLst/>
                <a:ahLst/>
                <a:cxnLst>
                  <a:cxn ang="0">
                    <a:pos x="332" y="160"/>
                  </a:cxn>
                  <a:cxn ang="0">
                    <a:pos x="274" y="114"/>
                  </a:cxn>
                  <a:cxn ang="0">
                    <a:pos x="286" y="52"/>
                  </a:cxn>
                  <a:cxn ang="0">
                    <a:pos x="208" y="50"/>
                  </a:cxn>
                  <a:cxn ang="0">
                    <a:pos x="174" y="0"/>
                  </a:cxn>
                  <a:cxn ang="0">
                    <a:pos x="124" y="44"/>
                  </a:cxn>
                  <a:cxn ang="0">
                    <a:pos x="78" y="10"/>
                  </a:cxn>
                  <a:cxn ang="0">
                    <a:pos x="70" y="64"/>
                  </a:cxn>
                  <a:cxn ang="0">
                    <a:pos x="70" y="64"/>
                  </a:cxn>
                  <a:cxn ang="0">
                    <a:pos x="60" y="112"/>
                  </a:cxn>
                  <a:cxn ang="0">
                    <a:pos x="6" y="98"/>
                  </a:cxn>
                  <a:cxn ang="0">
                    <a:pos x="44" y="158"/>
                  </a:cxn>
                  <a:cxn ang="0">
                    <a:pos x="6" y="220"/>
                  </a:cxn>
                  <a:cxn ang="0">
                    <a:pos x="68" y="234"/>
                  </a:cxn>
                  <a:cxn ang="0">
                    <a:pos x="72" y="298"/>
                  </a:cxn>
                  <a:cxn ang="0">
                    <a:pos x="126" y="282"/>
                  </a:cxn>
                  <a:cxn ang="0">
                    <a:pos x="178" y="322"/>
                  </a:cxn>
                  <a:cxn ang="0">
                    <a:pos x="214" y="278"/>
                  </a:cxn>
                  <a:cxn ang="0">
                    <a:pos x="272" y="280"/>
                  </a:cxn>
                  <a:cxn ang="0">
                    <a:pos x="270" y="222"/>
                  </a:cxn>
                  <a:cxn ang="0">
                    <a:pos x="332" y="182"/>
                  </a:cxn>
                  <a:cxn ang="0">
                    <a:pos x="166" y="222"/>
                  </a:cxn>
                  <a:cxn ang="0">
                    <a:pos x="142" y="218"/>
                  </a:cxn>
                  <a:cxn ang="0">
                    <a:pos x="122" y="204"/>
                  </a:cxn>
                  <a:cxn ang="0">
                    <a:pos x="108" y="184"/>
                  </a:cxn>
                  <a:cxn ang="0">
                    <a:pos x="104" y="160"/>
                  </a:cxn>
                  <a:cxn ang="0">
                    <a:pos x="104" y="148"/>
                  </a:cxn>
                  <a:cxn ang="0">
                    <a:pos x="114" y="124"/>
                  </a:cxn>
                  <a:cxn ang="0">
                    <a:pos x="130" y="108"/>
                  </a:cxn>
                  <a:cxn ang="0">
                    <a:pos x="154" y="98"/>
                  </a:cxn>
                  <a:cxn ang="0">
                    <a:pos x="166" y="98"/>
                  </a:cxn>
                  <a:cxn ang="0">
                    <a:pos x="190" y="102"/>
                  </a:cxn>
                  <a:cxn ang="0">
                    <a:pos x="210" y="116"/>
                  </a:cxn>
                  <a:cxn ang="0">
                    <a:pos x="224" y="136"/>
                  </a:cxn>
                  <a:cxn ang="0">
                    <a:pos x="228" y="160"/>
                  </a:cxn>
                  <a:cxn ang="0">
                    <a:pos x="228" y="172"/>
                  </a:cxn>
                  <a:cxn ang="0">
                    <a:pos x="218" y="194"/>
                  </a:cxn>
                  <a:cxn ang="0">
                    <a:pos x="202" y="212"/>
                  </a:cxn>
                  <a:cxn ang="0">
                    <a:pos x="178" y="222"/>
                  </a:cxn>
                  <a:cxn ang="0">
                    <a:pos x="166" y="222"/>
                  </a:cxn>
                </a:cxnLst>
                <a:rect l="0" t="0" r="r" b="b"/>
                <a:pathLst>
                  <a:path w="332" h="322">
                    <a:moveTo>
                      <a:pt x="332" y="182"/>
                    </a:moveTo>
                    <a:lnTo>
                      <a:pt x="332" y="160"/>
                    </a:lnTo>
                    <a:lnTo>
                      <a:pt x="276" y="140"/>
                    </a:lnTo>
                    <a:lnTo>
                      <a:pt x="274" y="114"/>
                    </a:lnTo>
                    <a:lnTo>
                      <a:pt x="304" y="82"/>
                    </a:lnTo>
                    <a:lnTo>
                      <a:pt x="286" y="52"/>
                    </a:lnTo>
                    <a:lnTo>
                      <a:pt x="244" y="74"/>
                    </a:lnTo>
                    <a:lnTo>
                      <a:pt x="208" y="50"/>
                    </a:lnTo>
                    <a:lnTo>
                      <a:pt x="210" y="8"/>
                    </a:lnTo>
                    <a:lnTo>
                      <a:pt x="174" y="0"/>
                    </a:lnTo>
                    <a:lnTo>
                      <a:pt x="156" y="40"/>
                    </a:lnTo>
                    <a:lnTo>
                      <a:pt x="124" y="44"/>
                    </a:lnTo>
                    <a:lnTo>
                      <a:pt x="86" y="8"/>
                    </a:lnTo>
                    <a:lnTo>
                      <a:pt x="78" y="10"/>
                    </a:lnTo>
                    <a:lnTo>
                      <a:pt x="58" y="30"/>
                    </a:lnTo>
                    <a:lnTo>
                      <a:pt x="70" y="64"/>
                    </a:lnTo>
                    <a:lnTo>
                      <a:pt x="70" y="64"/>
                    </a:lnTo>
                    <a:lnTo>
                      <a:pt x="70" y="64"/>
                    </a:lnTo>
                    <a:lnTo>
                      <a:pt x="80" y="90"/>
                    </a:lnTo>
                    <a:lnTo>
                      <a:pt x="60" y="112"/>
                    </a:lnTo>
                    <a:lnTo>
                      <a:pt x="6" y="98"/>
                    </a:lnTo>
                    <a:lnTo>
                      <a:pt x="6" y="98"/>
                    </a:lnTo>
                    <a:lnTo>
                      <a:pt x="0" y="136"/>
                    </a:lnTo>
                    <a:lnTo>
                      <a:pt x="44" y="158"/>
                    </a:lnTo>
                    <a:lnTo>
                      <a:pt x="44" y="190"/>
                    </a:lnTo>
                    <a:lnTo>
                      <a:pt x="6" y="220"/>
                    </a:lnTo>
                    <a:lnTo>
                      <a:pt x="14" y="244"/>
                    </a:lnTo>
                    <a:lnTo>
                      <a:pt x="68" y="234"/>
                    </a:lnTo>
                    <a:lnTo>
                      <a:pt x="80" y="256"/>
                    </a:lnTo>
                    <a:lnTo>
                      <a:pt x="72" y="298"/>
                    </a:lnTo>
                    <a:lnTo>
                      <a:pt x="100" y="312"/>
                    </a:lnTo>
                    <a:lnTo>
                      <a:pt x="126" y="282"/>
                    </a:lnTo>
                    <a:lnTo>
                      <a:pt x="158" y="288"/>
                    </a:lnTo>
                    <a:lnTo>
                      <a:pt x="178" y="322"/>
                    </a:lnTo>
                    <a:lnTo>
                      <a:pt x="212" y="314"/>
                    </a:lnTo>
                    <a:lnTo>
                      <a:pt x="214" y="278"/>
                    </a:lnTo>
                    <a:lnTo>
                      <a:pt x="246" y="264"/>
                    </a:lnTo>
                    <a:lnTo>
                      <a:pt x="272" y="280"/>
                    </a:lnTo>
                    <a:lnTo>
                      <a:pt x="294" y="256"/>
                    </a:lnTo>
                    <a:lnTo>
                      <a:pt x="270" y="222"/>
                    </a:lnTo>
                    <a:lnTo>
                      <a:pt x="286" y="190"/>
                    </a:lnTo>
                    <a:lnTo>
                      <a:pt x="332" y="182"/>
                    </a:lnTo>
                    <a:close/>
                    <a:moveTo>
                      <a:pt x="166" y="222"/>
                    </a:moveTo>
                    <a:lnTo>
                      <a:pt x="166" y="222"/>
                    </a:lnTo>
                    <a:lnTo>
                      <a:pt x="154" y="222"/>
                    </a:lnTo>
                    <a:lnTo>
                      <a:pt x="142" y="218"/>
                    </a:lnTo>
                    <a:lnTo>
                      <a:pt x="130" y="212"/>
                    </a:lnTo>
                    <a:lnTo>
                      <a:pt x="122" y="204"/>
                    </a:lnTo>
                    <a:lnTo>
                      <a:pt x="114" y="194"/>
                    </a:lnTo>
                    <a:lnTo>
                      <a:pt x="108" y="184"/>
                    </a:lnTo>
                    <a:lnTo>
                      <a:pt x="104" y="172"/>
                    </a:lnTo>
                    <a:lnTo>
                      <a:pt x="104" y="160"/>
                    </a:lnTo>
                    <a:lnTo>
                      <a:pt x="104" y="160"/>
                    </a:lnTo>
                    <a:lnTo>
                      <a:pt x="104" y="148"/>
                    </a:lnTo>
                    <a:lnTo>
                      <a:pt x="108" y="136"/>
                    </a:lnTo>
                    <a:lnTo>
                      <a:pt x="114" y="124"/>
                    </a:lnTo>
                    <a:lnTo>
                      <a:pt x="122" y="116"/>
                    </a:lnTo>
                    <a:lnTo>
                      <a:pt x="130" y="108"/>
                    </a:lnTo>
                    <a:lnTo>
                      <a:pt x="142" y="102"/>
                    </a:lnTo>
                    <a:lnTo>
                      <a:pt x="154" y="98"/>
                    </a:lnTo>
                    <a:lnTo>
                      <a:pt x="166" y="98"/>
                    </a:lnTo>
                    <a:lnTo>
                      <a:pt x="166" y="98"/>
                    </a:lnTo>
                    <a:lnTo>
                      <a:pt x="178" y="98"/>
                    </a:lnTo>
                    <a:lnTo>
                      <a:pt x="190" y="102"/>
                    </a:lnTo>
                    <a:lnTo>
                      <a:pt x="202" y="108"/>
                    </a:lnTo>
                    <a:lnTo>
                      <a:pt x="210" y="116"/>
                    </a:lnTo>
                    <a:lnTo>
                      <a:pt x="218" y="124"/>
                    </a:lnTo>
                    <a:lnTo>
                      <a:pt x="224" y="136"/>
                    </a:lnTo>
                    <a:lnTo>
                      <a:pt x="228" y="148"/>
                    </a:lnTo>
                    <a:lnTo>
                      <a:pt x="228" y="160"/>
                    </a:lnTo>
                    <a:lnTo>
                      <a:pt x="228" y="160"/>
                    </a:lnTo>
                    <a:lnTo>
                      <a:pt x="228" y="172"/>
                    </a:lnTo>
                    <a:lnTo>
                      <a:pt x="224" y="184"/>
                    </a:lnTo>
                    <a:lnTo>
                      <a:pt x="218" y="194"/>
                    </a:lnTo>
                    <a:lnTo>
                      <a:pt x="210" y="204"/>
                    </a:lnTo>
                    <a:lnTo>
                      <a:pt x="202" y="212"/>
                    </a:lnTo>
                    <a:lnTo>
                      <a:pt x="190" y="218"/>
                    </a:lnTo>
                    <a:lnTo>
                      <a:pt x="178" y="222"/>
                    </a:lnTo>
                    <a:lnTo>
                      <a:pt x="166" y="222"/>
                    </a:lnTo>
                    <a:lnTo>
                      <a:pt x="166" y="222"/>
                    </a:lnTo>
                    <a:close/>
                  </a:path>
                </a:pathLst>
              </a:custGeom>
              <a:grpFill/>
              <a:ln w="9525">
                <a:noFill/>
                <a:round/>
                <a:headEnd/>
                <a:tailEnd/>
              </a:ln>
            </p:spPr>
            <p:txBody>
              <a:bodyPr/>
              <a:lstStyle/>
              <a:p>
                <a:endParaRPr lang="en-US" sz="1400" dirty="0">
                  <a:latin typeface="Open Sans Light"/>
                  <a:ea typeface="Open Sans" panose="020B0606030504020204" pitchFamily="34" charset="0"/>
                  <a:cs typeface="Open Sans Light"/>
                </a:endParaRPr>
              </a:p>
            </p:txBody>
          </p:sp>
          <p:sp>
            <p:nvSpPr>
              <p:cNvPr id="542" name="Freeform 195"/>
              <p:cNvSpPr>
                <a:spLocks noEditPoints="1"/>
              </p:cNvSpPr>
              <p:nvPr/>
            </p:nvSpPr>
            <p:spPr bwMode="auto">
              <a:xfrm>
                <a:off x="1670" y="2959"/>
                <a:ext cx="332" cy="324"/>
              </a:xfrm>
              <a:custGeom>
                <a:avLst/>
                <a:gdLst/>
                <a:ahLst/>
                <a:cxnLst>
                  <a:cxn ang="0">
                    <a:pos x="332" y="162"/>
                  </a:cxn>
                  <a:cxn ang="0">
                    <a:pos x="274" y="116"/>
                  </a:cxn>
                  <a:cxn ang="0">
                    <a:pos x="286" y="54"/>
                  </a:cxn>
                  <a:cxn ang="0">
                    <a:pos x="206" y="52"/>
                  </a:cxn>
                  <a:cxn ang="0">
                    <a:pos x="174" y="0"/>
                  </a:cxn>
                  <a:cxn ang="0">
                    <a:pos x="124" y="46"/>
                  </a:cxn>
                  <a:cxn ang="0">
                    <a:pos x="78" y="12"/>
                  </a:cxn>
                  <a:cxn ang="0">
                    <a:pos x="70" y="66"/>
                  </a:cxn>
                  <a:cxn ang="0">
                    <a:pos x="70" y="66"/>
                  </a:cxn>
                  <a:cxn ang="0">
                    <a:pos x="58" y="114"/>
                  </a:cxn>
                  <a:cxn ang="0">
                    <a:pos x="6" y="100"/>
                  </a:cxn>
                  <a:cxn ang="0">
                    <a:pos x="44" y="160"/>
                  </a:cxn>
                  <a:cxn ang="0">
                    <a:pos x="6" y="220"/>
                  </a:cxn>
                  <a:cxn ang="0">
                    <a:pos x="68" y="234"/>
                  </a:cxn>
                  <a:cxn ang="0">
                    <a:pos x="70" y="300"/>
                  </a:cxn>
                  <a:cxn ang="0">
                    <a:pos x="126" y="284"/>
                  </a:cxn>
                  <a:cxn ang="0">
                    <a:pos x="176" y="324"/>
                  </a:cxn>
                  <a:cxn ang="0">
                    <a:pos x="212" y="280"/>
                  </a:cxn>
                  <a:cxn ang="0">
                    <a:pos x="272" y="282"/>
                  </a:cxn>
                  <a:cxn ang="0">
                    <a:pos x="270" y="224"/>
                  </a:cxn>
                  <a:cxn ang="0">
                    <a:pos x="330" y="184"/>
                  </a:cxn>
                  <a:cxn ang="0">
                    <a:pos x="166" y="224"/>
                  </a:cxn>
                  <a:cxn ang="0">
                    <a:pos x="142" y="220"/>
                  </a:cxn>
                  <a:cxn ang="0">
                    <a:pos x="122" y="206"/>
                  </a:cxn>
                  <a:cxn ang="0">
                    <a:pos x="108" y="186"/>
                  </a:cxn>
                  <a:cxn ang="0">
                    <a:pos x="102" y="162"/>
                  </a:cxn>
                  <a:cxn ang="0">
                    <a:pos x="104" y="148"/>
                  </a:cxn>
                  <a:cxn ang="0">
                    <a:pos x="114" y="126"/>
                  </a:cxn>
                  <a:cxn ang="0">
                    <a:pos x="130" y="110"/>
                  </a:cxn>
                  <a:cxn ang="0">
                    <a:pos x="152" y="100"/>
                  </a:cxn>
                  <a:cxn ang="0">
                    <a:pos x="166" y="98"/>
                  </a:cxn>
                  <a:cxn ang="0">
                    <a:pos x="190" y="104"/>
                  </a:cxn>
                  <a:cxn ang="0">
                    <a:pos x="210" y="118"/>
                  </a:cxn>
                  <a:cxn ang="0">
                    <a:pos x="224" y="138"/>
                  </a:cxn>
                  <a:cxn ang="0">
                    <a:pos x="228" y="162"/>
                  </a:cxn>
                  <a:cxn ang="0">
                    <a:pos x="226" y="174"/>
                  </a:cxn>
                  <a:cxn ang="0">
                    <a:pos x="218" y="196"/>
                  </a:cxn>
                  <a:cxn ang="0">
                    <a:pos x="200" y="214"/>
                  </a:cxn>
                  <a:cxn ang="0">
                    <a:pos x="178" y="224"/>
                  </a:cxn>
                  <a:cxn ang="0">
                    <a:pos x="166" y="224"/>
                  </a:cxn>
                </a:cxnLst>
                <a:rect l="0" t="0" r="r" b="b"/>
                <a:pathLst>
                  <a:path w="332" h="324">
                    <a:moveTo>
                      <a:pt x="330" y="184"/>
                    </a:moveTo>
                    <a:lnTo>
                      <a:pt x="332" y="162"/>
                    </a:lnTo>
                    <a:lnTo>
                      <a:pt x="276" y="142"/>
                    </a:lnTo>
                    <a:lnTo>
                      <a:pt x="274" y="116"/>
                    </a:lnTo>
                    <a:lnTo>
                      <a:pt x="304" y="82"/>
                    </a:lnTo>
                    <a:lnTo>
                      <a:pt x="286" y="54"/>
                    </a:lnTo>
                    <a:lnTo>
                      <a:pt x="242" y="76"/>
                    </a:lnTo>
                    <a:lnTo>
                      <a:pt x="206" y="52"/>
                    </a:lnTo>
                    <a:lnTo>
                      <a:pt x="210" y="8"/>
                    </a:lnTo>
                    <a:lnTo>
                      <a:pt x="174" y="0"/>
                    </a:lnTo>
                    <a:lnTo>
                      <a:pt x="156" y="42"/>
                    </a:lnTo>
                    <a:lnTo>
                      <a:pt x="124" y="46"/>
                    </a:lnTo>
                    <a:lnTo>
                      <a:pt x="86" y="10"/>
                    </a:lnTo>
                    <a:lnTo>
                      <a:pt x="78" y="12"/>
                    </a:lnTo>
                    <a:lnTo>
                      <a:pt x="56" y="32"/>
                    </a:lnTo>
                    <a:lnTo>
                      <a:pt x="70" y="66"/>
                    </a:lnTo>
                    <a:lnTo>
                      <a:pt x="70" y="66"/>
                    </a:lnTo>
                    <a:lnTo>
                      <a:pt x="70" y="66"/>
                    </a:lnTo>
                    <a:lnTo>
                      <a:pt x="80" y="92"/>
                    </a:lnTo>
                    <a:lnTo>
                      <a:pt x="58" y="114"/>
                    </a:lnTo>
                    <a:lnTo>
                      <a:pt x="6" y="100"/>
                    </a:lnTo>
                    <a:lnTo>
                      <a:pt x="6" y="100"/>
                    </a:lnTo>
                    <a:lnTo>
                      <a:pt x="0" y="136"/>
                    </a:lnTo>
                    <a:lnTo>
                      <a:pt x="44" y="160"/>
                    </a:lnTo>
                    <a:lnTo>
                      <a:pt x="44" y="190"/>
                    </a:lnTo>
                    <a:lnTo>
                      <a:pt x="6" y="220"/>
                    </a:lnTo>
                    <a:lnTo>
                      <a:pt x="14" y="246"/>
                    </a:lnTo>
                    <a:lnTo>
                      <a:pt x="68" y="234"/>
                    </a:lnTo>
                    <a:lnTo>
                      <a:pt x="78" y="256"/>
                    </a:lnTo>
                    <a:lnTo>
                      <a:pt x="70" y="300"/>
                    </a:lnTo>
                    <a:lnTo>
                      <a:pt x="100" y="314"/>
                    </a:lnTo>
                    <a:lnTo>
                      <a:pt x="126" y="284"/>
                    </a:lnTo>
                    <a:lnTo>
                      <a:pt x="158" y="288"/>
                    </a:lnTo>
                    <a:lnTo>
                      <a:pt x="176" y="324"/>
                    </a:lnTo>
                    <a:lnTo>
                      <a:pt x="210" y="316"/>
                    </a:lnTo>
                    <a:lnTo>
                      <a:pt x="212" y="280"/>
                    </a:lnTo>
                    <a:lnTo>
                      <a:pt x="246" y="266"/>
                    </a:lnTo>
                    <a:lnTo>
                      <a:pt x="272" y="282"/>
                    </a:lnTo>
                    <a:lnTo>
                      <a:pt x="294" y="256"/>
                    </a:lnTo>
                    <a:lnTo>
                      <a:pt x="270" y="224"/>
                    </a:lnTo>
                    <a:lnTo>
                      <a:pt x="286" y="190"/>
                    </a:lnTo>
                    <a:lnTo>
                      <a:pt x="330" y="184"/>
                    </a:lnTo>
                    <a:close/>
                    <a:moveTo>
                      <a:pt x="166" y="224"/>
                    </a:moveTo>
                    <a:lnTo>
                      <a:pt x="166" y="224"/>
                    </a:lnTo>
                    <a:lnTo>
                      <a:pt x="152" y="224"/>
                    </a:lnTo>
                    <a:lnTo>
                      <a:pt x="142" y="220"/>
                    </a:lnTo>
                    <a:lnTo>
                      <a:pt x="130" y="214"/>
                    </a:lnTo>
                    <a:lnTo>
                      <a:pt x="122" y="206"/>
                    </a:lnTo>
                    <a:lnTo>
                      <a:pt x="114" y="196"/>
                    </a:lnTo>
                    <a:lnTo>
                      <a:pt x="108" y="186"/>
                    </a:lnTo>
                    <a:lnTo>
                      <a:pt x="104" y="174"/>
                    </a:lnTo>
                    <a:lnTo>
                      <a:pt x="102" y="162"/>
                    </a:lnTo>
                    <a:lnTo>
                      <a:pt x="102" y="162"/>
                    </a:lnTo>
                    <a:lnTo>
                      <a:pt x="104" y="148"/>
                    </a:lnTo>
                    <a:lnTo>
                      <a:pt x="108" y="138"/>
                    </a:lnTo>
                    <a:lnTo>
                      <a:pt x="114" y="126"/>
                    </a:lnTo>
                    <a:lnTo>
                      <a:pt x="122" y="118"/>
                    </a:lnTo>
                    <a:lnTo>
                      <a:pt x="130" y="110"/>
                    </a:lnTo>
                    <a:lnTo>
                      <a:pt x="142" y="104"/>
                    </a:lnTo>
                    <a:lnTo>
                      <a:pt x="152" y="100"/>
                    </a:lnTo>
                    <a:lnTo>
                      <a:pt x="166" y="98"/>
                    </a:lnTo>
                    <a:lnTo>
                      <a:pt x="166" y="98"/>
                    </a:lnTo>
                    <a:lnTo>
                      <a:pt x="178" y="100"/>
                    </a:lnTo>
                    <a:lnTo>
                      <a:pt x="190" y="104"/>
                    </a:lnTo>
                    <a:lnTo>
                      <a:pt x="200" y="110"/>
                    </a:lnTo>
                    <a:lnTo>
                      <a:pt x="210" y="118"/>
                    </a:lnTo>
                    <a:lnTo>
                      <a:pt x="218" y="126"/>
                    </a:lnTo>
                    <a:lnTo>
                      <a:pt x="224" y="138"/>
                    </a:lnTo>
                    <a:lnTo>
                      <a:pt x="226" y="148"/>
                    </a:lnTo>
                    <a:lnTo>
                      <a:pt x="228" y="162"/>
                    </a:lnTo>
                    <a:lnTo>
                      <a:pt x="228" y="162"/>
                    </a:lnTo>
                    <a:lnTo>
                      <a:pt x="226" y="174"/>
                    </a:lnTo>
                    <a:lnTo>
                      <a:pt x="224" y="186"/>
                    </a:lnTo>
                    <a:lnTo>
                      <a:pt x="218" y="196"/>
                    </a:lnTo>
                    <a:lnTo>
                      <a:pt x="210" y="206"/>
                    </a:lnTo>
                    <a:lnTo>
                      <a:pt x="200" y="214"/>
                    </a:lnTo>
                    <a:lnTo>
                      <a:pt x="190" y="220"/>
                    </a:lnTo>
                    <a:lnTo>
                      <a:pt x="178" y="224"/>
                    </a:lnTo>
                    <a:lnTo>
                      <a:pt x="166" y="224"/>
                    </a:lnTo>
                    <a:lnTo>
                      <a:pt x="166" y="224"/>
                    </a:lnTo>
                    <a:close/>
                  </a:path>
                </a:pathLst>
              </a:custGeom>
              <a:grpFill/>
              <a:ln w="9525">
                <a:noFill/>
                <a:round/>
                <a:headEnd/>
                <a:tailEnd/>
              </a:ln>
            </p:spPr>
            <p:txBody>
              <a:bodyPr/>
              <a:lstStyle/>
              <a:p>
                <a:endParaRPr lang="en-US" sz="1400" dirty="0">
                  <a:latin typeface="Open Sans Light"/>
                  <a:ea typeface="Open Sans" panose="020B0606030504020204" pitchFamily="34" charset="0"/>
                  <a:cs typeface="Open Sans Light"/>
                </a:endParaRPr>
              </a:p>
            </p:txBody>
          </p:sp>
        </p:grpSp>
      </p:grpSp>
      <p:grpSp>
        <p:nvGrpSpPr>
          <p:cNvPr id="497" name="Group 25"/>
          <p:cNvGrpSpPr/>
          <p:nvPr/>
        </p:nvGrpSpPr>
        <p:grpSpPr>
          <a:xfrm>
            <a:off x="5432295" y="2740934"/>
            <a:ext cx="661154" cy="545550"/>
            <a:chOff x="5823250" y="3554887"/>
            <a:chExt cx="661154" cy="545550"/>
          </a:xfrm>
        </p:grpSpPr>
        <p:grpSp>
          <p:nvGrpSpPr>
            <p:cNvPr id="498" name="Group 142"/>
            <p:cNvGrpSpPr>
              <a:grpSpLocks noChangeAspect="1"/>
            </p:cNvGrpSpPr>
            <p:nvPr/>
          </p:nvGrpSpPr>
          <p:grpSpPr bwMode="auto">
            <a:xfrm>
              <a:off x="5823250" y="3572020"/>
              <a:ext cx="205877" cy="358515"/>
              <a:chOff x="1367" y="2903"/>
              <a:chExt cx="433" cy="689"/>
            </a:xfrm>
            <a:solidFill>
              <a:schemeClr val="accent1"/>
            </a:solidFill>
          </p:grpSpPr>
          <p:sp>
            <p:nvSpPr>
              <p:cNvPr id="529"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30" name="Group 114"/>
              <p:cNvGrpSpPr>
                <a:grpSpLocks/>
              </p:cNvGrpSpPr>
              <p:nvPr/>
            </p:nvGrpSpPr>
            <p:grpSpPr bwMode="auto">
              <a:xfrm>
                <a:off x="1471" y="2996"/>
                <a:ext cx="230" cy="515"/>
                <a:chOff x="882" y="3450"/>
                <a:chExt cx="230" cy="515"/>
              </a:xfrm>
              <a:grpFill/>
            </p:grpSpPr>
            <p:sp>
              <p:nvSpPr>
                <p:cNvPr id="531"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32"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33"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34"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35"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36"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37"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499" name="Group 142"/>
            <p:cNvGrpSpPr>
              <a:grpSpLocks noChangeAspect="1"/>
            </p:cNvGrpSpPr>
            <p:nvPr/>
          </p:nvGrpSpPr>
          <p:grpSpPr bwMode="auto">
            <a:xfrm>
              <a:off x="5955910" y="3741922"/>
              <a:ext cx="205877" cy="358515"/>
              <a:chOff x="1367" y="2903"/>
              <a:chExt cx="433" cy="689"/>
            </a:xfrm>
            <a:solidFill>
              <a:schemeClr val="accent1"/>
            </a:solidFill>
          </p:grpSpPr>
          <p:sp>
            <p:nvSpPr>
              <p:cNvPr id="520"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21" name="Group 114"/>
              <p:cNvGrpSpPr>
                <a:grpSpLocks/>
              </p:cNvGrpSpPr>
              <p:nvPr/>
            </p:nvGrpSpPr>
            <p:grpSpPr bwMode="auto">
              <a:xfrm>
                <a:off x="1471" y="2996"/>
                <a:ext cx="230" cy="515"/>
                <a:chOff x="882" y="3450"/>
                <a:chExt cx="230" cy="515"/>
              </a:xfrm>
              <a:grpFill/>
            </p:grpSpPr>
            <p:sp>
              <p:nvSpPr>
                <p:cNvPr id="522"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23"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24"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25"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26"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27"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28"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00" name="Group 142"/>
            <p:cNvGrpSpPr>
              <a:grpSpLocks noChangeAspect="1"/>
            </p:cNvGrpSpPr>
            <p:nvPr/>
          </p:nvGrpSpPr>
          <p:grpSpPr bwMode="auto">
            <a:xfrm>
              <a:off x="6133509" y="3554887"/>
              <a:ext cx="205877" cy="358515"/>
              <a:chOff x="1367" y="2903"/>
              <a:chExt cx="433" cy="689"/>
            </a:xfrm>
            <a:solidFill>
              <a:schemeClr val="accent1"/>
            </a:solidFill>
          </p:grpSpPr>
          <p:sp>
            <p:nvSpPr>
              <p:cNvPr id="511"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12" name="Group 114"/>
              <p:cNvGrpSpPr>
                <a:grpSpLocks/>
              </p:cNvGrpSpPr>
              <p:nvPr/>
            </p:nvGrpSpPr>
            <p:grpSpPr bwMode="auto">
              <a:xfrm>
                <a:off x="1471" y="2996"/>
                <a:ext cx="230" cy="515"/>
                <a:chOff x="882" y="3450"/>
                <a:chExt cx="230" cy="515"/>
              </a:xfrm>
              <a:grpFill/>
            </p:grpSpPr>
            <p:sp>
              <p:nvSpPr>
                <p:cNvPr id="513"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14"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15"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16"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17"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18"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19"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nvGrpSpPr>
            <p:cNvPr id="501" name="Group 142"/>
            <p:cNvGrpSpPr>
              <a:grpSpLocks noChangeAspect="1"/>
            </p:cNvGrpSpPr>
            <p:nvPr/>
          </p:nvGrpSpPr>
          <p:grpSpPr bwMode="auto">
            <a:xfrm>
              <a:off x="6278527" y="3723710"/>
              <a:ext cx="205877" cy="358515"/>
              <a:chOff x="1367" y="2903"/>
              <a:chExt cx="433" cy="689"/>
            </a:xfrm>
            <a:solidFill>
              <a:schemeClr val="accent1"/>
            </a:solidFill>
          </p:grpSpPr>
          <p:sp>
            <p:nvSpPr>
              <p:cNvPr id="502" name="Freeform 76"/>
              <p:cNvSpPr>
                <a:spLocks noEditPoints="1"/>
              </p:cNvSpPr>
              <p:nvPr/>
            </p:nvSpPr>
            <p:spPr bwMode="auto">
              <a:xfrm>
                <a:off x="1367" y="2903"/>
                <a:ext cx="433" cy="689"/>
              </a:xfrm>
              <a:custGeom>
                <a:avLst/>
                <a:gdLst>
                  <a:gd name="T0" fmla="*/ 74 w 77"/>
                  <a:gd name="T1" fmla="*/ 0 h 102"/>
                  <a:gd name="T2" fmla="*/ 3 w 77"/>
                  <a:gd name="T3" fmla="*/ 0 h 102"/>
                  <a:gd name="T4" fmla="*/ 0 w 77"/>
                  <a:gd name="T5" fmla="*/ 3 h 102"/>
                  <a:gd name="T6" fmla="*/ 0 w 77"/>
                  <a:gd name="T7" fmla="*/ 98 h 102"/>
                  <a:gd name="T8" fmla="*/ 3 w 77"/>
                  <a:gd name="T9" fmla="*/ 102 h 102"/>
                  <a:gd name="T10" fmla="*/ 74 w 77"/>
                  <a:gd name="T11" fmla="*/ 102 h 102"/>
                  <a:gd name="T12" fmla="*/ 77 w 77"/>
                  <a:gd name="T13" fmla="*/ 98 h 102"/>
                  <a:gd name="T14" fmla="*/ 77 w 77"/>
                  <a:gd name="T15" fmla="*/ 3 h 102"/>
                  <a:gd name="T16" fmla="*/ 74 w 77"/>
                  <a:gd name="T17" fmla="*/ 0 h 102"/>
                  <a:gd name="T18" fmla="*/ 70 w 77"/>
                  <a:gd name="T19" fmla="*/ 94 h 102"/>
                  <a:gd name="T20" fmla="*/ 8 w 77"/>
                  <a:gd name="T21" fmla="*/ 94 h 102"/>
                  <a:gd name="T22" fmla="*/ 8 w 77"/>
                  <a:gd name="T23" fmla="*/ 7 h 102"/>
                  <a:gd name="T24" fmla="*/ 70 w 77"/>
                  <a:gd name="T25" fmla="*/ 7 h 102"/>
                  <a:gd name="T26" fmla="*/ 70 w 77"/>
                  <a:gd name="T27" fmla="*/ 94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02"/>
                  <a:gd name="T44" fmla="*/ 77 w 77"/>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02">
                    <a:moveTo>
                      <a:pt x="74" y="0"/>
                    </a:moveTo>
                    <a:cubicBezTo>
                      <a:pt x="3" y="0"/>
                      <a:pt x="3" y="0"/>
                      <a:pt x="3" y="0"/>
                    </a:cubicBezTo>
                    <a:cubicBezTo>
                      <a:pt x="1" y="0"/>
                      <a:pt x="0" y="1"/>
                      <a:pt x="0" y="3"/>
                    </a:cubicBezTo>
                    <a:cubicBezTo>
                      <a:pt x="0" y="98"/>
                      <a:pt x="0" y="98"/>
                      <a:pt x="0" y="98"/>
                    </a:cubicBezTo>
                    <a:cubicBezTo>
                      <a:pt x="0" y="100"/>
                      <a:pt x="1" y="102"/>
                      <a:pt x="3" y="102"/>
                    </a:cubicBezTo>
                    <a:cubicBezTo>
                      <a:pt x="74" y="102"/>
                      <a:pt x="74" y="102"/>
                      <a:pt x="74" y="102"/>
                    </a:cubicBezTo>
                    <a:cubicBezTo>
                      <a:pt x="76" y="102"/>
                      <a:pt x="77" y="100"/>
                      <a:pt x="77" y="98"/>
                    </a:cubicBezTo>
                    <a:cubicBezTo>
                      <a:pt x="77" y="3"/>
                      <a:pt x="77" y="3"/>
                      <a:pt x="77" y="3"/>
                    </a:cubicBezTo>
                    <a:cubicBezTo>
                      <a:pt x="77" y="1"/>
                      <a:pt x="76" y="0"/>
                      <a:pt x="74" y="0"/>
                    </a:cubicBezTo>
                    <a:close/>
                    <a:moveTo>
                      <a:pt x="70" y="94"/>
                    </a:moveTo>
                    <a:cubicBezTo>
                      <a:pt x="63" y="94"/>
                      <a:pt x="14" y="94"/>
                      <a:pt x="8" y="94"/>
                    </a:cubicBezTo>
                    <a:cubicBezTo>
                      <a:pt x="8" y="87"/>
                      <a:pt x="8" y="14"/>
                      <a:pt x="8" y="7"/>
                    </a:cubicBezTo>
                    <a:cubicBezTo>
                      <a:pt x="14" y="7"/>
                      <a:pt x="63" y="7"/>
                      <a:pt x="70" y="7"/>
                    </a:cubicBezTo>
                    <a:cubicBezTo>
                      <a:pt x="70" y="14"/>
                      <a:pt x="70" y="87"/>
                      <a:pt x="70" y="94"/>
                    </a:cubicBezTo>
                    <a:close/>
                  </a:path>
                </a:pathLst>
              </a:custGeom>
              <a:grpFill/>
              <a:ln w="9525">
                <a:noFill/>
                <a:round/>
                <a:headEnd/>
                <a:tailEnd/>
              </a:ln>
            </p:spPr>
            <p:txBody>
              <a:bodyPr/>
              <a:lstStyle/>
              <a:p>
                <a:pPr algn="l">
                  <a:spcBef>
                    <a:spcPct val="0"/>
                  </a:spcBef>
                </a:pPr>
                <a:endParaRPr lang="en-US" sz="1400" b="0" dirty="0">
                  <a:latin typeface="Open Sans Light"/>
                  <a:ea typeface="Open Sans" panose="020B0606030504020204" pitchFamily="34" charset="0"/>
                  <a:cs typeface="Open Sans Light"/>
                </a:endParaRPr>
              </a:p>
            </p:txBody>
          </p:sp>
          <p:grpSp>
            <p:nvGrpSpPr>
              <p:cNvPr id="503" name="Group 114"/>
              <p:cNvGrpSpPr>
                <a:grpSpLocks/>
              </p:cNvGrpSpPr>
              <p:nvPr/>
            </p:nvGrpSpPr>
            <p:grpSpPr bwMode="auto">
              <a:xfrm>
                <a:off x="1471" y="2996"/>
                <a:ext cx="230" cy="515"/>
                <a:chOff x="882" y="3450"/>
                <a:chExt cx="230" cy="515"/>
              </a:xfrm>
              <a:grpFill/>
            </p:grpSpPr>
            <p:sp>
              <p:nvSpPr>
                <p:cNvPr id="504" name="Rectangle 125"/>
                <p:cNvSpPr>
                  <a:spLocks noChangeArrowheads="1"/>
                </p:cNvSpPr>
                <p:nvPr/>
              </p:nvSpPr>
              <p:spPr bwMode="auto">
                <a:xfrm>
                  <a:off x="882" y="3450"/>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05" name="Rectangle 126"/>
                <p:cNvSpPr>
                  <a:spLocks noChangeArrowheads="1"/>
                </p:cNvSpPr>
                <p:nvPr/>
              </p:nvSpPr>
              <p:spPr bwMode="auto">
                <a:xfrm>
                  <a:off x="882" y="3564"/>
                  <a:ext cx="230" cy="86"/>
                </a:xfrm>
                <a:prstGeom prst="rect">
                  <a:avLst/>
                </a:prstGeom>
                <a:grpFill/>
                <a:ln w="9525">
                  <a:noFill/>
                  <a:miter lim="800000"/>
                  <a:headEnd/>
                  <a:tailEnd/>
                </a:ln>
              </p:spPr>
              <p:txBody>
                <a:bodyPr/>
                <a:lstStyle/>
                <a:p>
                  <a:endParaRPr lang="en-US" sz="1400" b="0" dirty="0">
                    <a:latin typeface="Open Sans Light"/>
                    <a:ea typeface="Open Sans" panose="020B0606030504020204" pitchFamily="34" charset="0"/>
                    <a:cs typeface="Open Sans Light"/>
                  </a:endParaRPr>
                </a:p>
              </p:txBody>
            </p:sp>
            <p:sp>
              <p:nvSpPr>
                <p:cNvPr id="506" name="Freeform 127"/>
                <p:cNvSpPr>
                  <a:spLocks/>
                </p:cNvSpPr>
                <p:nvPr/>
              </p:nvSpPr>
              <p:spPr bwMode="auto">
                <a:xfrm>
                  <a:off x="10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07" name="Freeform 128"/>
                <p:cNvSpPr>
                  <a:spLocks/>
                </p:cNvSpPr>
                <p:nvPr/>
              </p:nvSpPr>
              <p:spPr bwMode="auto">
                <a:xfrm>
                  <a:off x="103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08" name="Freeform 129"/>
                <p:cNvSpPr>
                  <a:spLocks/>
                </p:cNvSpPr>
                <p:nvPr/>
              </p:nvSpPr>
              <p:spPr bwMode="auto">
                <a:xfrm>
                  <a:off x="983"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09" name="Freeform 130"/>
                <p:cNvSpPr>
                  <a:spLocks/>
                </p:cNvSpPr>
                <p:nvPr/>
              </p:nvSpPr>
              <p:spPr bwMode="auto">
                <a:xfrm>
                  <a:off x="933" y="3693"/>
                  <a:ext cx="28" cy="272"/>
                </a:xfrm>
                <a:custGeom>
                  <a:avLst/>
                  <a:gdLst>
                    <a:gd name="T0" fmla="*/ 0 w 4"/>
                    <a:gd name="T1" fmla="*/ 0 h 38"/>
                    <a:gd name="T2" fmla="*/ 0 w 4"/>
                    <a:gd name="T3" fmla="*/ 409074 h 38"/>
                    <a:gd name="T4" fmla="*/ 22225 w 4"/>
                    <a:gd name="T5" fmla="*/ 431800 h 38"/>
                    <a:gd name="T6" fmla="*/ 44450 w 4"/>
                    <a:gd name="T7" fmla="*/ 409074 h 38"/>
                    <a:gd name="T8" fmla="*/ 44450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sp>
              <p:nvSpPr>
                <p:cNvPr id="510" name="Freeform 131"/>
                <p:cNvSpPr>
                  <a:spLocks/>
                </p:cNvSpPr>
                <p:nvPr/>
              </p:nvSpPr>
              <p:spPr bwMode="auto">
                <a:xfrm>
                  <a:off x="882" y="3693"/>
                  <a:ext cx="29" cy="272"/>
                </a:xfrm>
                <a:custGeom>
                  <a:avLst/>
                  <a:gdLst>
                    <a:gd name="T0" fmla="*/ 0 w 4"/>
                    <a:gd name="T1" fmla="*/ 0 h 38"/>
                    <a:gd name="T2" fmla="*/ 0 w 4"/>
                    <a:gd name="T3" fmla="*/ 409074 h 38"/>
                    <a:gd name="T4" fmla="*/ 23019 w 4"/>
                    <a:gd name="T5" fmla="*/ 431800 h 38"/>
                    <a:gd name="T6" fmla="*/ 46038 w 4"/>
                    <a:gd name="T7" fmla="*/ 409074 h 38"/>
                    <a:gd name="T8" fmla="*/ 46038 w 4"/>
                    <a:gd name="T9" fmla="*/ 0 h 38"/>
                    <a:gd name="T10" fmla="*/ 0 w 4"/>
                    <a:gd name="T11" fmla="*/ 0 h 38"/>
                    <a:gd name="T12" fmla="*/ 0 60000 65536"/>
                    <a:gd name="T13" fmla="*/ 0 60000 65536"/>
                    <a:gd name="T14" fmla="*/ 0 60000 65536"/>
                    <a:gd name="T15" fmla="*/ 0 60000 65536"/>
                    <a:gd name="T16" fmla="*/ 0 60000 65536"/>
                    <a:gd name="T17" fmla="*/ 0 60000 65536"/>
                    <a:gd name="T18" fmla="*/ 0 w 4"/>
                    <a:gd name="T19" fmla="*/ 0 h 38"/>
                    <a:gd name="T20" fmla="*/ 4 w 4"/>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 h="38">
                      <a:moveTo>
                        <a:pt x="0" y="0"/>
                      </a:moveTo>
                      <a:cubicBezTo>
                        <a:pt x="0" y="36"/>
                        <a:pt x="0" y="36"/>
                        <a:pt x="0" y="36"/>
                      </a:cubicBezTo>
                      <a:cubicBezTo>
                        <a:pt x="0" y="37"/>
                        <a:pt x="1" y="38"/>
                        <a:pt x="2" y="38"/>
                      </a:cubicBezTo>
                      <a:cubicBezTo>
                        <a:pt x="3" y="38"/>
                        <a:pt x="4" y="37"/>
                        <a:pt x="4" y="36"/>
                      </a:cubicBezTo>
                      <a:cubicBezTo>
                        <a:pt x="4" y="0"/>
                        <a:pt x="4" y="0"/>
                        <a:pt x="4" y="0"/>
                      </a:cubicBezTo>
                      <a:lnTo>
                        <a:pt x="0" y="0"/>
                      </a:lnTo>
                      <a:close/>
                    </a:path>
                  </a:pathLst>
                </a:custGeom>
                <a:grpFill/>
                <a:ln w="9525">
                  <a:noFill/>
                  <a:round/>
                  <a:headEnd/>
                  <a:tailEnd/>
                </a:ln>
              </p:spPr>
              <p:txBody>
                <a:bodyPr/>
                <a:lstStyle/>
                <a:p>
                  <a:endParaRPr lang="en-US" sz="1400" b="0" dirty="0">
                    <a:latin typeface="Open Sans Light"/>
                    <a:ea typeface="Open Sans" panose="020B0606030504020204" pitchFamily="34" charset="0"/>
                    <a:cs typeface="Open Sans Light"/>
                  </a:endParaRPr>
                </a:p>
              </p:txBody>
            </p:sp>
          </p:grpSp>
        </p:grpSp>
      </p:grpSp>
      <p:cxnSp>
        <p:nvCxnSpPr>
          <p:cNvPr id="235" name="Straight Connector 234"/>
          <p:cNvCxnSpPr>
            <a:stCxn id="657" idx="3"/>
          </p:cNvCxnSpPr>
          <p:nvPr/>
        </p:nvCxnSpPr>
        <p:spPr>
          <a:xfrm flipV="1">
            <a:off x="1505706" y="2713674"/>
            <a:ext cx="541879" cy="54403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a:endCxn id="544" idx="1"/>
          </p:cNvCxnSpPr>
          <p:nvPr/>
        </p:nvCxnSpPr>
        <p:spPr>
          <a:xfrm flipV="1">
            <a:off x="2322639" y="2539421"/>
            <a:ext cx="578048" cy="55470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1889457" y="3684617"/>
            <a:ext cx="611065" cy="636365"/>
            <a:chOff x="1884694" y="3466359"/>
            <a:chExt cx="611065" cy="636365"/>
          </a:xfrm>
        </p:grpSpPr>
        <p:pic>
          <p:nvPicPr>
            <p:cNvPr id="22" name="Picture 21"/>
            <p:cNvPicPr>
              <a:picLocks noChangeAspect="1"/>
            </p:cNvPicPr>
            <p:nvPr/>
          </p:nvPicPr>
          <p:blipFill>
            <a:blip r:embed="rId6"/>
            <a:stretch>
              <a:fillRect/>
            </a:stretch>
          </p:blipFill>
          <p:spPr>
            <a:xfrm>
              <a:off x="1913272" y="3466359"/>
              <a:ext cx="469341" cy="369698"/>
            </a:xfrm>
            <a:prstGeom prst="rect">
              <a:avLst/>
            </a:prstGeom>
          </p:spPr>
        </p:pic>
        <p:sp>
          <p:nvSpPr>
            <p:cNvPr id="245" name="TextBox 244"/>
            <p:cNvSpPr txBox="1"/>
            <p:nvPr/>
          </p:nvSpPr>
          <p:spPr>
            <a:xfrm>
              <a:off x="1884694" y="3794947"/>
              <a:ext cx="611065"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LANs</a:t>
              </a:r>
            </a:p>
          </p:txBody>
        </p:sp>
      </p:grpSp>
      <p:cxnSp>
        <p:nvCxnSpPr>
          <p:cNvPr id="282" name="Straight Connector 281"/>
          <p:cNvCxnSpPr/>
          <p:nvPr/>
        </p:nvCxnSpPr>
        <p:spPr>
          <a:xfrm flipH="1" flipV="1">
            <a:off x="5023746" y="3304581"/>
            <a:ext cx="5454" cy="486369"/>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33" name="Rectangle 141"/>
          <p:cNvSpPr>
            <a:spLocks noChangeArrowheads="1"/>
          </p:cNvSpPr>
          <p:nvPr/>
        </p:nvSpPr>
        <p:spPr bwMode="auto">
          <a:xfrm>
            <a:off x="4473224" y="2674425"/>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cxnSp>
        <p:nvCxnSpPr>
          <p:cNvPr id="242" name="Straight Connector 49"/>
          <p:cNvCxnSpPr>
            <a:stCxn id="22" idx="0"/>
            <a:endCxn id="481" idx="2"/>
          </p:cNvCxnSpPr>
          <p:nvPr/>
        </p:nvCxnSpPr>
        <p:spPr>
          <a:xfrm flipV="1">
            <a:off x="2152706" y="3598836"/>
            <a:ext cx="14634" cy="85781"/>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7" name="Straight Connector 49"/>
          <p:cNvCxnSpPr/>
          <p:nvPr/>
        </p:nvCxnSpPr>
        <p:spPr>
          <a:xfrm flipV="1">
            <a:off x="2146095" y="2733934"/>
            <a:ext cx="0" cy="14716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1" name="Straight Connector 260"/>
          <p:cNvCxnSpPr>
            <a:endCxn id="204" idx="0"/>
          </p:cNvCxnSpPr>
          <p:nvPr/>
        </p:nvCxnSpPr>
        <p:spPr>
          <a:xfrm>
            <a:off x="2298937" y="2733934"/>
            <a:ext cx="953494" cy="1205838"/>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3810000" y="2724150"/>
            <a:ext cx="524504" cy="596787"/>
            <a:chOff x="3757545" y="2818762"/>
            <a:chExt cx="524504" cy="596787"/>
          </a:xfrm>
        </p:grpSpPr>
        <p:sp>
          <p:nvSpPr>
            <p:cNvPr id="478" name="TextBox 477"/>
            <p:cNvSpPr txBox="1"/>
            <p:nvPr/>
          </p:nvSpPr>
          <p:spPr>
            <a:xfrm>
              <a:off x="3757545" y="2818762"/>
              <a:ext cx="524504" cy="307777"/>
            </a:xfrm>
            <a:prstGeom prst="rect">
              <a:avLst/>
            </a:prstGeom>
            <a:noFill/>
          </p:spPr>
          <p:txBody>
            <a:bodyPr wrap="none" rtlCol="0">
              <a:spAutoFit/>
            </a:bodyPr>
            <a:lstStyle/>
            <a:p>
              <a:pPr marL="0" algn="ctr" defTabSz="430213">
                <a:spcAft>
                  <a:spcPts val="400"/>
                </a:spcAft>
                <a:buSzPct val="100000"/>
              </a:pPr>
              <a:r>
                <a:rPr lang="en-US" sz="1400" dirty="0" smtClean="0">
                  <a:solidFill>
                    <a:srgbClr val="000000"/>
                  </a:solidFill>
                  <a:latin typeface="Open Sans Light"/>
                  <a:ea typeface="Open Sans" panose="020B0606030504020204" pitchFamily="34" charset="0"/>
                  <a:cs typeface="Open Sans Light"/>
                </a:rPr>
                <a:t>ISPs</a:t>
              </a:r>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2256" y="3082174"/>
              <a:ext cx="3143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44" name="Picture 2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900687" y="2298382"/>
            <a:ext cx="693903" cy="482077"/>
          </a:xfrm>
          <a:prstGeom prst="rect">
            <a:avLst/>
          </a:prstGeom>
        </p:spPr>
      </p:pic>
      <p:cxnSp>
        <p:nvCxnSpPr>
          <p:cNvPr id="304" name="Straight Connector 303"/>
          <p:cNvCxnSpPr>
            <a:stCxn id="544" idx="2"/>
            <a:endCxn id="204" idx="0"/>
          </p:cNvCxnSpPr>
          <p:nvPr/>
        </p:nvCxnSpPr>
        <p:spPr>
          <a:xfrm>
            <a:off x="3247639" y="2780459"/>
            <a:ext cx="4792" cy="115931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210" name="Group 209"/>
          <p:cNvGrpSpPr/>
          <p:nvPr/>
        </p:nvGrpSpPr>
        <p:grpSpPr>
          <a:xfrm>
            <a:off x="3056515" y="3939772"/>
            <a:ext cx="391831" cy="370711"/>
            <a:chOff x="3000760" y="3807234"/>
            <a:chExt cx="391831" cy="370711"/>
          </a:xfrm>
        </p:grpSpPr>
        <p:sp>
          <p:nvSpPr>
            <p:cNvPr id="658" name="Freeform 28"/>
            <p:cNvSpPr>
              <a:spLocks noChangeAspect="1" noEditPoints="1"/>
            </p:cNvSpPr>
            <p:nvPr/>
          </p:nvSpPr>
          <p:spPr bwMode="auto">
            <a:xfrm>
              <a:off x="3000760" y="3814325"/>
              <a:ext cx="391831" cy="358859"/>
            </a:xfrm>
            <a:custGeom>
              <a:avLst/>
              <a:gdLst/>
              <a:ahLst/>
              <a:cxnLst>
                <a:cxn ang="0">
                  <a:pos x="254" y="133"/>
                </a:cxn>
                <a:cxn ang="0">
                  <a:pos x="369" y="169"/>
                </a:cxn>
                <a:cxn ang="0">
                  <a:pos x="254" y="249"/>
                </a:cxn>
                <a:cxn ang="0">
                  <a:pos x="352" y="347"/>
                </a:cxn>
                <a:cxn ang="0">
                  <a:pos x="378" y="249"/>
                </a:cxn>
                <a:cxn ang="0">
                  <a:pos x="182" y="369"/>
                </a:cxn>
                <a:cxn ang="0">
                  <a:pos x="178" y="423"/>
                </a:cxn>
                <a:cxn ang="0">
                  <a:pos x="369" y="93"/>
                </a:cxn>
                <a:cxn ang="0">
                  <a:pos x="396" y="49"/>
                </a:cxn>
                <a:cxn ang="0">
                  <a:pos x="285" y="0"/>
                </a:cxn>
                <a:cxn ang="0">
                  <a:pos x="369" y="93"/>
                </a:cxn>
                <a:cxn ang="0">
                  <a:pos x="481" y="222"/>
                </a:cxn>
                <a:cxn ang="0">
                  <a:pos x="441" y="102"/>
                </a:cxn>
                <a:cxn ang="0">
                  <a:pos x="396" y="169"/>
                </a:cxn>
                <a:cxn ang="0">
                  <a:pos x="254" y="107"/>
                </a:cxn>
                <a:cxn ang="0">
                  <a:pos x="343" y="98"/>
                </a:cxn>
                <a:cxn ang="0">
                  <a:pos x="254" y="9"/>
                </a:cxn>
                <a:cxn ang="0">
                  <a:pos x="298" y="369"/>
                </a:cxn>
                <a:cxn ang="0">
                  <a:pos x="280" y="441"/>
                </a:cxn>
                <a:cxn ang="0">
                  <a:pos x="338" y="374"/>
                </a:cxn>
                <a:cxn ang="0">
                  <a:pos x="227" y="107"/>
                </a:cxn>
                <a:cxn ang="0">
                  <a:pos x="178" y="49"/>
                </a:cxn>
                <a:cxn ang="0">
                  <a:pos x="383" y="352"/>
                </a:cxn>
                <a:cxn ang="0">
                  <a:pos x="454" y="343"/>
                </a:cxn>
                <a:cxn ang="0">
                  <a:pos x="405" y="249"/>
                </a:cxn>
                <a:cxn ang="0">
                  <a:pos x="383" y="352"/>
                </a:cxn>
                <a:cxn ang="0">
                  <a:pos x="361" y="445"/>
                </a:cxn>
                <a:cxn ang="0">
                  <a:pos x="369" y="378"/>
                </a:cxn>
                <a:cxn ang="0">
                  <a:pos x="307" y="454"/>
                </a:cxn>
                <a:cxn ang="0">
                  <a:pos x="124" y="347"/>
                </a:cxn>
                <a:cxn ang="0">
                  <a:pos x="102" y="249"/>
                </a:cxn>
                <a:cxn ang="0">
                  <a:pos x="124" y="347"/>
                </a:cxn>
                <a:cxn ang="0">
                  <a:pos x="227" y="133"/>
                </a:cxn>
                <a:cxn ang="0">
                  <a:pos x="111" y="169"/>
                </a:cxn>
                <a:cxn ang="0">
                  <a:pos x="111" y="378"/>
                </a:cxn>
                <a:cxn ang="0">
                  <a:pos x="120" y="445"/>
                </a:cxn>
                <a:cxn ang="0">
                  <a:pos x="173" y="454"/>
                </a:cxn>
                <a:cxn ang="0">
                  <a:pos x="111" y="378"/>
                </a:cxn>
                <a:cxn ang="0">
                  <a:pos x="120" y="26"/>
                </a:cxn>
                <a:cxn ang="0">
                  <a:pos x="111" y="93"/>
                </a:cxn>
                <a:cxn ang="0">
                  <a:pos x="169" y="18"/>
                </a:cxn>
                <a:cxn ang="0">
                  <a:pos x="0" y="249"/>
                </a:cxn>
                <a:cxn ang="0">
                  <a:pos x="26" y="343"/>
                </a:cxn>
                <a:cxn ang="0">
                  <a:pos x="98" y="352"/>
                </a:cxn>
                <a:cxn ang="0">
                  <a:pos x="98" y="116"/>
                </a:cxn>
                <a:cxn ang="0">
                  <a:pos x="26" y="129"/>
                </a:cxn>
                <a:cxn ang="0">
                  <a:pos x="75" y="222"/>
                </a:cxn>
                <a:cxn ang="0">
                  <a:pos x="98" y="116"/>
                </a:cxn>
              </a:cxnLst>
              <a:rect l="0" t="0" r="r" b="b"/>
              <a:pathLst>
                <a:path w="481" h="472">
                  <a:moveTo>
                    <a:pt x="356" y="124"/>
                  </a:moveTo>
                  <a:lnTo>
                    <a:pt x="356" y="124"/>
                  </a:lnTo>
                  <a:lnTo>
                    <a:pt x="303" y="129"/>
                  </a:lnTo>
                  <a:lnTo>
                    <a:pt x="254" y="133"/>
                  </a:lnTo>
                  <a:lnTo>
                    <a:pt x="254" y="222"/>
                  </a:lnTo>
                  <a:lnTo>
                    <a:pt x="378" y="222"/>
                  </a:lnTo>
                  <a:lnTo>
                    <a:pt x="378" y="222"/>
                  </a:lnTo>
                  <a:lnTo>
                    <a:pt x="369" y="169"/>
                  </a:lnTo>
                  <a:lnTo>
                    <a:pt x="356" y="124"/>
                  </a:lnTo>
                  <a:lnTo>
                    <a:pt x="356" y="124"/>
                  </a:lnTo>
                  <a:close/>
                  <a:moveTo>
                    <a:pt x="378" y="249"/>
                  </a:moveTo>
                  <a:lnTo>
                    <a:pt x="254" y="249"/>
                  </a:lnTo>
                  <a:lnTo>
                    <a:pt x="254" y="338"/>
                  </a:lnTo>
                  <a:lnTo>
                    <a:pt x="254" y="338"/>
                  </a:lnTo>
                  <a:lnTo>
                    <a:pt x="303" y="343"/>
                  </a:lnTo>
                  <a:lnTo>
                    <a:pt x="352" y="347"/>
                  </a:lnTo>
                  <a:lnTo>
                    <a:pt x="352" y="347"/>
                  </a:lnTo>
                  <a:lnTo>
                    <a:pt x="369" y="298"/>
                  </a:lnTo>
                  <a:lnTo>
                    <a:pt x="378" y="249"/>
                  </a:lnTo>
                  <a:lnTo>
                    <a:pt x="378" y="249"/>
                  </a:lnTo>
                  <a:close/>
                  <a:moveTo>
                    <a:pt x="227" y="459"/>
                  </a:moveTo>
                  <a:lnTo>
                    <a:pt x="227" y="365"/>
                  </a:lnTo>
                  <a:lnTo>
                    <a:pt x="227" y="365"/>
                  </a:lnTo>
                  <a:lnTo>
                    <a:pt x="182" y="369"/>
                  </a:lnTo>
                  <a:lnTo>
                    <a:pt x="138" y="374"/>
                  </a:lnTo>
                  <a:lnTo>
                    <a:pt x="138" y="374"/>
                  </a:lnTo>
                  <a:lnTo>
                    <a:pt x="156" y="401"/>
                  </a:lnTo>
                  <a:lnTo>
                    <a:pt x="178" y="423"/>
                  </a:lnTo>
                  <a:lnTo>
                    <a:pt x="200" y="441"/>
                  </a:lnTo>
                  <a:lnTo>
                    <a:pt x="227" y="459"/>
                  </a:lnTo>
                  <a:lnTo>
                    <a:pt x="227" y="459"/>
                  </a:lnTo>
                  <a:close/>
                  <a:moveTo>
                    <a:pt x="369" y="93"/>
                  </a:moveTo>
                  <a:lnTo>
                    <a:pt x="369" y="93"/>
                  </a:lnTo>
                  <a:lnTo>
                    <a:pt x="423" y="80"/>
                  </a:lnTo>
                  <a:lnTo>
                    <a:pt x="423" y="80"/>
                  </a:lnTo>
                  <a:lnTo>
                    <a:pt x="396" y="49"/>
                  </a:lnTo>
                  <a:lnTo>
                    <a:pt x="361" y="26"/>
                  </a:lnTo>
                  <a:lnTo>
                    <a:pt x="325" y="9"/>
                  </a:lnTo>
                  <a:lnTo>
                    <a:pt x="285" y="0"/>
                  </a:lnTo>
                  <a:lnTo>
                    <a:pt x="285" y="0"/>
                  </a:lnTo>
                  <a:lnTo>
                    <a:pt x="312" y="18"/>
                  </a:lnTo>
                  <a:lnTo>
                    <a:pt x="334" y="40"/>
                  </a:lnTo>
                  <a:lnTo>
                    <a:pt x="352" y="67"/>
                  </a:lnTo>
                  <a:lnTo>
                    <a:pt x="369" y="93"/>
                  </a:lnTo>
                  <a:lnTo>
                    <a:pt x="369" y="93"/>
                  </a:lnTo>
                  <a:close/>
                  <a:moveTo>
                    <a:pt x="405" y="222"/>
                  </a:moveTo>
                  <a:lnTo>
                    <a:pt x="481" y="222"/>
                  </a:lnTo>
                  <a:lnTo>
                    <a:pt x="481" y="222"/>
                  </a:lnTo>
                  <a:lnTo>
                    <a:pt x="476" y="191"/>
                  </a:lnTo>
                  <a:lnTo>
                    <a:pt x="467" y="160"/>
                  </a:lnTo>
                  <a:lnTo>
                    <a:pt x="454" y="129"/>
                  </a:lnTo>
                  <a:lnTo>
                    <a:pt x="441" y="102"/>
                  </a:lnTo>
                  <a:lnTo>
                    <a:pt x="441" y="102"/>
                  </a:lnTo>
                  <a:lnTo>
                    <a:pt x="383" y="116"/>
                  </a:lnTo>
                  <a:lnTo>
                    <a:pt x="383" y="116"/>
                  </a:lnTo>
                  <a:lnTo>
                    <a:pt x="396" y="169"/>
                  </a:lnTo>
                  <a:lnTo>
                    <a:pt x="405" y="222"/>
                  </a:lnTo>
                  <a:lnTo>
                    <a:pt x="405" y="222"/>
                  </a:lnTo>
                  <a:close/>
                  <a:moveTo>
                    <a:pt x="254" y="9"/>
                  </a:moveTo>
                  <a:lnTo>
                    <a:pt x="254" y="107"/>
                  </a:lnTo>
                  <a:lnTo>
                    <a:pt x="254" y="107"/>
                  </a:lnTo>
                  <a:lnTo>
                    <a:pt x="298" y="102"/>
                  </a:lnTo>
                  <a:lnTo>
                    <a:pt x="343" y="98"/>
                  </a:lnTo>
                  <a:lnTo>
                    <a:pt x="343" y="98"/>
                  </a:lnTo>
                  <a:lnTo>
                    <a:pt x="325" y="71"/>
                  </a:lnTo>
                  <a:lnTo>
                    <a:pt x="303" y="49"/>
                  </a:lnTo>
                  <a:lnTo>
                    <a:pt x="280" y="26"/>
                  </a:lnTo>
                  <a:lnTo>
                    <a:pt x="254" y="9"/>
                  </a:lnTo>
                  <a:lnTo>
                    <a:pt x="254" y="9"/>
                  </a:lnTo>
                  <a:close/>
                  <a:moveTo>
                    <a:pt x="338" y="374"/>
                  </a:moveTo>
                  <a:lnTo>
                    <a:pt x="338" y="374"/>
                  </a:lnTo>
                  <a:lnTo>
                    <a:pt x="298" y="369"/>
                  </a:lnTo>
                  <a:lnTo>
                    <a:pt x="254" y="365"/>
                  </a:lnTo>
                  <a:lnTo>
                    <a:pt x="254" y="459"/>
                  </a:lnTo>
                  <a:lnTo>
                    <a:pt x="254" y="459"/>
                  </a:lnTo>
                  <a:lnTo>
                    <a:pt x="280" y="441"/>
                  </a:lnTo>
                  <a:lnTo>
                    <a:pt x="303" y="423"/>
                  </a:lnTo>
                  <a:lnTo>
                    <a:pt x="320" y="401"/>
                  </a:lnTo>
                  <a:lnTo>
                    <a:pt x="338" y="374"/>
                  </a:lnTo>
                  <a:lnTo>
                    <a:pt x="338" y="374"/>
                  </a:lnTo>
                  <a:close/>
                  <a:moveTo>
                    <a:pt x="138" y="98"/>
                  </a:moveTo>
                  <a:lnTo>
                    <a:pt x="138" y="98"/>
                  </a:lnTo>
                  <a:lnTo>
                    <a:pt x="182" y="102"/>
                  </a:lnTo>
                  <a:lnTo>
                    <a:pt x="227" y="107"/>
                  </a:lnTo>
                  <a:lnTo>
                    <a:pt x="227" y="9"/>
                  </a:lnTo>
                  <a:lnTo>
                    <a:pt x="227" y="9"/>
                  </a:lnTo>
                  <a:lnTo>
                    <a:pt x="200" y="26"/>
                  </a:lnTo>
                  <a:lnTo>
                    <a:pt x="178" y="49"/>
                  </a:lnTo>
                  <a:lnTo>
                    <a:pt x="156" y="71"/>
                  </a:lnTo>
                  <a:lnTo>
                    <a:pt x="138" y="98"/>
                  </a:lnTo>
                  <a:lnTo>
                    <a:pt x="138" y="98"/>
                  </a:lnTo>
                  <a:close/>
                  <a:moveTo>
                    <a:pt x="383" y="352"/>
                  </a:moveTo>
                  <a:lnTo>
                    <a:pt x="383" y="352"/>
                  </a:lnTo>
                  <a:lnTo>
                    <a:pt x="441" y="369"/>
                  </a:lnTo>
                  <a:lnTo>
                    <a:pt x="441" y="369"/>
                  </a:lnTo>
                  <a:lnTo>
                    <a:pt x="454" y="343"/>
                  </a:lnTo>
                  <a:lnTo>
                    <a:pt x="467" y="312"/>
                  </a:lnTo>
                  <a:lnTo>
                    <a:pt x="476" y="280"/>
                  </a:lnTo>
                  <a:lnTo>
                    <a:pt x="481" y="249"/>
                  </a:lnTo>
                  <a:lnTo>
                    <a:pt x="405" y="249"/>
                  </a:lnTo>
                  <a:lnTo>
                    <a:pt x="405" y="249"/>
                  </a:lnTo>
                  <a:lnTo>
                    <a:pt x="396" y="303"/>
                  </a:lnTo>
                  <a:lnTo>
                    <a:pt x="383" y="352"/>
                  </a:lnTo>
                  <a:lnTo>
                    <a:pt x="383" y="352"/>
                  </a:lnTo>
                  <a:close/>
                  <a:moveTo>
                    <a:pt x="285" y="472"/>
                  </a:moveTo>
                  <a:lnTo>
                    <a:pt x="285" y="472"/>
                  </a:lnTo>
                  <a:lnTo>
                    <a:pt x="325" y="463"/>
                  </a:lnTo>
                  <a:lnTo>
                    <a:pt x="361" y="445"/>
                  </a:lnTo>
                  <a:lnTo>
                    <a:pt x="392" y="418"/>
                  </a:lnTo>
                  <a:lnTo>
                    <a:pt x="423" y="392"/>
                  </a:lnTo>
                  <a:lnTo>
                    <a:pt x="423" y="392"/>
                  </a:lnTo>
                  <a:lnTo>
                    <a:pt x="369" y="378"/>
                  </a:lnTo>
                  <a:lnTo>
                    <a:pt x="369" y="378"/>
                  </a:lnTo>
                  <a:lnTo>
                    <a:pt x="352" y="405"/>
                  </a:lnTo>
                  <a:lnTo>
                    <a:pt x="329" y="432"/>
                  </a:lnTo>
                  <a:lnTo>
                    <a:pt x="307" y="454"/>
                  </a:lnTo>
                  <a:lnTo>
                    <a:pt x="285" y="472"/>
                  </a:lnTo>
                  <a:lnTo>
                    <a:pt x="285" y="472"/>
                  </a:lnTo>
                  <a:close/>
                  <a:moveTo>
                    <a:pt x="124" y="347"/>
                  </a:moveTo>
                  <a:lnTo>
                    <a:pt x="124" y="347"/>
                  </a:lnTo>
                  <a:lnTo>
                    <a:pt x="173" y="343"/>
                  </a:lnTo>
                  <a:lnTo>
                    <a:pt x="227" y="338"/>
                  </a:lnTo>
                  <a:lnTo>
                    <a:pt x="227" y="249"/>
                  </a:lnTo>
                  <a:lnTo>
                    <a:pt x="102" y="249"/>
                  </a:lnTo>
                  <a:lnTo>
                    <a:pt x="102" y="249"/>
                  </a:lnTo>
                  <a:lnTo>
                    <a:pt x="111" y="298"/>
                  </a:lnTo>
                  <a:lnTo>
                    <a:pt x="124" y="347"/>
                  </a:lnTo>
                  <a:lnTo>
                    <a:pt x="124" y="347"/>
                  </a:lnTo>
                  <a:close/>
                  <a:moveTo>
                    <a:pt x="102" y="222"/>
                  </a:moveTo>
                  <a:lnTo>
                    <a:pt x="227" y="222"/>
                  </a:lnTo>
                  <a:lnTo>
                    <a:pt x="227" y="133"/>
                  </a:lnTo>
                  <a:lnTo>
                    <a:pt x="227" y="133"/>
                  </a:lnTo>
                  <a:lnTo>
                    <a:pt x="173" y="129"/>
                  </a:lnTo>
                  <a:lnTo>
                    <a:pt x="124" y="124"/>
                  </a:lnTo>
                  <a:lnTo>
                    <a:pt x="124" y="124"/>
                  </a:lnTo>
                  <a:lnTo>
                    <a:pt x="111" y="169"/>
                  </a:lnTo>
                  <a:lnTo>
                    <a:pt x="102" y="222"/>
                  </a:lnTo>
                  <a:lnTo>
                    <a:pt x="102" y="222"/>
                  </a:lnTo>
                  <a:close/>
                  <a:moveTo>
                    <a:pt x="111" y="378"/>
                  </a:moveTo>
                  <a:lnTo>
                    <a:pt x="111" y="378"/>
                  </a:lnTo>
                  <a:lnTo>
                    <a:pt x="58" y="392"/>
                  </a:lnTo>
                  <a:lnTo>
                    <a:pt x="58" y="392"/>
                  </a:lnTo>
                  <a:lnTo>
                    <a:pt x="84" y="418"/>
                  </a:lnTo>
                  <a:lnTo>
                    <a:pt x="120" y="445"/>
                  </a:lnTo>
                  <a:lnTo>
                    <a:pt x="156" y="463"/>
                  </a:lnTo>
                  <a:lnTo>
                    <a:pt x="196" y="472"/>
                  </a:lnTo>
                  <a:lnTo>
                    <a:pt x="196" y="472"/>
                  </a:lnTo>
                  <a:lnTo>
                    <a:pt x="173" y="454"/>
                  </a:lnTo>
                  <a:lnTo>
                    <a:pt x="151" y="432"/>
                  </a:lnTo>
                  <a:lnTo>
                    <a:pt x="129" y="405"/>
                  </a:lnTo>
                  <a:lnTo>
                    <a:pt x="111" y="378"/>
                  </a:lnTo>
                  <a:lnTo>
                    <a:pt x="111" y="378"/>
                  </a:lnTo>
                  <a:close/>
                  <a:moveTo>
                    <a:pt x="196" y="0"/>
                  </a:moveTo>
                  <a:lnTo>
                    <a:pt x="196" y="0"/>
                  </a:lnTo>
                  <a:lnTo>
                    <a:pt x="156" y="9"/>
                  </a:lnTo>
                  <a:lnTo>
                    <a:pt x="120" y="26"/>
                  </a:lnTo>
                  <a:lnTo>
                    <a:pt x="84" y="49"/>
                  </a:lnTo>
                  <a:lnTo>
                    <a:pt x="58" y="80"/>
                  </a:lnTo>
                  <a:lnTo>
                    <a:pt x="58" y="80"/>
                  </a:lnTo>
                  <a:lnTo>
                    <a:pt x="111" y="93"/>
                  </a:lnTo>
                  <a:lnTo>
                    <a:pt x="111" y="93"/>
                  </a:lnTo>
                  <a:lnTo>
                    <a:pt x="129" y="67"/>
                  </a:lnTo>
                  <a:lnTo>
                    <a:pt x="147" y="40"/>
                  </a:lnTo>
                  <a:lnTo>
                    <a:pt x="169" y="18"/>
                  </a:lnTo>
                  <a:lnTo>
                    <a:pt x="196" y="0"/>
                  </a:lnTo>
                  <a:lnTo>
                    <a:pt x="196" y="0"/>
                  </a:lnTo>
                  <a:close/>
                  <a:moveTo>
                    <a:pt x="75" y="249"/>
                  </a:moveTo>
                  <a:lnTo>
                    <a:pt x="0" y="249"/>
                  </a:lnTo>
                  <a:lnTo>
                    <a:pt x="0" y="249"/>
                  </a:lnTo>
                  <a:lnTo>
                    <a:pt x="4" y="280"/>
                  </a:lnTo>
                  <a:lnTo>
                    <a:pt x="13" y="312"/>
                  </a:lnTo>
                  <a:lnTo>
                    <a:pt x="26" y="343"/>
                  </a:lnTo>
                  <a:lnTo>
                    <a:pt x="40" y="369"/>
                  </a:lnTo>
                  <a:lnTo>
                    <a:pt x="40" y="369"/>
                  </a:lnTo>
                  <a:lnTo>
                    <a:pt x="98" y="352"/>
                  </a:lnTo>
                  <a:lnTo>
                    <a:pt x="98" y="352"/>
                  </a:lnTo>
                  <a:lnTo>
                    <a:pt x="84" y="303"/>
                  </a:lnTo>
                  <a:lnTo>
                    <a:pt x="75" y="249"/>
                  </a:lnTo>
                  <a:lnTo>
                    <a:pt x="75" y="249"/>
                  </a:lnTo>
                  <a:close/>
                  <a:moveTo>
                    <a:pt x="98" y="116"/>
                  </a:moveTo>
                  <a:lnTo>
                    <a:pt x="98" y="116"/>
                  </a:lnTo>
                  <a:lnTo>
                    <a:pt x="40" y="102"/>
                  </a:lnTo>
                  <a:lnTo>
                    <a:pt x="40" y="102"/>
                  </a:lnTo>
                  <a:lnTo>
                    <a:pt x="26" y="129"/>
                  </a:lnTo>
                  <a:lnTo>
                    <a:pt x="13" y="160"/>
                  </a:lnTo>
                  <a:lnTo>
                    <a:pt x="4" y="191"/>
                  </a:lnTo>
                  <a:lnTo>
                    <a:pt x="0" y="222"/>
                  </a:lnTo>
                  <a:lnTo>
                    <a:pt x="75" y="222"/>
                  </a:lnTo>
                  <a:lnTo>
                    <a:pt x="75" y="222"/>
                  </a:lnTo>
                  <a:lnTo>
                    <a:pt x="84" y="169"/>
                  </a:lnTo>
                  <a:lnTo>
                    <a:pt x="98" y="116"/>
                  </a:lnTo>
                  <a:lnTo>
                    <a:pt x="98" y="116"/>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Open Sans Light"/>
                <a:ea typeface="Open Sans" panose="020B0606030504020204" pitchFamily="34" charset="0"/>
                <a:cs typeface="Open Sans Light"/>
              </a:endParaRPr>
            </a:p>
          </p:txBody>
        </p:sp>
        <p:sp>
          <p:nvSpPr>
            <p:cNvPr id="204" name="Oval 203"/>
            <p:cNvSpPr/>
            <p:nvPr/>
          </p:nvSpPr>
          <p:spPr>
            <a:xfrm>
              <a:off x="3000760" y="3807234"/>
              <a:ext cx="391831" cy="370711"/>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Open Sans Light"/>
                <a:ea typeface="Open Sans" panose="020B0606030504020204" pitchFamily="34" charset="0"/>
                <a:cs typeface="Open Sans Light"/>
              </a:endParaRPr>
            </a:p>
          </p:txBody>
        </p:sp>
      </p:grpSp>
      <p:cxnSp>
        <p:nvCxnSpPr>
          <p:cNvPr id="213" name="Elbow Connector 212"/>
          <p:cNvCxnSpPr>
            <a:stCxn id="539" idx="2"/>
          </p:cNvCxnSpPr>
          <p:nvPr/>
        </p:nvCxnSpPr>
        <p:spPr>
          <a:xfrm rot="5400000">
            <a:off x="4951443" y="3616772"/>
            <a:ext cx="23336" cy="1544221"/>
          </a:xfrm>
          <a:prstGeom prst="bentConnector2">
            <a:avLst/>
          </a:prstGeom>
          <a:ln w="12700" cmpd="sng">
            <a:solidFill>
              <a:schemeClr val="accent5">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5" name="Straight Connector 344"/>
          <p:cNvCxnSpPr>
            <a:stCxn id="543" idx="1"/>
            <a:endCxn id="553" idx="9"/>
          </p:cNvCxnSpPr>
          <p:nvPr/>
        </p:nvCxnSpPr>
        <p:spPr>
          <a:xfrm flipH="1" flipV="1">
            <a:off x="6924293" y="3240153"/>
            <a:ext cx="1344050" cy="27877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060" name="Oval 2059"/>
          <p:cNvSpPr/>
          <p:nvPr/>
        </p:nvSpPr>
        <p:spPr>
          <a:xfrm>
            <a:off x="4988723" y="3261294"/>
            <a:ext cx="66285" cy="45719"/>
          </a:xfrm>
          <a:prstGeom prst="ellipse">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Open Sans Light"/>
              <a:ea typeface="Open Sans" panose="020B0606030504020204" pitchFamily="34" charset="0"/>
              <a:cs typeface="Open Sans Light"/>
            </a:endParaRPr>
          </a:p>
        </p:txBody>
      </p:sp>
      <p:cxnSp>
        <p:nvCxnSpPr>
          <p:cNvPr id="365" name="Straight Connector 364"/>
          <p:cNvCxnSpPr>
            <a:stCxn id="511" idx="10"/>
            <a:endCxn id="542" idx="18"/>
          </p:cNvCxnSpPr>
          <p:nvPr/>
        </p:nvCxnSpPr>
        <p:spPr>
          <a:xfrm>
            <a:off x="5763944" y="3071330"/>
            <a:ext cx="53209" cy="33551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8" name="Straight Connector 367"/>
          <p:cNvCxnSpPr/>
          <p:nvPr/>
        </p:nvCxnSpPr>
        <p:spPr>
          <a:xfrm flipV="1">
            <a:off x="2376225" y="3284154"/>
            <a:ext cx="2667632" cy="585312"/>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7" name="Straight Connector 376"/>
          <p:cNvCxnSpPr>
            <a:endCxn id="612" idx="3"/>
          </p:cNvCxnSpPr>
          <p:nvPr/>
        </p:nvCxnSpPr>
        <p:spPr>
          <a:xfrm flipV="1">
            <a:off x="7018511" y="3272425"/>
            <a:ext cx="245564" cy="237446"/>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1" name="Straight Connector 380"/>
          <p:cNvCxnSpPr>
            <a:stCxn id="543" idx="1"/>
            <a:endCxn id="594" idx="9"/>
          </p:cNvCxnSpPr>
          <p:nvPr/>
        </p:nvCxnSpPr>
        <p:spPr>
          <a:xfrm flipH="1" flipV="1">
            <a:off x="7773853" y="3240153"/>
            <a:ext cx="494490" cy="278773"/>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4" name="Straight Connector 383"/>
          <p:cNvCxnSpPr>
            <a:stCxn id="543" idx="0"/>
          </p:cNvCxnSpPr>
          <p:nvPr/>
        </p:nvCxnSpPr>
        <p:spPr>
          <a:xfrm flipH="1" flipV="1">
            <a:off x="8262382" y="3155359"/>
            <a:ext cx="172419" cy="18648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1" name="Straight Connector 390"/>
          <p:cNvCxnSpPr>
            <a:endCxn id="2060" idx="2"/>
          </p:cNvCxnSpPr>
          <p:nvPr/>
        </p:nvCxnSpPr>
        <p:spPr>
          <a:xfrm flipH="1">
            <a:off x="4988723" y="3279289"/>
            <a:ext cx="29929" cy="4865"/>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flipH="1">
            <a:off x="7773853" y="2902021"/>
            <a:ext cx="190499" cy="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4412675" y="2833835"/>
            <a:ext cx="137113" cy="1944288"/>
            <a:chOff x="4458975" y="2504522"/>
            <a:chExt cx="137113" cy="1944288"/>
          </a:xfrm>
        </p:grpSpPr>
        <p:sp>
          <p:nvSpPr>
            <p:cNvPr id="225" name="Rectangle 141"/>
            <p:cNvSpPr>
              <a:spLocks noChangeArrowheads="1"/>
            </p:cNvSpPr>
            <p:nvPr/>
          </p:nvSpPr>
          <p:spPr bwMode="auto">
            <a:xfrm>
              <a:off x="4458975" y="3495122"/>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226" name="Rectangle 141"/>
            <p:cNvSpPr>
              <a:spLocks noChangeArrowheads="1"/>
            </p:cNvSpPr>
            <p:nvPr/>
          </p:nvSpPr>
          <p:spPr bwMode="auto">
            <a:xfrm>
              <a:off x="4535176" y="3723721"/>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227" name="Rectangle 141"/>
            <p:cNvSpPr>
              <a:spLocks noChangeArrowheads="1"/>
            </p:cNvSpPr>
            <p:nvPr/>
          </p:nvSpPr>
          <p:spPr bwMode="auto">
            <a:xfrm>
              <a:off x="4458975" y="3963207"/>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228" name="Rectangle 141"/>
            <p:cNvSpPr>
              <a:spLocks noChangeArrowheads="1"/>
            </p:cNvSpPr>
            <p:nvPr/>
          </p:nvSpPr>
          <p:spPr bwMode="auto">
            <a:xfrm>
              <a:off x="4524289" y="3212091"/>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229" name="Rectangle 141"/>
            <p:cNvSpPr>
              <a:spLocks noChangeArrowheads="1"/>
            </p:cNvSpPr>
            <p:nvPr/>
          </p:nvSpPr>
          <p:spPr bwMode="auto">
            <a:xfrm>
              <a:off x="4524290" y="2848442"/>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230" name="Rectangle 141"/>
            <p:cNvSpPr>
              <a:spLocks noChangeArrowheads="1"/>
            </p:cNvSpPr>
            <p:nvPr/>
          </p:nvSpPr>
          <p:spPr bwMode="auto">
            <a:xfrm>
              <a:off x="4458975" y="3005265"/>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sp>
          <p:nvSpPr>
            <p:cNvPr id="232" name="Rectangle 141"/>
            <p:cNvSpPr>
              <a:spLocks noChangeArrowheads="1"/>
            </p:cNvSpPr>
            <p:nvPr/>
          </p:nvSpPr>
          <p:spPr bwMode="auto">
            <a:xfrm>
              <a:off x="4458975" y="2504522"/>
              <a:ext cx="60912" cy="485603"/>
            </a:xfrm>
            <a:prstGeom prst="rect">
              <a:avLst/>
            </a:prstGeom>
            <a:solidFill>
              <a:schemeClr val="accent1"/>
            </a:solidFill>
            <a:ln w="6350" algn="ctr">
              <a:solidFill>
                <a:schemeClr val="bg1"/>
              </a:solidFill>
              <a:miter lim="800000"/>
              <a:headEnd/>
              <a:tailEnd/>
            </a:ln>
            <a:effectLst/>
          </p:spPr>
          <p:txBody>
            <a:bodyPr anchor="ctr"/>
            <a:lstStyle/>
            <a:p>
              <a:endParaRPr lang="en-US" sz="1400" dirty="0">
                <a:latin typeface="Open Sans Light"/>
                <a:ea typeface="Open Sans" panose="020B0606030504020204" pitchFamily="34" charset="0"/>
                <a:cs typeface="Open Sans Light"/>
              </a:endParaRPr>
            </a:p>
          </p:txBody>
        </p:sp>
      </p:grpSp>
      <p:sp>
        <p:nvSpPr>
          <p:cNvPr id="243" name="Rounded Rectangular Callout 242"/>
          <p:cNvSpPr/>
          <p:nvPr/>
        </p:nvSpPr>
        <p:spPr>
          <a:xfrm>
            <a:off x="7679268" y="1200728"/>
            <a:ext cx="1087079" cy="473973"/>
          </a:xfrm>
          <a:prstGeom prst="wedgeRoundRectCallout">
            <a:avLst>
              <a:gd name="adj1" fmla="val -29175"/>
              <a:gd name="adj2" fmla="val 90767"/>
              <a:gd name="adj3" fmla="val 1666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Light"/>
                <a:ea typeface="Open Sans Condensed" panose="020B0806030504020204" pitchFamily="34" charset="0"/>
                <a:cs typeface="Open Sans Light"/>
              </a:rPr>
              <a:t>No-SQL &amp;</a:t>
            </a:r>
            <a:br>
              <a:rPr lang="en-US" sz="1200" dirty="0" smtClean="0">
                <a:latin typeface="Open Sans Light"/>
                <a:ea typeface="Open Sans Condensed" panose="020B0806030504020204" pitchFamily="34" charset="0"/>
                <a:cs typeface="Open Sans Light"/>
              </a:rPr>
            </a:br>
            <a:r>
              <a:rPr lang="en-US" sz="1200" dirty="0" smtClean="0">
                <a:latin typeface="Open Sans Light"/>
                <a:ea typeface="Open Sans Condensed" panose="020B0806030504020204" pitchFamily="34" charset="0"/>
                <a:cs typeface="Open Sans Light"/>
              </a:rPr>
              <a:t>Hadoop</a:t>
            </a:r>
            <a:endParaRPr lang="en-US" sz="1200" dirty="0">
              <a:latin typeface="Open Sans Light"/>
              <a:ea typeface="Open Sans Condensed" panose="020B0806030504020204" pitchFamily="34" charset="0"/>
              <a:cs typeface="Open Sans Light"/>
            </a:endParaRPr>
          </a:p>
        </p:txBody>
      </p:sp>
      <p:sp>
        <p:nvSpPr>
          <p:cNvPr id="246" name="Rounded Rectangular Callout 245"/>
          <p:cNvSpPr/>
          <p:nvPr/>
        </p:nvSpPr>
        <p:spPr>
          <a:xfrm>
            <a:off x="4605809" y="1200728"/>
            <a:ext cx="966136" cy="461273"/>
          </a:xfrm>
          <a:prstGeom prst="wedgeRoundRectCallout">
            <a:avLst>
              <a:gd name="adj1" fmla="val 33758"/>
              <a:gd name="adj2" fmla="val 92687"/>
              <a:gd name="adj3" fmla="val 1666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Light"/>
                <a:ea typeface="Open Sans Condensed" panose="020B0806030504020204" pitchFamily="34" charset="0"/>
                <a:cs typeface="Open Sans Light"/>
              </a:rPr>
              <a:t>Resource</a:t>
            </a:r>
            <a:br>
              <a:rPr lang="en-US" sz="1200" dirty="0" smtClean="0">
                <a:latin typeface="Open Sans Light"/>
                <a:ea typeface="Open Sans Condensed" panose="020B0806030504020204" pitchFamily="34" charset="0"/>
                <a:cs typeface="Open Sans Light"/>
              </a:rPr>
            </a:br>
            <a:r>
              <a:rPr lang="en-US" sz="1200" dirty="0" smtClean="0">
                <a:latin typeface="Open Sans Light"/>
                <a:ea typeface="Open Sans Condensed" panose="020B0806030504020204" pitchFamily="34" charset="0"/>
                <a:cs typeface="Open Sans Light"/>
              </a:rPr>
              <a:t># </a:t>
            </a:r>
            <a:r>
              <a:rPr lang="en-US" sz="1200" dirty="0">
                <a:latin typeface="Open Sans Light"/>
                <a:ea typeface="Open Sans Condensed" panose="020B0806030504020204" pitchFamily="34" charset="0"/>
                <a:cs typeface="Open Sans Light"/>
              </a:rPr>
              <a:t>&amp; </a:t>
            </a:r>
            <a:r>
              <a:rPr lang="en-US" sz="1200" dirty="0" smtClean="0">
                <a:latin typeface="Open Sans Light"/>
                <a:ea typeface="Open Sans Condensed" panose="020B0806030504020204" pitchFamily="34" charset="0"/>
                <a:cs typeface="Open Sans Light"/>
              </a:rPr>
              <a:t>Size</a:t>
            </a:r>
            <a:endParaRPr lang="en-US" sz="1200" dirty="0">
              <a:latin typeface="Open Sans Light"/>
              <a:ea typeface="Open Sans Condensed" panose="020B0806030504020204" pitchFamily="34" charset="0"/>
              <a:cs typeface="Open Sans Light"/>
            </a:endParaRPr>
          </a:p>
        </p:txBody>
      </p:sp>
      <p:sp>
        <p:nvSpPr>
          <p:cNvPr id="249" name="Rounded Rectangular Callout 248"/>
          <p:cNvSpPr/>
          <p:nvPr/>
        </p:nvSpPr>
        <p:spPr>
          <a:xfrm>
            <a:off x="1422606" y="1200728"/>
            <a:ext cx="966512" cy="461273"/>
          </a:xfrm>
          <a:prstGeom prst="wedgeRoundRectCallout">
            <a:avLst>
              <a:gd name="adj1" fmla="val 36808"/>
              <a:gd name="adj2" fmla="val 76329"/>
              <a:gd name="adj3" fmla="val 1666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Light"/>
                <a:ea typeface="Open Sans Condensed" panose="020B0806030504020204" pitchFamily="34" charset="0"/>
                <a:cs typeface="Open Sans Light"/>
              </a:rPr>
              <a:t>Latency</a:t>
            </a:r>
            <a:br>
              <a:rPr lang="en-US" sz="1200" dirty="0" smtClean="0">
                <a:latin typeface="Open Sans Light"/>
                <a:ea typeface="Open Sans Condensed" panose="020B0806030504020204" pitchFamily="34" charset="0"/>
                <a:cs typeface="Open Sans Light"/>
              </a:rPr>
            </a:br>
            <a:r>
              <a:rPr lang="en-US" sz="1200" dirty="0" smtClean="0">
                <a:latin typeface="Open Sans Light"/>
                <a:ea typeface="Open Sans Condensed" panose="020B0806030504020204" pitchFamily="34" charset="0"/>
                <a:cs typeface="Open Sans Light"/>
              </a:rPr>
              <a:t>&amp; Loss</a:t>
            </a:r>
          </a:p>
        </p:txBody>
      </p:sp>
      <p:sp>
        <p:nvSpPr>
          <p:cNvPr id="251" name="Rounded Rectangular Callout 250"/>
          <p:cNvSpPr/>
          <p:nvPr/>
        </p:nvSpPr>
        <p:spPr>
          <a:xfrm>
            <a:off x="6575526" y="1200728"/>
            <a:ext cx="1019629" cy="473973"/>
          </a:xfrm>
          <a:prstGeom prst="wedgeRoundRectCallout">
            <a:avLst>
              <a:gd name="adj1" fmla="val -34863"/>
              <a:gd name="adj2" fmla="val 88597"/>
              <a:gd name="adj3" fmla="val 1666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latin typeface="Open Sans Light"/>
                <a:ea typeface="Open Sans Condensed" panose="020B0806030504020204" pitchFamily="34" charset="0"/>
                <a:cs typeface="Open Sans Light"/>
              </a:rPr>
              <a:t>Server</a:t>
            </a:r>
          </a:p>
          <a:p>
            <a:r>
              <a:rPr lang="en-US" sz="1200" dirty="0">
                <a:latin typeface="Open Sans Light"/>
                <a:ea typeface="Open Sans Condensed" panose="020B0806030504020204" pitchFamily="34" charset="0"/>
                <a:cs typeface="Open Sans Light"/>
              </a:rPr>
              <a:t>Config.</a:t>
            </a:r>
          </a:p>
        </p:txBody>
      </p:sp>
      <p:sp>
        <p:nvSpPr>
          <p:cNvPr id="252" name="Rounded Rectangular Callout 251"/>
          <p:cNvSpPr/>
          <p:nvPr/>
        </p:nvSpPr>
        <p:spPr>
          <a:xfrm>
            <a:off x="5656056" y="1200728"/>
            <a:ext cx="835359" cy="473973"/>
          </a:xfrm>
          <a:prstGeom prst="wedgeRoundRectCallout">
            <a:avLst>
              <a:gd name="adj1" fmla="val 27902"/>
              <a:gd name="adj2" fmla="val 88552"/>
              <a:gd name="adj3" fmla="val 1666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Light"/>
                <a:ea typeface="Open Sans Condensed" panose="020B0806030504020204" pitchFamily="34" charset="0"/>
                <a:cs typeface="Open Sans Light"/>
              </a:rPr>
              <a:t>Auto-</a:t>
            </a:r>
            <a:br>
              <a:rPr lang="en-US" sz="1200" dirty="0" smtClean="0">
                <a:latin typeface="Open Sans Light"/>
                <a:ea typeface="Open Sans Condensed" panose="020B0806030504020204" pitchFamily="34" charset="0"/>
                <a:cs typeface="Open Sans Light"/>
              </a:rPr>
            </a:br>
            <a:r>
              <a:rPr lang="en-US" sz="1200" dirty="0" smtClean="0">
                <a:latin typeface="Open Sans Light"/>
                <a:ea typeface="Open Sans Condensed" panose="020B0806030504020204" pitchFamily="34" charset="0"/>
                <a:cs typeface="Open Sans Light"/>
              </a:rPr>
              <a:t>scaling</a:t>
            </a:r>
            <a:endParaRPr lang="en-US" sz="1200" dirty="0">
              <a:latin typeface="Open Sans Light"/>
              <a:ea typeface="Open Sans Condensed" panose="020B0806030504020204" pitchFamily="34" charset="0"/>
              <a:cs typeface="Open Sans Light"/>
            </a:endParaRPr>
          </a:p>
        </p:txBody>
      </p:sp>
      <p:sp>
        <p:nvSpPr>
          <p:cNvPr id="259" name="Rounded Rectangular Callout 258"/>
          <p:cNvSpPr/>
          <p:nvPr/>
        </p:nvSpPr>
        <p:spPr>
          <a:xfrm>
            <a:off x="498754" y="1204800"/>
            <a:ext cx="839741" cy="461273"/>
          </a:xfrm>
          <a:prstGeom prst="wedgeRoundRectCallout">
            <a:avLst>
              <a:gd name="adj1" fmla="val -3510"/>
              <a:gd name="adj2" fmla="val 80334"/>
              <a:gd name="adj3" fmla="val 1666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Light"/>
                <a:ea typeface="Open Sans Condensed" panose="020B0806030504020204" pitchFamily="34" charset="0"/>
                <a:cs typeface="Open Sans Light"/>
              </a:rPr>
              <a:t>Data</a:t>
            </a:r>
            <a:br>
              <a:rPr lang="en-US" sz="1200" dirty="0" smtClean="0">
                <a:latin typeface="Open Sans Light"/>
                <a:ea typeface="Open Sans Condensed" panose="020B0806030504020204" pitchFamily="34" charset="0"/>
                <a:cs typeface="Open Sans Light"/>
              </a:rPr>
            </a:br>
            <a:r>
              <a:rPr lang="en-US" sz="1200" dirty="0" smtClean="0">
                <a:latin typeface="Open Sans Light"/>
                <a:ea typeface="Open Sans Condensed" panose="020B0806030504020204" pitchFamily="34" charset="0"/>
                <a:cs typeface="Open Sans Light"/>
              </a:rPr>
              <a:t>Caching</a:t>
            </a:r>
            <a:endParaRPr lang="en-US" sz="1200" dirty="0">
              <a:latin typeface="Open Sans Light"/>
              <a:ea typeface="Open Sans Condensed" panose="020B0806030504020204" pitchFamily="34" charset="0"/>
              <a:cs typeface="Open Sans Light"/>
            </a:endParaRPr>
          </a:p>
        </p:txBody>
      </p:sp>
      <p:sp>
        <p:nvSpPr>
          <p:cNvPr id="262" name="Rounded Rectangular Callout 261"/>
          <p:cNvSpPr/>
          <p:nvPr/>
        </p:nvSpPr>
        <p:spPr>
          <a:xfrm>
            <a:off x="2473229" y="1204800"/>
            <a:ext cx="998222" cy="473973"/>
          </a:xfrm>
          <a:prstGeom prst="wedgeRoundRectCallout">
            <a:avLst>
              <a:gd name="adj1" fmla="val -14148"/>
              <a:gd name="adj2" fmla="val 79728"/>
              <a:gd name="adj3" fmla="val 1666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Light"/>
                <a:ea typeface="Open Sans Condensed" panose="020B0806030504020204" pitchFamily="34" charset="0"/>
                <a:cs typeface="Open Sans Light"/>
              </a:rPr>
              <a:t>Encrypt,</a:t>
            </a:r>
          </a:p>
          <a:p>
            <a:r>
              <a:rPr lang="en-US" sz="1200" dirty="0" smtClean="0">
                <a:latin typeface="Open Sans Light"/>
                <a:ea typeface="Open Sans Condensed" panose="020B0806030504020204" pitchFamily="34" charset="0"/>
                <a:cs typeface="Open Sans Light"/>
              </a:rPr>
              <a:t>Compress</a:t>
            </a:r>
          </a:p>
        </p:txBody>
      </p:sp>
      <p:sp>
        <p:nvSpPr>
          <p:cNvPr id="263" name="Rounded Rectangular Callout 262"/>
          <p:cNvSpPr/>
          <p:nvPr/>
        </p:nvSpPr>
        <p:spPr>
          <a:xfrm>
            <a:off x="3555562" y="1200727"/>
            <a:ext cx="966136" cy="461273"/>
          </a:xfrm>
          <a:prstGeom prst="wedgeRoundRectCallout">
            <a:avLst>
              <a:gd name="adj1" fmla="val 25154"/>
              <a:gd name="adj2" fmla="val 88683"/>
              <a:gd name="adj3" fmla="val 16667"/>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Open Sans Light"/>
                <a:ea typeface="Open Sans Condensed" panose="020B0806030504020204" pitchFamily="34" charset="0"/>
                <a:cs typeface="Open Sans Light"/>
              </a:rPr>
              <a:t>Redirects</a:t>
            </a:r>
            <a:br>
              <a:rPr lang="en-US" sz="1200" dirty="0" smtClean="0">
                <a:latin typeface="Open Sans Light"/>
                <a:ea typeface="Open Sans Condensed" panose="020B0806030504020204" pitchFamily="34" charset="0"/>
                <a:cs typeface="Open Sans Light"/>
              </a:rPr>
            </a:br>
            <a:endParaRPr lang="en-US" sz="1200" dirty="0">
              <a:latin typeface="Open Sans Light"/>
              <a:ea typeface="Open Sans Condensed" panose="020B0806030504020204" pitchFamily="34" charset="0"/>
              <a:cs typeface="Open Sans Light"/>
            </a:endParaRPr>
          </a:p>
        </p:txBody>
      </p:sp>
      <p:sp>
        <p:nvSpPr>
          <p:cNvPr id="3" name="Rectangle 2"/>
          <p:cNvSpPr/>
          <p:nvPr/>
        </p:nvSpPr>
        <p:spPr>
          <a:xfrm>
            <a:off x="3800520" y="3562350"/>
            <a:ext cx="619080" cy="307777"/>
          </a:xfrm>
          <a:prstGeom prst="rect">
            <a:avLst/>
          </a:prstGeom>
        </p:spPr>
        <p:txBody>
          <a:bodyPr wrap="none">
            <a:spAutoFit/>
          </a:bodyPr>
          <a:lstStyle/>
          <a:p>
            <a:r>
              <a:rPr lang="en-US" sz="1400" dirty="0">
                <a:solidFill>
                  <a:srgbClr val="000000"/>
                </a:solidFill>
                <a:latin typeface="Open Sans Light"/>
                <a:ea typeface="Open Sans" panose="020B0606030504020204" pitchFamily="34" charset="0"/>
                <a:cs typeface="Open Sans Light"/>
              </a:rPr>
              <a:t>VPNs</a:t>
            </a:r>
            <a:endParaRPr lang="en-US" sz="1400" dirty="0">
              <a:latin typeface="Open Sans Light"/>
              <a:ea typeface="Open Sans" panose="020B0606030504020204" pitchFamily="34" charset="0"/>
              <a:cs typeface="Open Sans Light"/>
            </a:endParaRPr>
          </a:p>
        </p:txBody>
      </p:sp>
      <p:grpSp>
        <p:nvGrpSpPr>
          <p:cNvPr id="272" name="Group 21"/>
          <p:cNvGrpSpPr/>
          <p:nvPr/>
        </p:nvGrpSpPr>
        <p:grpSpPr>
          <a:xfrm>
            <a:off x="4735403" y="3764896"/>
            <a:ext cx="405961" cy="407054"/>
            <a:chOff x="4176713" y="2890838"/>
            <a:chExt cx="793750" cy="755650"/>
          </a:xfrm>
          <a:solidFill>
            <a:schemeClr val="accent1"/>
          </a:solidFill>
        </p:grpSpPr>
        <p:sp>
          <p:nvSpPr>
            <p:cNvPr id="273" name="Freeform 34"/>
            <p:cNvSpPr>
              <a:spLocks noEditPoints="1"/>
            </p:cNvSpPr>
            <p:nvPr/>
          </p:nvSpPr>
          <p:spPr bwMode="auto">
            <a:xfrm>
              <a:off x="4205288" y="3544888"/>
              <a:ext cx="735013" cy="101600"/>
            </a:xfrm>
            <a:custGeom>
              <a:avLst/>
              <a:gdLst/>
              <a:ahLst/>
              <a:cxnLst>
                <a:cxn ang="0">
                  <a:pos x="454" y="0"/>
                </a:cxn>
                <a:cxn ang="0">
                  <a:pos x="9" y="0"/>
                </a:cxn>
                <a:cxn ang="0">
                  <a:pos x="9" y="0"/>
                </a:cxn>
                <a:cxn ang="0">
                  <a:pos x="5" y="4"/>
                </a:cxn>
                <a:cxn ang="0">
                  <a:pos x="0" y="9"/>
                </a:cxn>
                <a:cxn ang="0">
                  <a:pos x="0" y="55"/>
                </a:cxn>
                <a:cxn ang="0">
                  <a:pos x="0" y="55"/>
                </a:cxn>
                <a:cxn ang="0">
                  <a:pos x="5" y="60"/>
                </a:cxn>
                <a:cxn ang="0">
                  <a:pos x="9" y="64"/>
                </a:cxn>
                <a:cxn ang="0">
                  <a:pos x="454" y="64"/>
                </a:cxn>
                <a:cxn ang="0">
                  <a:pos x="454" y="64"/>
                </a:cxn>
                <a:cxn ang="0">
                  <a:pos x="458" y="60"/>
                </a:cxn>
                <a:cxn ang="0">
                  <a:pos x="463" y="55"/>
                </a:cxn>
                <a:cxn ang="0">
                  <a:pos x="463" y="9"/>
                </a:cxn>
                <a:cxn ang="0">
                  <a:pos x="463" y="9"/>
                </a:cxn>
                <a:cxn ang="0">
                  <a:pos x="458" y="4"/>
                </a:cxn>
                <a:cxn ang="0">
                  <a:pos x="454" y="0"/>
                </a:cxn>
                <a:cxn ang="0">
                  <a:pos x="454" y="0"/>
                </a:cxn>
                <a:cxn ang="0">
                  <a:pos x="426" y="41"/>
                </a:cxn>
                <a:cxn ang="0">
                  <a:pos x="241" y="41"/>
                </a:cxn>
                <a:cxn ang="0">
                  <a:pos x="241" y="41"/>
                </a:cxn>
                <a:cxn ang="0">
                  <a:pos x="232" y="37"/>
                </a:cxn>
                <a:cxn ang="0">
                  <a:pos x="232" y="32"/>
                </a:cxn>
                <a:cxn ang="0">
                  <a:pos x="232" y="32"/>
                </a:cxn>
                <a:cxn ang="0">
                  <a:pos x="232" y="23"/>
                </a:cxn>
                <a:cxn ang="0">
                  <a:pos x="241" y="23"/>
                </a:cxn>
                <a:cxn ang="0">
                  <a:pos x="426" y="23"/>
                </a:cxn>
                <a:cxn ang="0">
                  <a:pos x="426" y="23"/>
                </a:cxn>
                <a:cxn ang="0">
                  <a:pos x="431" y="23"/>
                </a:cxn>
                <a:cxn ang="0">
                  <a:pos x="435" y="32"/>
                </a:cxn>
                <a:cxn ang="0">
                  <a:pos x="435" y="32"/>
                </a:cxn>
                <a:cxn ang="0">
                  <a:pos x="431" y="37"/>
                </a:cxn>
                <a:cxn ang="0">
                  <a:pos x="426" y="41"/>
                </a:cxn>
                <a:cxn ang="0">
                  <a:pos x="426" y="41"/>
                </a:cxn>
              </a:cxnLst>
              <a:rect l="0" t="0" r="r" b="b"/>
              <a:pathLst>
                <a:path w="463" h="64">
                  <a:moveTo>
                    <a:pt x="454" y="0"/>
                  </a:moveTo>
                  <a:lnTo>
                    <a:pt x="9" y="0"/>
                  </a:lnTo>
                  <a:lnTo>
                    <a:pt x="9" y="0"/>
                  </a:lnTo>
                  <a:lnTo>
                    <a:pt x="5" y="4"/>
                  </a:lnTo>
                  <a:lnTo>
                    <a:pt x="0" y="9"/>
                  </a:lnTo>
                  <a:lnTo>
                    <a:pt x="0" y="55"/>
                  </a:lnTo>
                  <a:lnTo>
                    <a:pt x="0" y="55"/>
                  </a:lnTo>
                  <a:lnTo>
                    <a:pt x="5" y="60"/>
                  </a:lnTo>
                  <a:lnTo>
                    <a:pt x="9" y="64"/>
                  </a:lnTo>
                  <a:lnTo>
                    <a:pt x="454" y="64"/>
                  </a:lnTo>
                  <a:lnTo>
                    <a:pt x="454" y="64"/>
                  </a:lnTo>
                  <a:lnTo>
                    <a:pt x="458" y="60"/>
                  </a:lnTo>
                  <a:lnTo>
                    <a:pt x="463" y="55"/>
                  </a:lnTo>
                  <a:lnTo>
                    <a:pt x="463" y="9"/>
                  </a:lnTo>
                  <a:lnTo>
                    <a:pt x="463" y="9"/>
                  </a:lnTo>
                  <a:lnTo>
                    <a:pt x="458" y="4"/>
                  </a:lnTo>
                  <a:lnTo>
                    <a:pt x="454" y="0"/>
                  </a:lnTo>
                  <a:lnTo>
                    <a:pt x="454" y="0"/>
                  </a:lnTo>
                  <a:close/>
                  <a:moveTo>
                    <a:pt x="426" y="41"/>
                  </a:moveTo>
                  <a:lnTo>
                    <a:pt x="241" y="41"/>
                  </a:lnTo>
                  <a:lnTo>
                    <a:pt x="241" y="41"/>
                  </a:lnTo>
                  <a:lnTo>
                    <a:pt x="232" y="37"/>
                  </a:lnTo>
                  <a:lnTo>
                    <a:pt x="232" y="32"/>
                  </a:lnTo>
                  <a:lnTo>
                    <a:pt x="232" y="32"/>
                  </a:lnTo>
                  <a:lnTo>
                    <a:pt x="232" y="23"/>
                  </a:lnTo>
                  <a:lnTo>
                    <a:pt x="241" y="23"/>
                  </a:lnTo>
                  <a:lnTo>
                    <a:pt x="426" y="23"/>
                  </a:lnTo>
                  <a:lnTo>
                    <a:pt x="426" y="23"/>
                  </a:lnTo>
                  <a:lnTo>
                    <a:pt x="431" y="23"/>
                  </a:lnTo>
                  <a:lnTo>
                    <a:pt x="435" y="32"/>
                  </a:lnTo>
                  <a:lnTo>
                    <a:pt x="435" y="32"/>
                  </a:lnTo>
                  <a:lnTo>
                    <a:pt x="431" y="37"/>
                  </a:lnTo>
                  <a:lnTo>
                    <a:pt x="426" y="41"/>
                  </a:lnTo>
                  <a:lnTo>
                    <a:pt x="426"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sp>
          <p:nvSpPr>
            <p:cNvPr id="274" name="Freeform 35"/>
            <p:cNvSpPr>
              <a:spLocks noEditPoints="1"/>
            </p:cNvSpPr>
            <p:nvPr/>
          </p:nvSpPr>
          <p:spPr bwMode="auto">
            <a:xfrm>
              <a:off x="4176713" y="2890838"/>
              <a:ext cx="793750" cy="609600"/>
            </a:xfrm>
            <a:custGeom>
              <a:avLst/>
              <a:gdLst/>
              <a:ahLst/>
              <a:cxnLst>
                <a:cxn ang="0">
                  <a:pos x="9" y="0"/>
                </a:cxn>
                <a:cxn ang="0">
                  <a:pos x="4" y="0"/>
                </a:cxn>
                <a:cxn ang="0">
                  <a:pos x="0" y="338"/>
                </a:cxn>
                <a:cxn ang="0">
                  <a:pos x="4" y="342"/>
                </a:cxn>
                <a:cxn ang="0">
                  <a:pos x="134" y="347"/>
                </a:cxn>
                <a:cxn ang="0">
                  <a:pos x="365" y="384"/>
                </a:cxn>
                <a:cxn ang="0">
                  <a:pos x="490" y="347"/>
                </a:cxn>
                <a:cxn ang="0">
                  <a:pos x="495" y="342"/>
                </a:cxn>
                <a:cxn ang="0">
                  <a:pos x="500" y="9"/>
                </a:cxn>
                <a:cxn ang="0">
                  <a:pos x="495" y="0"/>
                </a:cxn>
                <a:cxn ang="0">
                  <a:pos x="490" y="0"/>
                </a:cxn>
                <a:cxn ang="0">
                  <a:pos x="46" y="301"/>
                </a:cxn>
                <a:cxn ang="0">
                  <a:pos x="453" y="46"/>
                </a:cxn>
                <a:cxn ang="0">
                  <a:pos x="97" y="106"/>
                </a:cxn>
                <a:cxn ang="0">
                  <a:pos x="226" y="106"/>
                </a:cxn>
                <a:cxn ang="0">
                  <a:pos x="236" y="97"/>
                </a:cxn>
                <a:cxn ang="0">
                  <a:pos x="236" y="88"/>
                </a:cxn>
                <a:cxn ang="0">
                  <a:pos x="97" y="88"/>
                </a:cxn>
                <a:cxn ang="0">
                  <a:pos x="92" y="88"/>
                </a:cxn>
                <a:cxn ang="0">
                  <a:pos x="87" y="97"/>
                </a:cxn>
                <a:cxn ang="0">
                  <a:pos x="97" y="106"/>
                </a:cxn>
                <a:cxn ang="0">
                  <a:pos x="97" y="157"/>
                </a:cxn>
                <a:cxn ang="0">
                  <a:pos x="226" y="157"/>
                </a:cxn>
                <a:cxn ang="0">
                  <a:pos x="236" y="148"/>
                </a:cxn>
                <a:cxn ang="0">
                  <a:pos x="236" y="138"/>
                </a:cxn>
                <a:cxn ang="0">
                  <a:pos x="97" y="138"/>
                </a:cxn>
                <a:cxn ang="0">
                  <a:pos x="92" y="138"/>
                </a:cxn>
                <a:cxn ang="0">
                  <a:pos x="87" y="148"/>
                </a:cxn>
                <a:cxn ang="0">
                  <a:pos x="97" y="157"/>
                </a:cxn>
                <a:cxn ang="0">
                  <a:pos x="97" y="208"/>
                </a:cxn>
                <a:cxn ang="0">
                  <a:pos x="226" y="208"/>
                </a:cxn>
                <a:cxn ang="0">
                  <a:pos x="236" y="199"/>
                </a:cxn>
                <a:cxn ang="0">
                  <a:pos x="236" y="189"/>
                </a:cxn>
                <a:cxn ang="0">
                  <a:pos x="97" y="189"/>
                </a:cxn>
                <a:cxn ang="0">
                  <a:pos x="92" y="189"/>
                </a:cxn>
                <a:cxn ang="0">
                  <a:pos x="87" y="199"/>
                </a:cxn>
                <a:cxn ang="0">
                  <a:pos x="97" y="208"/>
                </a:cxn>
              </a:cxnLst>
              <a:rect l="0" t="0" r="r" b="b"/>
              <a:pathLst>
                <a:path w="500" h="384">
                  <a:moveTo>
                    <a:pt x="490" y="0"/>
                  </a:moveTo>
                  <a:lnTo>
                    <a:pt x="9" y="0"/>
                  </a:lnTo>
                  <a:lnTo>
                    <a:pt x="9" y="0"/>
                  </a:lnTo>
                  <a:lnTo>
                    <a:pt x="4" y="0"/>
                  </a:lnTo>
                  <a:lnTo>
                    <a:pt x="0" y="9"/>
                  </a:lnTo>
                  <a:lnTo>
                    <a:pt x="0" y="338"/>
                  </a:lnTo>
                  <a:lnTo>
                    <a:pt x="0" y="338"/>
                  </a:lnTo>
                  <a:lnTo>
                    <a:pt x="4" y="342"/>
                  </a:lnTo>
                  <a:lnTo>
                    <a:pt x="9" y="347"/>
                  </a:lnTo>
                  <a:lnTo>
                    <a:pt x="134" y="347"/>
                  </a:lnTo>
                  <a:lnTo>
                    <a:pt x="134" y="384"/>
                  </a:lnTo>
                  <a:lnTo>
                    <a:pt x="365" y="384"/>
                  </a:lnTo>
                  <a:lnTo>
                    <a:pt x="365" y="347"/>
                  </a:lnTo>
                  <a:lnTo>
                    <a:pt x="490" y="347"/>
                  </a:lnTo>
                  <a:lnTo>
                    <a:pt x="490" y="347"/>
                  </a:lnTo>
                  <a:lnTo>
                    <a:pt x="495" y="342"/>
                  </a:lnTo>
                  <a:lnTo>
                    <a:pt x="500" y="338"/>
                  </a:lnTo>
                  <a:lnTo>
                    <a:pt x="500" y="9"/>
                  </a:lnTo>
                  <a:lnTo>
                    <a:pt x="500" y="9"/>
                  </a:lnTo>
                  <a:lnTo>
                    <a:pt x="495" y="0"/>
                  </a:lnTo>
                  <a:lnTo>
                    <a:pt x="490" y="0"/>
                  </a:lnTo>
                  <a:lnTo>
                    <a:pt x="490" y="0"/>
                  </a:lnTo>
                  <a:close/>
                  <a:moveTo>
                    <a:pt x="453" y="301"/>
                  </a:moveTo>
                  <a:lnTo>
                    <a:pt x="46" y="301"/>
                  </a:lnTo>
                  <a:lnTo>
                    <a:pt x="46" y="46"/>
                  </a:lnTo>
                  <a:lnTo>
                    <a:pt x="453" y="46"/>
                  </a:lnTo>
                  <a:lnTo>
                    <a:pt x="453" y="301"/>
                  </a:lnTo>
                  <a:close/>
                  <a:moveTo>
                    <a:pt x="97" y="106"/>
                  </a:moveTo>
                  <a:lnTo>
                    <a:pt x="226" y="106"/>
                  </a:lnTo>
                  <a:lnTo>
                    <a:pt x="226" y="106"/>
                  </a:lnTo>
                  <a:lnTo>
                    <a:pt x="236" y="101"/>
                  </a:lnTo>
                  <a:lnTo>
                    <a:pt x="236" y="97"/>
                  </a:lnTo>
                  <a:lnTo>
                    <a:pt x="236" y="97"/>
                  </a:lnTo>
                  <a:lnTo>
                    <a:pt x="236" y="88"/>
                  </a:lnTo>
                  <a:lnTo>
                    <a:pt x="226" y="88"/>
                  </a:lnTo>
                  <a:lnTo>
                    <a:pt x="97" y="88"/>
                  </a:lnTo>
                  <a:lnTo>
                    <a:pt x="97" y="88"/>
                  </a:lnTo>
                  <a:lnTo>
                    <a:pt x="92" y="88"/>
                  </a:lnTo>
                  <a:lnTo>
                    <a:pt x="87" y="97"/>
                  </a:lnTo>
                  <a:lnTo>
                    <a:pt x="87" y="97"/>
                  </a:lnTo>
                  <a:lnTo>
                    <a:pt x="92" y="101"/>
                  </a:lnTo>
                  <a:lnTo>
                    <a:pt x="97" y="106"/>
                  </a:lnTo>
                  <a:lnTo>
                    <a:pt x="97" y="106"/>
                  </a:lnTo>
                  <a:close/>
                  <a:moveTo>
                    <a:pt x="97" y="157"/>
                  </a:moveTo>
                  <a:lnTo>
                    <a:pt x="226" y="157"/>
                  </a:lnTo>
                  <a:lnTo>
                    <a:pt x="226" y="157"/>
                  </a:lnTo>
                  <a:lnTo>
                    <a:pt x="236" y="152"/>
                  </a:lnTo>
                  <a:lnTo>
                    <a:pt x="236" y="148"/>
                  </a:lnTo>
                  <a:lnTo>
                    <a:pt x="236" y="148"/>
                  </a:lnTo>
                  <a:lnTo>
                    <a:pt x="236" y="138"/>
                  </a:lnTo>
                  <a:lnTo>
                    <a:pt x="226" y="138"/>
                  </a:lnTo>
                  <a:lnTo>
                    <a:pt x="97" y="138"/>
                  </a:lnTo>
                  <a:lnTo>
                    <a:pt x="97" y="138"/>
                  </a:lnTo>
                  <a:lnTo>
                    <a:pt x="92" y="138"/>
                  </a:lnTo>
                  <a:lnTo>
                    <a:pt x="87" y="148"/>
                  </a:lnTo>
                  <a:lnTo>
                    <a:pt x="87" y="148"/>
                  </a:lnTo>
                  <a:lnTo>
                    <a:pt x="92" y="152"/>
                  </a:lnTo>
                  <a:lnTo>
                    <a:pt x="97" y="157"/>
                  </a:lnTo>
                  <a:lnTo>
                    <a:pt x="97" y="157"/>
                  </a:lnTo>
                  <a:close/>
                  <a:moveTo>
                    <a:pt x="97" y="208"/>
                  </a:moveTo>
                  <a:lnTo>
                    <a:pt x="226" y="208"/>
                  </a:lnTo>
                  <a:lnTo>
                    <a:pt x="226" y="208"/>
                  </a:lnTo>
                  <a:lnTo>
                    <a:pt x="236" y="203"/>
                  </a:lnTo>
                  <a:lnTo>
                    <a:pt x="236" y="199"/>
                  </a:lnTo>
                  <a:lnTo>
                    <a:pt x="236" y="199"/>
                  </a:lnTo>
                  <a:lnTo>
                    <a:pt x="236" y="189"/>
                  </a:lnTo>
                  <a:lnTo>
                    <a:pt x="226" y="189"/>
                  </a:lnTo>
                  <a:lnTo>
                    <a:pt x="97" y="189"/>
                  </a:lnTo>
                  <a:lnTo>
                    <a:pt x="97" y="189"/>
                  </a:lnTo>
                  <a:lnTo>
                    <a:pt x="92" y="189"/>
                  </a:lnTo>
                  <a:lnTo>
                    <a:pt x="87" y="199"/>
                  </a:lnTo>
                  <a:lnTo>
                    <a:pt x="87" y="199"/>
                  </a:lnTo>
                  <a:lnTo>
                    <a:pt x="92" y="203"/>
                  </a:lnTo>
                  <a:lnTo>
                    <a:pt x="97" y="208"/>
                  </a:lnTo>
                  <a:lnTo>
                    <a:pt x="97" y="20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rgbClr val="0096D6"/>
                </a:solidFill>
                <a:latin typeface="Open Sans Light"/>
                <a:ea typeface="Open Sans" panose="020B0606030504020204" pitchFamily="34" charset="0"/>
                <a:cs typeface="Open Sans Light"/>
              </a:endParaRPr>
            </a:p>
          </p:txBody>
        </p:sp>
      </p:grpSp>
      <p:cxnSp>
        <p:nvCxnSpPr>
          <p:cNvPr id="253" name="Straight Connector 252"/>
          <p:cNvCxnSpPr>
            <a:endCxn id="543" idx="1"/>
          </p:cNvCxnSpPr>
          <p:nvPr/>
        </p:nvCxnSpPr>
        <p:spPr>
          <a:xfrm flipV="1">
            <a:off x="7391400" y="3518926"/>
            <a:ext cx="876943" cy="119624"/>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p:nvCxnSpPr>
        <p:spPr>
          <a:xfrm flipV="1">
            <a:off x="7391400" y="3181350"/>
            <a:ext cx="838200" cy="457200"/>
          </a:xfrm>
          <a:prstGeom prst="line">
            <a:avLst/>
          </a:prstGeom>
          <a:ln w="1270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29873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1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5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6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4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7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5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7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8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7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8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5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8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4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9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7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76"/>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4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43"/>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6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9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4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4"/>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53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6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34"/>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64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69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5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243"/>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66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66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37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50"/>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589"/>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668"/>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34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67"/>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381"/>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474"/>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494"/>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47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384"/>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543"/>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1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53"/>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0"/>
      <p:bldP spid="474" grpId="0"/>
      <p:bldP spid="475" grpId="0"/>
      <p:bldP spid="476" grpId="0"/>
      <p:bldP spid="477" grpId="0"/>
      <p:bldP spid="479" grpId="0"/>
      <p:bldP spid="480" grpId="0"/>
      <p:bldP spid="481" grpId="0"/>
      <p:bldP spid="482" grpId="0"/>
      <p:bldP spid="483" grpId="0"/>
      <p:bldP spid="676" grpId="0"/>
      <p:bldP spid="678" grpId="0"/>
      <p:bldP spid="679" grpId="0"/>
      <p:bldP spid="681" grpId="0"/>
      <p:bldP spid="693" grpId="0"/>
      <p:bldP spid="243" grpId="0" animBg="1"/>
      <p:bldP spid="246" grpId="0" animBg="1"/>
      <p:bldP spid="249" grpId="0" animBg="1"/>
      <p:bldP spid="251" grpId="0" animBg="1"/>
      <p:bldP spid="252" grpId="0" animBg="1"/>
      <p:bldP spid="259" grpId="0" animBg="1"/>
      <p:bldP spid="262" grpId="0" animBg="1"/>
      <p:bldP spid="263" grpId="0" animBg="1"/>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FgoB1Aklkk.aWyVBv1VwdQ"/>
</p:tagLst>
</file>

<file path=ppt/theme/theme1.xml><?xml version="1.0" encoding="utf-8"?>
<a:theme xmlns:a="http://schemas.openxmlformats.org/drawingml/2006/main" name="HP_PPT_Standard_template_16x9">
  <a:themeElements>
    <a:clrScheme name="Custom 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42012</TotalTime>
  <Words>4282</Words>
  <Application>Microsoft Macintosh PowerPoint</Application>
  <PresentationFormat>On-screen Show (16:9)</PresentationFormat>
  <Paragraphs>667</Paragraphs>
  <Slides>33</Slides>
  <Notes>29</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HP_PPT_Standard_template_16x9</vt:lpstr>
      <vt:lpstr>Mastering LoadRunner 12.5</vt:lpstr>
      <vt:lpstr>2-Day Agenda</vt:lpstr>
      <vt:lpstr>Overview</vt:lpstr>
      <vt:lpstr>Auto correlation</vt:lpstr>
      <vt:lpstr>Stay in touch!</vt:lpstr>
      <vt:lpstr>Script locations strategy</vt:lpstr>
      <vt:lpstr>Single-user variability test results</vt:lpstr>
      <vt:lpstr>Response to possible points of strain?</vt:lpstr>
      <vt:lpstr>Strategies to avoid delay and strain</vt:lpstr>
      <vt:lpstr>Time Budgets</vt:lpstr>
      <vt:lpstr>Recommendations to developers</vt:lpstr>
      <vt:lpstr>Timeline with Web Page Diagnostics </vt:lpstr>
      <vt:lpstr>Different configurations during lifecycle</vt:lpstr>
      <vt:lpstr>Co-existence Testing</vt:lpstr>
      <vt:lpstr>Response time &amp; Hits per second</vt:lpstr>
      <vt:lpstr>% Utilization</vt:lpstr>
      <vt:lpstr>Measure exposure to performance risks</vt:lpstr>
      <vt:lpstr>Waterfall Chart</vt:lpstr>
      <vt:lpstr>Bottleneck symptoms</vt:lpstr>
      <vt:lpstr>Possible internal bottlenecks</vt:lpstr>
      <vt:lpstr>Concurrency and rendezvous</vt:lpstr>
      <vt:lpstr>Scalability swapping out to another server</vt:lpstr>
      <vt:lpstr>Capacity story in multiple dimensions</vt:lpstr>
      <vt:lpstr>Projections (example)</vt:lpstr>
      <vt:lpstr>Capacity</vt:lpstr>
      <vt:lpstr>Track transactions with network impact</vt:lpstr>
      <vt:lpstr>Mobile screens density growing beyond Full HD</vt:lpstr>
      <vt:lpstr>Measure exposure to performance risks</vt:lpstr>
      <vt:lpstr>Mock Test</vt:lpstr>
      <vt:lpstr>Performance Testing Questions</vt:lpstr>
      <vt:lpstr>Question 123</vt:lpstr>
      <vt:lpstr>Question 124</vt:lpstr>
      <vt:lpstr>Question 125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dc:creator>
  <cp:lastModifiedBy>.</cp:lastModifiedBy>
  <cp:revision>641</cp:revision>
  <cp:lastPrinted>2013-01-25T18:26:09Z</cp:lastPrinted>
  <dcterms:created xsi:type="dcterms:W3CDTF">2012-09-10T20:49:07Z</dcterms:created>
  <dcterms:modified xsi:type="dcterms:W3CDTF">2016-05-02T02:06:25Z</dcterms:modified>
</cp:coreProperties>
</file>