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31" r:id="rId2"/>
    <p:sldId id="330" r:id="rId3"/>
    <p:sldId id="328" r:id="rId4"/>
    <p:sldId id="329" r:id="rId5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776" y="-4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6/20/16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6/20/16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>
            <a:endCxn id="56" idx="2"/>
          </p:cNvCxnSpPr>
          <p:nvPr/>
        </p:nvCxnSpPr>
        <p:spPr>
          <a:xfrm flipV="1">
            <a:off x="4699986" y="1062322"/>
            <a:ext cx="0" cy="2439363"/>
          </a:xfrm>
          <a:prstGeom prst="line">
            <a:avLst/>
          </a:prstGeom>
          <a:ln w="25400">
            <a:solidFill>
              <a:schemeClr val="accent4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8" idx="3"/>
          </p:cNvCxnSpPr>
          <p:nvPr/>
        </p:nvCxnSpPr>
        <p:spPr>
          <a:xfrm>
            <a:off x="2778106" y="2211622"/>
            <a:ext cx="3970863" cy="0"/>
          </a:xfrm>
          <a:prstGeom prst="line">
            <a:avLst/>
          </a:prstGeom>
          <a:ln w="25400">
            <a:solidFill>
              <a:schemeClr val="accent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227495" y="619052"/>
            <a:ext cx="2944982" cy="4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accent4"/>
                </a:solidFill>
                <a:latin typeface="Open Sans Light" charset="0"/>
                <a:ea typeface="Open Sans Light" charset="0"/>
                <a:cs typeface="Open Sans Light" charset="0"/>
              </a:rPr>
              <a:t>direct monetization</a:t>
            </a:r>
            <a:endParaRPr lang="en-US" sz="2400" b="1" dirty="0">
              <a:solidFill>
                <a:schemeClr val="accent4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463198" y="3461474"/>
            <a:ext cx="4477385" cy="4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accent4"/>
                </a:solidFill>
                <a:latin typeface="Open Sans Light" charset="0"/>
                <a:ea typeface="Open Sans Light" charset="0"/>
                <a:cs typeface="Open Sans Light" charset="0"/>
              </a:rPr>
              <a:t>indirect monetization</a:t>
            </a:r>
            <a:endParaRPr lang="en-US" sz="2400" b="1" dirty="0">
              <a:solidFill>
                <a:schemeClr val="accent4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347059" y="1989987"/>
            <a:ext cx="1431047" cy="4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accent2"/>
                </a:solidFill>
                <a:latin typeface="Open Sans Light" charset="0"/>
                <a:ea typeface="Open Sans Light" charset="0"/>
                <a:cs typeface="Open Sans Light" charset="0"/>
              </a:rPr>
              <a:t>public</a:t>
            </a:r>
            <a:endParaRPr lang="en-US" sz="2400" b="1" dirty="0">
              <a:solidFill>
                <a:schemeClr val="accent2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22483" y="1989987"/>
            <a:ext cx="1295751" cy="4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accent2"/>
                </a:solidFill>
                <a:latin typeface="Open Sans Light" charset="0"/>
                <a:ea typeface="Open Sans Light" charset="0"/>
                <a:cs typeface="Open Sans Light" charset="0"/>
              </a:rPr>
              <a:t>private</a:t>
            </a:r>
            <a:endParaRPr lang="en-US" sz="2400" b="1" dirty="0">
              <a:solidFill>
                <a:schemeClr val="accent2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968442" y="2534115"/>
            <a:ext cx="1600921" cy="560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Internal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efficiencies</a:t>
            </a:r>
            <a:endParaRPr lang="en-US" sz="1800" b="1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694122" y="1209477"/>
            <a:ext cx="1937206" cy="1095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Twilio SMS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SendGrid email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Zapier</a:t>
            </a:r>
            <a:endParaRPr lang="en-US" sz="1800" b="1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099388" y="2592827"/>
            <a:ext cx="1126674" cy="4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partners</a:t>
            </a:r>
            <a:endParaRPr lang="en-US" sz="1800" b="1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-1125160" y="2926875"/>
            <a:ext cx="2944982" cy="4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A6A6A6"/>
                </a:solidFill>
                <a:latin typeface="Open Sans Light" charset="0"/>
                <a:ea typeface="Open Sans Light" charset="0"/>
                <a:cs typeface="Open Sans Light" charset="0"/>
              </a:rPr>
              <a:t>API Business model</a:t>
            </a:r>
            <a:endParaRPr lang="en-US" sz="2400" dirty="0">
              <a:solidFill>
                <a:srgbClr val="A6A6A6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968442" y="1163311"/>
            <a:ext cx="1600921" cy="826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Internal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charge-backs</a:t>
            </a:r>
            <a:endParaRPr lang="en-US" sz="1800" b="1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14973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1" grpId="0"/>
      <p:bldP spid="62" grpId="0"/>
      <p:bldP spid="64" grpId="0"/>
      <p:bldP spid="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4481411" y="1270684"/>
            <a:ext cx="1625279" cy="3269967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API Gateway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-1125160" y="2926875"/>
            <a:ext cx="2944982" cy="4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API Style</a:t>
            </a:r>
            <a:endParaRPr lang="en-US" sz="24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33897" y="1613883"/>
            <a:ext cx="1731939" cy="810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accent2"/>
                </a:solidFill>
                <a:latin typeface="Open Sans Light" charset="0"/>
                <a:ea typeface="Open Sans Light" charset="0"/>
                <a:cs typeface="Open Sans Light" charset="0"/>
              </a:rPr>
              <a:t>Proxy </a:t>
            </a:r>
            <a:br>
              <a:rPr lang="en-US" sz="2400" b="1" dirty="0" smtClean="0">
                <a:solidFill>
                  <a:schemeClr val="accent2"/>
                </a:solidFill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sz="2400" b="1" dirty="0" smtClean="0">
                <a:solidFill>
                  <a:schemeClr val="accent2"/>
                </a:solidFill>
                <a:latin typeface="Open Sans Light" charset="0"/>
                <a:ea typeface="Open Sans Light" charset="0"/>
                <a:cs typeface="Open Sans Light" charset="0"/>
              </a:rPr>
              <a:t>style:</a:t>
            </a:r>
            <a:endParaRPr lang="en-US" sz="2400" b="1" dirty="0">
              <a:solidFill>
                <a:schemeClr val="accent2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46266" y="1710376"/>
            <a:ext cx="913429" cy="713881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client</a:t>
            </a:r>
            <a:b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apps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184342" y="2257505"/>
            <a:ext cx="1191840" cy="713881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Order service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39" name="Straight Connector 38"/>
          <p:cNvCxnSpPr>
            <a:stCxn id="34" idx="3"/>
          </p:cNvCxnSpPr>
          <p:nvPr/>
        </p:nvCxnSpPr>
        <p:spPr>
          <a:xfrm flipV="1">
            <a:off x="3359695" y="2067316"/>
            <a:ext cx="1416785" cy="1"/>
          </a:xfrm>
          <a:prstGeom prst="line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184342" y="3153847"/>
            <a:ext cx="1191840" cy="713881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Customer service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42" name="Straight Connector 41"/>
          <p:cNvCxnSpPr>
            <a:endCxn id="36" idx="1"/>
          </p:cNvCxnSpPr>
          <p:nvPr/>
        </p:nvCxnSpPr>
        <p:spPr>
          <a:xfrm>
            <a:off x="5976630" y="2067316"/>
            <a:ext cx="1207712" cy="547130"/>
          </a:xfrm>
          <a:prstGeom prst="line">
            <a:avLst/>
          </a:prstGeom>
          <a:ln w="25400">
            <a:solidFill>
              <a:srgbClr val="FF66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1" idx="1"/>
          </p:cNvCxnSpPr>
          <p:nvPr/>
        </p:nvCxnSpPr>
        <p:spPr>
          <a:xfrm>
            <a:off x="5976630" y="2946424"/>
            <a:ext cx="1207712" cy="564364"/>
          </a:xfrm>
          <a:prstGeom prst="line">
            <a:avLst/>
          </a:prstGeom>
          <a:ln w="25400">
            <a:solidFill>
              <a:srgbClr val="FF66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133025" y="1270684"/>
            <a:ext cx="1308577" cy="7138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u="sng" dirty="0" smtClean="0">
                <a:solidFill>
                  <a:schemeClr val="accent3"/>
                </a:solidFill>
                <a:latin typeface="Open Sans Light" charset="0"/>
                <a:ea typeface="Open Sans Light" charset="0"/>
                <a:cs typeface="Open Sans Light" charset="0"/>
              </a:rPr>
              <a:t>API servers</a:t>
            </a:r>
            <a:endParaRPr lang="en-US" sz="1800" u="sng" dirty="0">
              <a:solidFill>
                <a:schemeClr val="accent3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14095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1" grpId="0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481411" y="1270684"/>
            <a:ext cx="1625279" cy="3269967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API Gateway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534727" y="3300041"/>
            <a:ext cx="2241753" cy="4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customerOrder/456</a:t>
            </a:r>
            <a:endParaRPr lang="en-US" sz="1600" b="1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33897" y="1613883"/>
            <a:ext cx="1731939" cy="810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accent2"/>
                </a:solidFill>
                <a:latin typeface="Open Sans Light" charset="0"/>
                <a:ea typeface="Open Sans Light" charset="0"/>
                <a:cs typeface="Open Sans Light" charset="0"/>
              </a:rPr>
              <a:t>Proxy </a:t>
            </a:r>
            <a:br>
              <a:rPr lang="en-US" sz="2400" b="1" dirty="0" smtClean="0">
                <a:solidFill>
                  <a:schemeClr val="accent2"/>
                </a:solidFill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sz="2400" b="1" dirty="0" smtClean="0">
                <a:solidFill>
                  <a:schemeClr val="accent2"/>
                </a:solidFill>
                <a:latin typeface="Open Sans Light" charset="0"/>
                <a:ea typeface="Open Sans Light" charset="0"/>
                <a:cs typeface="Open Sans Light" charset="0"/>
              </a:rPr>
              <a:t>style:</a:t>
            </a:r>
            <a:endParaRPr lang="en-US" sz="2400" b="1" dirty="0">
              <a:solidFill>
                <a:schemeClr val="accent2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-1125160" y="2926875"/>
            <a:ext cx="2944982" cy="4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API Style</a:t>
            </a:r>
            <a:endParaRPr lang="en-US" sz="24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3897" y="3666705"/>
            <a:ext cx="1731939" cy="796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accent2"/>
                </a:solidFill>
                <a:latin typeface="Open Sans Light" charset="0"/>
                <a:ea typeface="Open Sans Light" charset="0"/>
                <a:cs typeface="Open Sans Light" charset="0"/>
              </a:rPr>
              <a:t>Assembly style:</a:t>
            </a:r>
            <a:endParaRPr lang="en-US" sz="2400" b="1" dirty="0">
              <a:solidFill>
                <a:schemeClr val="accent2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46266" y="1710376"/>
            <a:ext cx="913429" cy="713881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client</a:t>
            </a:r>
            <a:b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apps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76480" y="1710375"/>
            <a:ext cx="1200150" cy="713881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Order</a:t>
            </a:r>
            <a:b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proxy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84342" y="2257505"/>
            <a:ext cx="1191840" cy="713881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Order service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46266" y="3665184"/>
            <a:ext cx="913429" cy="713881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client</a:t>
            </a:r>
            <a:b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apps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8" name="Straight Connector 17"/>
          <p:cNvCxnSpPr>
            <a:stCxn id="14" idx="3"/>
            <a:endCxn id="15" idx="1"/>
          </p:cNvCxnSpPr>
          <p:nvPr/>
        </p:nvCxnSpPr>
        <p:spPr>
          <a:xfrm flipV="1">
            <a:off x="3359695" y="2067316"/>
            <a:ext cx="1416785" cy="1"/>
          </a:xfrm>
          <a:prstGeom prst="line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84342" y="3153847"/>
            <a:ext cx="1191840" cy="713881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Customer service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23" name="Straight Connector 22"/>
          <p:cNvCxnSpPr>
            <a:stCxn id="15" idx="3"/>
            <a:endCxn id="16" idx="1"/>
          </p:cNvCxnSpPr>
          <p:nvPr/>
        </p:nvCxnSpPr>
        <p:spPr>
          <a:xfrm>
            <a:off x="5976630" y="2067316"/>
            <a:ext cx="1207712" cy="547130"/>
          </a:xfrm>
          <a:prstGeom prst="line">
            <a:avLst/>
          </a:prstGeom>
          <a:ln w="25400">
            <a:solidFill>
              <a:srgbClr val="FF66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776480" y="3666705"/>
            <a:ext cx="1200150" cy="713881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assembly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27" name="Straight Connector 26"/>
          <p:cNvCxnSpPr>
            <a:stCxn id="26" idx="3"/>
            <a:endCxn id="16" idx="1"/>
          </p:cNvCxnSpPr>
          <p:nvPr/>
        </p:nvCxnSpPr>
        <p:spPr>
          <a:xfrm flipV="1">
            <a:off x="5976630" y="2614446"/>
            <a:ext cx="1207712" cy="1409200"/>
          </a:xfrm>
          <a:prstGeom prst="line">
            <a:avLst/>
          </a:prstGeom>
          <a:ln w="25400">
            <a:solidFill>
              <a:srgbClr val="FF66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76480" y="2589483"/>
            <a:ext cx="1200150" cy="713881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Customer</a:t>
            </a:r>
            <a:b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proxy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30" name="Straight Connector 29"/>
          <p:cNvCxnSpPr>
            <a:stCxn id="29" idx="3"/>
            <a:endCxn id="22" idx="1"/>
          </p:cNvCxnSpPr>
          <p:nvPr/>
        </p:nvCxnSpPr>
        <p:spPr>
          <a:xfrm>
            <a:off x="5976630" y="2946424"/>
            <a:ext cx="1207712" cy="564364"/>
          </a:xfrm>
          <a:prstGeom prst="line">
            <a:avLst/>
          </a:prstGeom>
          <a:ln w="25400">
            <a:solidFill>
              <a:srgbClr val="FF66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3"/>
            <a:endCxn id="22" idx="1"/>
          </p:cNvCxnSpPr>
          <p:nvPr/>
        </p:nvCxnSpPr>
        <p:spPr>
          <a:xfrm flipV="1">
            <a:off x="5976630" y="3510788"/>
            <a:ext cx="1207712" cy="512858"/>
          </a:xfrm>
          <a:prstGeom prst="line">
            <a:avLst/>
          </a:prstGeom>
          <a:ln w="25400">
            <a:solidFill>
              <a:srgbClr val="FF66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3"/>
            <a:endCxn id="29" idx="1"/>
          </p:cNvCxnSpPr>
          <p:nvPr/>
        </p:nvCxnSpPr>
        <p:spPr>
          <a:xfrm>
            <a:off x="3359695" y="2067317"/>
            <a:ext cx="1416785" cy="879107"/>
          </a:xfrm>
          <a:prstGeom prst="line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7" idx="3"/>
            <a:endCxn id="26" idx="1"/>
          </p:cNvCxnSpPr>
          <p:nvPr/>
        </p:nvCxnSpPr>
        <p:spPr>
          <a:xfrm>
            <a:off x="3359695" y="4022125"/>
            <a:ext cx="1416785" cy="1521"/>
          </a:xfrm>
          <a:prstGeom prst="line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534727" y="1296338"/>
            <a:ext cx="1805565" cy="4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order/987</a:t>
            </a:r>
            <a:endParaRPr lang="en-US" sz="1600" b="1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34727" y="2379419"/>
            <a:ext cx="1805565" cy="4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customer/123</a:t>
            </a:r>
            <a:endParaRPr lang="en-US" sz="1600" b="1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35438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6" grpId="0"/>
      <p:bldP spid="58" grpId="0"/>
      <p:bldP spid="13" grpId="0"/>
      <p:bldP spid="14" grpId="0" animBg="1"/>
      <p:bldP spid="15" grpId="0" animBg="1"/>
      <p:bldP spid="17" grpId="0" animBg="1"/>
      <p:bldP spid="26" grpId="0" animBg="1"/>
      <p:bldP spid="29" grpId="0" animBg="1"/>
      <p:bldP spid="43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 rot="16200000">
            <a:off x="-1860556" y="2191479"/>
            <a:ext cx="4415774" cy="4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Two Azure portals</a:t>
            </a:r>
            <a:endParaRPr lang="en-US" sz="24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pic>
        <p:nvPicPr>
          <p:cNvPr id="2" name="Picture 1" descr="azure-management-porta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38" y="1028920"/>
            <a:ext cx="7656914" cy="3344523"/>
          </a:xfrm>
          <a:prstGeom prst="rect">
            <a:avLst/>
          </a:prstGeom>
        </p:spPr>
      </p:pic>
      <p:cxnSp>
        <p:nvCxnSpPr>
          <p:cNvPr id="24" name="Straight Connector 23"/>
          <p:cNvCxnSpPr>
            <a:stCxn id="5" idx="3"/>
          </p:cNvCxnSpPr>
          <p:nvPr/>
        </p:nvCxnSpPr>
        <p:spPr>
          <a:xfrm>
            <a:off x="3848756" y="3039953"/>
            <a:ext cx="1244431" cy="0"/>
          </a:xfrm>
          <a:prstGeom prst="line">
            <a:avLst/>
          </a:prstGeom>
          <a:ln w="63500">
            <a:solidFill>
              <a:schemeClr val="accent2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116817" y="2634766"/>
            <a:ext cx="1731939" cy="810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accent2"/>
                </a:solidFill>
                <a:latin typeface="Open Sans Light" charset="0"/>
                <a:ea typeface="Open Sans Light" charset="0"/>
                <a:cs typeface="Open Sans Light" charset="0"/>
              </a:rPr>
              <a:t>“Classic”</a:t>
            </a:r>
            <a:endParaRPr lang="en-US" sz="2400" b="1" dirty="0">
              <a:solidFill>
                <a:schemeClr val="accent2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44505" y="551547"/>
            <a:ext cx="3451047" cy="496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Open Sans Light" charset="0"/>
                <a:ea typeface="Open Sans Light" charset="0"/>
                <a:cs typeface="Open Sans Light" charset="0"/>
              </a:rPr>
              <a:t>Azure Resource Manager</a:t>
            </a:r>
            <a:endParaRPr lang="en-US" sz="2000" b="1" dirty="0">
              <a:solidFill>
                <a:schemeClr val="accent2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1467" y="551547"/>
            <a:ext cx="3451047" cy="496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Open Sans Light" charset="0"/>
                <a:ea typeface="Open Sans Light" charset="0"/>
                <a:cs typeface="Open Sans Light" charset="0"/>
              </a:rPr>
              <a:t>Azure Service Manager</a:t>
            </a:r>
            <a:endParaRPr lang="en-US" sz="2000" b="1" dirty="0">
              <a:solidFill>
                <a:schemeClr val="accent2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13588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15182</TotalTime>
  <Words>75</Words>
  <Application>Microsoft Macintosh PowerPoint</Application>
  <PresentationFormat>On-screen Show (16:9)</PresentationFormat>
  <Paragraphs>42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ConcurCorporateTemplate2013_Helvetica_16x9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304</cp:revision>
  <cp:lastPrinted>2015-11-18T16:47:39Z</cp:lastPrinted>
  <dcterms:created xsi:type="dcterms:W3CDTF">2016-03-09T21:14:16Z</dcterms:created>
  <dcterms:modified xsi:type="dcterms:W3CDTF">2016-06-20T19:35:44Z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