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1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9" autoAdjust="0"/>
  </p:normalViewPr>
  <p:slideViewPr>
    <p:cSldViewPr snapToGrid="0" snapToObjects="1">
      <p:cViewPr>
        <p:scale>
          <a:sx n="152" d="100"/>
          <a:sy n="152" d="100"/>
        </p:scale>
        <p:origin x="960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If we markup code with comments</a:t>
            </a:r>
            <a:r>
              <a:rPr lang="en-US" baseline="0" dirty="0" smtClean="0">
                <a:latin typeface="Calibri" charset="0"/>
              </a:rPr>
              <a:t> that the </a:t>
            </a:r>
            <a:r>
              <a:rPr lang="en-US" baseline="0" dirty="0" err="1" smtClean="0">
                <a:latin typeface="Calibri" charset="0"/>
              </a:rPr>
              <a:t>Doxegen</a:t>
            </a:r>
            <a:r>
              <a:rPr lang="en-US" baseline="0" dirty="0" smtClean="0">
                <a:latin typeface="Calibri" charset="0"/>
              </a:rPr>
              <a:t> parser can pickup and organize into a swagger specification database.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That database can be used to </a:t>
            </a:r>
            <a:r>
              <a:rPr lang="en-US" b="1" baseline="0" dirty="0" smtClean="0">
                <a:latin typeface="Calibri" charset="0"/>
              </a:rPr>
              <a:t>generate</a:t>
            </a:r>
            <a:r>
              <a:rPr lang="en-US" baseline="0" dirty="0" smtClean="0">
                <a:latin typeface="Calibri" charset="0"/>
              </a:rPr>
              <a:t> code compiled into client apps.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That database can also be used to generate </a:t>
            </a:r>
            <a:r>
              <a:rPr lang="en-US" b="1" baseline="0" dirty="0" smtClean="0">
                <a:latin typeface="Calibri" charset="0"/>
              </a:rPr>
              <a:t>API documentation website</a:t>
            </a:r>
            <a:r>
              <a:rPr lang="en-US" b="0" baseline="0" dirty="0" smtClean="0">
                <a:latin typeface="Calibri" charset="0"/>
              </a:rPr>
              <a:t>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="0" baseline="0" dirty="0" smtClean="0">
                <a:latin typeface="Calibri" charset="0"/>
              </a:rPr>
              <a:t>This 3</a:t>
            </a:r>
            <a:r>
              <a:rPr lang="en-US" b="0" baseline="30000" dirty="0" smtClean="0">
                <a:latin typeface="Calibri" charset="0"/>
              </a:rPr>
              <a:t>rd</a:t>
            </a:r>
            <a:r>
              <a:rPr lang="en-US" b="0" baseline="0" dirty="0" smtClean="0">
                <a:latin typeface="Calibri" charset="0"/>
              </a:rPr>
              <a:t> party </a:t>
            </a:r>
            <a:r>
              <a:rPr lang="en-US" b="1" baseline="0" dirty="0" smtClean="0">
                <a:latin typeface="Calibri" charset="0"/>
              </a:rPr>
              <a:t>discovery</a:t>
            </a:r>
            <a:r>
              <a:rPr lang="en-US" b="0" baseline="0" dirty="0" smtClean="0">
                <a:latin typeface="Calibri" charset="0"/>
              </a:rPr>
              <a:t>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="0" baseline="0" dirty="0" smtClean="0">
                <a:latin typeface="Calibri" charset="0"/>
              </a:rPr>
              <a:t>Additionally, the database can be used to generate </a:t>
            </a:r>
            <a:r>
              <a:rPr lang="en-US" b="1" baseline="0" dirty="0" smtClean="0">
                <a:latin typeface="Calibri" charset="0"/>
              </a:rPr>
              <a:t>test</a:t>
            </a:r>
            <a:r>
              <a:rPr lang="en-US" b="0" baseline="0" dirty="0" smtClean="0">
                <a:latin typeface="Calibri" charset="0"/>
              </a:rPr>
              <a:t> code and </a:t>
            </a:r>
            <a:r>
              <a:rPr lang="en-US" b="1" baseline="0" dirty="0" smtClean="0">
                <a:latin typeface="Calibri" charset="0"/>
              </a:rPr>
              <a:t>mock</a:t>
            </a:r>
            <a:r>
              <a:rPr lang="en-US" b="0" baseline="0" dirty="0" smtClean="0">
                <a:latin typeface="Calibri" charset="0"/>
              </a:rPr>
              <a:t> server code.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="0" baseline="0" dirty="0" smtClean="0">
                <a:latin typeface="Calibri" charset="0"/>
              </a:rPr>
              <a:t>Swagger specs don’t include </a:t>
            </a:r>
            <a:r>
              <a:rPr lang="en-US" b="1" baseline="0" dirty="0" smtClean="0">
                <a:latin typeface="Calibri" charset="0"/>
              </a:rPr>
              <a:t>data</a:t>
            </a:r>
            <a:r>
              <a:rPr lang="en-US" b="0" baseline="0" dirty="0" smtClean="0">
                <a:latin typeface="Calibri" charset="0"/>
              </a:rPr>
              <a:t> values available to real API servers.</a:t>
            </a: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More advanced proprietary server virtualization product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>
            <a:stCxn id="25" idx="4"/>
            <a:endCxn id="15" idx="0"/>
          </p:cNvCxnSpPr>
          <p:nvPr/>
        </p:nvCxnSpPr>
        <p:spPr>
          <a:xfrm>
            <a:off x="1359895" y="2128878"/>
            <a:ext cx="0" cy="23568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1017570" y="1511700"/>
            <a:ext cx="684650" cy="617178"/>
          </a:xfrm>
          <a:prstGeom prst="smileyFac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-1731331" y="2320705"/>
            <a:ext cx="415732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Swagger ecosystem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266" y="2351726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9820" y="2364566"/>
            <a:ext cx="1200150" cy="713881"/>
          </a:xfrm>
          <a:prstGeom prst="rect">
            <a:avLst/>
          </a:prstGeom>
          <a:solidFill>
            <a:srgbClr val="A03E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base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825" y="1527096"/>
            <a:ext cx="1200150" cy="658758"/>
          </a:xfrm>
          <a:prstGeom prst="rect">
            <a:avLst/>
          </a:prstGeom>
          <a:solidFill>
            <a:srgbClr val="A03E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swagger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codegen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0" name="Straight Connector 39"/>
          <p:cNvCxnSpPr>
            <a:stCxn id="38" idx="0"/>
            <a:endCxn id="43" idx="2"/>
          </p:cNvCxnSpPr>
          <p:nvPr/>
        </p:nvCxnSpPr>
        <p:spPr>
          <a:xfrm flipV="1">
            <a:off x="2613553" y="1613831"/>
            <a:ext cx="250944" cy="15868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3"/>
            <a:endCxn id="14" idx="1"/>
          </p:cNvCxnSpPr>
          <p:nvPr/>
        </p:nvCxnSpPr>
        <p:spPr>
          <a:xfrm flipV="1">
            <a:off x="1959970" y="2708667"/>
            <a:ext cx="486296" cy="1284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72674" y="1772520"/>
            <a:ext cx="1081757" cy="3986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Doxygen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86" idx="2"/>
            <a:endCxn id="38" idx="2"/>
          </p:cNvCxnSpPr>
          <p:nvPr/>
        </p:nvCxnSpPr>
        <p:spPr>
          <a:xfrm flipV="1">
            <a:off x="1633065" y="2171134"/>
            <a:ext cx="980488" cy="70206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72674" y="1247244"/>
            <a:ext cx="1583645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swagger spec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4" name="Straight Connector 43"/>
          <p:cNvCxnSpPr>
            <a:stCxn id="24" idx="3"/>
            <a:endCxn id="89" idx="1"/>
          </p:cNvCxnSpPr>
          <p:nvPr/>
        </p:nvCxnSpPr>
        <p:spPr>
          <a:xfrm flipV="1">
            <a:off x="5550653" y="587083"/>
            <a:ext cx="398427" cy="6057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4500" y="1009559"/>
            <a:ext cx="1516153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docs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stCxn id="43" idx="3"/>
            <a:endCxn id="24" idx="1"/>
          </p:cNvCxnSpPr>
          <p:nvPr/>
        </p:nvCxnSpPr>
        <p:spPr>
          <a:xfrm flipV="1">
            <a:off x="3656319" y="1192853"/>
            <a:ext cx="378181" cy="23768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30609" y="2545788"/>
            <a:ext cx="404911" cy="327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49080" y="403789"/>
            <a:ext cx="1119784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discovery</a:t>
            </a:r>
            <a:endParaRPr lang="en-US" sz="18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9" name="Straight Connector 98"/>
          <p:cNvCxnSpPr>
            <a:stCxn id="14" idx="3"/>
            <a:endCxn id="109" idx="1"/>
          </p:cNvCxnSpPr>
          <p:nvPr/>
        </p:nvCxnSpPr>
        <p:spPr>
          <a:xfrm>
            <a:off x="3359695" y="2708667"/>
            <a:ext cx="3824647" cy="21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3" idx="1"/>
            <a:endCxn id="29" idx="0"/>
          </p:cNvCxnSpPr>
          <p:nvPr/>
        </p:nvCxnSpPr>
        <p:spPr>
          <a:xfrm flipH="1">
            <a:off x="1354900" y="1430538"/>
            <a:ext cx="717774" cy="9655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184342" y="2351747"/>
            <a:ext cx="1191840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services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49093" y="1739604"/>
            <a:ext cx="1201560" cy="335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stCxn id="43" idx="3"/>
            <a:endCxn id="115" idx="1"/>
          </p:cNvCxnSpPr>
          <p:nvPr/>
        </p:nvCxnSpPr>
        <p:spPr>
          <a:xfrm>
            <a:off x="3656319" y="1430538"/>
            <a:ext cx="692774" cy="47699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5" idx="3"/>
            <a:endCxn id="54" idx="0"/>
          </p:cNvCxnSpPr>
          <p:nvPr/>
        </p:nvCxnSpPr>
        <p:spPr>
          <a:xfrm>
            <a:off x="5574763" y="2265160"/>
            <a:ext cx="985354" cy="242160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2"/>
            <a:endCxn id="15" idx="0"/>
          </p:cNvCxnSpPr>
          <p:nvPr/>
        </p:nvCxnSpPr>
        <p:spPr>
          <a:xfrm>
            <a:off x="1354900" y="2185854"/>
            <a:ext cx="4995" cy="17871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153950" y="4489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6198417" y="2892937"/>
            <a:ext cx="712493" cy="354186"/>
          </a:xfrm>
          <a:prstGeom prst="ca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 smtClean="0">
                <a:latin typeface="Open Sans Light"/>
                <a:cs typeface="Open Sans Light"/>
              </a:rPr>
              <a:t>data</a:t>
            </a:r>
            <a:endParaRPr lang="en-US" sz="1800" dirty="0"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28" idx="4"/>
            <a:endCxn id="109" idx="1"/>
          </p:cNvCxnSpPr>
          <p:nvPr/>
        </p:nvCxnSpPr>
        <p:spPr>
          <a:xfrm flipV="1">
            <a:off x="6910910" y="2708688"/>
            <a:ext cx="273432" cy="361342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7"/>
          <p:cNvCxnSpPr>
            <a:stCxn id="28" idx="2"/>
            <a:endCxn id="94" idx="2"/>
          </p:cNvCxnSpPr>
          <p:nvPr/>
        </p:nvCxnSpPr>
        <p:spPr>
          <a:xfrm rot="10800000">
            <a:off x="3799365" y="2531876"/>
            <a:ext cx="2399052" cy="538154"/>
          </a:xfrm>
          <a:prstGeom prst="bentConnector2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183666" y="2507320"/>
            <a:ext cx="752902" cy="36587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7" name="Straight Connector 117"/>
          <p:cNvCxnSpPr>
            <a:stCxn id="115" idx="3"/>
            <a:endCxn id="58" idx="1"/>
          </p:cNvCxnSpPr>
          <p:nvPr/>
        </p:nvCxnSpPr>
        <p:spPr>
          <a:xfrm flipV="1">
            <a:off x="5550653" y="1903392"/>
            <a:ext cx="978103" cy="41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28756" y="1758257"/>
            <a:ext cx="612060" cy="2902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63"/>
          <p:cNvCxnSpPr>
            <a:stCxn id="58" idx="2"/>
            <a:endCxn id="109" idx="1"/>
          </p:cNvCxnSpPr>
          <p:nvPr/>
        </p:nvCxnSpPr>
        <p:spPr>
          <a:xfrm>
            <a:off x="6834786" y="2048526"/>
            <a:ext cx="349556" cy="660162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432148" y="2213532"/>
            <a:ext cx="734433" cy="318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meta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94"/>
          <p:cNvCxnSpPr>
            <a:stCxn id="94" idx="0"/>
            <a:endCxn id="115" idx="1"/>
          </p:cNvCxnSpPr>
          <p:nvPr/>
        </p:nvCxnSpPr>
        <p:spPr>
          <a:xfrm flipV="1">
            <a:off x="3799365" y="1907528"/>
            <a:ext cx="549728" cy="30600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0"/>
            <a:endCxn id="24" idx="1"/>
          </p:cNvCxnSpPr>
          <p:nvPr/>
        </p:nvCxnSpPr>
        <p:spPr>
          <a:xfrm flipV="1">
            <a:off x="3799365" y="1192853"/>
            <a:ext cx="235135" cy="102067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7324577" y="668910"/>
            <a:ext cx="402147" cy="424369"/>
          </a:xfrm>
          <a:prstGeom prst="smileyF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24" idx="3"/>
            <a:endCxn id="47" idx="2"/>
          </p:cNvCxnSpPr>
          <p:nvPr/>
        </p:nvCxnSpPr>
        <p:spPr>
          <a:xfrm flipV="1">
            <a:off x="5550653" y="881095"/>
            <a:ext cx="1773924" cy="31175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9" idx="3"/>
            <a:endCxn id="47" idx="2"/>
          </p:cNvCxnSpPr>
          <p:nvPr/>
        </p:nvCxnSpPr>
        <p:spPr>
          <a:xfrm>
            <a:off x="7068864" y="587083"/>
            <a:ext cx="255713" cy="294012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  <a:endCxn id="14" idx="2"/>
          </p:cNvCxnSpPr>
          <p:nvPr/>
        </p:nvCxnSpPr>
        <p:spPr>
          <a:xfrm flipH="1">
            <a:off x="2902981" y="881095"/>
            <a:ext cx="4823743" cy="2184512"/>
          </a:xfrm>
          <a:prstGeom prst="bentConnector4">
            <a:avLst>
              <a:gd name="adj1" fmla="val -15580"/>
              <a:gd name="adj2" fmla="val 110465"/>
            </a:avLst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3" idx="3"/>
            <a:endCxn id="101" idx="1"/>
          </p:cNvCxnSpPr>
          <p:nvPr/>
        </p:nvCxnSpPr>
        <p:spPr>
          <a:xfrm>
            <a:off x="3656319" y="1430538"/>
            <a:ext cx="590140" cy="12733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246459" y="1376146"/>
            <a:ext cx="1304194" cy="363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0" name="Straight Connector 109"/>
          <p:cNvCxnSpPr>
            <a:stCxn id="101" idx="3"/>
            <a:endCxn id="82" idx="1"/>
          </p:cNvCxnSpPr>
          <p:nvPr/>
        </p:nvCxnSpPr>
        <p:spPr>
          <a:xfrm flipV="1">
            <a:off x="5550653" y="1552908"/>
            <a:ext cx="1607667" cy="496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47" idx="4"/>
          </p:cNvCxnSpPr>
          <p:nvPr/>
        </p:nvCxnSpPr>
        <p:spPr>
          <a:xfrm flipV="1">
            <a:off x="7525651" y="1093279"/>
            <a:ext cx="0" cy="1258447"/>
          </a:xfrm>
          <a:prstGeom prst="line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158320" y="1392259"/>
            <a:ext cx="738355" cy="32129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Connector 129"/>
          <p:cNvCxnSpPr>
            <a:stCxn id="94" idx="0"/>
            <a:endCxn id="101" idx="1"/>
          </p:cNvCxnSpPr>
          <p:nvPr/>
        </p:nvCxnSpPr>
        <p:spPr>
          <a:xfrm flipV="1">
            <a:off x="3799365" y="1557875"/>
            <a:ext cx="447094" cy="65565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49093" y="2097236"/>
            <a:ext cx="1225670" cy="335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stCxn id="43" idx="3"/>
            <a:endCxn id="55" idx="1"/>
          </p:cNvCxnSpPr>
          <p:nvPr/>
        </p:nvCxnSpPr>
        <p:spPr>
          <a:xfrm>
            <a:off x="3656319" y="1430538"/>
            <a:ext cx="692774" cy="83462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4" idx="3"/>
            <a:endCxn id="55" idx="1"/>
          </p:cNvCxnSpPr>
          <p:nvPr/>
        </p:nvCxnSpPr>
        <p:spPr>
          <a:xfrm flipV="1">
            <a:off x="4166581" y="2265160"/>
            <a:ext cx="182512" cy="10754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8" idx="2"/>
            <a:endCxn id="54" idx="0"/>
          </p:cNvCxnSpPr>
          <p:nvPr/>
        </p:nvCxnSpPr>
        <p:spPr>
          <a:xfrm flipH="1">
            <a:off x="6560117" y="2048526"/>
            <a:ext cx="274669" cy="458794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28" idx="0"/>
          </p:cNvCxnSpPr>
          <p:nvPr/>
        </p:nvCxnSpPr>
        <p:spPr>
          <a:xfrm flipH="1">
            <a:off x="6554664" y="2873194"/>
            <a:ext cx="5453" cy="108290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11158" y="410953"/>
            <a:ext cx="1545161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b="1" dirty="0" smtClean="0">
                <a:latin typeface="Open Sans Light" charset="0"/>
                <a:ea typeface="Open Sans Light" charset="0"/>
                <a:cs typeface="Open Sans Light" charset="0"/>
              </a:rPr>
              <a:t>q</a:t>
            </a:r>
            <a:r>
              <a:rPr lang="en-US" sz="1800" b="1" dirty="0" err="1" smtClean="0">
                <a:latin typeface="Open Sans Light" charset="0"/>
                <a:ea typeface="Open Sans Light" charset="0"/>
                <a:cs typeface="Open Sans Light" charset="0"/>
              </a:rPr>
              <a:t>uality</a:t>
            </a: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 scans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2446266" y="756711"/>
            <a:ext cx="0" cy="49053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68792" y="402951"/>
            <a:ext cx="1443544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galleries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7" name="Straight Connector 66"/>
          <p:cNvCxnSpPr>
            <a:stCxn id="66" idx="3"/>
            <a:endCxn id="89" idx="1"/>
          </p:cNvCxnSpPr>
          <p:nvPr/>
        </p:nvCxnSpPr>
        <p:spPr>
          <a:xfrm>
            <a:off x="5512336" y="586245"/>
            <a:ext cx="436744" cy="83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243390" y="362820"/>
            <a:ext cx="1119784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dev. user</a:t>
            </a:r>
            <a:endParaRPr lang="en-US" sz="18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9" name="Straight Connector 68"/>
          <p:cNvCxnSpPr>
            <a:stCxn id="24" idx="0"/>
            <a:endCxn id="66" idx="2"/>
          </p:cNvCxnSpPr>
          <p:nvPr/>
        </p:nvCxnSpPr>
        <p:spPr>
          <a:xfrm flipH="1" flipV="1">
            <a:off x="4790564" y="769538"/>
            <a:ext cx="2013" cy="240021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3"/>
            <a:endCxn id="66" idx="1"/>
          </p:cNvCxnSpPr>
          <p:nvPr/>
        </p:nvCxnSpPr>
        <p:spPr>
          <a:xfrm flipV="1">
            <a:off x="3656319" y="586245"/>
            <a:ext cx="412473" cy="800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667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3" grpId="0" animBg="1"/>
      <p:bldP spid="24" grpId="0" animBg="1"/>
      <p:bldP spid="86" grpId="0" animBg="1"/>
      <p:bldP spid="89" grpId="0"/>
      <p:bldP spid="115" grpId="0" animBg="1"/>
      <p:bldP spid="28" grpId="0" animBg="1"/>
      <p:bldP spid="54" grpId="0" animBg="1"/>
      <p:bldP spid="58" grpId="0" animBg="1"/>
      <p:bldP spid="94" grpId="0" animBg="1"/>
      <p:bldP spid="47" grpId="0" animBg="1"/>
      <p:bldP spid="101" grpId="0" animBg="1"/>
      <p:bldP spid="82" grpId="0" animBg="1"/>
      <p:bldP spid="55" grpId="0" animBg="1"/>
      <p:bldP spid="60" grpId="0" animBg="1"/>
      <p:bldP spid="66" grpId="0" animBg="1"/>
      <p:bldP spid="68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15468</TotalTime>
  <Words>122</Words>
  <Application>Microsoft Macintosh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428</cp:revision>
  <cp:lastPrinted>2015-11-18T16:47:39Z</cp:lastPrinted>
  <dcterms:created xsi:type="dcterms:W3CDTF">2016-03-09T21:14:16Z</dcterms:created>
  <dcterms:modified xsi:type="dcterms:W3CDTF">2016-06-20T19:45:30Z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