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351" r:id="rId2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38" autoAdjust="0"/>
  </p:normalViewPr>
  <p:slideViewPr>
    <p:cSldViewPr snapToGrid="0" snapToObjects="1">
      <p:cViewPr>
        <p:scale>
          <a:sx n="139" d="100"/>
          <a:sy n="139" d="100"/>
        </p:scale>
        <p:origin x="-760" y="-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24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8/19/16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8/19/16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use the common use-case of an artist showing off their portfolio of photo files in a folder somewhere on the internet.</a:t>
            </a:r>
          </a:p>
          <a:p>
            <a:endParaRPr lang="en-US" dirty="0" smtClean="0"/>
          </a:p>
          <a:p>
            <a:r>
              <a:rPr lang="en-US" dirty="0" smtClean="0"/>
              <a:t>We want that portfolio of files to show up as a list or table in a web page under a given topic in a URL typed in a visitor's web browser.</a:t>
            </a:r>
          </a:p>
          <a:p>
            <a:r>
              <a:rPr lang="en-US" dirty="0" smtClean="0"/>
              <a:t>That list can retrieve files such as images from a folder of assets such as photographs.</a:t>
            </a:r>
          </a:p>
          <a:p>
            <a:r>
              <a:rPr lang="en-US" dirty="0" smtClean="0"/>
              <a:t>The list of files in the Portfolio list is useful to select files for processes such as identifying file sizes plus compression and watermarking of each file.</a:t>
            </a:r>
          </a:p>
          <a:p>
            <a:endParaRPr lang="en-US" dirty="0" smtClean="0"/>
          </a:p>
          <a:p>
            <a:r>
              <a:rPr lang="en-US" dirty="0" smtClean="0"/>
              <a:t>Alternately, data about each work in that portfolio can be assembled by hand analyzing previous HTML or whatever.</a:t>
            </a:r>
          </a:p>
          <a:p>
            <a:r>
              <a:rPr lang="en-US" dirty="0" smtClean="0"/>
              <a:t>The portfolio file is .</a:t>
            </a:r>
            <a:r>
              <a:rPr lang="en-US" dirty="0" err="1" smtClean="0"/>
              <a:t>csv</a:t>
            </a:r>
            <a:r>
              <a:rPr lang="en-US" dirty="0" smtClean="0"/>
              <a:t> (comma separated values) format text file that can be edited by any text editor.</a:t>
            </a:r>
          </a:p>
          <a:p>
            <a:r>
              <a:rPr lang="en-US" dirty="0" smtClean="0"/>
              <a:t>But many prefer to edit such files using a spreadsheet program such as Microsoft Excel or always on-line in Google Sheets.</a:t>
            </a:r>
          </a:p>
          <a:p>
            <a:endParaRPr lang="en-US" dirty="0" smtClean="0"/>
          </a:p>
          <a:p>
            <a:r>
              <a:rPr lang="en-US" dirty="0" smtClean="0"/>
              <a:t>We prefer to store files GitHub because we can go back to each complete version at various points in time.</a:t>
            </a:r>
          </a:p>
          <a:p>
            <a:r>
              <a:rPr lang="en-US" dirty="0" smtClean="0"/>
              <a:t>Complete copies of a repository are obtained from GitHub for edit locally off-line.</a:t>
            </a:r>
          </a:p>
          <a:p>
            <a:r>
              <a:rPr lang="en-US" dirty="0" smtClean="0"/>
              <a:t>So many writers prefer to store their writing in a file for each topic or page within a website.</a:t>
            </a:r>
          </a:p>
          <a:p>
            <a:r>
              <a:rPr lang="en-US" dirty="0" smtClean="0"/>
              <a:t>Each file contains "yaml" front-matter that stores text referenced by variables defined by "</a:t>
            </a:r>
            <a:r>
              <a:rPr lang="en-US" dirty="0" err="1" smtClean="0"/>
              <a:t>moustashes</a:t>
            </a:r>
            <a:r>
              <a:rPr lang="en-US" dirty="0" smtClean="0"/>
              <a:t>" in the text of each page.</a:t>
            </a:r>
          </a:p>
          <a:p>
            <a:endParaRPr lang="en-US" dirty="0" smtClean="0"/>
          </a:p>
          <a:p>
            <a:r>
              <a:rPr lang="en-US" dirty="0" smtClean="0"/>
              <a:t>We use Jekyll because it generates that list inside an </a:t>
            </a:r>
            <a:r>
              <a:rPr lang="en-US" dirty="0" err="1" smtClean="0"/>
              <a:t>index.html</a:t>
            </a:r>
            <a:r>
              <a:rPr lang="en-US" dirty="0" smtClean="0"/>
              <a:t> file under a topic.</a:t>
            </a:r>
          </a:p>
          <a:p>
            <a:r>
              <a:rPr lang="en-US" dirty="0" smtClean="0"/>
              <a:t>And it will do that for all topics within a _site folder published to the internet.</a:t>
            </a:r>
          </a:p>
          <a:p>
            <a:endParaRPr lang="en-US" dirty="0" smtClean="0"/>
          </a:p>
          <a:p>
            <a:r>
              <a:rPr lang="en-US" dirty="0" smtClean="0"/>
              <a:t>Before it does all that, we have a parser program that creates text that references to files in the folder in a format useable by that {include} marker.</a:t>
            </a:r>
          </a:p>
          <a:p>
            <a:endParaRPr lang="en-US" dirty="0" smtClean="0"/>
          </a:p>
          <a:p>
            <a:r>
              <a:rPr lang="en-US" dirty="0" smtClean="0"/>
              <a:t>Tags in the portfolio flat file can be re-used to post </a:t>
            </a:r>
            <a:r>
              <a:rPr lang="en-US" dirty="0" err="1" smtClean="0"/>
              <a:t>Instagrams</a:t>
            </a:r>
            <a:r>
              <a:rPr lang="en-US" dirty="0" smtClean="0"/>
              <a:t> or tweet in Twitter.</a:t>
            </a:r>
          </a:p>
          <a:p>
            <a:r>
              <a:rPr lang="en-US" dirty="0" smtClean="0"/>
              <a:t>That is done by a publisher program that arranges data (perhaps in a database) for automatic posting and tweeting.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5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tangle 215"/>
          <p:cNvSpPr/>
          <p:nvPr/>
        </p:nvSpPr>
        <p:spPr>
          <a:xfrm>
            <a:off x="2944088" y="1582817"/>
            <a:ext cx="3132116" cy="6419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Jekyll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6313766" y="1147881"/>
            <a:ext cx="1900525" cy="172079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Open Sans Light"/>
                <a:cs typeface="Open Sans Light"/>
              </a:rPr>
              <a:t>_site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6537543" y="1702422"/>
            <a:ext cx="1494005" cy="956122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Open Sans Light"/>
                <a:cs typeface="Open Sans Light"/>
              </a:rPr>
              <a:t>others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Data-driven-Jekyll-website</a:t>
            </a:r>
            <a:endParaRPr lang="en-US" dirty="0"/>
          </a:p>
        </p:txBody>
      </p:sp>
      <p:sp>
        <p:nvSpPr>
          <p:cNvPr id="48" name="Can 47"/>
          <p:cNvSpPr/>
          <p:nvPr/>
        </p:nvSpPr>
        <p:spPr>
          <a:xfrm>
            <a:off x="2713734" y="455449"/>
            <a:ext cx="1477844" cy="381426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portfolio.csv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880436" y="3729239"/>
            <a:ext cx="3309467" cy="223682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/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jekyll-data-driven-website-v01.pptx. Copyright 2016 Wilson Mar.  All rights reserved.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  <p:cxnSp>
        <p:nvCxnSpPr>
          <p:cNvPr id="52" name="Straight Arrow Connector 4"/>
          <p:cNvCxnSpPr/>
          <p:nvPr/>
        </p:nvCxnSpPr>
        <p:spPr>
          <a:xfrm flipV="1">
            <a:off x="1880436" y="753828"/>
            <a:ext cx="888120" cy="430075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083567" y="1092542"/>
            <a:ext cx="745014" cy="390384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parser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63" name="Straight Arrow Connector 4"/>
          <p:cNvCxnSpPr>
            <a:stCxn id="48" idx="3"/>
            <a:endCxn id="55" idx="0"/>
          </p:cNvCxnSpPr>
          <p:nvPr/>
        </p:nvCxnSpPr>
        <p:spPr>
          <a:xfrm>
            <a:off x="3452656" y="836875"/>
            <a:ext cx="3418" cy="255667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4000351" y="1222744"/>
            <a:ext cx="1083088" cy="1434698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Open Sans Light"/>
                <a:cs typeface="Open Sans Light"/>
              </a:rPr>
              <a:t>topic.md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044594" y="1754466"/>
            <a:ext cx="822960" cy="37309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latin typeface="Open Sans Light"/>
                <a:cs typeface="Open Sans Light"/>
              </a:rPr>
              <a:t>text</a:t>
            </a:r>
            <a:endParaRPr lang="en-US" dirty="0">
              <a:latin typeface="Open Sans Light"/>
              <a:cs typeface="Open Sans Light"/>
            </a:endParaRPr>
          </a:p>
        </p:txBody>
      </p:sp>
      <p:cxnSp>
        <p:nvCxnSpPr>
          <p:cNvPr id="68" name="Straight Arrow Connector 4"/>
          <p:cNvCxnSpPr>
            <a:stCxn id="55" idx="2"/>
            <a:endCxn id="66" idx="0"/>
          </p:cNvCxnSpPr>
          <p:nvPr/>
        </p:nvCxnSpPr>
        <p:spPr>
          <a:xfrm>
            <a:off x="3456074" y="1482926"/>
            <a:ext cx="0" cy="27154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4"/>
          <p:cNvCxnSpPr>
            <a:stCxn id="66" idx="3"/>
          </p:cNvCxnSpPr>
          <p:nvPr/>
        </p:nvCxnSpPr>
        <p:spPr>
          <a:xfrm flipV="1">
            <a:off x="3867554" y="1929048"/>
            <a:ext cx="324024" cy="11966"/>
          </a:xfrm>
          <a:prstGeom prst="straightConnector1">
            <a:avLst/>
          </a:prstGeom>
          <a:ln w="25400">
            <a:solidFill>
              <a:srgbClr val="F4A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Display 68"/>
          <p:cNvSpPr/>
          <p:nvPr/>
        </p:nvSpPr>
        <p:spPr>
          <a:xfrm>
            <a:off x="817385" y="1050184"/>
            <a:ext cx="1063051" cy="557850"/>
          </a:xfrm>
          <a:prstGeom prst="flowChartDisplay">
            <a:avLst/>
          </a:prstGeom>
          <a:solidFill>
            <a:srgbClr val="F4A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MS Excel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817385" y="428041"/>
            <a:ext cx="822960" cy="427911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latin typeface="Open Sans Light"/>
                <a:cs typeface="Open Sans Light"/>
              </a:rPr>
              <a:t>HTML</a:t>
            </a:r>
            <a:endParaRPr lang="en-US" dirty="0">
              <a:latin typeface="Open Sans Light"/>
              <a:cs typeface="Open Sans Light"/>
            </a:endParaRPr>
          </a:p>
        </p:txBody>
      </p:sp>
      <p:cxnSp>
        <p:nvCxnSpPr>
          <p:cNvPr id="79" name="Straight Arrow Connector 4"/>
          <p:cNvCxnSpPr>
            <a:stCxn id="78" idx="3"/>
            <a:endCxn id="48" idx="2"/>
          </p:cNvCxnSpPr>
          <p:nvPr/>
        </p:nvCxnSpPr>
        <p:spPr>
          <a:xfrm>
            <a:off x="1640345" y="641997"/>
            <a:ext cx="1073389" cy="41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594659" y="350124"/>
            <a:ext cx="10034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hand</a:t>
            </a:r>
          </a:p>
          <a:p>
            <a:r>
              <a:rPr lang="en-US" sz="1600" dirty="0" smtClean="0">
                <a:latin typeface="Open Sans Light"/>
                <a:cs typeface="Open Sans Light"/>
              </a:rPr>
              <a:t>convert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142316" y="1546273"/>
            <a:ext cx="8771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---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{include}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</a:t>
            </a:r>
          </a:p>
          <a:p>
            <a:r>
              <a:rPr lang="en-US" dirty="0" smtClean="0">
                <a:solidFill>
                  <a:srgbClr val="F4A900"/>
                </a:solidFill>
              </a:rPr>
              <a:t>    {{ ? }}</a:t>
            </a:r>
            <a:endParaRPr lang="en-US" dirty="0">
              <a:solidFill>
                <a:srgbClr val="F4A900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446173" y="1558866"/>
            <a:ext cx="1439182" cy="1014602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Open Sans Light"/>
                <a:cs typeface="Open Sans Light"/>
              </a:rPr>
              <a:t>topic</a:t>
            </a:r>
            <a:endParaRPr lang="en-US" dirty="0">
              <a:latin typeface="Open Sans Light"/>
              <a:cs typeface="Open Sans Light"/>
            </a:endParaRPr>
          </a:p>
        </p:txBody>
      </p:sp>
      <p:cxnSp>
        <p:nvCxnSpPr>
          <p:cNvPr id="113" name="Straight Arrow Connector 4"/>
          <p:cNvCxnSpPr>
            <a:endCxn id="116" idx="1"/>
          </p:cNvCxnSpPr>
          <p:nvPr/>
        </p:nvCxnSpPr>
        <p:spPr>
          <a:xfrm flipV="1">
            <a:off x="5911734" y="2008276"/>
            <a:ext cx="402032" cy="9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6625985" y="1933882"/>
            <a:ext cx="1079558" cy="541944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Open Sans Light"/>
                <a:cs typeface="Open Sans Light"/>
              </a:rPr>
              <a:t>index.html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123" name="Display 122"/>
          <p:cNvSpPr/>
          <p:nvPr/>
        </p:nvSpPr>
        <p:spPr>
          <a:xfrm>
            <a:off x="6415181" y="376298"/>
            <a:ext cx="1479311" cy="633374"/>
          </a:xfrm>
          <a:prstGeom prst="flowChartDisplay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visitor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browser</a:t>
            </a:r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125" name="Straight Arrow Connector 4"/>
          <p:cNvCxnSpPr>
            <a:stCxn id="110" idx="0"/>
            <a:endCxn id="123" idx="2"/>
          </p:cNvCxnSpPr>
          <p:nvPr/>
        </p:nvCxnSpPr>
        <p:spPr>
          <a:xfrm flipH="1" flipV="1">
            <a:off x="7154837" y="1009672"/>
            <a:ext cx="10927" cy="54919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ounded Rectangle 138"/>
          <p:cNvSpPr/>
          <p:nvPr/>
        </p:nvSpPr>
        <p:spPr>
          <a:xfrm>
            <a:off x="7053878" y="3057615"/>
            <a:ext cx="1160413" cy="432292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Open Sans Light"/>
                <a:cs typeface="Open Sans Light"/>
              </a:rPr>
              <a:t>Instagram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7053878" y="3520629"/>
            <a:ext cx="1160413" cy="432292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Open Sans Light"/>
                <a:cs typeface="Open Sans Light"/>
              </a:rPr>
              <a:t>Twitter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5355201" y="3078569"/>
            <a:ext cx="1415424" cy="390384"/>
          </a:xfrm>
          <a:prstGeom prst="rect">
            <a:avLst/>
          </a:prstGeom>
          <a:solidFill>
            <a:srgbClr val="00A9F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Auto-post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144" name="Straight Arrow Connector 4"/>
          <p:cNvCxnSpPr>
            <a:stCxn id="142" idx="3"/>
            <a:endCxn id="139" idx="1"/>
          </p:cNvCxnSpPr>
          <p:nvPr/>
        </p:nvCxnSpPr>
        <p:spPr>
          <a:xfrm>
            <a:off x="6770625" y="3273761"/>
            <a:ext cx="283253" cy="0"/>
          </a:xfrm>
          <a:prstGeom prst="straightConnector1">
            <a:avLst/>
          </a:prstGeom>
          <a:ln w="25400">
            <a:solidFill>
              <a:srgbClr val="00A9F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5355201" y="3541583"/>
            <a:ext cx="1389713" cy="390384"/>
          </a:xfrm>
          <a:prstGeom prst="rect">
            <a:avLst/>
          </a:prstGeom>
          <a:solidFill>
            <a:srgbClr val="00A9F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Auto-tweet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147" name="Straight Arrow Connector 4"/>
          <p:cNvCxnSpPr>
            <a:stCxn id="145" idx="3"/>
            <a:endCxn id="140" idx="1"/>
          </p:cNvCxnSpPr>
          <p:nvPr/>
        </p:nvCxnSpPr>
        <p:spPr>
          <a:xfrm>
            <a:off x="6744914" y="3736775"/>
            <a:ext cx="308964" cy="0"/>
          </a:xfrm>
          <a:prstGeom prst="straightConnector1">
            <a:avLst/>
          </a:prstGeom>
          <a:ln w="25400">
            <a:solidFill>
              <a:srgbClr val="00A9F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4"/>
          <p:cNvCxnSpPr>
            <a:stCxn id="183" idx="0"/>
            <a:endCxn id="66" idx="2"/>
          </p:cNvCxnSpPr>
          <p:nvPr/>
        </p:nvCxnSpPr>
        <p:spPr>
          <a:xfrm flipV="1">
            <a:off x="3451813" y="2127561"/>
            <a:ext cx="4261" cy="408398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ounded Rectangle 182"/>
          <p:cNvSpPr/>
          <p:nvPr/>
        </p:nvSpPr>
        <p:spPr>
          <a:xfrm>
            <a:off x="2933023" y="2535959"/>
            <a:ext cx="1037580" cy="570029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latin typeface="Open Sans Light"/>
                <a:cs typeface="Open Sans Light"/>
              </a:rPr>
              <a:t>file folder (photos)</a:t>
            </a:r>
            <a:endParaRPr lang="en-US" dirty="0">
              <a:latin typeface="Open Sans Light"/>
              <a:cs typeface="Open Sans Light"/>
            </a:endParaRPr>
          </a:p>
        </p:txBody>
      </p:sp>
      <p:cxnSp>
        <p:nvCxnSpPr>
          <p:cNvPr id="184" name="Straight Arrow Connector 4"/>
          <p:cNvCxnSpPr>
            <a:stCxn id="183" idx="1"/>
            <a:endCxn id="187" idx="2"/>
          </p:cNvCxnSpPr>
          <p:nvPr/>
        </p:nvCxnSpPr>
        <p:spPr>
          <a:xfrm flipH="1" flipV="1">
            <a:off x="2430494" y="2402738"/>
            <a:ext cx="502529" cy="418236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1965404" y="2012354"/>
            <a:ext cx="930180" cy="390384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process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196" name="Straight Arrow Connector 4"/>
          <p:cNvCxnSpPr>
            <a:stCxn id="228" idx="2"/>
            <a:endCxn id="142" idx="1"/>
          </p:cNvCxnSpPr>
          <p:nvPr/>
        </p:nvCxnSpPr>
        <p:spPr>
          <a:xfrm rot="16200000" flipH="1">
            <a:off x="2914506" y="833065"/>
            <a:ext cx="875101" cy="4006290"/>
          </a:xfrm>
          <a:prstGeom prst="bentConnector2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4"/>
          <p:cNvCxnSpPr>
            <a:stCxn id="228" idx="2"/>
            <a:endCxn id="145" idx="1"/>
          </p:cNvCxnSpPr>
          <p:nvPr/>
        </p:nvCxnSpPr>
        <p:spPr>
          <a:xfrm rot="16200000" flipH="1">
            <a:off x="2682999" y="1064572"/>
            <a:ext cx="1338115" cy="4006290"/>
          </a:xfrm>
          <a:prstGeom prst="bentConnector2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4"/>
          <p:cNvCxnSpPr/>
          <p:nvPr/>
        </p:nvCxnSpPr>
        <p:spPr>
          <a:xfrm>
            <a:off x="4678219" y="2012354"/>
            <a:ext cx="0" cy="289891"/>
          </a:xfrm>
          <a:prstGeom prst="straightConnector1">
            <a:avLst/>
          </a:prstGeom>
          <a:ln w="25400">
            <a:solidFill>
              <a:srgbClr val="F4A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6808006" y="2168049"/>
            <a:ext cx="843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list/table</a:t>
            </a:r>
            <a:endParaRPr lang="en-US" dirty="0">
              <a:solidFill>
                <a:srgbClr val="F4A900"/>
              </a:solidFill>
            </a:endParaRPr>
          </a:p>
        </p:txBody>
      </p:sp>
      <p:cxnSp>
        <p:nvCxnSpPr>
          <p:cNvPr id="225" name="Straight Arrow Connector 4"/>
          <p:cNvCxnSpPr>
            <a:stCxn id="187" idx="0"/>
          </p:cNvCxnSpPr>
          <p:nvPr/>
        </p:nvCxnSpPr>
        <p:spPr>
          <a:xfrm flipV="1">
            <a:off x="2430494" y="836875"/>
            <a:ext cx="614100" cy="1175479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817385" y="2008276"/>
            <a:ext cx="1063051" cy="390384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publisher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229" name="Straight Arrow Connector 4"/>
          <p:cNvCxnSpPr>
            <a:endCxn id="228" idx="0"/>
          </p:cNvCxnSpPr>
          <p:nvPr/>
        </p:nvCxnSpPr>
        <p:spPr>
          <a:xfrm flipH="1">
            <a:off x="1348911" y="836875"/>
            <a:ext cx="1546674" cy="1171401"/>
          </a:xfrm>
          <a:prstGeom prst="straightConnector1">
            <a:avLst/>
          </a:prstGeom>
          <a:ln w="25400">
            <a:solidFill>
              <a:srgbClr val="00A9F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4"/>
          <p:cNvCxnSpPr>
            <a:stCxn id="183" idx="2"/>
            <a:endCxn id="214" idx="1"/>
          </p:cNvCxnSpPr>
          <p:nvPr/>
        </p:nvCxnSpPr>
        <p:spPr>
          <a:xfrm flipV="1">
            <a:off x="3451813" y="2321938"/>
            <a:ext cx="3356193" cy="78405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ounded Rectangle 242"/>
          <p:cNvSpPr/>
          <p:nvPr/>
        </p:nvSpPr>
        <p:spPr>
          <a:xfrm>
            <a:off x="4913353" y="427236"/>
            <a:ext cx="822960" cy="427911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latin typeface="Open Sans Light"/>
                <a:cs typeface="Open Sans Light"/>
              </a:rPr>
              <a:t>GitHub</a:t>
            </a:r>
            <a:endParaRPr lang="en-US" dirty="0">
              <a:latin typeface="Open Sans Light"/>
              <a:cs typeface="Open Sans Light"/>
            </a:endParaRPr>
          </a:p>
        </p:txBody>
      </p:sp>
      <p:cxnSp>
        <p:nvCxnSpPr>
          <p:cNvPr id="244" name="Straight Arrow Connector 4"/>
          <p:cNvCxnSpPr>
            <a:stCxn id="48" idx="4"/>
            <a:endCxn id="243" idx="1"/>
          </p:cNvCxnSpPr>
          <p:nvPr/>
        </p:nvCxnSpPr>
        <p:spPr>
          <a:xfrm flipV="1">
            <a:off x="4191578" y="641192"/>
            <a:ext cx="721775" cy="497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3439564" y="753828"/>
            <a:ext cx="154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6"/>
                </a:solidFill>
                <a:latin typeface="Open Sans Light"/>
                <a:cs typeface="Open Sans Light"/>
              </a:rPr>
              <a:t>Google Sheet</a:t>
            </a:r>
          </a:p>
        </p:txBody>
      </p:sp>
      <p:cxnSp>
        <p:nvCxnSpPr>
          <p:cNvPr id="50" name="Straight Arrow Connector 4"/>
          <p:cNvCxnSpPr>
            <a:stCxn id="243" idx="2"/>
          </p:cNvCxnSpPr>
          <p:nvPr/>
        </p:nvCxnSpPr>
        <p:spPr>
          <a:xfrm flipH="1">
            <a:off x="4988889" y="855147"/>
            <a:ext cx="335944" cy="45128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n 50"/>
          <p:cNvSpPr/>
          <p:nvPr/>
        </p:nvSpPr>
        <p:spPr>
          <a:xfrm>
            <a:off x="1662830" y="2324369"/>
            <a:ext cx="453779" cy="244184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20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animBg="1"/>
      <p:bldP spid="116" grpId="0" animBg="1"/>
      <p:bldP spid="117" grpId="0" animBg="1"/>
      <p:bldP spid="55" grpId="0" animBg="1"/>
      <p:bldP spid="64" grpId="0" animBg="1"/>
      <p:bldP spid="66" grpId="0" animBg="1"/>
      <p:bldP spid="69" grpId="0" animBg="1"/>
      <p:bldP spid="78" grpId="0" animBg="1"/>
      <p:bldP spid="80" grpId="0"/>
      <p:bldP spid="74" grpId="0"/>
      <p:bldP spid="110" grpId="0" animBg="1"/>
      <p:bldP spid="119" grpId="0" animBg="1"/>
      <p:bldP spid="123" grpId="0" animBg="1"/>
      <p:bldP spid="139" grpId="0" animBg="1"/>
      <p:bldP spid="140" grpId="0" animBg="1"/>
      <p:bldP spid="142" grpId="0" animBg="1"/>
      <p:bldP spid="145" grpId="0" animBg="1"/>
      <p:bldP spid="183" grpId="0" animBg="1"/>
      <p:bldP spid="187" grpId="0" animBg="1"/>
      <p:bldP spid="214" grpId="0"/>
      <p:bldP spid="228" grpId="0" animBg="1"/>
      <p:bldP spid="243" grpId="0" animBg="1"/>
      <p:bldP spid="247" grpId="0"/>
      <p:bldP spid="51" grpId="0" animBg="1"/>
    </p:bld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39254</TotalTime>
  <Words>440</Words>
  <Application>Microsoft Macintosh PowerPoint</Application>
  <PresentationFormat>On-screen Show (16:9)</PresentationFormat>
  <Paragraphs>53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ConcurCorporateTemplate2013_Helvetica_16x9</vt:lpstr>
      <vt:lpstr>Data-driven-Jekyll-website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864</cp:revision>
  <cp:lastPrinted>2015-11-18T16:47:39Z</cp:lastPrinted>
  <dcterms:created xsi:type="dcterms:W3CDTF">2016-03-09T21:14:16Z</dcterms:created>
  <dcterms:modified xsi:type="dcterms:W3CDTF">2016-08-20T03:10:28Z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