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29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4" d="100"/>
          <a:sy n="134" d="100"/>
        </p:scale>
        <p:origin x="16" y="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9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158" y="429933"/>
            <a:ext cx="1200150" cy="67498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pain </a:t>
            </a: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vs. solutions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" name="Straight Connector 4"/>
          <p:cNvCxnSpPr>
            <a:stCxn id="4" idx="2"/>
            <a:endCxn id="8" idx="0"/>
          </p:cNvCxnSpPr>
          <p:nvPr/>
        </p:nvCxnSpPr>
        <p:spPr>
          <a:xfrm>
            <a:off x="1731233" y="1104915"/>
            <a:ext cx="0" cy="27108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69466" y="429933"/>
            <a:ext cx="1200150" cy="6749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presento</a:t>
            </a: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/>
            </a:r>
            <a:br>
              <a:rPr lang="en-US" sz="18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graphics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1158" y="1376002"/>
            <a:ext cx="1200150" cy="6749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keywords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31308" y="1681490"/>
            <a:ext cx="315243" cy="152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69466" y="1376002"/>
            <a:ext cx="1200150" cy="6749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social media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6781" y="1376002"/>
            <a:ext cx="1200150" cy="6749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blog</a:t>
            </a: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, mag.</a:t>
            </a:r>
            <a:r>
              <a:rPr lang="en-US" sz="1800" dirty="0">
                <a:latin typeface="Open Sans Light"/>
                <a:ea typeface="Open Sans Light" charset="0"/>
                <a:cs typeface="Open Sans Light"/>
              </a:rPr>
              <a:t/>
            </a:r>
            <a:br>
              <a:rPr lang="en-US" sz="1800" dirty="0">
                <a:latin typeface="Open Sans Light"/>
                <a:ea typeface="Open Sans Light" charset="0"/>
                <a:cs typeface="Open Sans Light"/>
              </a:rPr>
            </a:b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articles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2" name="Straight Connector 11"/>
          <p:cNvCxnSpPr>
            <a:stCxn id="10" idx="3"/>
            <a:endCxn id="11" idx="1"/>
          </p:cNvCxnSpPr>
          <p:nvPr/>
        </p:nvCxnSpPr>
        <p:spPr>
          <a:xfrm>
            <a:off x="3869616" y="1713493"/>
            <a:ext cx="367165" cy="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69541" y="1079590"/>
            <a:ext cx="0" cy="29641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72875" y="1376002"/>
            <a:ext cx="1200150" cy="6749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conf</a:t>
            </a: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. &amp; meetups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6" name="Straight Connector 15"/>
          <p:cNvCxnSpPr>
            <a:stCxn id="11" idx="3"/>
            <a:endCxn id="15" idx="1"/>
          </p:cNvCxnSpPr>
          <p:nvPr/>
        </p:nvCxnSpPr>
        <p:spPr>
          <a:xfrm>
            <a:off x="5436931" y="1713493"/>
            <a:ext cx="335944" cy="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1308" y="767424"/>
            <a:ext cx="315243" cy="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83680" y="2897305"/>
            <a:ext cx="1200150" cy="67981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video courses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72875" y="3815418"/>
            <a:ext cx="1200150" cy="67498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bench</a:t>
            </a: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-marks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6781" y="3351362"/>
            <a:ext cx="1200150" cy="67498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sample </a:t>
            </a: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apps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69466" y="2432465"/>
            <a:ext cx="1200150" cy="67498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customer</a:t>
            </a:r>
            <a:endParaRPr lang="en-US" sz="1800" dirty="0" smtClean="0">
              <a:latin typeface="Open Sans Light"/>
              <a:ea typeface="Open Sans Light" charset="0"/>
              <a:cs typeface="Open Sans Light"/>
            </a:endParaRP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profiles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6781" y="2442074"/>
            <a:ext cx="1200150" cy="674982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ROI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calcs.</a:t>
            </a:r>
            <a:endParaRPr lang="en-US" sz="1800" dirty="0" smtClean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9466" y="3344887"/>
            <a:ext cx="1200150" cy="6749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cust</a:t>
            </a: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. </a:t>
            </a:r>
            <a:br>
              <a:rPr lang="en-US" sz="18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stats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269541" y="3107447"/>
            <a:ext cx="0" cy="23744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  <a:endCxn id="28" idx="1"/>
          </p:cNvCxnSpPr>
          <p:nvPr/>
        </p:nvCxnSpPr>
        <p:spPr>
          <a:xfrm>
            <a:off x="3869616" y="2769956"/>
            <a:ext cx="367165" cy="960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6" idx="1"/>
          </p:cNvCxnSpPr>
          <p:nvPr/>
        </p:nvCxnSpPr>
        <p:spPr>
          <a:xfrm>
            <a:off x="3869616" y="2769956"/>
            <a:ext cx="367165" cy="91889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  <a:endCxn id="25" idx="1"/>
          </p:cNvCxnSpPr>
          <p:nvPr/>
        </p:nvCxnSpPr>
        <p:spPr>
          <a:xfrm>
            <a:off x="5436931" y="3688853"/>
            <a:ext cx="335944" cy="46405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3"/>
            <a:endCxn id="24" idx="1"/>
          </p:cNvCxnSpPr>
          <p:nvPr/>
        </p:nvCxnSpPr>
        <p:spPr>
          <a:xfrm flipV="1">
            <a:off x="5436931" y="3237212"/>
            <a:ext cx="1846749" cy="45164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31158" y="2432465"/>
            <a:ext cx="1200150" cy="6749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Co’s &amp; People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39" name="Straight Connector 38"/>
          <p:cNvCxnSpPr>
            <a:stCxn id="36" idx="3"/>
            <a:endCxn id="27" idx="1"/>
          </p:cNvCxnSpPr>
          <p:nvPr/>
        </p:nvCxnSpPr>
        <p:spPr>
          <a:xfrm>
            <a:off x="2331308" y="2769956"/>
            <a:ext cx="338158" cy="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11" idx="0"/>
          </p:cNvCxnSpPr>
          <p:nvPr/>
        </p:nvCxnSpPr>
        <p:spPr>
          <a:xfrm>
            <a:off x="3269541" y="1104915"/>
            <a:ext cx="1567315" cy="27108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36781" y="429933"/>
            <a:ext cx="1200150" cy="6749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scripted</a:t>
            </a:r>
            <a:endParaRPr lang="en-US" sz="1800" dirty="0" smtClean="0">
              <a:latin typeface="Open Sans Light"/>
              <a:ea typeface="Open Sans Light" charset="0"/>
              <a:cs typeface="Open Sans Light"/>
            </a:endParaRP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videos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1" name="Straight Connector 50"/>
          <p:cNvCxnSpPr>
            <a:stCxn id="6" idx="3"/>
            <a:endCxn id="50" idx="1"/>
          </p:cNvCxnSpPr>
          <p:nvPr/>
        </p:nvCxnSpPr>
        <p:spPr>
          <a:xfrm>
            <a:off x="3869616" y="767424"/>
            <a:ext cx="367165" cy="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0" idx="2"/>
            <a:endCxn id="11" idx="0"/>
          </p:cNvCxnSpPr>
          <p:nvPr/>
        </p:nvCxnSpPr>
        <p:spPr>
          <a:xfrm>
            <a:off x="4836856" y="1104915"/>
            <a:ext cx="0" cy="27108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2" idx="2"/>
            <a:endCxn id="24" idx="0"/>
          </p:cNvCxnSpPr>
          <p:nvPr/>
        </p:nvCxnSpPr>
        <p:spPr>
          <a:xfrm>
            <a:off x="7878950" y="2034225"/>
            <a:ext cx="4805" cy="86308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8" idx="0"/>
          </p:cNvCxnSpPr>
          <p:nvPr/>
        </p:nvCxnSpPr>
        <p:spPr>
          <a:xfrm flipV="1">
            <a:off x="4836856" y="2219016"/>
            <a:ext cx="0" cy="223058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269541" y="2219016"/>
            <a:ext cx="0" cy="21345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131159" y="3351362"/>
            <a:ext cx="1200150" cy="674982"/>
          </a:xfrm>
          <a:prstGeom prst="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compet</a:t>
            </a: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.</a:t>
            </a:r>
            <a:br>
              <a:rPr lang="en-US" sz="18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strategy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9" name="Straight Connector 68"/>
          <p:cNvCxnSpPr>
            <a:stCxn id="29" idx="1"/>
            <a:endCxn id="68" idx="3"/>
          </p:cNvCxnSpPr>
          <p:nvPr/>
        </p:nvCxnSpPr>
        <p:spPr>
          <a:xfrm flipH="1">
            <a:off x="2331309" y="3682378"/>
            <a:ext cx="338157" cy="647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" idx="1"/>
            <a:endCxn id="68" idx="1"/>
          </p:cNvCxnSpPr>
          <p:nvPr/>
        </p:nvCxnSpPr>
        <p:spPr>
          <a:xfrm rot="10800000" flipH="1" flipV="1">
            <a:off x="1131157" y="767423"/>
            <a:ext cx="1" cy="2921429"/>
          </a:xfrm>
          <a:prstGeom prst="bentConnector3">
            <a:avLst>
              <a:gd name="adj1" fmla="val -22860000000"/>
            </a:avLst>
          </a:prstGeom>
          <a:ln>
            <a:solidFill>
              <a:srgbClr val="41404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774836" y="2442074"/>
            <a:ext cx="1200150" cy="67498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Open Sans Light"/>
                <a:ea typeface="Open Sans Light" charset="0"/>
                <a:cs typeface="Open Sans Light"/>
              </a:rPr>
              <a:t>analyst</a:t>
            </a:r>
            <a:r>
              <a:rPr lang="en-US" sz="1800" dirty="0" smtClean="0">
                <a:solidFill>
                  <a:srgbClr val="000000"/>
                </a:solidFill>
                <a:latin typeface="Open Sans Light"/>
                <a:ea typeface="Open Sans Light" charset="0"/>
                <a:cs typeface="Open Sans Light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Open Sans Light"/>
                <a:ea typeface="Open Sans Light" charset="0"/>
                <a:cs typeface="Open Sans Light"/>
              </a:rPr>
            </a:br>
            <a:r>
              <a:rPr lang="en-US" sz="1800" dirty="0" smtClean="0">
                <a:solidFill>
                  <a:srgbClr val="000000"/>
                </a:solidFill>
                <a:latin typeface="Open Sans Light"/>
                <a:ea typeface="Open Sans Light" charset="0"/>
                <a:cs typeface="Open Sans Light"/>
              </a:rPr>
              <a:t>quadrants</a:t>
            </a:r>
            <a:endParaRPr lang="en-US" sz="1800" dirty="0">
              <a:solidFill>
                <a:srgbClr val="000000"/>
              </a:solidFill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91" name="Straight Connector 90"/>
          <p:cNvCxnSpPr>
            <a:stCxn id="28" idx="3"/>
            <a:endCxn id="90" idx="1"/>
          </p:cNvCxnSpPr>
          <p:nvPr/>
        </p:nvCxnSpPr>
        <p:spPr>
          <a:xfrm>
            <a:off x="5436931" y="2779565"/>
            <a:ext cx="337905" cy="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71"/>
          <p:cNvCxnSpPr>
            <a:stCxn id="8" idx="1"/>
            <a:endCxn id="68" idx="1"/>
          </p:cNvCxnSpPr>
          <p:nvPr/>
        </p:nvCxnSpPr>
        <p:spPr>
          <a:xfrm rot="10800000" flipH="1" flipV="1">
            <a:off x="1131157" y="1713493"/>
            <a:ext cx="1" cy="1975360"/>
          </a:xfrm>
          <a:prstGeom prst="bentConnector3">
            <a:avLst>
              <a:gd name="adj1" fmla="val -22860000000"/>
            </a:avLst>
          </a:prstGeom>
          <a:ln>
            <a:solidFill>
              <a:srgbClr val="41404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1"/>
          <p:cNvCxnSpPr>
            <a:stCxn id="68" idx="2"/>
            <a:endCxn id="25" idx="1"/>
          </p:cNvCxnSpPr>
          <p:nvPr/>
        </p:nvCxnSpPr>
        <p:spPr>
          <a:xfrm rot="16200000" flipH="1">
            <a:off x="3688772" y="2068805"/>
            <a:ext cx="126565" cy="4041641"/>
          </a:xfrm>
          <a:prstGeom prst="bentConnector2">
            <a:avLst/>
          </a:prstGeom>
          <a:ln>
            <a:solidFill>
              <a:srgbClr val="41404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0"/>
            <a:endCxn id="90" idx="2"/>
          </p:cNvCxnSpPr>
          <p:nvPr/>
        </p:nvCxnSpPr>
        <p:spPr>
          <a:xfrm flipV="1">
            <a:off x="6372950" y="3117056"/>
            <a:ext cx="1961" cy="69836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78875" y="1359243"/>
            <a:ext cx="1200150" cy="6749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books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44" name="Straight Connector 43"/>
          <p:cNvCxnSpPr>
            <a:endCxn id="42" idx="1"/>
          </p:cNvCxnSpPr>
          <p:nvPr/>
        </p:nvCxnSpPr>
        <p:spPr>
          <a:xfrm>
            <a:off x="6978394" y="1696734"/>
            <a:ext cx="300481" cy="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0" idx="3"/>
            <a:endCxn id="15" idx="0"/>
          </p:cNvCxnSpPr>
          <p:nvPr/>
        </p:nvCxnSpPr>
        <p:spPr>
          <a:xfrm>
            <a:off x="5436931" y="767424"/>
            <a:ext cx="936019" cy="608578"/>
          </a:xfrm>
          <a:prstGeom prst="line">
            <a:avLst/>
          </a:prstGeom>
          <a:ln>
            <a:solidFill>
              <a:srgbClr val="41404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3"/>
            <a:endCxn id="42" idx="0"/>
          </p:cNvCxnSpPr>
          <p:nvPr/>
        </p:nvCxnSpPr>
        <p:spPr>
          <a:xfrm>
            <a:off x="5436931" y="767424"/>
            <a:ext cx="2442019" cy="591819"/>
          </a:xfrm>
          <a:prstGeom prst="line">
            <a:avLst/>
          </a:prstGeom>
          <a:ln>
            <a:solidFill>
              <a:srgbClr val="414042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283681" y="3814656"/>
            <a:ext cx="1200150" cy="67498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hacka-thons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5" name="Straight Connector 54"/>
          <p:cNvCxnSpPr>
            <a:stCxn id="24" idx="2"/>
            <a:endCxn id="54" idx="0"/>
          </p:cNvCxnSpPr>
          <p:nvPr/>
        </p:nvCxnSpPr>
        <p:spPr>
          <a:xfrm>
            <a:off x="7883755" y="3577119"/>
            <a:ext cx="1" cy="23753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331308" y="1104915"/>
            <a:ext cx="338158" cy="27108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/>
              <a:t>Dep</a:t>
            </a:r>
            <a:r>
              <a:rPr lang="en-US" dirty="0" smtClean="0"/>
              <a:t>endencies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540754" y="4105389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evangelism-dependencies-v01.pptx Copyright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2016 Wilson Mar.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 All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896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50" grpId="0" animBg="1"/>
      <p:bldP spid="68" grpId="0" animBg="1"/>
      <p:bldP spid="90" grpId="0" animBg="1"/>
      <p:bldP spid="42" grpId="0" animBg="1"/>
      <p:bldP spid="54" grpId="0" animBg="1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16464</TotalTime>
  <Words>60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Dependencies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360</cp:revision>
  <cp:lastPrinted>2015-11-18T16:47:39Z</cp:lastPrinted>
  <dcterms:created xsi:type="dcterms:W3CDTF">2016-03-09T21:14:16Z</dcterms:created>
  <dcterms:modified xsi:type="dcterms:W3CDTF">2016-07-14T12:57:14Z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