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-144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5ABE0-9405-7B4D-B9EA-CE78F3455015}" type="datetimeFigureOut">
              <a:rPr lang="en-US" smtClean="0"/>
              <a:t>6/20/16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51B26-6A0E-3F4F-A555-359759E6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26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7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1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0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0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3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8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8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4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C71F1-B3E0-DD4C-B030-8B42C148BEB6}" type="datetimeFigureOut">
              <a:rPr lang="en-US" smtClean="0"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emf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Straight Connector 130"/>
          <p:cNvCxnSpPr>
            <a:stCxn id="80" idx="2"/>
            <a:endCxn id="84" idx="0"/>
          </p:cNvCxnSpPr>
          <p:nvPr/>
        </p:nvCxnSpPr>
        <p:spPr>
          <a:xfrm>
            <a:off x="934149" y="2996216"/>
            <a:ext cx="0" cy="527047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4" name="Picture 2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78" y="5659042"/>
            <a:ext cx="1166068" cy="346343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 rot="16200000">
            <a:off x="-1615991" y="3976378"/>
            <a:ext cx="3926643" cy="44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A6A6A6"/>
                </a:solidFill>
                <a:latin typeface="Open Sans Light" charset="0"/>
                <a:ea typeface="Open Sans Light" charset="0"/>
                <a:cs typeface="Open Sans Light" charset="0"/>
              </a:rPr>
              <a:t>Enterprise setup</a:t>
            </a:r>
            <a:endParaRPr lang="en-US" sz="1200" dirty="0">
              <a:solidFill>
                <a:srgbClr val="A6A6A6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646746" y="551323"/>
            <a:ext cx="1645197" cy="2032263"/>
            <a:chOff x="463550" y="760414"/>
            <a:chExt cx="1709738" cy="1642217"/>
          </a:xfrm>
        </p:grpSpPr>
        <p:sp>
          <p:nvSpPr>
            <p:cNvPr id="30" name="Rounded Rectangle 29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31" name="TextBox 31"/>
            <p:cNvSpPr txBox="1">
              <a:spLocks noChangeArrowheads="1"/>
            </p:cNvSpPr>
            <p:nvPr/>
          </p:nvSpPr>
          <p:spPr bwMode="auto">
            <a:xfrm>
              <a:off x="546099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7600" y="345094"/>
            <a:ext cx="6443895" cy="2626011"/>
            <a:chOff x="2549525" y="760413"/>
            <a:chExt cx="1689100" cy="1652298"/>
          </a:xfrm>
        </p:grpSpPr>
        <p:sp>
          <p:nvSpPr>
            <p:cNvPr id="33" name="Rounded Rectangle 32"/>
            <p:cNvSpPr/>
            <p:nvPr/>
          </p:nvSpPr>
          <p:spPr>
            <a:xfrm>
              <a:off x="2549525" y="760413"/>
              <a:ext cx="1689100" cy="16522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34" name="TextBox 32"/>
            <p:cNvSpPr txBox="1">
              <a:spLocks noChangeArrowheads="1"/>
            </p:cNvSpPr>
            <p:nvPr/>
          </p:nvSpPr>
          <p:spPr bwMode="auto">
            <a:xfrm>
              <a:off x="3012181" y="2248239"/>
              <a:ext cx="447120" cy="16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Availability </a:t>
              </a:r>
              <a:r>
                <a:rPr lang="en-US" sz="1200" b="1" dirty="0" smtClean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Zone a</a:t>
              </a:r>
              <a:endParaRPr lang="en-US" sz="1200" b="1" dirty="0">
                <a:solidFill>
                  <a:srgbClr val="F7981F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5671" y="894339"/>
            <a:ext cx="1603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www.example.com</a:t>
            </a:r>
            <a:endParaRPr lang="en-US" sz="1200" dirty="0">
              <a:latin typeface="Open Sans Light"/>
              <a:cs typeface="Open Sans Light"/>
            </a:endParaRPr>
          </a:p>
        </p:txBody>
      </p:sp>
      <p:cxnSp>
        <p:nvCxnSpPr>
          <p:cNvPr id="63" name="Straight Connector 62"/>
          <p:cNvCxnSpPr>
            <a:stCxn id="255" idx="1"/>
            <a:endCxn id="80" idx="1"/>
          </p:cNvCxnSpPr>
          <p:nvPr/>
        </p:nvCxnSpPr>
        <p:spPr>
          <a:xfrm rot="10800000" flipH="1" flipV="1">
            <a:off x="540908" y="1339238"/>
            <a:ext cx="41469" cy="1385575"/>
          </a:xfrm>
          <a:prstGeom prst="bentConnector3">
            <a:avLst>
              <a:gd name="adj1" fmla="val -272823"/>
            </a:avLst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402" y="2090742"/>
            <a:ext cx="433410" cy="5200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1698577" y="3835766"/>
            <a:ext cx="999021" cy="461665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Amazon </a:t>
            </a:r>
            <a:br>
              <a:rPr lang="en-US" sz="1200" b="1" dirty="0" smtClean="0">
                <a:latin typeface="Open Sans Light"/>
                <a:cs typeface="Open Sans Light"/>
              </a:rPr>
            </a:br>
            <a:r>
              <a:rPr lang="en-US" sz="1200" b="1" dirty="0" smtClean="0">
                <a:latin typeface="Open Sans Light"/>
                <a:cs typeface="Open Sans Light"/>
              </a:rPr>
              <a:t>Route 53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82378" y="2453412"/>
            <a:ext cx="703541" cy="542804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Client DNS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1589628" y="241249"/>
            <a:ext cx="8673718" cy="6219093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443" y="13467"/>
            <a:ext cx="603504" cy="393954"/>
          </a:xfrm>
          <a:prstGeom prst="rect">
            <a:avLst/>
          </a:prstGeom>
        </p:spPr>
      </p:pic>
      <p:pic>
        <p:nvPicPr>
          <p:cNvPr id="92" name="Picture 91" descr="User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56" y="380691"/>
            <a:ext cx="627151" cy="627151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747597" y="2589176"/>
            <a:ext cx="9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Elastic Load </a:t>
            </a:r>
            <a:r>
              <a:rPr lang="en-US" sz="1200" b="1" dirty="0" smtClean="0">
                <a:latin typeface="Open Sans Light"/>
                <a:cs typeface="Open Sans Light"/>
              </a:rPr>
              <a:t>Balancer 1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225" y="4473294"/>
            <a:ext cx="433410" cy="520092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1696420" y="4983200"/>
            <a:ext cx="9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Elastic Load </a:t>
            </a:r>
            <a:r>
              <a:rPr lang="en-US" sz="1200" b="1" dirty="0" smtClean="0">
                <a:latin typeface="Open Sans Light"/>
                <a:cs typeface="Open Sans Light"/>
              </a:rPr>
              <a:t>Balancer 2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98" name="Straight Connector 97"/>
          <p:cNvCxnSpPr>
            <a:stCxn id="74" idx="2"/>
            <a:endCxn id="94" idx="0"/>
          </p:cNvCxnSpPr>
          <p:nvPr/>
        </p:nvCxnSpPr>
        <p:spPr>
          <a:xfrm flipH="1">
            <a:off x="2195930" y="4297431"/>
            <a:ext cx="2158" cy="175863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5" name="Picture 124" descr="Interne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48" y="2078709"/>
            <a:ext cx="415389" cy="415389"/>
          </a:xfrm>
          <a:prstGeom prst="rect">
            <a:avLst/>
          </a:prstGeom>
        </p:spPr>
      </p:pic>
      <p:cxnSp>
        <p:nvCxnSpPr>
          <p:cNvPr id="130" name="Straight Connector 129"/>
          <p:cNvCxnSpPr>
            <a:stCxn id="67" idx="3"/>
            <a:endCxn id="143" idx="1"/>
          </p:cNvCxnSpPr>
          <p:nvPr/>
        </p:nvCxnSpPr>
        <p:spPr>
          <a:xfrm flipV="1">
            <a:off x="2463812" y="974514"/>
            <a:ext cx="1479374" cy="1376274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94" idx="3"/>
          </p:cNvCxnSpPr>
          <p:nvPr/>
        </p:nvCxnSpPr>
        <p:spPr>
          <a:xfrm>
            <a:off x="2412635" y="4733340"/>
            <a:ext cx="1240406" cy="556913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3" name="Picture 1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186" y="791782"/>
            <a:ext cx="1052372" cy="365463"/>
          </a:xfrm>
          <a:prstGeom prst="rect">
            <a:avLst/>
          </a:prstGeom>
        </p:spPr>
      </p:pic>
      <p:grpSp>
        <p:nvGrpSpPr>
          <p:cNvPr id="144" name="Group 143"/>
          <p:cNvGrpSpPr/>
          <p:nvPr/>
        </p:nvGrpSpPr>
        <p:grpSpPr>
          <a:xfrm>
            <a:off x="3788098" y="704616"/>
            <a:ext cx="1314682" cy="725928"/>
            <a:chOff x="6743700" y="760413"/>
            <a:chExt cx="1752600" cy="1733550"/>
          </a:xfrm>
        </p:grpSpPr>
        <p:grpSp>
          <p:nvGrpSpPr>
            <p:cNvPr id="145" name="Group 144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47" name="Rounded Rectangle 146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48" name="Rounded Rectangle 147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46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4010908" y="822280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Web app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177" name="Picture 1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209" y="1813903"/>
            <a:ext cx="433410" cy="520092"/>
          </a:xfrm>
          <a:prstGeom prst="rect">
            <a:avLst/>
          </a:prstGeom>
        </p:spPr>
      </p:pic>
      <p:sp>
        <p:nvSpPr>
          <p:cNvPr id="178" name="TextBox 177"/>
          <p:cNvSpPr txBox="1"/>
          <p:nvPr/>
        </p:nvSpPr>
        <p:spPr>
          <a:xfrm>
            <a:off x="5599817" y="2283511"/>
            <a:ext cx="9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Elastic Load Balancer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179" name="Straight Connector 178"/>
          <p:cNvCxnSpPr>
            <a:endCxn id="177" idx="1"/>
          </p:cNvCxnSpPr>
          <p:nvPr/>
        </p:nvCxnSpPr>
        <p:spPr>
          <a:xfrm>
            <a:off x="5291943" y="2067747"/>
            <a:ext cx="606266" cy="6202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6911868" y="564222"/>
            <a:ext cx="1645197" cy="2032263"/>
            <a:chOff x="463550" y="760414"/>
            <a:chExt cx="1709738" cy="1642217"/>
          </a:xfrm>
        </p:grpSpPr>
        <p:sp>
          <p:nvSpPr>
            <p:cNvPr id="188" name="Rounded Rectangle 187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89" name="TextBox 31"/>
            <p:cNvSpPr txBox="1">
              <a:spLocks noChangeArrowheads="1"/>
            </p:cNvSpPr>
            <p:nvPr/>
          </p:nvSpPr>
          <p:spPr bwMode="auto">
            <a:xfrm>
              <a:off x="546099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cxnSp>
        <p:nvCxnSpPr>
          <p:cNvPr id="190" name="Straight Connector 189"/>
          <p:cNvCxnSpPr>
            <a:stCxn id="177" idx="3"/>
            <a:endCxn id="302" idx="1"/>
          </p:cNvCxnSpPr>
          <p:nvPr/>
        </p:nvCxnSpPr>
        <p:spPr>
          <a:xfrm flipV="1">
            <a:off x="6331619" y="1766511"/>
            <a:ext cx="937491" cy="307438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1" name="Picture 1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796" y="804681"/>
            <a:ext cx="1052372" cy="352564"/>
          </a:xfrm>
          <a:prstGeom prst="rect">
            <a:avLst/>
          </a:prstGeom>
        </p:spPr>
      </p:pic>
      <p:grpSp>
        <p:nvGrpSpPr>
          <p:cNvPr id="192" name="Group 191"/>
          <p:cNvGrpSpPr/>
          <p:nvPr/>
        </p:nvGrpSpPr>
        <p:grpSpPr>
          <a:xfrm>
            <a:off x="7053220" y="717515"/>
            <a:ext cx="1314682" cy="713029"/>
            <a:chOff x="6743700" y="760413"/>
            <a:chExt cx="1752600" cy="1733550"/>
          </a:xfrm>
        </p:grpSpPr>
        <p:grpSp>
          <p:nvGrpSpPr>
            <p:cNvPr id="193" name="Group 192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95" name="Rounded Rectangle 19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96" name="Rounded Rectangle 19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94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7270268" y="821669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svc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540909" y="1184848"/>
            <a:ext cx="800769" cy="30878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pic>
        <p:nvPicPr>
          <p:cNvPr id="260" name="Picture 2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4392" y="404171"/>
            <a:ext cx="215900" cy="241300"/>
          </a:xfrm>
          <a:prstGeom prst="rect">
            <a:avLst/>
          </a:prstGeom>
        </p:spPr>
      </p:pic>
      <p:sp>
        <p:nvSpPr>
          <p:cNvPr id="261" name="TextBox 260"/>
          <p:cNvSpPr txBox="1"/>
          <p:nvPr/>
        </p:nvSpPr>
        <p:spPr>
          <a:xfrm>
            <a:off x="5420212" y="637949"/>
            <a:ext cx="79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public</a:t>
            </a:r>
            <a:endParaRPr lang="en-US" sz="1200" b="1" dirty="0">
              <a:latin typeface="Open Sans Light"/>
              <a:cs typeface="Open Sans Light"/>
            </a:endParaRPr>
          </a:p>
          <a:p>
            <a:r>
              <a:rPr lang="en-US" sz="1200" b="1" dirty="0" smtClean="0">
                <a:latin typeface="Open Sans Light"/>
                <a:cs typeface="Open Sans Light"/>
              </a:rPr>
              <a:t>subnet</a:t>
            </a:r>
          </a:p>
          <a:p>
            <a:r>
              <a:rPr lang="en-US" sz="1200" b="1" dirty="0" smtClean="0">
                <a:latin typeface="Open Sans Light"/>
                <a:cs typeface="Open Sans Light"/>
              </a:rPr>
              <a:t>1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grpSp>
        <p:nvGrpSpPr>
          <p:cNvPr id="262" name="Group 261"/>
          <p:cNvGrpSpPr/>
          <p:nvPr/>
        </p:nvGrpSpPr>
        <p:grpSpPr>
          <a:xfrm>
            <a:off x="1818350" y="5582074"/>
            <a:ext cx="1314682" cy="681848"/>
            <a:chOff x="6743700" y="760413"/>
            <a:chExt cx="1752600" cy="1733550"/>
          </a:xfrm>
        </p:grpSpPr>
        <p:grpSp>
          <p:nvGrpSpPr>
            <p:cNvPr id="263" name="Group 262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265" name="Rounded Rectangle 26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266" name="Rounded Rectangle 26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264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267" name="TextBox 266"/>
          <p:cNvSpPr txBox="1"/>
          <p:nvPr/>
        </p:nvSpPr>
        <p:spPr>
          <a:xfrm>
            <a:off x="1900278" y="5707031"/>
            <a:ext cx="1166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Bastion host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268" name="Picture 267" descr="User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30" y="4741678"/>
            <a:ext cx="731520" cy="731520"/>
          </a:xfrm>
          <a:prstGeom prst="rect">
            <a:avLst/>
          </a:prstGeom>
        </p:spPr>
      </p:pic>
      <p:sp>
        <p:nvSpPr>
          <p:cNvPr id="269" name="TextBox 268"/>
          <p:cNvSpPr txBox="1"/>
          <p:nvPr/>
        </p:nvSpPr>
        <p:spPr>
          <a:xfrm>
            <a:off x="658646" y="5351540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Admin.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270" name="Straight Connector 269"/>
          <p:cNvCxnSpPr>
            <a:stCxn id="278" idx="3"/>
          </p:cNvCxnSpPr>
          <p:nvPr/>
        </p:nvCxnSpPr>
        <p:spPr>
          <a:xfrm>
            <a:off x="1288305" y="5991923"/>
            <a:ext cx="611023" cy="0"/>
          </a:xfrm>
          <a:prstGeom prst="straightConnector1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8" name="Picture 277" descr="Interne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49" y="5751295"/>
            <a:ext cx="481256" cy="481256"/>
          </a:xfrm>
          <a:prstGeom prst="rect">
            <a:avLst/>
          </a:prstGeom>
        </p:spPr>
      </p:pic>
      <p:cxnSp>
        <p:nvCxnSpPr>
          <p:cNvPr id="282" name="Straight Connector 281"/>
          <p:cNvCxnSpPr/>
          <p:nvPr/>
        </p:nvCxnSpPr>
        <p:spPr>
          <a:xfrm flipH="1">
            <a:off x="1047677" y="5641367"/>
            <a:ext cx="5938" cy="212552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8" name="Rounded Rectangle 287"/>
          <p:cNvSpPr/>
          <p:nvPr/>
        </p:nvSpPr>
        <p:spPr>
          <a:xfrm>
            <a:off x="3503082" y="444190"/>
            <a:ext cx="1917130" cy="229833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289" name="Picture 2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028" y="1598124"/>
            <a:ext cx="1052372" cy="365463"/>
          </a:xfrm>
          <a:prstGeom prst="rect">
            <a:avLst/>
          </a:prstGeom>
        </p:spPr>
      </p:pic>
      <p:grpSp>
        <p:nvGrpSpPr>
          <p:cNvPr id="290" name="Group 289"/>
          <p:cNvGrpSpPr/>
          <p:nvPr/>
        </p:nvGrpSpPr>
        <p:grpSpPr>
          <a:xfrm>
            <a:off x="3786940" y="1510957"/>
            <a:ext cx="1314682" cy="737797"/>
            <a:chOff x="6743700" y="760413"/>
            <a:chExt cx="1752600" cy="1733550"/>
          </a:xfrm>
        </p:grpSpPr>
        <p:grpSp>
          <p:nvGrpSpPr>
            <p:cNvPr id="291" name="Group 290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293" name="Rounded Rectangle 292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294" name="Rounded Rectangle 293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292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295" name="TextBox 294"/>
          <p:cNvSpPr txBox="1"/>
          <p:nvPr/>
        </p:nvSpPr>
        <p:spPr>
          <a:xfrm>
            <a:off x="4009750" y="1628622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Web app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296" name="Picture 2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638" y="1611023"/>
            <a:ext cx="1052372" cy="352564"/>
          </a:xfrm>
          <a:prstGeom prst="rect">
            <a:avLst/>
          </a:prstGeom>
        </p:spPr>
      </p:pic>
      <p:grpSp>
        <p:nvGrpSpPr>
          <p:cNvPr id="297" name="Group 296"/>
          <p:cNvGrpSpPr/>
          <p:nvPr/>
        </p:nvGrpSpPr>
        <p:grpSpPr>
          <a:xfrm>
            <a:off x="7052062" y="1523857"/>
            <a:ext cx="1314682" cy="724897"/>
            <a:chOff x="6743700" y="760413"/>
            <a:chExt cx="1752600" cy="1733550"/>
          </a:xfrm>
        </p:grpSpPr>
        <p:grpSp>
          <p:nvGrpSpPr>
            <p:cNvPr id="298" name="Group 297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300" name="Rounded Rectangle 299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301" name="Rounded Rectangle 300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299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302" name="TextBox 301"/>
          <p:cNvSpPr txBox="1"/>
          <p:nvPr/>
        </p:nvSpPr>
        <p:spPr>
          <a:xfrm>
            <a:off x="7269110" y="1628011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svc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4934" y="3987550"/>
            <a:ext cx="71288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Open Sans Light"/>
                <a:cs typeface="Open Sans Light"/>
              </a:rPr>
              <a:t>other</a:t>
            </a:r>
            <a:br>
              <a:rPr lang="en-US" sz="1400" b="1" dirty="0" smtClean="0">
                <a:latin typeface="Open Sans Light"/>
                <a:cs typeface="Open Sans Light"/>
              </a:rPr>
            </a:br>
            <a:r>
              <a:rPr lang="en-US" sz="1400" b="1" dirty="0" smtClean="0">
                <a:latin typeface="Open Sans Light"/>
                <a:cs typeface="Open Sans Light"/>
              </a:rPr>
              <a:t>clouds</a:t>
            </a:r>
            <a:endParaRPr lang="en-US" sz="1400" b="1" dirty="0">
              <a:latin typeface="Open Sans Light"/>
              <a:cs typeface="Open Sans Light"/>
            </a:endParaRPr>
          </a:p>
        </p:txBody>
      </p:sp>
      <p:cxnSp>
        <p:nvCxnSpPr>
          <p:cNvPr id="87" name="Straight Connector 86"/>
          <p:cNvCxnSpPr>
            <a:stCxn id="80" idx="2"/>
            <a:endCxn id="69" idx="1"/>
          </p:cNvCxnSpPr>
          <p:nvPr/>
        </p:nvCxnSpPr>
        <p:spPr>
          <a:xfrm rot="16200000" flipH="1">
            <a:off x="1156563" y="2773801"/>
            <a:ext cx="634459" cy="1079287"/>
          </a:xfrm>
          <a:prstGeom prst="bentConnector2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4" idx="2"/>
            <a:endCxn id="83" idx="0"/>
          </p:cNvCxnSpPr>
          <p:nvPr/>
        </p:nvCxnSpPr>
        <p:spPr>
          <a:xfrm flipH="1">
            <a:off x="931379" y="3789399"/>
            <a:ext cx="2770" cy="198151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600235" y="3523263"/>
            <a:ext cx="667828" cy="26613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DNS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36" y="3360449"/>
            <a:ext cx="450376" cy="540452"/>
          </a:xfrm>
          <a:prstGeom prst="rect">
            <a:avLst/>
          </a:prstGeom>
        </p:spPr>
      </p:pic>
      <p:grpSp>
        <p:nvGrpSpPr>
          <p:cNvPr id="126" name="Group 125"/>
          <p:cNvGrpSpPr/>
          <p:nvPr/>
        </p:nvGrpSpPr>
        <p:grpSpPr>
          <a:xfrm>
            <a:off x="3360414" y="3719839"/>
            <a:ext cx="6441081" cy="2569733"/>
            <a:chOff x="2549525" y="760413"/>
            <a:chExt cx="1689100" cy="1652298"/>
          </a:xfrm>
        </p:grpSpPr>
        <p:sp>
          <p:nvSpPr>
            <p:cNvPr id="127" name="Rounded Rectangle 126"/>
            <p:cNvSpPr/>
            <p:nvPr/>
          </p:nvSpPr>
          <p:spPr>
            <a:xfrm>
              <a:off x="2549525" y="760413"/>
              <a:ext cx="1689100" cy="16522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28" name="TextBox 32"/>
            <p:cNvSpPr txBox="1">
              <a:spLocks noChangeArrowheads="1"/>
            </p:cNvSpPr>
            <p:nvPr/>
          </p:nvSpPr>
          <p:spPr bwMode="auto">
            <a:xfrm>
              <a:off x="3022294" y="2245015"/>
              <a:ext cx="447120" cy="166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Availability </a:t>
              </a:r>
              <a:r>
                <a:rPr lang="en-US" sz="1200" b="1" dirty="0" smtClean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Zone b</a:t>
              </a:r>
              <a:endParaRPr lang="en-US" sz="1200" b="1" dirty="0">
                <a:solidFill>
                  <a:srgbClr val="F7981F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pic>
        <p:nvPicPr>
          <p:cNvPr id="89" name="Picture 8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227" y="3093784"/>
            <a:ext cx="538196" cy="564238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3357449" y="3229308"/>
            <a:ext cx="1184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VPC Peering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93" name="Straight Connector 92"/>
          <p:cNvCxnSpPr>
            <a:stCxn id="89" idx="0"/>
          </p:cNvCxnSpPr>
          <p:nvPr/>
        </p:nvCxnSpPr>
        <p:spPr>
          <a:xfrm flipV="1">
            <a:off x="3194325" y="2860573"/>
            <a:ext cx="308757" cy="233211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9" idx="2"/>
          </p:cNvCxnSpPr>
          <p:nvPr/>
        </p:nvCxnSpPr>
        <p:spPr>
          <a:xfrm>
            <a:off x="3194325" y="3658022"/>
            <a:ext cx="269098" cy="231805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468432" y="348051"/>
            <a:ext cx="751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region 1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6772970" y="453798"/>
            <a:ext cx="1917130" cy="229833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125511" y="634394"/>
            <a:ext cx="79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private</a:t>
            </a:r>
            <a:r>
              <a:rPr lang="en-US" sz="1200" b="1" dirty="0">
                <a:latin typeface="Open Sans Light"/>
                <a:cs typeface="Open Sans Light"/>
              </a:rPr>
              <a:t/>
            </a:r>
            <a:br>
              <a:rPr lang="en-US" sz="1200" b="1" dirty="0">
                <a:latin typeface="Open Sans Light"/>
                <a:cs typeface="Open Sans Light"/>
              </a:rPr>
            </a:br>
            <a:r>
              <a:rPr lang="en-US" sz="1200" b="1" dirty="0" smtClean="0">
                <a:latin typeface="Open Sans Light"/>
                <a:cs typeface="Open Sans Light"/>
              </a:rPr>
              <a:t>subnet</a:t>
            </a:r>
          </a:p>
          <a:p>
            <a:r>
              <a:rPr lang="en-US" sz="1200" b="1" dirty="0" smtClean="0">
                <a:latin typeface="Open Sans Light"/>
                <a:cs typeface="Open Sans Light"/>
              </a:rPr>
              <a:t>2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5020" y="416999"/>
            <a:ext cx="215900" cy="241300"/>
          </a:xfrm>
          <a:prstGeom prst="rect">
            <a:avLst/>
          </a:prstGeom>
        </p:spPr>
      </p:pic>
      <p:cxnSp>
        <p:nvCxnSpPr>
          <p:cNvPr id="103" name="Straight Connector 102"/>
          <p:cNvCxnSpPr>
            <a:stCxn id="69" idx="0"/>
            <a:endCxn id="53" idx="2"/>
          </p:cNvCxnSpPr>
          <p:nvPr/>
        </p:nvCxnSpPr>
        <p:spPr>
          <a:xfrm flipV="1">
            <a:off x="2238624" y="3050841"/>
            <a:ext cx="8484" cy="309608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80" idx="2"/>
            <a:endCxn id="53" idx="2"/>
          </p:cNvCxnSpPr>
          <p:nvPr/>
        </p:nvCxnSpPr>
        <p:spPr>
          <a:xfrm rot="16200000" flipH="1">
            <a:off x="1563316" y="2367048"/>
            <a:ext cx="54625" cy="1312959"/>
          </a:xfrm>
          <a:prstGeom prst="bentConnector3">
            <a:avLst>
              <a:gd name="adj1" fmla="val 518490"/>
            </a:avLst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4" name="Picture 123" descr="Interne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07" y="2996215"/>
            <a:ext cx="423870" cy="42387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24" y="1655754"/>
            <a:ext cx="532112" cy="423719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1102222" y="1867063"/>
            <a:ext cx="517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VPN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805" y="3394344"/>
            <a:ext cx="430108" cy="450920"/>
          </a:xfrm>
          <a:prstGeom prst="rect">
            <a:avLst/>
          </a:prstGeom>
        </p:spPr>
      </p:pic>
      <p:pic>
        <p:nvPicPr>
          <p:cNvPr id="106" name="Picture 105" descr="Corporate-Data-Center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20" y="1611061"/>
            <a:ext cx="569862" cy="569862"/>
          </a:xfrm>
          <a:prstGeom prst="rect">
            <a:avLst/>
          </a:prstGeom>
        </p:spPr>
      </p:pic>
      <p:cxnSp>
        <p:nvCxnSpPr>
          <p:cNvPr id="108" name="Straight Connector 107"/>
          <p:cNvCxnSpPr>
            <a:endCxn id="107" idx="1"/>
          </p:cNvCxnSpPr>
          <p:nvPr/>
        </p:nvCxnSpPr>
        <p:spPr>
          <a:xfrm>
            <a:off x="1243443" y="1862563"/>
            <a:ext cx="237881" cy="5051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88" idx="3"/>
          </p:cNvCxnSpPr>
          <p:nvPr/>
        </p:nvCxnSpPr>
        <p:spPr>
          <a:xfrm flipV="1">
            <a:off x="8557065" y="1567455"/>
            <a:ext cx="410534" cy="12899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441771" y="3787204"/>
            <a:ext cx="45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Open Sans Light"/>
                <a:cs typeface="Open Sans Light"/>
              </a:rPr>
              <a:t>IG</a:t>
            </a:r>
            <a:endParaRPr lang="en-US" sz="1400" b="1" dirty="0">
              <a:latin typeface="Open Sans Light"/>
              <a:cs typeface="Open Sans Light"/>
            </a:endParaRPr>
          </a:p>
        </p:txBody>
      </p:sp>
      <p:cxnSp>
        <p:nvCxnSpPr>
          <p:cNvPr id="120" name="Straight Connector 119"/>
          <p:cNvCxnSpPr>
            <a:stCxn id="255" idx="2"/>
            <a:endCxn id="106" idx="0"/>
          </p:cNvCxnSpPr>
          <p:nvPr/>
        </p:nvCxnSpPr>
        <p:spPr>
          <a:xfrm>
            <a:off x="941294" y="1493630"/>
            <a:ext cx="5457" cy="117431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69193" y="2176413"/>
            <a:ext cx="920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public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129" name="Straight Connector 128"/>
          <p:cNvCxnSpPr>
            <a:stCxn id="177" idx="3"/>
            <a:endCxn id="191" idx="1"/>
          </p:cNvCxnSpPr>
          <p:nvPr/>
        </p:nvCxnSpPr>
        <p:spPr>
          <a:xfrm flipV="1">
            <a:off x="6331619" y="980963"/>
            <a:ext cx="863177" cy="1092986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67" idx="3"/>
            <a:endCxn id="289" idx="1"/>
          </p:cNvCxnSpPr>
          <p:nvPr/>
        </p:nvCxnSpPr>
        <p:spPr>
          <a:xfrm flipV="1">
            <a:off x="2463812" y="1780856"/>
            <a:ext cx="1478216" cy="569932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667067" y="404207"/>
            <a:ext cx="797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routing:</a:t>
            </a:r>
            <a:endParaRPr lang="en-US" sz="1200" b="1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082677765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74" grpId="0" animBg="1"/>
      <p:bldP spid="80" grpId="0" animBg="1"/>
      <p:bldP spid="88" grpId="0" animBg="1"/>
      <p:bldP spid="53" grpId="0"/>
      <p:bldP spid="95" grpId="0"/>
      <p:bldP spid="149" grpId="0"/>
      <p:bldP spid="178" grpId="0"/>
      <p:bldP spid="197" grpId="0"/>
      <p:bldP spid="255" grpId="0" animBg="1"/>
      <p:bldP spid="261" grpId="0"/>
      <p:bldP spid="267" grpId="0"/>
      <p:bldP spid="288" grpId="0" animBg="1"/>
      <p:bldP spid="295" grpId="0"/>
      <p:bldP spid="302" grpId="0"/>
      <p:bldP spid="83" grpId="0" animBg="1"/>
      <p:bldP spid="84" grpId="0" animBg="1"/>
      <p:bldP spid="91" grpId="0"/>
      <p:bldP spid="99" grpId="0"/>
      <p:bldP spid="100" grpId="0" animBg="1"/>
      <p:bldP spid="101" grpId="0"/>
      <p:bldP spid="115" grpId="0"/>
      <p:bldP spid="114" grpId="0"/>
      <p:bldP spid="123" grpId="0"/>
      <p:bldP spid="1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811496" y="519338"/>
            <a:ext cx="1645197" cy="2032263"/>
            <a:chOff x="463550" y="760414"/>
            <a:chExt cx="1709738" cy="1642217"/>
          </a:xfrm>
        </p:grpSpPr>
        <p:sp>
          <p:nvSpPr>
            <p:cNvPr id="30" name="Rounded Rectangle 29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31" name="TextBox 31"/>
            <p:cNvSpPr txBox="1">
              <a:spLocks noChangeArrowheads="1"/>
            </p:cNvSpPr>
            <p:nvPr/>
          </p:nvSpPr>
          <p:spPr bwMode="auto">
            <a:xfrm>
              <a:off x="546099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2350" y="313109"/>
            <a:ext cx="8265639" cy="2748690"/>
            <a:chOff x="2549525" y="760413"/>
            <a:chExt cx="1689100" cy="1652298"/>
          </a:xfrm>
        </p:grpSpPr>
        <p:sp>
          <p:nvSpPr>
            <p:cNvPr id="33" name="Rounded Rectangle 32"/>
            <p:cNvSpPr/>
            <p:nvPr/>
          </p:nvSpPr>
          <p:spPr>
            <a:xfrm>
              <a:off x="2549525" y="760413"/>
              <a:ext cx="1689100" cy="16522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34" name="TextBox 32"/>
            <p:cNvSpPr txBox="1">
              <a:spLocks noChangeArrowheads="1"/>
            </p:cNvSpPr>
            <p:nvPr/>
          </p:nvSpPr>
          <p:spPr bwMode="auto">
            <a:xfrm>
              <a:off x="2941558" y="2248239"/>
              <a:ext cx="447120" cy="16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Availability </a:t>
              </a:r>
              <a:r>
                <a:rPr lang="en-US" sz="1200" b="1" dirty="0" smtClean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Zone a</a:t>
              </a:r>
              <a:endParaRPr lang="en-US" sz="1200" b="1" dirty="0">
                <a:solidFill>
                  <a:srgbClr val="F7981F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pic>
        <p:nvPicPr>
          <p:cNvPr id="143" name="Picture 1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36" y="759797"/>
            <a:ext cx="1052372" cy="365463"/>
          </a:xfrm>
          <a:prstGeom prst="rect">
            <a:avLst/>
          </a:prstGeom>
        </p:spPr>
      </p:pic>
      <p:grpSp>
        <p:nvGrpSpPr>
          <p:cNvPr id="144" name="Group 143"/>
          <p:cNvGrpSpPr/>
          <p:nvPr/>
        </p:nvGrpSpPr>
        <p:grpSpPr>
          <a:xfrm>
            <a:off x="952848" y="672631"/>
            <a:ext cx="1314682" cy="725928"/>
            <a:chOff x="6743700" y="760413"/>
            <a:chExt cx="1752600" cy="1733550"/>
          </a:xfrm>
        </p:grpSpPr>
        <p:grpSp>
          <p:nvGrpSpPr>
            <p:cNvPr id="145" name="Group 144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47" name="Rounded Rectangle 146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48" name="Rounded Rectangle 147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46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1175658" y="790295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Web app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177" name="Picture 1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156" y="1281626"/>
            <a:ext cx="433410" cy="520092"/>
          </a:xfrm>
          <a:prstGeom prst="rect">
            <a:avLst/>
          </a:prstGeom>
        </p:spPr>
      </p:pic>
      <p:sp>
        <p:nvSpPr>
          <p:cNvPr id="178" name="TextBox 177"/>
          <p:cNvSpPr txBox="1"/>
          <p:nvPr/>
        </p:nvSpPr>
        <p:spPr>
          <a:xfrm>
            <a:off x="2674764" y="1751234"/>
            <a:ext cx="9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Elastic Load Balancer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179" name="Straight Connector 178"/>
          <p:cNvCxnSpPr>
            <a:stCxn id="30" idx="3"/>
            <a:endCxn id="177" idx="1"/>
          </p:cNvCxnSpPr>
          <p:nvPr/>
        </p:nvCxnSpPr>
        <p:spPr>
          <a:xfrm>
            <a:off x="2456693" y="1535470"/>
            <a:ext cx="516463" cy="6202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3935499" y="532237"/>
            <a:ext cx="1645197" cy="2032263"/>
            <a:chOff x="463550" y="760414"/>
            <a:chExt cx="1709738" cy="1642217"/>
          </a:xfrm>
        </p:grpSpPr>
        <p:sp>
          <p:nvSpPr>
            <p:cNvPr id="188" name="Rounded Rectangle 187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89" name="TextBox 31"/>
            <p:cNvSpPr txBox="1">
              <a:spLocks noChangeArrowheads="1"/>
            </p:cNvSpPr>
            <p:nvPr/>
          </p:nvSpPr>
          <p:spPr bwMode="auto">
            <a:xfrm>
              <a:off x="546099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cxnSp>
        <p:nvCxnSpPr>
          <p:cNvPr id="190" name="Straight Connector 189"/>
          <p:cNvCxnSpPr>
            <a:stCxn id="177" idx="3"/>
            <a:endCxn id="188" idx="1"/>
          </p:cNvCxnSpPr>
          <p:nvPr/>
        </p:nvCxnSpPr>
        <p:spPr>
          <a:xfrm>
            <a:off x="3406566" y="1541672"/>
            <a:ext cx="528933" cy="6697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1" name="Picture 1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427" y="772696"/>
            <a:ext cx="1052372" cy="352564"/>
          </a:xfrm>
          <a:prstGeom prst="rect">
            <a:avLst/>
          </a:prstGeom>
        </p:spPr>
      </p:pic>
      <p:grpSp>
        <p:nvGrpSpPr>
          <p:cNvPr id="192" name="Group 191"/>
          <p:cNvGrpSpPr/>
          <p:nvPr/>
        </p:nvGrpSpPr>
        <p:grpSpPr>
          <a:xfrm>
            <a:off x="4076851" y="685530"/>
            <a:ext cx="1314682" cy="713029"/>
            <a:chOff x="6743700" y="760413"/>
            <a:chExt cx="1752600" cy="1733550"/>
          </a:xfrm>
        </p:grpSpPr>
        <p:grpSp>
          <p:nvGrpSpPr>
            <p:cNvPr id="193" name="Group 192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95" name="Rounded Rectangle 19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96" name="Rounded Rectangle 19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94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4293899" y="789684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svc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260" name="Picture 2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9142" y="372186"/>
            <a:ext cx="215900" cy="241300"/>
          </a:xfrm>
          <a:prstGeom prst="rect">
            <a:avLst/>
          </a:prstGeom>
        </p:spPr>
      </p:pic>
      <p:sp>
        <p:nvSpPr>
          <p:cNvPr id="261" name="TextBox 260"/>
          <p:cNvSpPr txBox="1"/>
          <p:nvPr/>
        </p:nvSpPr>
        <p:spPr>
          <a:xfrm>
            <a:off x="2584962" y="644448"/>
            <a:ext cx="79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Open Sans Light"/>
                <a:cs typeface="Open Sans Light"/>
              </a:rPr>
              <a:t>public</a:t>
            </a:r>
            <a:br>
              <a:rPr lang="en-US" sz="1200" b="1" dirty="0">
                <a:latin typeface="Open Sans Light"/>
                <a:cs typeface="Open Sans Light"/>
              </a:rPr>
            </a:br>
            <a:r>
              <a:rPr lang="en-US" sz="1200" b="1" dirty="0">
                <a:latin typeface="Open Sans Light"/>
                <a:cs typeface="Open Sans Light"/>
              </a:rPr>
              <a:t>VPC</a:t>
            </a:r>
          </a:p>
          <a:p>
            <a:r>
              <a:rPr lang="en-US" sz="1200" b="1" dirty="0" smtClean="0">
                <a:latin typeface="Open Sans Light"/>
                <a:cs typeface="Open Sans Light"/>
              </a:rPr>
              <a:t>subnet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288" name="Rounded Rectangle 287"/>
          <p:cNvSpPr/>
          <p:nvPr/>
        </p:nvSpPr>
        <p:spPr>
          <a:xfrm>
            <a:off x="667832" y="412205"/>
            <a:ext cx="1917130" cy="229833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289" name="Picture 2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78" y="1566139"/>
            <a:ext cx="1052372" cy="365463"/>
          </a:xfrm>
          <a:prstGeom prst="rect">
            <a:avLst/>
          </a:prstGeom>
        </p:spPr>
      </p:pic>
      <p:grpSp>
        <p:nvGrpSpPr>
          <p:cNvPr id="290" name="Group 289"/>
          <p:cNvGrpSpPr/>
          <p:nvPr/>
        </p:nvGrpSpPr>
        <p:grpSpPr>
          <a:xfrm>
            <a:off x="951690" y="1478972"/>
            <a:ext cx="1314682" cy="737797"/>
            <a:chOff x="6743700" y="760413"/>
            <a:chExt cx="1752600" cy="1733550"/>
          </a:xfrm>
        </p:grpSpPr>
        <p:grpSp>
          <p:nvGrpSpPr>
            <p:cNvPr id="291" name="Group 290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293" name="Rounded Rectangle 292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294" name="Rounded Rectangle 293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292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295" name="TextBox 294"/>
          <p:cNvSpPr txBox="1"/>
          <p:nvPr/>
        </p:nvSpPr>
        <p:spPr>
          <a:xfrm>
            <a:off x="1174500" y="1596637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Web app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296" name="Picture 2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69" y="1579038"/>
            <a:ext cx="1052372" cy="352564"/>
          </a:xfrm>
          <a:prstGeom prst="rect">
            <a:avLst/>
          </a:prstGeom>
        </p:spPr>
      </p:pic>
      <p:grpSp>
        <p:nvGrpSpPr>
          <p:cNvPr id="297" name="Group 296"/>
          <p:cNvGrpSpPr/>
          <p:nvPr/>
        </p:nvGrpSpPr>
        <p:grpSpPr>
          <a:xfrm>
            <a:off x="4075693" y="1491872"/>
            <a:ext cx="1314682" cy="724897"/>
            <a:chOff x="6743700" y="760413"/>
            <a:chExt cx="1752600" cy="1733550"/>
          </a:xfrm>
        </p:grpSpPr>
        <p:grpSp>
          <p:nvGrpSpPr>
            <p:cNvPr id="298" name="Group 297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300" name="Rounded Rectangle 299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301" name="Rounded Rectangle 300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299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302" name="TextBox 301"/>
          <p:cNvSpPr txBox="1"/>
          <p:nvPr/>
        </p:nvSpPr>
        <p:spPr>
          <a:xfrm>
            <a:off x="4292741" y="1596026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svc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3796601" y="421813"/>
            <a:ext cx="4824610" cy="229833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187629" y="640893"/>
            <a:ext cx="79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private</a:t>
            </a:r>
            <a:r>
              <a:rPr lang="en-US" sz="1200" b="1" dirty="0">
                <a:latin typeface="Open Sans Light"/>
                <a:cs typeface="Open Sans Light"/>
              </a:rPr>
              <a:t/>
            </a:r>
            <a:br>
              <a:rPr lang="en-US" sz="1200" b="1" dirty="0">
                <a:latin typeface="Open Sans Light"/>
                <a:cs typeface="Open Sans Light"/>
              </a:rPr>
            </a:br>
            <a:r>
              <a:rPr lang="en-US" sz="1200" b="1" dirty="0">
                <a:latin typeface="Open Sans Light"/>
                <a:cs typeface="Open Sans Light"/>
              </a:rPr>
              <a:t>VPC</a:t>
            </a:r>
          </a:p>
          <a:p>
            <a:r>
              <a:rPr lang="en-US" sz="1200" b="1" dirty="0" smtClean="0">
                <a:latin typeface="Open Sans Light"/>
                <a:cs typeface="Open Sans Light"/>
              </a:rPr>
              <a:t>subnet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8651" y="385014"/>
            <a:ext cx="215900" cy="241300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2674764" y="3567628"/>
            <a:ext cx="797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Cache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674763" y="4233135"/>
            <a:ext cx="101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Database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6243200" y="522372"/>
            <a:ext cx="1645197" cy="2032263"/>
            <a:chOff x="463550" y="760414"/>
            <a:chExt cx="1709738" cy="1642217"/>
          </a:xfrm>
        </p:grpSpPr>
        <p:sp>
          <p:nvSpPr>
            <p:cNvPr id="52" name="Rounded Rectangle 51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53" name="TextBox 31"/>
            <p:cNvSpPr txBox="1">
              <a:spLocks noChangeArrowheads="1"/>
            </p:cNvSpPr>
            <p:nvPr/>
          </p:nvSpPr>
          <p:spPr bwMode="auto">
            <a:xfrm>
              <a:off x="546099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128" y="762831"/>
            <a:ext cx="1052372" cy="352564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6384552" y="675665"/>
            <a:ext cx="1314682" cy="713029"/>
            <a:chOff x="6743700" y="760413"/>
            <a:chExt cx="1752600" cy="1733550"/>
          </a:xfrm>
        </p:grpSpPr>
        <p:grpSp>
          <p:nvGrpSpPr>
            <p:cNvPr id="56" name="Group 55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57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601600" y="779819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DB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970" y="1569173"/>
            <a:ext cx="1052372" cy="352564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6383394" y="1482007"/>
            <a:ext cx="1314682" cy="724897"/>
            <a:chOff x="6743700" y="760413"/>
            <a:chExt cx="1752600" cy="1733550"/>
          </a:xfrm>
        </p:grpSpPr>
        <p:grpSp>
          <p:nvGrpSpPr>
            <p:cNvPr id="63" name="Group 62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64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6600442" y="1586161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DB</a:t>
            </a:r>
            <a:endParaRPr lang="en-US" sz="1200" b="1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946490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178" grpId="0"/>
      <p:bldP spid="197" grpId="0"/>
      <p:bldP spid="261" grpId="0"/>
      <p:bldP spid="288" grpId="0" animBg="1"/>
      <p:bldP spid="295" grpId="0"/>
      <p:bldP spid="302" grpId="0"/>
      <p:bldP spid="100" grpId="0" animBg="1"/>
      <p:bldP spid="101" grpId="0"/>
      <p:bldP spid="105" grpId="0"/>
      <p:bldP spid="106" grpId="0"/>
      <p:bldP spid="60" grpId="0"/>
      <p:bldP spid="6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11022</TotalTime>
  <Words>106</Words>
  <Application>Microsoft Macintosh PowerPoint</Application>
  <PresentationFormat>On-screen Show (4:3)</PresentationFormat>
  <Paragraphs>61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</dc:creator>
  <cp:lastModifiedBy>.</cp:lastModifiedBy>
  <cp:revision>477</cp:revision>
  <dcterms:created xsi:type="dcterms:W3CDTF">2016-05-21T17:47:57Z</dcterms:created>
  <dcterms:modified xsi:type="dcterms:W3CDTF">2016-06-20T14:22:08Z</dcterms:modified>
</cp:coreProperties>
</file>