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51" r:id="rId2"/>
    <p:sldId id="352" r:id="rId3"/>
    <p:sldId id="353" r:id="rId4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8" autoAdjust="0"/>
  </p:normalViewPr>
  <p:slideViewPr>
    <p:cSldViewPr snapToGrid="0" snapToObjects="1">
      <p:cViewPr>
        <p:scale>
          <a:sx n="125" d="100"/>
          <a:sy n="125" d="100"/>
        </p:scale>
        <p:origin x="-424" y="-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8/24/16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8/24/16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5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5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5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8/24/16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215"/>
          <p:cNvSpPr/>
          <p:nvPr/>
        </p:nvSpPr>
        <p:spPr>
          <a:xfrm>
            <a:off x="5591934" y="1495639"/>
            <a:ext cx="703557" cy="62018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Jekyll,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etc.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4318941" y="1146744"/>
            <a:ext cx="1008268" cy="1350724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topic2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113" name="Straight Arrow Connector 4"/>
          <p:cNvCxnSpPr>
            <a:stCxn id="86" idx="3"/>
            <a:endCxn id="116" idx="1"/>
          </p:cNvCxnSpPr>
          <p:nvPr/>
        </p:nvCxnSpPr>
        <p:spPr>
          <a:xfrm flipV="1">
            <a:off x="5327209" y="1816419"/>
            <a:ext cx="1260668" cy="56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/>
          <p:cNvSpPr/>
          <p:nvPr/>
        </p:nvSpPr>
        <p:spPr>
          <a:xfrm>
            <a:off x="6587877" y="992569"/>
            <a:ext cx="1708654" cy="164770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_site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6793379" y="1547110"/>
            <a:ext cx="1356949" cy="956122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others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48" name="Can 47"/>
          <p:cNvSpPr/>
          <p:nvPr/>
        </p:nvSpPr>
        <p:spPr>
          <a:xfrm>
            <a:off x="2933022" y="300137"/>
            <a:ext cx="1477844" cy="381426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portfolio.csv</a:t>
            </a:r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081597" y="2825080"/>
            <a:ext cx="3309467" cy="223682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jekyll-data-driven-website-v05.pptx. Copyright 2016 Wilson Mar.  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cxnSp>
        <p:nvCxnSpPr>
          <p:cNvPr id="52" name="Straight Arrow Connector 4"/>
          <p:cNvCxnSpPr>
            <a:stCxn id="69" idx="3"/>
          </p:cNvCxnSpPr>
          <p:nvPr/>
        </p:nvCxnSpPr>
        <p:spPr>
          <a:xfrm flipV="1">
            <a:off x="2059084" y="630643"/>
            <a:ext cx="888120" cy="451794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302855" y="937230"/>
            <a:ext cx="745014" cy="323149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parser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63" name="Straight Arrow Connector 4"/>
          <p:cNvCxnSpPr>
            <a:stCxn id="48" idx="3"/>
            <a:endCxn id="55" idx="0"/>
          </p:cNvCxnSpPr>
          <p:nvPr/>
        </p:nvCxnSpPr>
        <p:spPr>
          <a:xfrm>
            <a:off x="3671944" y="681563"/>
            <a:ext cx="3418" cy="255667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248774" y="1067432"/>
            <a:ext cx="1008268" cy="1350724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topic.md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484880" y="1535123"/>
            <a:ext cx="601962" cy="489264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text file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68" name="Straight Arrow Connector 4"/>
          <p:cNvCxnSpPr>
            <a:endCxn id="66" idx="0"/>
          </p:cNvCxnSpPr>
          <p:nvPr/>
        </p:nvCxnSpPr>
        <p:spPr>
          <a:xfrm flipH="1">
            <a:off x="3785861" y="1250219"/>
            <a:ext cx="3819" cy="28490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4"/>
          <p:cNvCxnSpPr>
            <a:stCxn id="66" idx="3"/>
          </p:cNvCxnSpPr>
          <p:nvPr/>
        </p:nvCxnSpPr>
        <p:spPr>
          <a:xfrm flipV="1">
            <a:off x="4086842" y="1768410"/>
            <a:ext cx="324024" cy="11345"/>
          </a:xfrm>
          <a:prstGeom prst="straightConnector1">
            <a:avLst/>
          </a:prstGeom>
          <a:ln w="25400">
            <a:solidFill>
              <a:srgbClr val="F4A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isplay 68"/>
          <p:cNvSpPr/>
          <p:nvPr/>
        </p:nvSpPr>
        <p:spPr>
          <a:xfrm>
            <a:off x="996033" y="803512"/>
            <a:ext cx="1063051" cy="557850"/>
          </a:xfrm>
          <a:prstGeom prst="flowChartDisplay">
            <a:avLst/>
          </a:prstGeom>
          <a:solidFill>
            <a:srgbClr val="F4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MS Excel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79" name="Straight Arrow Connector 4"/>
          <p:cNvCxnSpPr>
            <a:endCxn id="48" idx="2"/>
          </p:cNvCxnSpPr>
          <p:nvPr/>
        </p:nvCxnSpPr>
        <p:spPr>
          <a:xfrm>
            <a:off x="1859633" y="486685"/>
            <a:ext cx="1073389" cy="41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039066" y="182884"/>
            <a:ext cx="10034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manual</a:t>
            </a:r>
          </a:p>
          <a:p>
            <a:r>
              <a:rPr lang="en-US" sz="1600" dirty="0" smtClean="0">
                <a:latin typeface="Open Sans Light"/>
                <a:cs typeface="Open Sans Light"/>
              </a:rPr>
              <a:t>edit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61604" y="1390961"/>
            <a:ext cx="8771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---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{include}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---</a:t>
            </a:r>
          </a:p>
          <a:p>
            <a:r>
              <a:rPr lang="en-US" dirty="0" smtClean="0">
                <a:solidFill>
                  <a:srgbClr val="F4A900"/>
                </a:solidFill>
              </a:rPr>
              <a:t>    {{ ? }}</a:t>
            </a:r>
            <a:endParaRPr lang="en-US" dirty="0">
              <a:solidFill>
                <a:srgbClr val="F4A900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720283" y="1403554"/>
            <a:ext cx="1329543" cy="1014602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topic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845273" y="1778570"/>
            <a:ext cx="1079558" cy="541944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Open Sans Light"/>
                <a:cs typeface="Open Sans Light"/>
              </a:rPr>
              <a:t>index.html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123" name="Display 122"/>
          <p:cNvSpPr/>
          <p:nvPr/>
        </p:nvSpPr>
        <p:spPr>
          <a:xfrm>
            <a:off x="6634469" y="272728"/>
            <a:ext cx="1479311" cy="581631"/>
          </a:xfrm>
          <a:prstGeom prst="flowChartDisplay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smtClean="0">
                <a:latin typeface="Open Sans Light"/>
                <a:cs typeface="Open Sans Light"/>
              </a:rPr>
              <a:t>visitor</a:t>
            </a:r>
            <a:br>
              <a:rPr lang="en-US" sz="1600" dirty="0" smtClean="0">
                <a:latin typeface="Open Sans Light"/>
                <a:cs typeface="Open Sans Light"/>
              </a:rPr>
            </a:br>
            <a:r>
              <a:rPr lang="en-US" sz="1600" dirty="0" smtClean="0">
                <a:latin typeface="Open Sans Light"/>
                <a:cs typeface="Open Sans Light"/>
              </a:rPr>
              <a:t>browser</a:t>
            </a:r>
            <a:endParaRPr lang="en-US" sz="1600" dirty="0">
              <a:latin typeface="Open Sans Light"/>
              <a:cs typeface="Open Sans Light"/>
            </a:endParaRPr>
          </a:p>
        </p:txBody>
      </p:sp>
      <p:cxnSp>
        <p:nvCxnSpPr>
          <p:cNvPr id="125" name="Straight Arrow Connector 4"/>
          <p:cNvCxnSpPr>
            <a:stCxn id="110" idx="0"/>
            <a:endCxn id="123" idx="2"/>
          </p:cNvCxnSpPr>
          <p:nvPr/>
        </p:nvCxnSpPr>
        <p:spPr>
          <a:xfrm flipH="1" flipV="1">
            <a:off x="7374125" y="854359"/>
            <a:ext cx="10930" cy="5491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1873110" y="3534578"/>
            <a:ext cx="1059912" cy="30590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latin typeface="Open Sans Light"/>
                <a:cs typeface="Open Sans Light"/>
              </a:rPr>
              <a:t>Twitter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166" name="Straight Arrow Connector 4"/>
          <p:cNvCxnSpPr/>
          <p:nvPr/>
        </p:nvCxnSpPr>
        <p:spPr>
          <a:xfrm flipV="1">
            <a:off x="3404455" y="1260379"/>
            <a:ext cx="0" cy="1019772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/>
          <p:cNvSpPr/>
          <p:nvPr/>
        </p:nvSpPr>
        <p:spPr>
          <a:xfrm>
            <a:off x="3152311" y="2280151"/>
            <a:ext cx="1037580" cy="570029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file folder (photos)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184" name="Straight Arrow Connector 4"/>
          <p:cNvCxnSpPr>
            <a:stCxn id="183" idx="1"/>
            <a:endCxn id="187" idx="2"/>
          </p:cNvCxnSpPr>
          <p:nvPr/>
        </p:nvCxnSpPr>
        <p:spPr>
          <a:xfrm flipH="1" flipV="1">
            <a:off x="2649782" y="2247426"/>
            <a:ext cx="502529" cy="31774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184692" y="1857042"/>
            <a:ext cx="930180" cy="390384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process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196" name="Straight Arrow Connector 4"/>
          <p:cNvCxnSpPr>
            <a:stCxn id="228" idx="2"/>
            <a:endCxn id="139" idx="1"/>
          </p:cNvCxnSpPr>
          <p:nvPr/>
        </p:nvCxnSpPr>
        <p:spPr>
          <a:xfrm rot="16200000" flipH="1">
            <a:off x="1201511" y="2610036"/>
            <a:ext cx="1038286" cy="304910"/>
          </a:xfrm>
          <a:prstGeom prst="bentConnector2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4"/>
          <p:cNvCxnSpPr>
            <a:stCxn id="228" idx="2"/>
            <a:endCxn id="140" idx="1"/>
          </p:cNvCxnSpPr>
          <p:nvPr/>
        </p:nvCxnSpPr>
        <p:spPr>
          <a:xfrm rot="16200000" flipH="1">
            <a:off x="998564" y="2812982"/>
            <a:ext cx="1444181" cy="304911"/>
          </a:xfrm>
          <a:prstGeom prst="bentConnector2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4"/>
          <p:cNvCxnSpPr/>
          <p:nvPr/>
        </p:nvCxnSpPr>
        <p:spPr>
          <a:xfrm>
            <a:off x="4870096" y="1875314"/>
            <a:ext cx="0" cy="212380"/>
          </a:xfrm>
          <a:prstGeom prst="straightConnector1">
            <a:avLst/>
          </a:prstGeom>
          <a:ln w="25400">
            <a:solidFill>
              <a:srgbClr val="F4A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7027294" y="2012737"/>
            <a:ext cx="843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list/table</a:t>
            </a:r>
            <a:endParaRPr lang="en-US" dirty="0">
              <a:solidFill>
                <a:srgbClr val="F4A900"/>
              </a:solidFill>
            </a:endParaRPr>
          </a:p>
        </p:txBody>
      </p:sp>
      <p:cxnSp>
        <p:nvCxnSpPr>
          <p:cNvPr id="225" name="Straight Arrow Connector 4"/>
          <p:cNvCxnSpPr>
            <a:endCxn id="187" idx="0"/>
          </p:cNvCxnSpPr>
          <p:nvPr/>
        </p:nvCxnSpPr>
        <p:spPr>
          <a:xfrm flipH="1">
            <a:off x="2649782" y="681563"/>
            <a:ext cx="653073" cy="1175479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1036673" y="1852964"/>
            <a:ext cx="1063051" cy="39038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publisher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229" name="Straight Arrow Connector 4"/>
          <p:cNvCxnSpPr>
            <a:endCxn id="228" idx="0"/>
          </p:cNvCxnSpPr>
          <p:nvPr/>
        </p:nvCxnSpPr>
        <p:spPr>
          <a:xfrm flipH="1">
            <a:off x="1568199" y="681563"/>
            <a:ext cx="1546674" cy="117140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4"/>
          <p:cNvCxnSpPr>
            <a:stCxn id="183" idx="2"/>
            <a:endCxn id="214" idx="1"/>
          </p:cNvCxnSpPr>
          <p:nvPr/>
        </p:nvCxnSpPr>
        <p:spPr>
          <a:xfrm flipV="1">
            <a:off x="3671101" y="2166626"/>
            <a:ext cx="3356193" cy="68355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ounded Rectangle 242"/>
          <p:cNvSpPr/>
          <p:nvPr/>
        </p:nvSpPr>
        <p:spPr>
          <a:xfrm>
            <a:off x="4897507" y="351056"/>
            <a:ext cx="822960" cy="279587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GitHub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244" name="Straight Arrow Connector 4"/>
          <p:cNvCxnSpPr>
            <a:stCxn id="48" idx="4"/>
            <a:endCxn id="243" idx="1"/>
          </p:cNvCxnSpPr>
          <p:nvPr/>
        </p:nvCxnSpPr>
        <p:spPr>
          <a:xfrm>
            <a:off x="4410866" y="490850"/>
            <a:ext cx="486641" cy="0"/>
          </a:xfrm>
          <a:prstGeom prst="straightConnector1">
            <a:avLst/>
          </a:prstGeom>
          <a:ln w="25400"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"/>
          <p:cNvCxnSpPr>
            <a:endCxn id="243" idx="2"/>
          </p:cNvCxnSpPr>
          <p:nvPr/>
        </p:nvCxnSpPr>
        <p:spPr>
          <a:xfrm flipV="1">
            <a:off x="5308987" y="630643"/>
            <a:ext cx="0" cy="306587"/>
          </a:xfrm>
          <a:prstGeom prst="straightConnector1">
            <a:avLst/>
          </a:prstGeom>
          <a:ln w="25400"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n 50"/>
          <p:cNvSpPr/>
          <p:nvPr/>
        </p:nvSpPr>
        <p:spPr>
          <a:xfrm>
            <a:off x="1882118" y="2169057"/>
            <a:ext cx="453779" cy="244184"/>
          </a:xfrm>
          <a:prstGeom prst="can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4" name="Straight Arrow Connector 4"/>
          <p:cNvCxnSpPr>
            <a:stCxn id="56" idx="2"/>
            <a:endCxn id="216" idx="0"/>
          </p:cNvCxnSpPr>
          <p:nvPr/>
        </p:nvCxnSpPr>
        <p:spPr>
          <a:xfrm>
            <a:off x="5943712" y="1260379"/>
            <a:ext cx="1" cy="235260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5445738" y="980792"/>
            <a:ext cx="995947" cy="279587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 smtClean="0">
                <a:latin typeface="Open Sans Light"/>
                <a:cs typeface="Open Sans Light"/>
              </a:rPr>
              <a:t>template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943713" y="2844433"/>
            <a:ext cx="2179203" cy="390384"/>
          </a:xfrm>
          <a:prstGeom prst="rect">
            <a:avLst/>
          </a:prstGeom>
          <a:solidFill>
            <a:srgbClr val="F4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Open Sans Light"/>
                <a:ea typeface="Open Sans Light" charset="0"/>
                <a:cs typeface="Open Sans Light"/>
              </a:rPr>
              <a:t>form processing APIs</a:t>
            </a:r>
            <a:endParaRPr lang="en-US" sz="1600" dirty="0">
              <a:latin typeface="Open Sans Light"/>
              <a:ea typeface="Open Sans Light" charset="0"/>
              <a:cs typeface="Open Sans Light"/>
            </a:endParaRPr>
          </a:p>
        </p:txBody>
      </p:sp>
      <p:cxnSp>
        <p:nvCxnSpPr>
          <p:cNvPr id="60" name="Straight Arrow Connector 4"/>
          <p:cNvCxnSpPr>
            <a:endCxn id="58" idx="1"/>
          </p:cNvCxnSpPr>
          <p:nvPr/>
        </p:nvCxnSpPr>
        <p:spPr>
          <a:xfrm>
            <a:off x="7448938" y="3171489"/>
            <a:ext cx="0" cy="30464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4"/>
          <p:cNvCxnSpPr>
            <a:endCxn id="214" idx="2"/>
          </p:cNvCxnSpPr>
          <p:nvPr/>
        </p:nvCxnSpPr>
        <p:spPr>
          <a:xfrm flipV="1">
            <a:off x="7448938" y="2320514"/>
            <a:ext cx="0" cy="529666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n 57"/>
          <p:cNvSpPr/>
          <p:nvPr/>
        </p:nvSpPr>
        <p:spPr>
          <a:xfrm>
            <a:off x="7222048" y="3476134"/>
            <a:ext cx="453779" cy="244184"/>
          </a:xfrm>
          <a:prstGeom prst="can">
            <a:avLst/>
          </a:prstGeom>
          <a:solidFill>
            <a:srgbClr val="7F7F7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9" name="Straight Arrow Connector 4"/>
          <p:cNvCxnSpPr>
            <a:stCxn id="57" idx="1"/>
            <a:endCxn id="51" idx="3"/>
          </p:cNvCxnSpPr>
          <p:nvPr/>
        </p:nvCxnSpPr>
        <p:spPr>
          <a:xfrm rot="10800000">
            <a:off x="2109009" y="2413241"/>
            <a:ext cx="3834705" cy="626384"/>
          </a:xfrm>
          <a:prstGeom prst="bentConnector2">
            <a:avLst/>
          </a:prstGeom>
          <a:ln w="25400">
            <a:solidFill>
              <a:srgbClr val="F4A9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184692" y="2468254"/>
            <a:ext cx="1375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accent6"/>
                </a:solidFill>
                <a:latin typeface="Open Sans Light"/>
                <a:cs typeface="Open Sans Light"/>
              </a:rPr>
              <a:t>Compress</a:t>
            </a:r>
          </a:p>
        </p:txBody>
      </p:sp>
      <p:cxnSp>
        <p:nvCxnSpPr>
          <p:cNvPr id="70" name="Straight Arrow Connector 4"/>
          <p:cNvCxnSpPr>
            <a:stCxn id="58" idx="3"/>
          </p:cNvCxnSpPr>
          <p:nvPr/>
        </p:nvCxnSpPr>
        <p:spPr>
          <a:xfrm rot="5400000" flipH="1">
            <a:off x="3598172" y="-130448"/>
            <a:ext cx="1476972" cy="6224560"/>
          </a:xfrm>
          <a:prstGeom prst="bentConnector4">
            <a:avLst>
              <a:gd name="adj1" fmla="val -15478"/>
              <a:gd name="adj2" fmla="val 99971"/>
            </a:avLst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3110235" y="3334168"/>
            <a:ext cx="679445" cy="302204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latin typeface="Open Sans Light"/>
                <a:cs typeface="Open Sans Light"/>
              </a:rPr>
              <a:t>Email</a:t>
            </a:r>
            <a:endParaRPr lang="en-US" dirty="0">
              <a:latin typeface="Open Sans Light"/>
              <a:cs typeface="Open Sans Light"/>
            </a:endParaRPr>
          </a:p>
        </p:txBody>
      </p:sp>
      <p:cxnSp>
        <p:nvCxnSpPr>
          <p:cNvPr id="82" name="Straight Arrow Connector 4"/>
          <p:cNvCxnSpPr>
            <a:stCxn id="228" idx="2"/>
            <a:endCxn id="81" idx="1"/>
          </p:cNvCxnSpPr>
          <p:nvPr/>
        </p:nvCxnSpPr>
        <p:spPr>
          <a:xfrm rot="16200000" flipH="1">
            <a:off x="1718256" y="2093291"/>
            <a:ext cx="1241922" cy="1542036"/>
          </a:xfrm>
          <a:prstGeom prst="bentConnector2">
            <a:avLst/>
          </a:prstGeom>
          <a:ln w="25400">
            <a:solidFill>
              <a:srgbClr val="00A9F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1873109" y="3130532"/>
            <a:ext cx="1059913" cy="302204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latin typeface="Open Sans Light"/>
                <a:cs typeface="Open Sans Light"/>
              </a:rPr>
              <a:t>Instagram</a:t>
            </a:r>
            <a:endParaRPr lang="en-US" dirty="0">
              <a:latin typeface="Open Sans Light"/>
              <a:cs typeface="Open Sans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630322" y="3210320"/>
            <a:ext cx="602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cart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370953" y="3210320"/>
            <a:ext cx="1112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register</a:t>
            </a:r>
          </a:p>
        </p:txBody>
      </p:sp>
      <p:cxnSp>
        <p:nvCxnSpPr>
          <p:cNvPr id="87" name="Straight Arrow Connector 4"/>
          <p:cNvCxnSpPr>
            <a:stCxn id="55" idx="3"/>
          </p:cNvCxnSpPr>
          <p:nvPr/>
        </p:nvCxnSpPr>
        <p:spPr>
          <a:xfrm>
            <a:off x="4047869" y="1098805"/>
            <a:ext cx="200905" cy="116267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splay 98"/>
          <p:cNvSpPr/>
          <p:nvPr/>
        </p:nvSpPr>
        <p:spPr>
          <a:xfrm>
            <a:off x="996033" y="189490"/>
            <a:ext cx="1063051" cy="557850"/>
          </a:xfrm>
          <a:prstGeom prst="flowChartDisplay">
            <a:avLst/>
          </a:prstGeom>
          <a:solidFill>
            <a:srgbClr val="F4A9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600" dirty="0">
              <a:latin typeface="Open Sans Light"/>
              <a:cs typeface="Open Sans Ligh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83614" y="172724"/>
            <a:ext cx="10034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text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Open Sans Light"/>
                <a:cs typeface="Open Sans Light"/>
              </a:rPr>
              <a:t>editor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975438" y="2544294"/>
            <a:ext cx="1112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Open Sans Light"/>
                <a:cs typeface="Open Sans Light"/>
              </a:rPr>
              <a:t>search</a:t>
            </a:r>
            <a:endParaRPr lang="en-US" sz="1600" dirty="0" smtClean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032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86" grpId="0" animBg="1"/>
      <p:bldP spid="116" grpId="0" animBg="1"/>
      <p:bldP spid="117" grpId="0" animBg="1"/>
      <p:bldP spid="55" grpId="0" animBg="1"/>
      <p:bldP spid="64" grpId="0" animBg="1"/>
      <p:bldP spid="66" grpId="0" animBg="1"/>
      <p:bldP spid="69" grpId="0" animBg="1"/>
      <p:bldP spid="80" grpId="0"/>
      <p:bldP spid="74" grpId="0"/>
      <p:bldP spid="110" grpId="0" animBg="1"/>
      <p:bldP spid="119" grpId="0" animBg="1"/>
      <p:bldP spid="123" grpId="0" animBg="1"/>
      <p:bldP spid="140" grpId="0" animBg="1"/>
      <p:bldP spid="183" grpId="0" animBg="1"/>
      <p:bldP spid="187" grpId="0" animBg="1"/>
      <p:bldP spid="214" grpId="0"/>
      <p:bldP spid="228" grpId="0" animBg="1"/>
      <p:bldP spid="243" grpId="0" animBg="1"/>
      <p:bldP spid="51" grpId="0" animBg="1"/>
      <p:bldP spid="56" grpId="0" animBg="1"/>
      <p:bldP spid="57" grpId="0" animBg="1"/>
      <p:bldP spid="58" grpId="0" animBg="1"/>
      <p:bldP spid="67" grpId="0"/>
      <p:bldP spid="81" grpId="0" animBg="1"/>
      <p:bldP spid="139" grpId="0" animBg="1"/>
      <p:bldP spid="84" grpId="0"/>
      <p:bldP spid="85" grpId="0"/>
      <p:bldP spid="99" grpId="0" animBg="1"/>
      <p:bldP spid="100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Parser output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2688" y="330378"/>
            <a:ext cx="667754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images:</a:t>
            </a:r>
          </a:p>
          <a:p>
            <a:r>
              <a:rPr lang="en-US" dirty="0">
                <a:latin typeface="Courier New"/>
                <a:cs typeface="Courier New"/>
              </a:rPr>
              <a:t>  - image_file: PurplePerfection.jpg</a:t>
            </a:r>
          </a:p>
          <a:p>
            <a:r>
              <a:rPr lang="en-US" dirty="0">
                <a:latin typeface="Courier New"/>
                <a:cs typeface="Courier New"/>
              </a:rPr>
              <a:t>    thumb_file: PurplePerfection_thumb.jpg</a:t>
            </a:r>
          </a:p>
          <a:p>
            <a:r>
              <a:rPr lang="en-US" dirty="0">
                <a:latin typeface="Courier New"/>
                <a:cs typeface="Courier New"/>
              </a:rPr>
              <a:t>    thumb_width: 120</a:t>
            </a:r>
          </a:p>
          <a:p>
            <a:r>
              <a:rPr lang="en-US" dirty="0">
                <a:latin typeface="Courier New"/>
                <a:cs typeface="Courier New"/>
              </a:rPr>
              <a:t>    thumb_height: 76</a:t>
            </a:r>
          </a:p>
          <a:p>
            <a:r>
              <a:rPr lang="en-US" dirty="0">
                <a:latin typeface="Courier New"/>
                <a:cs typeface="Courier New"/>
              </a:rPr>
              <a:t>    title: Purple Perfection</a:t>
            </a:r>
          </a:p>
          <a:p>
            <a:r>
              <a:rPr lang="en-US" dirty="0">
                <a:latin typeface="Courier New"/>
                <a:cs typeface="Courier New"/>
              </a:rPr>
              <a:t>    year: 2016</a:t>
            </a:r>
          </a:p>
          <a:p>
            <a:r>
              <a:rPr lang="en-US" dirty="0">
                <a:latin typeface="Courier New"/>
                <a:cs typeface="Courier New"/>
              </a:rPr>
              <a:t>    media_type: Watercolor and pencil</a:t>
            </a:r>
          </a:p>
          <a:p>
            <a:r>
              <a:rPr lang="en-US" dirty="0">
                <a:latin typeface="Courier New"/>
                <a:cs typeface="Courier New"/>
              </a:rPr>
              <a:t>    media_width: 21</a:t>
            </a:r>
          </a:p>
          <a:p>
            <a:r>
              <a:rPr lang="en-US" dirty="0">
                <a:latin typeface="Courier New"/>
                <a:cs typeface="Courier New"/>
              </a:rPr>
              <a:t>    media_height: 13</a:t>
            </a:r>
          </a:p>
          <a:p>
            <a:r>
              <a:rPr lang="en-US" dirty="0">
                <a:latin typeface="Courier New"/>
                <a:cs typeface="Courier New"/>
              </a:rPr>
              <a:t>    status: Private Collection -- Prints Available</a:t>
            </a:r>
          </a:p>
          <a:p>
            <a:r>
              <a:rPr lang="en-US" dirty="0">
                <a:latin typeface="Courier New"/>
                <a:cs typeface="Courier New"/>
              </a:rPr>
              <a:t>    notes:</a:t>
            </a:r>
          </a:p>
          <a:p>
            <a:r>
              <a:rPr lang="en-US" dirty="0">
                <a:latin typeface="Courier New"/>
                <a:cs typeface="Courier New"/>
              </a:rPr>
              <a:t>    tags: #blue #grapes #donkey #cart #vinyard</a:t>
            </a:r>
          </a:p>
        </p:txBody>
      </p:sp>
    </p:spTree>
    <p:extLst>
      <p:ext uri="{BB962C8B-B14F-4D97-AF65-F5344CB8AC3E}">
        <p14:creationId xmlns:p14="http://schemas.microsoft.com/office/powerpoint/2010/main" val="356283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Jekyll coding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4413" y="321242"/>
            <a:ext cx="8429587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&lt;ul class="photo-gallery"&gt;</a:t>
            </a:r>
          </a:p>
          <a:p>
            <a:r>
              <a:rPr lang="en-US" dirty="0">
                <a:latin typeface="Courier New"/>
                <a:cs typeface="Courier New"/>
              </a:rPr>
              <a:t>  {% </a:t>
            </a:r>
            <a:r>
              <a:rPr lang="en-US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image in page.images</a:t>
            </a:r>
            <a:r>
              <a:rPr lang="en-US" dirty="0">
                <a:latin typeface="Courier New"/>
                <a:cs typeface="Courier New"/>
              </a:rPr>
              <a:t> %}</a:t>
            </a:r>
          </a:p>
          <a:p>
            <a:r>
              <a:rPr lang="en-US" dirty="0">
                <a:latin typeface="Courier New"/>
                <a:cs typeface="Courier New"/>
              </a:rPr>
              <a:t>    &lt;a target="_blank"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href</a:t>
            </a:r>
            <a:r>
              <a:rPr lang="en-US" dirty="0">
                <a:latin typeface="Courier New"/>
                <a:cs typeface="Courier New"/>
              </a:rPr>
              <a:t>="{{ </a:t>
            </a:r>
            <a:r>
              <a:rPr lang="en-US" b="1" dirty="0">
                <a:latin typeface="Courier New"/>
                <a:cs typeface="Courier New"/>
              </a:rPr>
              <a:t>page.image_path</a:t>
            </a:r>
            <a:r>
              <a:rPr lang="en-US" dirty="0">
                <a:latin typeface="Courier New"/>
                <a:cs typeface="Courier New"/>
              </a:rPr>
              <a:t> }}/{{ </a:t>
            </a:r>
            <a:r>
              <a:rPr lang="en-US" b="1" dirty="0">
                <a:latin typeface="Courier New"/>
                <a:cs typeface="Courier New"/>
              </a:rPr>
              <a:t>image.image_file</a:t>
            </a:r>
            <a:r>
              <a:rPr lang="en-US" dirty="0">
                <a:latin typeface="Courier New"/>
                <a:cs typeface="Courier New"/>
              </a:rPr>
              <a:t> }}"&gt;</a:t>
            </a:r>
          </a:p>
          <a:p>
            <a:r>
              <a:rPr lang="en-US" dirty="0">
                <a:latin typeface="Courier New"/>
                <a:cs typeface="Courier New"/>
              </a:rPr>
              <a:t>    &lt;img align="right" src="{{ page.thumb_path }}/{{ image.thumb_file }}"</a:t>
            </a:r>
          </a:p>
          <a:p>
            <a:r>
              <a:rPr lang="en-US" dirty="0">
                <a:latin typeface="Courier New"/>
                <a:cs typeface="Courier New"/>
              </a:rPr>
              <a:t>      {% if image.thumb_width %}width="{{ image.thumb_width }}"{% endif %}</a:t>
            </a:r>
          </a:p>
          <a:p>
            <a:r>
              <a:rPr lang="en-US" dirty="0">
                <a:latin typeface="Courier New"/>
                <a:cs typeface="Courier New"/>
              </a:rPr>
              <a:t>      {% if image.thumb_height %}height="{{ image.thumb_height }}"{% endif %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r>
              <a:rPr lang="en-US" dirty="0" smtClean="0">
                <a:latin typeface="Courier New"/>
                <a:cs typeface="Courier New"/>
              </a:rPr>
              <a:t>      </a:t>
            </a:r>
            <a:r>
              <a:rPr lang="en-US" dirty="0">
                <a:latin typeface="Courier New"/>
                <a:cs typeface="Courier New"/>
              </a:rPr>
              <a:t>alt='{{ image.media_type }}: {{ image.title }} {{ image.tags }}'&gt; 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dirty="0" smtClean="0">
                <a:latin typeface="Courier New"/>
                <a:cs typeface="Courier New"/>
              </a:rPr>
              <a:t>   </a:t>
            </a:r>
            <a:r>
              <a:rPr lang="en-US" dirty="0">
                <a:latin typeface="Courier New"/>
                <a:cs typeface="Courier New"/>
              </a:rPr>
              <a:t>&lt;strong&gt;&lt;em&gt;{{ image.title }}&lt;/em&gt;&lt;/strong&gt;.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{</a:t>
            </a:r>
            <a:r>
              <a:rPr lang="en-US" dirty="0">
                <a:latin typeface="Courier New"/>
                <a:cs typeface="Courier New"/>
              </a:rPr>
              <a:t>{ image.year }}. </a:t>
            </a:r>
          </a:p>
          <a:p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dirty="0" smtClean="0">
                <a:latin typeface="Courier New"/>
                <a:cs typeface="Courier New"/>
              </a:rPr>
              <a:t>     </a:t>
            </a:r>
            <a:r>
              <a:rPr lang="en-US" dirty="0">
                <a:latin typeface="Courier New"/>
                <a:cs typeface="Courier New"/>
              </a:rPr>
              <a:t>{{ image.media_type }}.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{</a:t>
            </a:r>
            <a:r>
              <a:rPr lang="en-US" dirty="0">
                <a:latin typeface="Courier New"/>
                <a:cs typeface="Courier New"/>
              </a:rPr>
              <a:t>{ image.media_width }}x{{ image.media_height }} inches</a:t>
            </a:r>
            <a:r>
              <a:rPr lang="en-US" dirty="0" smtClean="0">
                <a:latin typeface="Courier New"/>
                <a:cs typeface="Courier New"/>
              </a:rPr>
              <a:t>.&lt;</a:t>
            </a:r>
            <a:r>
              <a:rPr lang="en-US" dirty="0">
                <a:latin typeface="Courier New"/>
                <a:cs typeface="Courier New"/>
              </a:rPr>
              <a:t>br /&gt;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      {</a:t>
            </a:r>
            <a:r>
              <a:rPr lang="en-US" dirty="0">
                <a:latin typeface="Courier New"/>
                <a:cs typeface="Courier New"/>
              </a:rPr>
              <a:t>{ image.status }} {{ image.notes }}</a:t>
            </a:r>
          </a:p>
          <a:p>
            <a:r>
              <a:rPr lang="en-US" dirty="0">
                <a:latin typeface="Courier New"/>
                <a:cs typeface="Courier New"/>
              </a:rPr>
              <a:t>    &lt;/a&gt;&lt;br style="clear: both;" /&gt;&lt;br /&gt;</a:t>
            </a:r>
          </a:p>
          <a:p>
            <a:r>
              <a:rPr lang="en-US" dirty="0">
                <a:latin typeface="Courier New"/>
                <a:cs typeface="Courier New"/>
              </a:rPr>
              <a:t>  {% </a:t>
            </a:r>
            <a:r>
              <a:rPr lang="en-US" b="1" dirty="0">
                <a:latin typeface="Courier New"/>
                <a:cs typeface="Courier New"/>
              </a:rPr>
              <a:t>endfor</a:t>
            </a:r>
            <a:r>
              <a:rPr lang="en-US" dirty="0">
                <a:latin typeface="Courier New"/>
                <a:cs typeface="Courier New"/>
              </a:rPr>
              <a:t> %}</a:t>
            </a:r>
          </a:p>
          <a:p>
            <a:r>
              <a:rPr lang="en-US" dirty="0">
                <a:latin typeface="Courier New"/>
                <a:cs typeface="Courier New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59577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42895</TotalTime>
  <Words>380</Words>
  <Application>Microsoft Macintosh PowerPoint</Application>
  <PresentationFormat>On-screen Show (16:9)</PresentationFormat>
  <Paragraphs>70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ConcurCorporateTemplate2013_Helvetica_16x9</vt:lpstr>
      <vt:lpstr>PowerPoint Presentation</vt:lpstr>
      <vt:lpstr>CSV Parser output</vt:lpstr>
      <vt:lpstr>Jekyll coding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953</cp:revision>
  <cp:lastPrinted>2015-11-18T16:47:39Z</cp:lastPrinted>
  <dcterms:created xsi:type="dcterms:W3CDTF">2016-03-09T21:14:16Z</dcterms:created>
  <dcterms:modified xsi:type="dcterms:W3CDTF">2016-08-24T12:18:49Z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