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23" r:id="rId2"/>
    <p:sldId id="333" r:id="rId3"/>
    <p:sldId id="332" r:id="rId4"/>
    <p:sldId id="310" r:id="rId5"/>
    <p:sldId id="326" r:id="rId6"/>
    <p:sldId id="346" r:id="rId7"/>
    <p:sldId id="331" r:id="rId8"/>
    <p:sldId id="322" r:id="rId9"/>
    <p:sldId id="311" r:id="rId10"/>
    <p:sldId id="299" r:id="rId11"/>
    <p:sldId id="344" r:id="rId12"/>
    <p:sldId id="315" r:id="rId13"/>
    <p:sldId id="319" r:id="rId14"/>
    <p:sldId id="304" r:id="rId15"/>
    <p:sldId id="336" r:id="rId16"/>
    <p:sldId id="335" r:id="rId17"/>
    <p:sldId id="340" r:id="rId18"/>
    <p:sldId id="328" r:id="rId19"/>
    <p:sldId id="338" r:id="rId20"/>
    <p:sldId id="312" r:id="rId21"/>
    <p:sldId id="339" r:id="rId22"/>
    <p:sldId id="343" r:id="rId23"/>
    <p:sldId id="325" r:id="rId24"/>
    <p:sldId id="334" r:id="rId25"/>
    <p:sldId id="305" r:id="rId26"/>
    <p:sldId id="345" r:id="rId27"/>
    <p:sldId id="342" r:id="rId28"/>
    <p:sldId id="327" r:id="rId29"/>
    <p:sldId id="329" r:id="rId30"/>
    <p:sldId id="341" r:id="rId31"/>
    <p:sldId id="306" r:id="rId32"/>
    <p:sldId id="300" r:id="rId33"/>
    <p:sldId id="324" r:id="rId34"/>
    <p:sldId id="337" r:id="rId35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51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bout.gitla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rl.gi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tlassian.com/git/tutorials/git-hook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terprise.github.com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</a:t>
            </a:r>
            <a:r>
              <a:rPr lang="en-US" sz="5400" dirty="0" smtClean="0"/>
              <a:t>to Master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822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</a:t>
            </a:r>
            <a:r>
              <a:rPr lang="en-US" i="1" dirty="0" smtClean="0">
                <a:solidFill>
                  <a:srgbClr val="BFBFBF"/>
                </a:solidFill>
                <a:latin typeface="Open Sans" charset="0"/>
              </a:rPr>
              <a:t>link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837615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752796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id_rsa-</a:t>
            </a: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user1</a:t>
            </a: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.pub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user1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645524" y="289379"/>
            <a:ext cx="948737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582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13816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646589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24421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84340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116276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682087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59017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661327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61184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658081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607875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38972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74908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610188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485131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6936" y="90676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280594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20133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392219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83170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742082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3346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809347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180403" y="572280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124" grpId="0"/>
      <p:bldP spid="38" grpId="0"/>
      <p:bldP spid="40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975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workflows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Open Sans Light"/>
                <a:cs typeface="Open Sans Light"/>
              </a:rPr>
              <a:t>https://github.com/skwp/git-workflows-book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-489087"/>
            <a:ext cx="54374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78091" y="2864364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Straight Arrow Connector 116"/>
          <p:cNvCxnSpPr>
            <a:cxnSpLocks noChangeShapeType="1"/>
          </p:cNvCxnSpPr>
          <p:nvPr/>
        </p:nvCxnSpPr>
        <p:spPr bwMode="auto">
          <a:xfrm>
            <a:off x="1841890" y="2932009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133"/>
          <p:cNvCxnSpPr>
            <a:cxnSpLocks noChangeShapeType="1"/>
          </p:cNvCxnSpPr>
          <p:nvPr/>
        </p:nvCxnSpPr>
        <p:spPr bwMode="auto">
          <a:xfrm flipH="1">
            <a:off x="6195704" y="2240453"/>
            <a:ext cx="1137923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Straight Arrow Connector 128"/>
          <p:cNvCxnSpPr>
            <a:cxnSpLocks noChangeShapeType="1"/>
          </p:cNvCxnSpPr>
          <p:nvPr/>
        </p:nvCxnSpPr>
        <p:spPr bwMode="auto">
          <a:xfrm>
            <a:off x="6185971" y="1730240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" name="Straight Arrow Connector 118"/>
          <p:cNvCxnSpPr/>
          <p:nvPr/>
        </p:nvCxnSpPr>
        <p:spPr>
          <a:xfrm flipH="1">
            <a:off x="4152601" y="1676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41192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32938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188412" y="2836852"/>
            <a:ext cx="1052845" cy="451574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30771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38987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3605" y="1096091"/>
            <a:ext cx="108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. –A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353" y="831761"/>
            <a:ext cx="1212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-m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429763"/>
            <a:ext cx="1036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-u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38173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044161" y="2896268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1883448" y="2285055"/>
            <a:ext cx="5456642" cy="36503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91410" y="2220439"/>
            <a:ext cx="630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31833" y="1775051"/>
            <a:ext cx="1121158" cy="108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856605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47719" y="3095516"/>
            <a:ext cx="21227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82621" y="1684947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03344" y="1370094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633708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2810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30690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1312" y="1032682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82491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772123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775051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14061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91410" y="1998762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2885" y="2446201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659165" y="2392113"/>
            <a:ext cx="392163" cy="47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463712" y="1733497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933786" y="1877308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550097" y="1719251"/>
            <a:ext cx="0" cy="1096298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933786" y="2433772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587351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2648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3786" y="2062796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33786" y="2619260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8772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06437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203344" y="1210367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68902" y="784391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35713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68558" y="2451687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8558" y="2015638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484495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git-commands-v06.pptx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591234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591234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1864651" y="795206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deleted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589528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60398" y="1279108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52105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147224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577874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9145" y="516687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764631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81843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96142" y="842323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26951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114170" y="2295310"/>
            <a:ext cx="11112" cy="631166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102411" y="2614161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125282" y="2311863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977939" y="2296105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7086533" y="2625081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52961" y="2460273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33786" y="2859570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565115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14682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678176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1956781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825073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219516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773512" y="2862130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168558" y="2654477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325073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 flipV="1">
            <a:off x="1850930" y="3484495"/>
            <a:ext cx="5501453" cy="2494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26476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57709" y="2938173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06231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68558" y="1843311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981997" y="1113480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1040824"/>
            <a:ext cx="963071" cy="681490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236210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758610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57278" y="331911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0438" y="1255154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68558" y="2248895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33786" y="2248284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4180403" y="591234"/>
            <a:ext cx="1127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unmerged?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3447773" y="2933169"/>
            <a:ext cx="2003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4095515" y="1955176"/>
            <a:ext cx="1136736" cy="271714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80" grpId="1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  <p:bldP spid="127" grpId="0"/>
      <p:bldP spid="1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  <p:extLst>
      <p:ext uri="{BB962C8B-B14F-4D97-AF65-F5344CB8AC3E}">
        <p14:creationId xmlns:p14="http://schemas.microsoft.com/office/powerpoint/2010/main" val="111822201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is needed.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390259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62714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41454" y="2266704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feature1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6548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7"/>
            <a:endCxn id="21" idx="3"/>
          </p:cNvCxnSpPr>
          <p:nvPr/>
        </p:nvCxnSpPr>
        <p:spPr>
          <a:xfrm flipV="1">
            <a:off x="4875662" y="2361910"/>
            <a:ext cx="69410" cy="37531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050686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391556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562713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526912" y="701399"/>
            <a:ext cx="677864" cy="1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09042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242" y="549083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41454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050686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041454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41600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3332" y="131762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~ tilde</a:t>
            </a:r>
          </a:p>
          <a:p>
            <a:r>
              <a:rPr lang="nb-NO" dirty="0" smtClean="0"/>
              <a:t>parentage</a:t>
            </a:r>
            <a:endParaRPr lang="nb-NO" dirty="0"/>
          </a:p>
        </p:txBody>
      </p:sp>
      <p:sp>
        <p:nvSpPr>
          <p:cNvPr id="98" name="Rectangle 97"/>
          <p:cNvSpPr/>
          <p:nvPr/>
        </p:nvSpPr>
        <p:spPr>
          <a:xfrm>
            <a:off x="2018060" y="131762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^ </a:t>
            </a:r>
            <a:r>
              <a:rPr lang="tr-TR" dirty="0" smtClean="0"/>
              <a:t>caret</a:t>
            </a:r>
            <a:br>
              <a:rPr lang="tr-TR" dirty="0" smtClean="0"/>
            </a:br>
            <a:r>
              <a:rPr lang="tr-TR" dirty="0" smtClean="0"/>
              <a:t>sequence</a:t>
            </a:r>
            <a:endParaRPr lang="nb-NO" dirty="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41454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feature1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050686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48486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41454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42" idx="6"/>
          </p:cNvCxnSpPr>
          <p:nvPr/>
        </p:nvCxnSpPr>
        <p:spPr>
          <a:xfrm flipH="1">
            <a:off x="5595034" y="1650556"/>
            <a:ext cx="446420" cy="255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041454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050686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202038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050686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1800548" y="1903880"/>
            <a:ext cx="3008494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3958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041454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050686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1700539" y="2281088"/>
            <a:ext cx="3136009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53958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~2^3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041454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050686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41454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577594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923094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41600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041454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feature1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041454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041454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041454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050686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041454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041454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041454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41454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41454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577594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210969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923094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~3^1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41601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~4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050686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576873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HEAD^^^^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568184" y="110098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3902744" y="123896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923094" y="108779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47070" y="109735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934838" y="2008562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@{5}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  <p:bldP spid="105" grpId="0"/>
      <p:bldP spid="107" grpId="0"/>
      <p:bldP spid="108" grpId="0"/>
      <p:bldP spid="1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97644" y="1814753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468332" y="2038519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>
            <a:stCxn id="47" idx="6"/>
            <a:endCxn id="89" idx="2"/>
          </p:cNvCxnSpPr>
          <p:nvPr/>
        </p:nvCxnSpPr>
        <p:spPr>
          <a:xfrm>
            <a:off x="7605039" y="1546882"/>
            <a:ext cx="45357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33985" y="2379137"/>
            <a:ext cx="829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after fix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endCxn id="47" idx="2"/>
          </p:cNvCxnSpPr>
          <p:nvPr/>
        </p:nvCxnSpPr>
        <p:spPr>
          <a:xfrm flipV="1">
            <a:off x="6560405" y="1546882"/>
            <a:ext cx="458847" cy="279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1126" y="529136"/>
            <a:ext cx="12527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 smtClean="0">
                <a:latin typeface="Open Sans Light"/>
                <a:cs typeface="Open Sans Light"/>
              </a:rPr>
              <a:t>branches</a:t>
            </a:r>
            <a:r>
              <a:rPr lang="en-US" sz="1800" i="1" dirty="0" smtClean="0">
                <a:latin typeface="Open Sans "/>
                <a:cs typeface="Open Sans "/>
              </a:rPr>
              <a:t>:</a:t>
            </a:r>
            <a:endParaRPr lang="en-US" sz="1800" i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58616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19252" y="1431788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05074" y="1802601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1745430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1000976" y="2142489"/>
            <a:ext cx="94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rgbClr val="FF6600"/>
                </a:solidFill>
                <a:latin typeface="Open Sans" charset="0"/>
                <a:cs typeface="Open Sans" charset="0"/>
              </a:rPr>
              <a:t>after test</a:t>
            </a:r>
            <a:endParaRPr lang="en-US" dirty="0">
              <a:solidFill>
                <a:srgbClr val="FF660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4700318" y="1176328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8060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008934" y="2680417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08934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8060203" y="1955393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4" grpId="1"/>
      <p:bldP spid="85" grpId="0"/>
      <p:bldP spid="97" grpId="0" animBg="1"/>
      <p:bldP spid="100" grpId="0"/>
      <p:bldP spid="102" grpId="0"/>
      <p:bldP spid="103" grpId="0" animBg="1"/>
      <p:bldP spid="105" grpId="0" animBg="1"/>
      <p:bldP spid="76" grpId="0" animBg="1"/>
      <p:bldP spid="107" grpId="0"/>
      <p:bldP spid="74" grpId="0" animBg="1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11" grpId="0"/>
      <p:bldP spid="111" grpId="1"/>
      <p:bldP spid="112" grpId="0"/>
      <p:bldP spid="115" grpId="0"/>
      <p:bldP spid="116" grpId="0"/>
      <p:bldP spid="87" grpId="0"/>
      <p:bldP spid="91" grpId="0"/>
      <p:bldP spid="66" grpId="0" animBg="1"/>
      <p:bldP spid="90" grpId="0" animBg="1"/>
      <p:bldP spid="95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5492685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Use “develop” branch instead of master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branch, story,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and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 --amend</a:t>
            </a:r>
            <a:endParaRPr lang="en-US" sz="18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18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18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18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18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Learning techniques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6939166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Why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Visual cheat sheets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Videos animating diagrams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Step-by-step </a:t>
            </a:r>
            <a:r>
              <a:rPr lang="en-US" sz="2400" dirty="0" smtClean="0">
                <a:ea typeface="ＭＳ Ｐゴシック" charset="0"/>
              </a:rPr>
              <a:t>commentary book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Scripts of commands in sequence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Quizzes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Social sites and references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560" y="322406"/>
            <a:ext cx="7781851" cy="3394075"/>
          </a:xfrm>
        </p:spPr>
        <p:txBody>
          <a:bodyPr/>
          <a:lstStyle/>
          <a:p>
            <a:r>
              <a:rPr lang="en-US" dirty="0" smtClean="0"/>
              <a:t>Files </a:t>
            </a:r>
            <a:r>
              <a:rPr lang="en-US" dirty="0"/>
              <a:t>are not </a:t>
            </a:r>
            <a:r>
              <a:rPr lang="en-US" b="1" dirty="0"/>
              <a:t>overwritten</a:t>
            </a:r>
          </a:p>
          <a:p>
            <a:r>
              <a:rPr lang="en-US" dirty="0" smtClean="0"/>
              <a:t>Revert </a:t>
            </a:r>
            <a:r>
              <a:rPr lang="en-US" dirty="0"/>
              <a:t>back to </a:t>
            </a:r>
            <a:r>
              <a:rPr lang="en-US" b="1" dirty="0" smtClean="0"/>
              <a:t>any </a:t>
            </a:r>
            <a:r>
              <a:rPr lang="en-US" b="1" dirty="0"/>
              <a:t>older </a:t>
            </a:r>
            <a:r>
              <a:rPr lang="en-US" b="1" dirty="0" smtClean="0"/>
              <a:t>version</a:t>
            </a:r>
            <a:r>
              <a:rPr lang="en-US" dirty="0" smtClean="0"/>
              <a:t> of file</a:t>
            </a:r>
            <a:r>
              <a:rPr lang="en-US" dirty="0"/>
              <a:t>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common</a:t>
            </a:r>
            <a:r>
              <a:rPr lang="en-US" dirty="0"/>
              <a:t> repository to hold the latest files</a:t>
            </a:r>
          </a:p>
          <a:p>
            <a:r>
              <a:rPr lang="en-US" dirty="0"/>
              <a:t>Complete history downloaded</a:t>
            </a:r>
          </a:p>
          <a:p>
            <a:r>
              <a:rPr lang="en-US" dirty="0" smtClean="0"/>
              <a:t>Work on </a:t>
            </a:r>
            <a:r>
              <a:rPr lang="en-US" dirty="0"/>
              <a:t>the </a:t>
            </a:r>
            <a:r>
              <a:rPr lang="en-US" b="1" dirty="0"/>
              <a:t>same files simultaneously</a:t>
            </a:r>
            <a:r>
              <a:rPr lang="en-US" dirty="0"/>
              <a:t> without conflict</a:t>
            </a:r>
          </a:p>
          <a:p>
            <a:r>
              <a:rPr lang="en-US" dirty="0" smtClean="0"/>
              <a:t>See history of who worked on each file</a:t>
            </a:r>
          </a:p>
          <a:p>
            <a:r>
              <a:rPr lang="en-US" dirty="0" smtClean="0"/>
              <a:t>Less finger-pointing and freaking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38011</TotalTime>
  <Words>3788</Words>
  <Application>Microsoft Macintosh PowerPoint</Application>
  <PresentationFormat>On-screen Show (16:9)</PresentationFormat>
  <Paragraphs>716</Paragraphs>
  <Slides>34</Slides>
  <Notes>28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ConcurCorporateTemplate2013_Helvetica_16x9</vt:lpstr>
      <vt:lpstr>How to Master Git and GitHub</vt:lpstr>
      <vt:lpstr>About Wilson Mar</vt:lpstr>
      <vt:lpstr>PowerPoint Presentation</vt:lpstr>
      <vt:lpstr>Learning techniques</vt:lpstr>
      <vt:lpstr>Java tools popularity</vt:lpstr>
      <vt:lpstr>Why</vt:lpstr>
      <vt:lpstr>GitHub user statistics</vt:lpstr>
      <vt:lpstr>and GitHub File Handling</vt:lpstr>
      <vt:lpstr>GitHub Enterprise</vt:lpstr>
      <vt:lpstr>GitLab Enterprise vs.  GitHub Enterprise</vt:lpstr>
      <vt:lpstr>Basic skills</vt:lpstr>
      <vt:lpstr>Daily tasks</vt:lpstr>
      <vt:lpstr>Scary-ish tasks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Basic workflows</vt:lpstr>
      <vt:lpstr>Git command map</vt:lpstr>
      <vt:lpstr>Lifecycle</vt:lpstr>
      <vt:lpstr>Lifecycle</vt:lpstr>
      <vt:lpstr>Commit or not?</vt:lpstr>
      <vt:lpstr>HEAD coding</vt:lpstr>
      <vt:lpstr>Feature branch</vt:lpstr>
      <vt:lpstr>Internals</vt:lpstr>
      <vt:lpstr>Agile activities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1095</cp:revision>
  <cp:lastPrinted>2016-09-09T16:57:34Z</cp:lastPrinted>
  <dcterms:created xsi:type="dcterms:W3CDTF">2016-03-09T21:14:16Z</dcterms:created>
  <dcterms:modified xsi:type="dcterms:W3CDTF">2016-09-23T10:23:10Z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