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23" r:id="rId2"/>
    <p:sldId id="333" r:id="rId3"/>
    <p:sldId id="332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36" r:id="rId14"/>
    <p:sldId id="335" r:id="rId15"/>
    <p:sldId id="340" r:id="rId16"/>
    <p:sldId id="328" r:id="rId17"/>
    <p:sldId id="338" r:id="rId18"/>
    <p:sldId id="312" r:id="rId19"/>
    <p:sldId id="339" r:id="rId20"/>
    <p:sldId id="343" r:id="rId21"/>
    <p:sldId id="325" r:id="rId22"/>
    <p:sldId id="334" r:id="rId23"/>
    <p:sldId id="305" r:id="rId24"/>
    <p:sldId id="342" r:id="rId25"/>
    <p:sldId id="327" r:id="rId26"/>
    <p:sldId id="329" r:id="rId27"/>
    <p:sldId id="341" r:id="rId28"/>
    <p:sldId id="306" r:id="rId29"/>
    <p:sldId id="300" r:id="rId30"/>
    <p:sldId id="324" r:id="rId31"/>
    <p:sldId id="337" r:id="rId3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96" d="100"/>
          <a:sy n="196" d="100"/>
        </p:scale>
        <p:origin x="2792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based on https://</a:t>
            </a:r>
            <a:r>
              <a:rPr lang="en-US" dirty="0" err="1" smtClean="0">
                <a:latin typeface="Calibri" charset="0"/>
              </a:rPr>
              <a:t>gist.github.com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mwhite</a:t>
            </a:r>
            <a:r>
              <a:rPr lang="en-US" dirty="0" smtClean="0">
                <a:latin typeface="Calibri" charset="0"/>
              </a:rPr>
              <a:t>/6887990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githowto.com</a:t>
            </a:r>
            <a:r>
              <a:rPr lang="en-US" dirty="0" smtClean="0">
                <a:latin typeface="Calibri" charset="0"/>
              </a:rPr>
              <a:t>/aliases</a:t>
            </a:r>
          </a:p>
          <a:p>
            <a:r>
              <a:rPr lang="en-US" dirty="0" smtClean="0">
                <a:latin typeface="Calibri" charset="0"/>
              </a:rPr>
              <a:t>git config --global </a:t>
            </a:r>
            <a:r>
              <a:rPr lang="en-US" dirty="0" err="1" smtClean="0">
                <a:latin typeface="Calibri" charset="0"/>
              </a:rPr>
              <a:t>alias.ci</a:t>
            </a:r>
            <a:r>
              <a:rPr lang="en-US" dirty="0" smtClean="0">
                <a:latin typeface="Calibri" charset="0"/>
              </a:rPr>
              <a:t> commit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durdn.com</a:t>
            </a:r>
            <a:r>
              <a:rPr lang="en-US" dirty="0" smtClean="0">
                <a:latin typeface="Calibri" charset="0"/>
              </a:rPr>
              <a:t>/blog/2012/11/22/must-have-git-aliases-advanced-examples/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blogs.atlassian.com</a:t>
            </a:r>
            <a:r>
              <a:rPr lang="en-US" dirty="0" smtClean="0">
                <a:latin typeface="Calibri" charset="0"/>
              </a:rPr>
              <a:t>/2014/10/advanced-git-aliases/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www.youtube.com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watch?v</a:t>
            </a:r>
            <a:r>
              <a:rPr lang="en-US" dirty="0" smtClean="0">
                <a:latin typeface="Calibri" charset="0"/>
              </a:rPr>
              <a:t>=-kVzV6m5_Qg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bitbucket.org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durdn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cfg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src</a:t>
            </a:r>
            <a:r>
              <a:rPr lang="en-US" dirty="0" smtClean="0">
                <a:latin typeface="Calibri" charset="0"/>
              </a:rPr>
              <a:t>/master/.</a:t>
            </a:r>
            <a:r>
              <a:rPr lang="en-US" dirty="0" err="1" smtClean="0">
                <a:latin typeface="Calibri" charset="0"/>
              </a:rPr>
              <a:t>gitconfig?at</a:t>
            </a:r>
            <a:r>
              <a:rPr lang="en-US" dirty="0" smtClean="0">
                <a:latin typeface="Calibri" charset="0"/>
              </a:rPr>
              <a:t>=</a:t>
            </a:r>
            <a:r>
              <a:rPr lang="en-US" dirty="0" err="1" smtClean="0">
                <a:latin typeface="Calibri" charset="0"/>
              </a:rPr>
              <a:t>master&amp;fileviewer</a:t>
            </a:r>
            <a:r>
              <a:rPr lang="en-US" dirty="0" smtClean="0">
                <a:latin typeface="Calibri" charset="0"/>
              </a:rPr>
              <a:t>=file-view-default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de-DE" dirty="0" smtClean="0">
                <a:latin typeface="Calibri" charset="0"/>
              </a:rPr>
              <a:t>https://</a:t>
            </a:r>
            <a:r>
              <a:rPr lang="de-DE" dirty="0" err="1" smtClean="0">
                <a:latin typeface="Calibri" charset="0"/>
              </a:rPr>
              <a:t>git.wiki.kernel.org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index.php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Aliases</a:t>
            </a:r>
            <a:endParaRPr lang="de-DE" dirty="0" smtClean="0">
              <a:latin typeface="Calibri" charset="0"/>
            </a:endParaRPr>
          </a:p>
          <a:p>
            <a:r>
              <a:rPr lang="hr-HR" dirty="0" smtClean="0">
                <a:latin typeface="Calibri" charset="0"/>
              </a:rPr>
              <a:t>http://jondavidjohn.com/git-aliases-parameters/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unsure</a:t>
            </a:r>
            <a:r>
              <a:rPr lang="en-US" baseline="0" dirty="0" smtClean="0"/>
              <a:t> any of these, let’s verify by creating a repository,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Changes are shown from the bottom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up because that’s how git logs lists</a:t>
            </a:r>
            <a:r>
              <a:rPr lang="en-US" baseline="0" dirty="0" smtClean="0">
                <a:latin typeface="Calibri" charset="0"/>
              </a:rPr>
              <a:t> changes.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^ caret symbol, ~ tilde symbol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www.paulboxley.com</a:t>
            </a:r>
            <a:r>
              <a:rPr lang="en-US" dirty="0" smtClean="0">
                <a:latin typeface="Calibri" charset="0"/>
              </a:rPr>
              <a:t>/blog/2011/06/git-caret-and-tilde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objects are </a:t>
            </a:r>
            <a:r>
              <a:rPr lang="en-US" dirty="0" err="1" smtClean="0">
                <a:latin typeface="Calibri" charset="0"/>
              </a:rPr>
              <a:t>sharded</a:t>
            </a:r>
            <a:r>
              <a:rPr lang="en-US" dirty="0" smtClean="0">
                <a:latin typeface="Calibri" charset="0"/>
              </a:rPr>
              <a:t> within</a:t>
            </a:r>
            <a:r>
              <a:rPr lang="en-US" baseline="0" dirty="0" smtClean="0">
                <a:latin typeface="Calibri" charset="0"/>
              </a:rPr>
              <a:t> folders named for the first two characters of objects.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NOTE</a:t>
            </a:r>
            <a:r>
              <a:rPr lang="en-US" dirty="0">
                <a:latin typeface="Calibri" charset="0"/>
              </a:rPr>
              <a:t>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local copy of a repository from github.com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r>
              <a:rPr lang="en-US" dirty="0" smtClean="0">
                <a:latin typeface="Calibri" charset="0"/>
              </a:rPr>
              <a:t>See </a:t>
            </a:r>
            <a:r>
              <a:rPr lang="en-US" dirty="0" err="1" smtClean="0">
                <a:latin typeface="Calibri" charset="0"/>
              </a:rPr>
              <a:t>LukyBoy’s</a:t>
            </a:r>
            <a:r>
              <a:rPr lang="en-US" dirty="0" smtClean="0">
                <a:latin typeface="Calibri" charset="0"/>
              </a:rPr>
              <a:t> answer</a:t>
            </a:r>
            <a:r>
              <a:rPr lang="en-US" baseline="0" dirty="0" smtClean="0">
                <a:latin typeface="Calibri" charset="0"/>
              </a:rPr>
              <a:t> in </a:t>
            </a: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stackoverflow.com</a:t>
            </a:r>
            <a:r>
              <a:rPr lang="en-US" dirty="0" smtClean="0">
                <a:latin typeface="Calibri" charset="0"/>
              </a:rPr>
              <a:t>/questions/4220416/can-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-specify-multiple-users-for-myself-in-gitconfig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orrsella.com</a:t>
            </a:r>
            <a:r>
              <a:rPr lang="en-US" dirty="0" smtClean="0">
                <a:latin typeface="Calibri" charset="0"/>
              </a:rPr>
              <a:t>/2013/08/10/git-using-different-user-emails-for-different-repositories/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rl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wilsonmar/git-utilities/blob/master/git-sample-repo-create.s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atlassian.com/git/tutorials/git-hook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403274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* Sub-modules and sub-trees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886403" y="475857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8737" y="636194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2246" y="1326290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7874" y="2731695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2607740" y="1198170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333987" y="917182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4672793" y="917182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599" y="607620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3669493" y="2832264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063987" y="1107682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65587" y="1490270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4649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12369" y="1089377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3670287" y="920357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5786424" y="1107682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0254" y="1110015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24449" y="1801420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68974" y="1490270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76924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240074" y="1826465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518" y="1614095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1511" y="1580757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7873987" y="2431657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83512" y="2530082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4924412" y="3025939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4924412" y="2265527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2736043" y="2172895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2736043" y="920357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85099" y="2368157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6810363" y="714992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748199" y="594920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2893999" y="756845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305662" y="2780907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2741599" y="1971373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03706" y="3092614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65987" y="636195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456474" y="2784645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1341" y="2500192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8601" y="610795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089387" y="756845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2012" y="1490270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9012" y="1825232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99162" y="597517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059099" y="3025938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4099" y="2874660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9162" y="2554809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6810363" y="718961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089387" y="3495434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9248" y="639142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8341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99643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921818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0949" y="447658"/>
            <a:ext cx="1766066" cy="1271723"/>
          </a:xfrm>
          <a:prstGeom prst="bentConnector3">
            <a:avLst>
              <a:gd name="adj1" fmla="val 72764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18460" y="221000"/>
            <a:ext cx="138588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0385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smtClean="0">
                <a:latin typeface="Courier New"/>
                <a:cs typeface="Courier New"/>
              </a:rPr>
              <a:t>12345678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# git la      to list </a:t>
            </a:r>
            <a:r>
              <a:rPr lang="en-US" sz="1200" dirty="0">
                <a:latin typeface="Courier New"/>
                <a:cs typeface="Courier New"/>
              </a:rPr>
              <a:t>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</a:t>
            </a:r>
            <a:r>
              <a:rPr lang="en-US" sz="1200" dirty="0" smtClean="0">
                <a:latin typeface="Courier New"/>
                <a:cs typeface="Courier New"/>
              </a:rPr>
              <a:t>-”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Aliases in 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dirty="0">
                <a:latin typeface="Courier New"/>
                <a:cs typeface="Courier New"/>
              </a:rPr>
              <a:t>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>
                <a:latin typeface="Courier New"/>
                <a:cs typeface="Courier New"/>
              </a:rPr>
              <a:t># list 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7-"</a:t>
            </a:r>
          </a:p>
          <a:p>
            <a:r>
              <a:rPr lang="en-US" sz="1200" dirty="0">
                <a:latin typeface="Courier New"/>
                <a:cs typeface="Courier New"/>
              </a:rPr>
              <a:t># </a:t>
            </a:r>
            <a:r>
              <a:rPr lang="en-US" sz="1200" dirty="0" err="1">
                <a:latin typeface="Courier New"/>
                <a:cs typeface="Courier New"/>
              </a:rPr>
              <a:t>rao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https://</a:t>
            </a:r>
            <a:r>
              <a:rPr lang="en-US" sz="1200" dirty="0" err="1">
                <a:latin typeface="Courier New"/>
                <a:cs typeface="Courier New"/>
                <a:hlinkClick r:id="rId3"/>
              </a:rPr>
              <a:t>url.git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rao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= remote add origin</a:t>
            </a:r>
          </a:p>
          <a:p>
            <a:r>
              <a:rPr lang="en-US" sz="1200" dirty="0">
                <a:latin typeface="Courier New"/>
                <a:cs typeface="Courier New"/>
              </a:rPr>
              <a:t># branch list sorted by last modified: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b    </a:t>
            </a:r>
            <a:r>
              <a:rPr lang="en-US" sz="1200" dirty="0">
                <a:latin typeface="Courier New"/>
                <a:cs typeface="Courier New"/>
              </a:rPr>
              <a:t>= "!git for-each-ref --sort='-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' --format='%(</a:t>
            </a:r>
            <a:r>
              <a:rPr lang="en-US" sz="1200" dirty="0" err="1">
                <a:latin typeface="Courier New"/>
                <a:cs typeface="Courier New"/>
              </a:rPr>
              <a:t>refname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objectname:short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)%09%09' refs/heads | </a:t>
            </a:r>
            <a:r>
              <a:rPr lang="en-US" sz="1200" dirty="0" err="1">
                <a:latin typeface="Courier New"/>
                <a:cs typeface="Courier New"/>
              </a:rPr>
              <a:t>sed</a:t>
            </a:r>
            <a:r>
              <a:rPr lang="en-US" sz="1200" dirty="0">
                <a:latin typeface="Courier New"/>
                <a:cs typeface="Courier New"/>
              </a:rPr>
              <a:t> -e 's-refs/heads/--'"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checkout last branch</a:t>
            </a:r>
            <a:r>
              <a:rPr lang="en-US" sz="1200" dirty="0" smtClean="0">
                <a:latin typeface="Courier New"/>
                <a:cs typeface="Courier New"/>
              </a:rPr>
              <a:t>: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col  </a:t>
            </a:r>
            <a:r>
              <a:rPr lang="en-US" sz="1200" dirty="0">
                <a:latin typeface="Courier New"/>
                <a:cs typeface="Courier New"/>
              </a:rPr>
              <a:t>= "checkout @{-1}"</a:t>
            </a:r>
          </a:p>
          <a:p>
            <a:r>
              <a:rPr lang="en-US" sz="1200" dirty="0">
                <a:latin typeface="Courier New"/>
                <a:cs typeface="Courier New"/>
              </a:rPr>
              <a:t>  l   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[%an]' </a:t>
            </a:r>
            <a:r>
              <a:rPr lang="en-US" sz="1200" dirty="0" smtClean="0">
                <a:latin typeface="Courier New"/>
                <a:cs typeface="Courier New"/>
              </a:rPr>
              <a:t>–graph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lg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log --pretty=format:"%C(yellow)%h\\ %</a:t>
            </a:r>
            <a:r>
              <a:rPr lang="en-US" sz="1200" dirty="0" err="1">
                <a:latin typeface="Courier New"/>
                <a:cs typeface="Courier New"/>
              </a:rPr>
              <a:t>ad%Cred%d</a:t>
            </a:r>
            <a:r>
              <a:rPr lang="en-US" sz="1200" dirty="0">
                <a:latin typeface="Courier New"/>
                <a:cs typeface="Courier New"/>
              </a:rPr>
              <a:t>\\ %</a:t>
            </a:r>
            <a:r>
              <a:rPr lang="en-US" sz="1200" dirty="0" err="1">
                <a:latin typeface="Courier New"/>
                <a:cs typeface="Courier New"/>
              </a:rPr>
              <a:t>Creset%s%Cblue</a:t>
            </a:r>
            <a:r>
              <a:rPr lang="en-US" sz="1200" dirty="0">
                <a:latin typeface="Courier New"/>
                <a:cs typeface="Courier New"/>
              </a:rPr>
              <a:t>\\ [%</a:t>
            </a:r>
            <a:r>
              <a:rPr lang="en-US" sz="1200" dirty="0" err="1">
                <a:latin typeface="Courier New"/>
                <a:cs typeface="Courier New"/>
              </a:rPr>
              <a:t>cn</a:t>
            </a:r>
            <a:r>
              <a:rPr lang="en-US" sz="1200" dirty="0">
                <a:latin typeface="Courier New"/>
                <a:cs typeface="Courier New"/>
              </a:rPr>
              <a:t>]" --decorate --date=short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lol  </a:t>
            </a:r>
            <a:r>
              <a:rPr lang="en-US" sz="1200" dirty="0">
                <a:latin typeface="Courier New"/>
                <a:cs typeface="Courier New"/>
              </a:rPr>
              <a:t>= "log --oneline --</a:t>
            </a:r>
            <a:r>
              <a:rPr lang="en-US" sz="1200" dirty="0" smtClean="0">
                <a:latin typeface="Courier New"/>
                <a:cs typeface="Courier New"/>
              </a:rPr>
              <a:t>graph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    </a:t>
            </a:r>
            <a:r>
              <a:rPr lang="en-US" sz="1200" dirty="0">
                <a:latin typeface="Courier New"/>
                <a:cs typeface="Courier New"/>
              </a:rPr>
              <a:t>= status –s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g    </a:t>
            </a:r>
            <a:r>
              <a:rPr lang="en-US" sz="1200" dirty="0">
                <a:latin typeface="Courier New"/>
                <a:cs typeface="Courier New"/>
              </a:rPr>
              <a:t>= !</a:t>
            </a:r>
            <a:r>
              <a:rPr lang="en-US" sz="1200" dirty="0" err="1">
                <a:latin typeface="Courier New"/>
                <a:cs typeface="Courier New"/>
              </a:rPr>
              <a:t>gitk</a:t>
            </a:r>
            <a:r>
              <a:rPr lang="en-US" sz="1200" dirty="0">
                <a:latin typeface="Courier New"/>
                <a:cs typeface="Courier New"/>
              </a:rPr>
              <a:t> --all --date-order &amp;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pu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!"git fetch origin -v; git fetch upstream -v; git merge upstream/</a:t>
            </a:r>
            <a:r>
              <a:rPr lang="en-US" sz="1200" dirty="0" smtClean="0">
                <a:latin typeface="Courier New"/>
                <a:cs typeface="Courier New"/>
              </a:rPr>
              <a:t>master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git a "message":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    </a:t>
            </a:r>
            <a:r>
              <a:rPr lang="en-US" sz="1200" dirty="0">
                <a:latin typeface="Courier New"/>
                <a:cs typeface="Courier New"/>
              </a:rPr>
              <a:t>= !git add . &amp;&amp; git commit –</a:t>
            </a:r>
            <a:r>
              <a:rPr lang="en-US" sz="1200" dirty="0" smtClean="0">
                <a:latin typeface="Courier New"/>
                <a:cs typeface="Courier New"/>
              </a:rPr>
              <a:t>am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579562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 chancellorsville_may1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3" b="20973"/>
          <a:stretch>
            <a:fillRect/>
          </a:stretch>
        </p:blipFill>
        <p:spPr>
          <a:xfrm>
            <a:off x="628650" y="166255"/>
            <a:ext cx="8146762" cy="3394075"/>
          </a:xfrm>
        </p:spPr>
      </p:pic>
    </p:spTree>
    <p:extLst>
      <p:ext uri="{BB962C8B-B14F-4D97-AF65-F5344CB8AC3E}">
        <p14:creationId xmlns:p14="http://schemas.microsoft.com/office/powerpoint/2010/main" val="19262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http://nvie.com/posts/a-successful-git-branching-model/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582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13816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64658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03600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battle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24421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84340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11627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682087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590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661327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61184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65808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60787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38972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74908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610188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6936" y="90676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28059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0133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39221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83170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74208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01871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856606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63346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80934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2390168" y="1316589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180403" y="572280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987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" grpId="0" animBg="1"/>
      <p:bldP spid="58" grpId="0"/>
      <p:bldP spid="4" grpId="0" animBg="1"/>
      <p:bldP spid="80" grpId="0" animBg="1"/>
      <p:bldP spid="85" grpId="0"/>
      <p:bldP spid="86" grpId="0"/>
      <p:bldP spid="67" grpId="0" animBg="1"/>
      <p:bldP spid="95" grpId="0" animBg="1"/>
      <p:bldP spid="97" grpId="0"/>
      <p:bldP spid="112" grpId="0"/>
      <p:bldP spid="79" grpId="0" animBg="1"/>
      <p:bldP spid="5" grpId="0" animBg="1"/>
      <p:bldP spid="124" grpId="0"/>
      <p:bldP spid="12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2252" y="2969161"/>
            <a:ext cx="822960" cy="20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975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workflows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Open Sans Light"/>
                <a:cs typeface="Open Sans Light"/>
              </a:rPr>
              <a:t>https://github.com/</a:t>
            </a:r>
            <a:r>
              <a:rPr lang="en-US" sz="1200" dirty="0" err="1">
                <a:latin typeface="Open Sans Light"/>
                <a:cs typeface="Open Sans Light"/>
              </a:rPr>
              <a:t>skwp</a:t>
            </a:r>
            <a:r>
              <a:rPr lang="en-US" sz="1200" dirty="0">
                <a:latin typeface="Open Sans Light"/>
                <a:cs typeface="Open Sans Light"/>
              </a:rPr>
              <a:t>/git-workflows-book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-489087"/>
            <a:ext cx="54374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>
            <a:cxnSpLocks noChangeShapeType="1"/>
          </p:cNvCxnSpPr>
          <p:nvPr/>
        </p:nvCxnSpPr>
        <p:spPr bwMode="auto">
          <a:xfrm>
            <a:off x="6185971" y="1730240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27"/>
          <p:cNvCxnSpPr>
            <a:cxnSpLocks noChangeShapeType="1"/>
          </p:cNvCxnSpPr>
          <p:nvPr/>
        </p:nvCxnSpPr>
        <p:spPr bwMode="auto">
          <a:xfrm>
            <a:off x="1828748" y="899185"/>
            <a:ext cx="3432019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Arrow Connector 118"/>
          <p:cNvCxnSpPr/>
          <p:nvPr/>
        </p:nvCxnSpPr>
        <p:spPr>
          <a:xfrm flipH="1">
            <a:off x="4152601" y="1676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35008" y="1641192"/>
            <a:ext cx="1718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–hard HEAD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3293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4135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3898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6402" y="1075931"/>
            <a:ext cx="832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-p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831761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429763"/>
            <a:ext cx="76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3817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792281" y="2906765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u="sng" dirty="0" smtClean="0">
                <a:solidFill>
                  <a:srgbClr val="008000"/>
                </a:solidFill>
                <a:latin typeface="Open Sans" charset="0"/>
              </a:rPr>
              <a:t>b</a:t>
            </a:r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1104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19113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31833" y="1775051"/>
            <a:ext cx="1121158" cy="10894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608414" y="3126173"/>
            <a:ext cx="262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–b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 : commit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684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5121" y="1383951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2810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30690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2601" y="1040824"/>
            <a:ext cx="1008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82491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tatus</a:t>
            </a:r>
            <a:r>
              <a:rPr lang="en-US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775051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14061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</a:t>
            </a: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183045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28" y="2907782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03519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463712" y="170661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1853473"/>
            <a:ext cx="10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550097" y="175285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75901" y="2373341"/>
            <a:ext cx="110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0264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5901" y="2010893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75901" y="2554565"/>
            <a:ext cx="119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8772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06437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13457" y="1203230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 -a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13424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35713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185166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668661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48449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91234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591234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390168" y="1411359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589528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70893" y="1279108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</a:t>
            </a: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n</a:t>
            </a:r>
            <a:endParaRPr lang="en-US" b="1" u="sng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52105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451594" y="577874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827613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2929" y="81843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1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6142" y="842323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26951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37536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007956" y="2614161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30827" y="2311863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9610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992078" y="2625081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58506" y="2460273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75901" y="2852760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628097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14682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678176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2019763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82507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198753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</a:t>
            </a: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w</a:t>
            </a:r>
            <a:endParaRPr lang="en-US" b="1" u="sng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56977" y="2392951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45854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48698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2647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36719" y="2938173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12302" y="3206231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07300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3685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1040824"/>
            <a:ext cx="963071" cy="702484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236210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821592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57278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40438" y="1255154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03366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0411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7124104" y="4749899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76138" y="2190387"/>
            <a:ext cx="119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180403" y="591234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  <p:bldP spid="126" grpId="0"/>
      <p:bldP spid="1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Commit or not?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241609"/>
            <a:ext cx="7274467" cy="44580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new branch create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revert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0" indent="0">
              <a:buNone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047" y="570184"/>
            <a:ext cx="20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That’s its job.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47" y="1318681"/>
            <a:ext cx="395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It references a specific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047" y="2018448"/>
            <a:ext cx="60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 It creates files in working directory from a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047" y="2778688"/>
            <a:ext cx="381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A separate commit is needed. 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47" y="3521651"/>
            <a:ext cx="38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To “undo” previous commit(s)</a:t>
            </a:r>
            <a:endParaRPr lang="en-US" sz="1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76666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204775" y="349854"/>
            <a:ext cx="1390259" cy="3187328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24897" y="349854"/>
            <a:ext cx="0" cy="318732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HEAD coding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4776" y="587099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04776" y="866499"/>
            <a:ext cx="785992" cy="23018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4776" y="114748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04775" y="2703517"/>
            <a:ext cx="785993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04776" y="3095875"/>
            <a:ext cx="785992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62714" y="84361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41454" y="2266704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>
                <a:latin typeface="Courier New"/>
                <a:cs typeface="Courier New"/>
              </a:rPr>
              <a:t> v1 </a:t>
            </a:r>
            <a:r>
              <a:rPr lang="en-US" sz="1200" b="1" dirty="0">
                <a:latin typeface="Courier New"/>
                <a:cs typeface="Courier New"/>
              </a:rPr>
              <a:t>-b </a:t>
            </a:r>
            <a:r>
              <a:rPr lang="en-US" sz="1200" b="1" dirty="0" smtClean="0">
                <a:latin typeface="Courier New"/>
                <a:cs typeface="Courier New"/>
              </a:rPr>
              <a:t>feature1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endCxn id="12" idx="2"/>
          </p:cNvCxnSpPr>
          <p:nvPr/>
        </p:nvCxnSpPr>
        <p:spPr>
          <a:xfrm>
            <a:off x="3897274" y="98159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6548" y="2166788"/>
            <a:ext cx="741046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7"/>
            <a:endCxn id="21" idx="3"/>
          </p:cNvCxnSpPr>
          <p:nvPr/>
        </p:nvCxnSpPr>
        <p:spPr>
          <a:xfrm flipV="1">
            <a:off x="4875662" y="2361910"/>
            <a:ext cx="69410" cy="37531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9" idx="1"/>
          </p:cNvCxnSpPr>
          <p:nvPr/>
        </p:nvCxnSpPr>
        <p:spPr>
          <a:xfrm flipV="1">
            <a:off x="4990768" y="2405204"/>
            <a:ext cx="1050686" cy="413407"/>
          </a:xfrm>
          <a:prstGeom prst="straightConnector1">
            <a:avLst/>
          </a:prstGeom>
          <a:ln>
            <a:solidFill>
              <a:srgbClr val="D25533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391556" y="83042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60212" y="3378639"/>
            <a:ext cx="1028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parent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562713" y="2660689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606754" y="3361154"/>
            <a:ext cx="153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1</a:t>
            </a:r>
            <a:r>
              <a:rPr lang="en-US" sz="1800" i="1" baseline="30000" dirty="0" smtClean="0">
                <a:solidFill>
                  <a:srgbClr val="008000"/>
                </a:solidFill>
                <a:latin typeface="Open Sans" charset="0"/>
              </a:rPr>
              <a:t>st</a:t>
            </a:r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57" name="Straight Arrow Connector 56"/>
          <p:cNvCxnSpPr>
            <a:stCxn id="56" idx="3"/>
            <a:endCxn id="15" idx="2"/>
          </p:cNvCxnSpPr>
          <p:nvPr/>
        </p:nvCxnSpPr>
        <p:spPr>
          <a:xfrm flipV="1">
            <a:off x="3143081" y="3210969"/>
            <a:ext cx="1061695" cy="3348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8" name="Rectangle 30737"/>
          <p:cNvSpPr/>
          <p:nvPr/>
        </p:nvSpPr>
        <p:spPr>
          <a:xfrm>
            <a:off x="837823" y="3800767"/>
            <a:ext cx="757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  <a:hlinkClick r:id="rId3"/>
              </a:rPr>
              <a:t>https://github.com/wilsonmar/git-utilities/blob/master/git-sample-repo-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create.sh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https://git-scm.com/docs/git-show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8371" y="214862"/>
            <a:ext cx="327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most recent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70" name="Straight Arrow Connector 69"/>
          <p:cNvCxnSpPr>
            <a:stCxn id="50" idx="3"/>
            <a:endCxn id="11" idx="2"/>
          </p:cNvCxnSpPr>
          <p:nvPr/>
        </p:nvCxnSpPr>
        <p:spPr>
          <a:xfrm flipV="1">
            <a:off x="3526912" y="701399"/>
            <a:ext cx="677864" cy="1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09042" y="179152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242" y="549083"/>
            <a:ext cx="2662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ourier New"/>
                <a:cs typeface="Courier New"/>
              </a:rPr>
              <a:t>git show </a:t>
            </a:r>
            <a:r>
              <a:rPr lang="en-US" dirty="0" smtClean="0">
                <a:latin typeface="Courier New"/>
                <a:cs typeface="Courier New"/>
              </a:rPr>
              <a:t>--oneline 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41454" y="2455366"/>
            <a:ext cx="1108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latin typeface="Courier New"/>
                <a:cs typeface="Courier New"/>
              </a:rPr>
              <a:t>tag v1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cxnSp>
        <p:nvCxnSpPr>
          <p:cNvPr id="59" name="Straight Arrow Connector 58"/>
          <p:cNvCxnSpPr>
            <a:stCxn id="58" idx="1"/>
            <a:endCxn id="14" idx="6"/>
          </p:cNvCxnSpPr>
          <p:nvPr/>
        </p:nvCxnSpPr>
        <p:spPr>
          <a:xfrm flipH="1">
            <a:off x="4990768" y="2593866"/>
            <a:ext cx="1050686" cy="2247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041454" y="568746"/>
            <a:ext cx="203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git commit -m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41600" y="83998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3332" y="1317623"/>
            <a:ext cx="105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~ tilde</a:t>
            </a:r>
          </a:p>
          <a:p>
            <a:r>
              <a:rPr lang="nb-NO" dirty="0" smtClean="0"/>
              <a:t>parentage</a:t>
            </a:r>
            <a:endParaRPr lang="nb-NO" dirty="0"/>
          </a:p>
        </p:txBody>
      </p:sp>
      <p:sp>
        <p:nvSpPr>
          <p:cNvPr id="98" name="Rectangle 97"/>
          <p:cNvSpPr/>
          <p:nvPr/>
        </p:nvSpPr>
        <p:spPr>
          <a:xfrm>
            <a:off x="2018060" y="1317623"/>
            <a:ext cx="1087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^ </a:t>
            </a:r>
            <a:r>
              <a:rPr lang="tr-TR" dirty="0" smtClean="0"/>
              <a:t>caret</a:t>
            </a:r>
            <a:br>
              <a:rPr lang="tr-TR" dirty="0" smtClean="0"/>
            </a:br>
            <a:r>
              <a:rPr lang="tr-TR" dirty="0" smtClean="0"/>
              <a:t>sequence</a:t>
            </a:r>
            <a:endParaRPr lang="nb-NO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41454" y="113473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merge feature1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2" name="Straight Arrow Connector 51"/>
          <p:cNvCxnSpPr>
            <a:stCxn id="51" idx="1"/>
            <a:endCxn id="13" idx="6"/>
          </p:cNvCxnSpPr>
          <p:nvPr/>
        </p:nvCxnSpPr>
        <p:spPr>
          <a:xfrm flipH="1" flipV="1">
            <a:off x="4990768" y="1261786"/>
            <a:ext cx="1050686" cy="11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1"/>
            <a:endCxn id="13" idx="5"/>
          </p:cNvCxnSpPr>
          <p:nvPr/>
        </p:nvCxnSpPr>
        <p:spPr>
          <a:xfrm flipH="1" flipV="1">
            <a:off x="4875662" y="1342608"/>
            <a:ext cx="48486" cy="482396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41454" y="1512056"/>
            <a:ext cx="2355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2" name="Straight Arrow Connector 61"/>
          <p:cNvCxnSpPr>
            <a:stCxn id="61" idx="1"/>
            <a:endCxn id="42" idx="6"/>
          </p:cNvCxnSpPr>
          <p:nvPr/>
        </p:nvCxnSpPr>
        <p:spPr>
          <a:xfrm flipH="1">
            <a:off x="5595034" y="1650556"/>
            <a:ext cx="446420" cy="255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41454" y="2644028"/>
            <a:ext cx="3064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.gitignore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6" name="Straight Arrow Connector 65"/>
          <p:cNvCxnSpPr>
            <a:stCxn id="65" idx="1"/>
            <a:endCxn id="14" idx="6"/>
          </p:cNvCxnSpPr>
          <p:nvPr/>
        </p:nvCxnSpPr>
        <p:spPr>
          <a:xfrm flipH="1">
            <a:off x="4990768" y="2782528"/>
            <a:ext cx="1050686" cy="360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42" idx="4"/>
          </p:cNvCxnSpPr>
          <p:nvPr/>
        </p:nvCxnSpPr>
        <p:spPr>
          <a:xfrm flipH="1" flipV="1">
            <a:off x="5202038" y="2020126"/>
            <a:ext cx="5033" cy="146662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1"/>
            <a:endCxn id="12" idx="6"/>
          </p:cNvCxnSpPr>
          <p:nvPr/>
        </p:nvCxnSpPr>
        <p:spPr>
          <a:xfrm flipH="1">
            <a:off x="4990768" y="707246"/>
            <a:ext cx="1050686" cy="2743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3"/>
            <a:endCxn id="42" idx="2"/>
          </p:cNvCxnSpPr>
          <p:nvPr/>
        </p:nvCxnSpPr>
        <p:spPr>
          <a:xfrm>
            <a:off x="1800548" y="1903880"/>
            <a:ext cx="3008494" cy="19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3958" y="1749991"/>
            <a:ext cx="1146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~2^2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041454" y="3021352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README.md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9" name="Straight Arrow Connector 98"/>
          <p:cNvCxnSpPr>
            <a:stCxn id="97" idx="1"/>
            <a:endCxn id="15" idx="6"/>
          </p:cNvCxnSpPr>
          <p:nvPr/>
        </p:nvCxnSpPr>
        <p:spPr>
          <a:xfrm flipH="1">
            <a:off x="4990768" y="3159852"/>
            <a:ext cx="1050686" cy="511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  <a:endCxn id="21" idx="2"/>
          </p:cNvCxnSpPr>
          <p:nvPr/>
        </p:nvCxnSpPr>
        <p:spPr>
          <a:xfrm flipV="1">
            <a:off x="1700539" y="2281088"/>
            <a:ext cx="3136009" cy="2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53958" y="2130082"/>
            <a:ext cx="1046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~2^3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6041454" y="132339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 smtClean="0">
                <a:latin typeface="Courier New"/>
                <a:cs typeface="Courier New"/>
              </a:rPr>
              <a:t> master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0" name="Straight Arrow Connector 109"/>
          <p:cNvCxnSpPr>
            <a:stCxn id="14" idx="6"/>
            <a:endCxn id="109" idx="1"/>
          </p:cNvCxnSpPr>
          <p:nvPr/>
        </p:nvCxnSpPr>
        <p:spPr>
          <a:xfrm flipV="1">
            <a:off x="4990768" y="1461894"/>
            <a:ext cx="1050686" cy="1356717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41454" y="3398681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init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5577594" y="3383293"/>
            <a:ext cx="463860" cy="153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" idx="2"/>
          </p:cNvCxnSpPr>
          <p:nvPr/>
        </p:nvCxnSpPr>
        <p:spPr>
          <a:xfrm>
            <a:off x="3897274" y="2818611"/>
            <a:ext cx="3075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23094" y="2662937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41600" y="2662937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~3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041454" y="946070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b="1" dirty="0" smtClean="0">
                <a:latin typeface="Courier New"/>
                <a:cs typeface="Courier New"/>
              </a:rPr>
              <a:t>branch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-d</a:t>
            </a:r>
            <a:r>
              <a:rPr lang="en-US" sz="1200" dirty="0" smtClean="0">
                <a:latin typeface="Courier New"/>
                <a:cs typeface="Courier New"/>
              </a:rPr>
              <a:t> feature1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41454" y="321001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README.md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041454" y="2832690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me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&gt;&gt;.gitignore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041454" y="191422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1" name="Straight Arrow Connector 90"/>
          <p:cNvCxnSpPr>
            <a:stCxn id="90" idx="1"/>
            <a:endCxn id="11" idx="6"/>
          </p:cNvCxnSpPr>
          <p:nvPr/>
        </p:nvCxnSpPr>
        <p:spPr>
          <a:xfrm flipH="1">
            <a:off x="4990768" y="329922"/>
            <a:ext cx="1050686" cy="3714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3"/>
            <a:endCxn id="11" idx="2"/>
          </p:cNvCxnSpPr>
          <p:nvPr/>
        </p:nvCxnSpPr>
        <p:spPr>
          <a:xfrm>
            <a:off x="3793594" y="399528"/>
            <a:ext cx="411182" cy="3018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041454" y="1700718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d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&gt;&gt;file-</a:t>
            </a:r>
            <a:r>
              <a:rPr lang="en-US" sz="1200" dirty="0" err="1">
                <a:latin typeface="Courier New"/>
                <a:cs typeface="Courier New"/>
              </a:rPr>
              <a:t>d.txt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041454" y="757408"/>
            <a:ext cx="2737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e.txt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041454" y="380084"/>
            <a:ext cx="27201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f.txt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041454" y="1889380"/>
            <a:ext cx="2350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c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41454" y="207804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LICENSE.md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85" name="Straight Arrow Connector 84"/>
          <p:cNvCxnSpPr>
            <a:stCxn id="81" idx="1"/>
            <a:endCxn id="21" idx="6"/>
          </p:cNvCxnSpPr>
          <p:nvPr/>
        </p:nvCxnSpPr>
        <p:spPr>
          <a:xfrm flipH="1">
            <a:off x="5577594" y="2027880"/>
            <a:ext cx="463860" cy="2532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5" idx="2"/>
          </p:cNvCxnSpPr>
          <p:nvPr/>
        </p:nvCxnSpPr>
        <p:spPr>
          <a:xfrm>
            <a:off x="3897274" y="3210969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923094" y="3037308"/>
            <a:ext cx="1324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~3^1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41601" y="3038413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~4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95" name="Straight Arrow Connector 94"/>
          <p:cNvCxnSpPr>
            <a:stCxn id="13" idx="6"/>
            <a:endCxn id="75" idx="1"/>
          </p:cNvCxnSpPr>
          <p:nvPr/>
        </p:nvCxnSpPr>
        <p:spPr>
          <a:xfrm flipV="1">
            <a:off x="4990768" y="1084570"/>
            <a:ext cx="1050686" cy="1772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576873" y="3020425"/>
            <a:ext cx="1157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568184" y="110098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902744" y="123896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923094" y="108779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7070" y="109735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34838" y="2008562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@{5}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/>
      <p:bldP spid="21" grpId="0" animBg="1"/>
      <p:bldP spid="37" grpId="0"/>
      <p:bldP spid="41" grpId="0"/>
      <p:bldP spid="48" grpId="0"/>
      <p:bldP spid="56" grpId="0"/>
      <p:bldP spid="63" grpId="0"/>
      <p:bldP spid="42" grpId="0" animBg="1"/>
      <p:bldP spid="50" grpId="0"/>
      <p:bldP spid="58" grpId="0"/>
      <p:bldP spid="78" grpId="0"/>
      <p:bldP spid="96" grpId="0"/>
      <p:bldP spid="47" grpId="0"/>
      <p:bldP spid="98" grpId="0"/>
      <p:bldP spid="51" grpId="0"/>
      <p:bldP spid="61" grpId="0"/>
      <p:bldP spid="65" grpId="0"/>
      <p:bldP spid="84" grpId="0"/>
      <p:bldP spid="97" grpId="0"/>
      <p:bldP spid="101" grpId="0"/>
      <p:bldP spid="109" grpId="0"/>
      <p:bldP spid="69" grpId="0"/>
      <p:bldP spid="71" grpId="0"/>
      <p:bldP spid="75" grpId="0"/>
      <p:bldP spid="76" grpId="0"/>
      <p:bldP spid="79" grpId="0"/>
      <p:bldP spid="90" grpId="0"/>
      <p:bldP spid="102" grpId="0"/>
      <p:bldP spid="103" grpId="0"/>
      <p:bldP spid="104" grpId="0"/>
      <p:bldP spid="81" grpId="0"/>
      <p:bldP spid="82" grpId="0"/>
      <p:bldP spid="89" grpId="0"/>
      <p:bldP spid="92" grpId="0"/>
      <p:bldP spid="72" grpId="0"/>
      <p:bldP spid="105" grpId="0"/>
      <p:bldP spid="107" grpId="0"/>
      <p:bldP spid="108" grpId="0"/>
      <p:bldP spid="1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97644" y="1814753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468332" y="2038519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git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>
            <a:stCxn id="47" idx="6"/>
            <a:endCxn id="89" idx="2"/>
          </p:cNvCxnSpPr>
          <p:nvPr/>
        </p:nvCxnSpPr>
        <p:spPr>
          <a:xfrm>
            <a:off x="7605039" y="1546882"/>
            <a:ext cx="45357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33985" y="2379137"/>
            <a:ext cx="829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after fix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endCxn id="47" idx="2"/>
          </p:cNvCxnSpPr>
          <p:nvPr/>
        </p:nvCxnSpPr>
        <p:spPr>
          <a:xfrm flipV="1">
            <a:off x="6560405" y="1546882"/>
            <a:ext cx="458847" cy="27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1126" y="529136"/>
            <a:ext cx="1252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 smtClean="0">
                <a:latin typeface="Open Sans Light"/>
                <a:cs typeface="Open Sans Light"/>
              </a:rPr>
              <a:t>branches</a:t>
            </a:r>
            <a:r>
              <a:rPr lang="en-US" sz="1800" i="1" dirty="0" smtClean="0">
                <a:latin typeface="Open Sans "/>
                <a:cs typeface="Open Sans "/>
              </a:rPr>
              <a:t>:</a:t>
            </a:r>
            <a:endParaRPr lang="en-US" sz="1800" i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58616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19252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05074" y="1802601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1745430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000976" y="2142489"/>
            <a:ext cx="94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FF6600"/>
                </a:solidFill>
                <a:latin typeface="Open Sans" charset="0"/>
                <a:cs typeface="Open Sans" charset="0"/>
              </a:rPr>
              <a:t>after test</a:t>
            </a:r>
            <a:endParaRPr lang="en-US" dirty="0">
              <a:solidFill>
                <a:srgbClr val="FF660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700318" y="1176328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bg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060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008934" y="2680417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08934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8060203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4" grpId="1"/>
      <p:bldP spid="85" grpId="0"/>
      <p:bldP spid="97" grpId="0" animBg="1"/>
      <p:bldP spid="100" grpId="0"/>
      <p:bldP spid="102" grpId="0"/>
      <p:bldP spid="103" grpId="0" animBg="1"/>
      <p:bldP spid="105" grpId="0" animBg="1"/>
      <p:bldP spid="76" grpId="0" animBg="1"/>
      <p:bldP spid="107" grpId="0"/>
      <p:bldP spid="74" grpId="0" animBg="1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11" grpId="0"/>
      <p:bldP spid="111" grpId="1"/>
      <p:bldP spid="112" grpId="0"/>
      <p:bldP spid="115" grpId="0"/>
      <p:bldP spid="116" grpId="0"/>
      <p:bldP spid="87" grpId="0"/>
      <p:bldP spid="91" grpId="0"/>
      <p:bldP spid="66" grpId="0" animBg="1"/>
      <p:bldP spid="90" grpId="0" animBg="1"/>
      <p:bldP spid="95" grpId="0" animBg="1"/>
      <p:bldP spid="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369" y="166255"/>
            <a:ext cx="77374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</a:t>
            </a:r>
            <a:r>
              <a:rPr lang="de-DE" sz="1200" dirty="0">
                <a:latin typeface="Courier New"/>
                <a:cs typeface="Courier New"/>
              </a:rPr>
              <a:t>-- </a:t>
            </a:r>
            <a:r>
              <a:rPr lang="de-DE" sz="1200" dirty="0" err="1">
                <a:latin typeface="Courier New"/>
                <a:cs typeface="Courier New"/>
              </a:rPr>
              <a:t>index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info</a:t>
            </a:r>
          </a:p>
          <a:p>
            <a:r>
              <a:rPr lang="en-US" sz="1200" dirty="0">
                <a:latin typeface="Courier New"/>
                <a:cs typeface="Courier New"/>
              </a:rPr>
              <a:t>|   `-- exclude</a:t>
            </a:r>
          </a:p>
          <a:p>
            <a:r>
              <a:rPr lang="en-US" sz="1200" dirty="0">
                <a:latin typeface="Courier New"/>
                <a:cs typeface="Courier New"/>
              </a:rPr>
              <a:t>|-- logs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HEAD</a:t>
            </a:r>
          </a:p>
          <a:p>
            <a:r>
              <a:rPr lang="en-US" sz="1200" dirty="0">
                <a:latin typeface="Courier New"/>
                <a:cs typeface="Courier New"/>
              </a:rPr>
              <a:t>|   `-- refs</a:t>
            </a:r>
          </a:p>
          <a:p>
            <a:r>
              <a:rPr lang="en-US" sz="1200" dirty="0">
                <a:latin typeface="Courier New"/>
                <a:cs typeface="Courier New"/>
              </a:rPr>
              <a:t>|   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       `--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 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|            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objects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|-- 00</a:t>
            </a:r>
          </a:p>
          <a:p>
            <a:r>
              <a:rPr lang="de-DE" sz="1200" dirty="0">
                <a:latin typeface="Courier New"/>
                <a:cs typeface="Courier New"/>
              </a:rPr>
              <a:t>|   |   |-- 0845179832190a64352439f621bb797d05f826</a:t>
            </a:r>
          </a:p>
          <a:p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b="1" dirty="0">
                <a:latin typeface="Courier New"/>
                <a:cs typeface="Courier New"/>
              </a:rPr>
              <a:t>01</a:t>
            </a:r>
            <a:endParaRPr lang="de-DE" sz="1200" b="1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   </a:t>
            </a:r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dirty="0" smtClean="0">
                <a:latin typeface="Courier New"/>
                <a:cs typeface="Courier New"/>
              </a:rPr>
              <a:t>17df35ff39701b1d10f996160b90c8b2b5d753</a:t>
            </a:r>
          </a:p>
          <a:p>
            <a:r>
              <a:rPr lang="en-US" sz="1200" dirty="0">
                <a:latin typeface="Courier New"/>
                <a:cs typeface="Courier New"/>
              </a:rPr>
              <a:t>|-- packed-refs</a:t>
            </a:r>
          </a:p>
          <a:p>
            <a:r>
              <a:rPr lang="en-US" sz="1200" dirty="0">
                <a:latin typeface="Courier New"/>
                <a:cs typeface="Courier New"/>
              </a:rPr>
              <a:t>`-- refs</a:t>
            </a:r>
          </a:p>
          <a:p>
            <a:r>
              <a:rPr lang="en-US" sz="1200" dirty="0">
                <a:latin typeface="Courier New"/>
                <a:cs typeface="Courier New"/>
              </a:rPr>
              <a:t>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|--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    |       `-- HEAD</a:t>
            </a:r>
          </a:p>
          <a:p>
            <a:r>
              <a:rPr lang="en-US" sz="1200" dirty="0">
                <a:latin typeface="Courier New"/>
                <a:cs typeface="Courier New"/>
              </a:rPr>
              <a:t>    `-- </a:t>
            </a:r>
            <a:r>
              <a:rPr lang="en-US" sz="1200" dirty="0" smtClean="0">
                <a:latin typeface="Courier New"/>
                <a:cs typeface="Courier New"/>
              </a:rPr>
              <a:t>tags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764" y="2704224"/>
            <a:ext cx="1427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smtClean="0">
                <a:latin typeface="Open Sans Light"/>
                <a:cs typeface="Open Sans Light"/>
              </a:rPr>
              <a:t>= (40 </a:t>
            </a:r>
            <a:r>
              <a:rPr lang="nl-NL" i="1" dirty="0" err="1">
                <a:latin typeface="Open Sans Light"/>
                <a:cs typeface="Open Sans Light"/>
              </a:rPr>
              <a:t>hex</a:t>
            </a:r>
            <a:r>
              <a:rPr lang="nl-NL" i="1" dirty="0">
                <a:latin typeface="Open Sans Light"/>
                <a:cs typeface="Open Sans Light"/>
              </a:rPr>
              <a:t> </a:t>
            </a:r>
            <a:r>
              <a:rPr lang="nl-NL" i="1" dirty="0" err="1" smtClean="0">
                <a:latin typeface="Open Sans Light"/>
                <a:cs typeface="Open Sans Light"/>
              </a:rPr>
              <a:t>digits</a:t>
            </a:r>
            <a:r>
              <a:rPr lang="nl-NL" i="1" dirty="0" smtClean="0">
                <a:latin typeface="Open Sans Light"/>
                <a:cs typeface="Open Sans Light"/>
              </a:rPr>
              <a:t>)</a:t>
            </a:r>
            <a:endParaRPr lang="en-US" i="1" dirty="0">
              <a:latin typeface="Open Sans Light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8014" y="339043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nl-NL" dirty="0" err="1" smtClean="0">
                <a:latin typeface="Courier New"/>
                <a:cs typeface="Courier New"/>
              </a:rPr>
              <a:t>cat</a:t>
            </a:r>
            <a:r>
              <a:rPr lang="nl-NL" dirty="0" smtClean="0">
                <a:latin typeface="Courier New"/>
                <a:cs typeface="Courier New"/>
              </a:rPr>
              <a:t>-file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nl-NL" dirty="0" smtClean="0">
                <a:latin typeface="Courier New"/>
                <a:cs typeface="Courier New"/>
              </a:rPr>
              <a:t>p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17df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9558" y="3046110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en-US" dirty="0" smtClean="0">
                <a:latin typeface="Courier New"/>
                <a:cs typeface="Courier New"/>
              </a:rPr>
              <a:t>rev-</a:t>
            </a:r>
            <a:r>
              <a:rPr lang="nl-NL" dirty="0" err="1" smtClean="0">
                <a:latin typeface="Courier New"/>
                <a:cs typeface="Courier New"/>
              </a:rPr>
              <a:t>parse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85627" y="3234962"/>
            <a:ext cx="433931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04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Agile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12" y="293541"/>
            <a:ext cx="5492685" cy="4356622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clone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or init local repository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Use “develop” branch instead of master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checkout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feature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branch, story,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edit &amp;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unit test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hunks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to staging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and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--amend</a:t>
            </a:r>
            <a:endParaRPr lang="en-US" sz="1800" b="1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rebase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–</a:t>
            </a:r>
            <a:r>
              <a:rPr lang="en-US" sz="1800" dirty="0" err="1" smtClean="0">
                <a:latin typeface="Open Sans "/>
                <a:ea typeface="ＭＳ Ｐゴシック" charset="0"/>
                <a:cs typeface="Open Sans "/>
              </a:rPr>
              <a:t>i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squash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fetch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(pull) to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update from remote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diff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and edit 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push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feature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review code with others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release identifier (with signing)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  <a:hlinkClick r:id="rId3"/>
              </a:rPr>
              <a:t>hooks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initiate integration tests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9587" y="1565129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39587" y="187179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939587" y="976166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modify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skills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text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</a:t>
            </a:r>
            <a:r>
              <a:rPr lang="en-US" dirty="0" smtClean="0">
                <a:ea typeface="ＭＳ Ｐゴシック" charset="0"/>
              </a:rPr>
              <a:t>repo </a:t>
            </a:r>
            <a:r>
              <a:rPr lang="en-US" dirty="0">
                <a:ea typeface="ＭＳ Ｐゴシック" charset="0"/>
              </a:rPr>
              <a:t>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27958</TotalTime>
  <Words>3659</Words>
  <Application>Microsoft Macintosh PowerPoint</Application>
  <PresentationFormat>On-screen Show (16:9)</PresentationFormat>
  <Paragraphs>693</Paragraphs>
  <Slides>31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ConcurCorporateTemplate2013_Helvetica_16x9</vt:lpstr>
      <vt:lpstr>How Testers Master Git and GitHub</vt:lpstr>
      <vt:lpstr>About Wilson Mar</vt:lpstr>
      <vt:lpstr>PowerPoint Presentation</vt:lpstr>
      <vt:lpstr>Java tools popularity</vt:lpstr>
      <vt:lpstr>GitHub user statistics</vt:lpstr>
      <vt:lpstr>GitHub Enterprise</vt:lpstr>
      <vt:lpstr>GitLab Enterprise vs.  GitHub Enterprise</vt:lpstr>
      <vt:lpstr>Basic skills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Aliases in .gitconfig</vt:lpstr>
      <vt:lpstr>Commit individual hunk</vt:lpstr>
      <vt:lpstr>PowerPoint Presentation</vt:lpstr>
      <vt:lpstr>Git Flow workflow (2010)</vt:lpstr>
      <vt:lpstr>Git battle map</vt:lpstr>
      <vt:lpstr>Basic action verbs</vt:lpstr>
      <vt:lpstr>Basic workflows</vt:lpstr>
      <vt:lpstr>Git command map</vt:lpstr>
      <vt:lpstr>Lifecycle</vt:lpstr>
      <vt:lpstr>Commit or not?</vt:lpstr>
      <vt:lpstr>HEAD coding</vt:lpstr>
      <vt:lpstr>Feature branch</vt:lpstr>
      <vt:lpstr>Internals</vt:lpstr>
      <vt:lpstr>Agile activities</vt:lpstr>
      <vt:lpstr>Github Flavored Markdown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1035</cp:revision>
  <cp:lastPrinted>2016-09-09T16:57:34Z</cp:lastPrinted>
  <dcterms:created xsi:type="dcterms:W3CDTF">2016-03-09T21:14:16Z</dcterms:created>
  <dcterms:modified xsi:type="dcterms:W3CDTF">2016-09-15T01:26:22Z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