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23" r:id="rId2"/>
    <p:sldId id="332" r:id="rId3"/>
    <p:sldId id="326" r:id="rId4"/>
    <p:sldId id="311" r:id="rId5"/>
    <p:sldId id="299" r:id="rId6"/>
    <p:sldId id="310" r:id="rId7"/>
    <p:sldId id="315" r:id="rId8"/>
    <p:sldId id="319" r:id="rId9"/>
    <p:sldId id="331" r:id="rId10"/>
    <p:sldId id="322" r:id="rId11"/>
    <p:sldId id="304" r:id="rId12"/>
    <p:sldId id="325" r:id="rId13"/>
    <p:sldId id="328" r:id="rId14"/>
    <p:sldId id="314" r:id="rId15"/>
    <p:sldId id="312" r:id="rId16"/>
    <p:sldId id="329" r:id="rId17"/>
    <p:sldId id="327" r:id="rId18"/>
    <p:sldId id="307" r:id="rId19"/>
    <p:sldId id="305" r:id="rId20"/>
    <p:sldId id="306" r:id="rId21"/>
    <p:sldId id="300" r:id="rId22"/>
    <p:sldId id="301" r:id="rId23"/>
    <p:sldId id="302" r:id="rId24"/>
    <p:sldId id="324" r:id="rId25"/>
    <p:sldId id="330" r:id="rId26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888" y="-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</a:t>
            </a:r>
            <a:r>
              <a:rPr lang="en-US" baseline="0" dirty="0" smtClean="0">
                <a:latin typeface="Calibri" charset="0"/>
              </a:rPr>
              <a:t>client </a:t>
            </a:r>
            <a:r>
              <a:rPr lang="en-US" baseline="0" dirty="0" smtClean="0">
                <a:latin typeface="Calibri" charset="0"/>
              </a:rPr>
              <a:t>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 smtClean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Tracked</a:t>
            </a:r>
            <a:r>
              <a:rPr lang="en-US" dirty="0">
                <a:latin typeface="Calibri" charset="0"/>
              </a:rPr>
              <a:t>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would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client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does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OTE: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 local copy of a repository from 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tlassian.com/git/tutorials/git-hook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and </a:t>
            </a:r>
            <a:r>
              <a:rPr lang="en-US" sz="5400" dirty="0" smtClean="0"/>
              <a:t>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2" y="2620759"/>
            <a:ext cx="1905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297568" y="663921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79902" y="824258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43411" y="1514354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59039" y="2919759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3018905" y="1386234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745152" y="1105246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5083958" y="1105246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0764" y="795684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4080658" y="3020328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475152" y="1295746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6752" y="1678334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95814" y="194662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23534" y="1277441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4081452" y="1108421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6197589" y="1295746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201419" y="1298079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35614" y="1989484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80139" y="1678334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8089" y="194662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51239" y="2014529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8683" y="1802159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2676" y="1768821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8285152" y="2619721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8294677" y="2718146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5335577" y="3214003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5335577" y="2453591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3147208" y="2360959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3147208" y="1108421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96264" y="2556221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7221528" y="1113184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5159364" y="782984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3305164" y="944909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716827" y="2968971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3152764" y="2159437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14871" y="3280678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777152" y="824259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867639" y="2972709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506" y="2688256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766" y="798859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500552" y="944909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43177" y="1678334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177" y="2013296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510327" y="99570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470264" y="3214002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5264" y="3062724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0327" y="2742873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7221528" y="1117153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00552" y="3683498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31588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76288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698463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  <a:endCxn id="42" idx="1"/>
          </p:cNvCxnSpPr>
          <p:nvPr/>
        </p:nvCxnSpPr>
        <p:spPr>
          <a:xfrm>
            <a:off x="6676321" y="650419"/>
            <a:ext cx="1094092" cy="10689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93584" y="221000"/>
            <a:ext cx="158273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63163" y="546085"/>
            <a:ext cx="825500" cy="301625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5509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Agile Story Branch Pattern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044461" y="417874"/>
            <a:ext cx="7680325" cy="402738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Pull</a:t>
            </a:r>
            <a:r>
              <a:rPr lang="en-US" dirty="0">
                <a:ea typeface="ＭＳ Ｐゴシック" charset="0"/>
              </a:rPr>
              <a:t> to update your local master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Checkout</a:t>
            </a:r>
            <a:r>
              <a:rPr lang="en-US" dirty="0">
                <a:ea typeface="ＭＳ Ｐゴシック" charset="0"/>
              </a:rPr>
              <a:t> a </a:t>
            </a:r>
            <a:r>
              <a:rPr lang="en-US" dirty="0" smtClean="0">
                <a:ea typeface="ＭＳ Ｐゴシック" charset="0"/>
              </a:rPr>
              <a:t>“feature” branch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Modify</a:t>
            </a:r>
            <a:r>
              <a:rPr lang="en-US" dirty="0" smtClean="0">
                <a:ea typeface="ＭＳ Ｐゴシック" charset="0"/>
              </a:rPr>
              <a:t> files and test locally in working directory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Add</a:t>
            </a:r>
            <a:r>
              <a:rPr lang="en-US" dirty="0" smtClean="0">
                <a:ea typeface="ＭＳ Ｐゴシック" charset="0"/>
              </a:rPr>
              <a:t> files to stage hunks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Commit</a:t>
            </a:r>
            <a:r>
              <a:rPr lang="en-US" dirty="0" smtClean="0">
                <a:ea typeface="ＭＳ Ｐゴシック" charset="0"/>
              </a:rPr>
              <a:t> locally early </a:t>
            </a:r>
            <a:r>
              <a:rPr lang="en-US" dirty="0">
                <a:ea typeface="ＭＳ Ｐゴシック" charset="0"/>
              </a:rPr>
              <a:t>and often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Fetch</a:t>
            </a:r>
            <a:r>
              <a:rPr lang="en-US" dirty="0" smtClean="0">
                <a:ea typeface="ＭＳ Ｐゴシック" charset="0"/>
              </a:rPr>
              <a:t> frequently </a:t>
            </a:r>
            <a:r>
              <a:rPr lang="en-US" dirty="0">
                <a:ea typeface="ＭＳ Ｐゴシック" charset="0"/>
              </a:rPr>
              <a:t>to incorporate upstream </a:t>
            </a:r>
            <a:r>
              <a:rPr lang="en-US" dirty="0" smtClean="0">
                <a:ea typeface="ＭＳ Ｐゴシック" charset="0"/>
              </a:rPr>
              <a:t>changes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Diff</a:t>
            </a:r>
            <a:r>
              <a:rPr lang="en-US" dirty="0" smtClean="0">
                <a:ea typeface="ＭＳ Ｐゴシック" charset="0"/>
              </a:rPr>
              <a:t> to compare changes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Rebase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(squash) local commits </a:t>
            </a:r>
            <a:r>
              <a:rPr lang="en-US" dirty="0" smtClean="0">
                <a:ea typeface="ＭＳ Ｐゴシック" charset="0"/>
              </a:rPr>
              <a:t>interactively 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Merge</a:t>
            </a:r>
            <a:r>
              <a:rPr lang="en-US" dirty="0">
                <a:ea typeface="ＭＳ Ｐゴシック" charset="0"/>
              </a:rPr>
              <a:t> your changes </a:t>
            </a:r>
            <a:r>
              <a:rPr lang="en-US" dirty="0" smtClean="0">
                <a:ea typeface="ＭＳ Ｐゴシック" charset="0"/>
              </a:rPr>
              <a:t>with team branch locally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Push</a:t>
            </a:r>
            <a:r>
              <a:rPr lang="en-US" dirty="0">
                <a:ea typeface="ＭＳ Ｐゴシック" charset="0"/>
              </a:rPr>
              <a:t> your changes upstream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nvie.com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</a:t>
            </a:r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093035" y="1783144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581159" y="1783144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73960" y="1307501"/>
            <a:ext cx="833438" cy="178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79627" y="130750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Actions internals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23989" y="1380526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2e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989" y="1661514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4b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3989" y="1940914"/>
            <a:ext cx="584200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a7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3989" y="22219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82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3989" y="25013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45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3989" y="27807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c1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5874" y="2700979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HEAD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60986" y="2667470"/>
            <a:ext cx="114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8458" y="917259"/>
            <a:ext cx="766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</a:rPr>
              <a:t>tree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latin typeface="Open Sans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05836" y="2099094"/>
            <a:ext cx="1296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checkout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34588" y="2326124"/>
            <a:ext cx="3640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68480" y="2923443"/>
            <a:ext cx="41235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588" y="2886517"/>
            <a:ext cx="364066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90639" y="3078479"/>
            <a:ext cx="900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ahead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743301" y="1185981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771875" y="2362966"/>
            <a:ext cx="998538" cy="9493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3479848" y="1337472"/>
            <a:ext cx="838200" cy="4762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commands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and states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68275" y="1598646"/>
            <a:ext cx="944268" cy="643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42888" y="1366871"/>
            <a:ext cx="671512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88845" y="1471461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44663" y="1107156"/>
            <a:ext cx="10382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3263" y="1647713"/>
            <a:ext cx="8382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3457765" y="2949693"/>
            <a:ext cx="2520360" cy="265113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22463" y="2721350"/>
            <a:ext cx="8699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743300" y="2139652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028905" y="1906706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567088" y="1877901"/>
            <a:ext cx="1220787" cy="11112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949550" y="1127536"/>
            <a:ext cx="793750" cy="186502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git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00854" y="3046331"/>
            <a:ext cx="20562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sz="1000" i="1" dirty="0" smtClean="0">
                <a:solidFill>
                  <a:srgbClr val="008000"/>
                </a:solidFill>
                <a:latin typeface="Open Sans" charset="0"/>
              </a:rPr>
              <a:t>branch                       </a:t>
            </a:r>
            <a:endParaRPr lang="en-US" sz="10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482575" y="1665122"/>
            <a:ext cx="874713" cy="4763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79613" y="1672872"/>
            <a:ext cx="8128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3482575" y="952618"/>
            <a:ext cx="4416425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061145" y="939452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17900" y="1186691"/>
            <a:ext cx="7858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8175" y="1225196"/>
            <a:ext cx="8842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-- amend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9500" y="471606"/>
            <a:ext cx="10001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sz="1050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5033792" y="-1875514"/>
            <a:ext cx="223838" cy="5156201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78125" y="1735026"/>
            <a:ext cx="877888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200" dirty="0">
                <a:latin typeface="Open Sans"/>
              </a:rPr>
              <a:t>.</a:t>
            </a:r>
            <a:r>
              <a:rPr lang="en-US" sz="1050" dirty="0">
                <a:latin typeface="Open Sans"/>
              </a:rPr>
              <a:t>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38335" y="682743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49688" y="2124609"/>
            <a:ext cx="8747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90813" y="2949693"/>
            <a:ext cx="1052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7027463" y="2041643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4600141" y="1901713"/>
            <a:ext cx="0" cy="887413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3442887" y="2133481"/>
            <a:ext cx="15779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--keep-index</a:t>
            </a:r>
            <a:endParaRPr lang="en-US" sz="105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4703256" y="1877902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3442888" y="2269120"/>
            <a:ext cx="13477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69763" y="873243"/>
            <a:ext cx="892175" cy="2563813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248508" y="2789126"/>
            <a:ext cx="657225" cy="20819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sz="120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37434" y="2003828"/>
            <a:ext cx="103848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42888" y="2410407"/>
            <a:ext cx="12303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3575" y="1185981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mkdir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93575" y="2090856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25663" y="2576888"/>
            <a:ext cx="6667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7675" y="1806583"/>
            <a:ext cx="1074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37930" name="Rectangle 12"/>
          <p:cNvSpPr>
            <a:spLocks noChangeArrowheads="1"/>
          </p:cNvSpPr>
          <p:nvPr/>
        </p:nvSpPr>
        <p:spPr bwMode="auto">
          <a:xfrm>
            <a:off x="6144470" y="1123331"/>
            <a:ext cx="659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Open Sans" charset="0"/>
              </a:rPr>
              <a:t>.</a:t>
            </a:r>
            <a:r>
              <a:rPr lang="en-US" sz="1200" dirty="0" smtClean="0">
                <a:solidFill>
                  <a:srgbClr val="FFFFFF"/>
                </a:solidFill>
                <a:latin typeface="Open Sans" charset="0"/>
              </a:rPr>
              <a:t>folder</a:t>
            </a:r>
            <a:endParaRPr lang="en-US" sz="1200" dirty="0">
              <a:solidFill>
                <a:srgbClr val="FFFFFF"/>
              </a:solidFill>
              <a:latin typeface="Open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97369" y="471400"/>
            <a:ext cx="10652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12950" y="1945112"/>
            <a:ext cx="7794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12920" y="2362997"/>
            <a:ext cx="8794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4440" y="3405013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</a:t>
            </a:r>
            <a:r>
              <a:rPr lang="en-US" sz="525" dirty="0" smtClean="0">
                <a:latin typeface="Open Sans"/>
                <a:ea typeface="+mn-ea"/>
                <a:cs typeface="+mn-cs"/>
              </a:rPr>
              <a:t>2016.</a:t>
            </a:r>
            <a:endParaRPr lang="en-US" sz="525" dirty="0"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312543" y="952263"/>
            <a:ext cx="7635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426014" y="999303"/>
            <a:ext cx="8620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34850" y="3408481"/>
            <a:ext cx="9858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25738" y="1349331"/>
            <a:ext cx="5429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HEAD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88813" y="1746368"/>
            <a:ext cx="7477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43152" y="1775391"/>
            <a:ext cx="8921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84050" y="1501893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949827" y="57161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6551709" y="1515591"/>
            <a:ext cx="912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000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sz="10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881538" y="2133718"/>
            <a:ext cx="7794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sz="1000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099355" y="929426"/>
            <a:ext cx="675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900" dirty="0" smtClean="0">
                <a:solidFill>
                  <a:schemeClr val="accent4"/>
                </a:solidFill>
                <a:latin typeface="Open Sans" charset="0"/>
              </a:rPr>
              <a:t>.gitconfig</a:t>
            </a:r>
            <a:endParaRPr lang="en-US" sz="900" dirty="0">
              <a:solidFill>
                <a:schemeClr val="accent4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85775" y="1127536"/>
            <a:ext cx="404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sz="1000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85638" y="1903531"/>
            <a:ext cx="7493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278413" y="2622668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287938" y="2721093"/>
            <a:ext cx="4873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89525" y="2559168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8160938" y="2622668"/>
            <a:ext cx="9525" cy="304800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7462438" y="2719506"/>
            <a:ext cx="704850" cy="252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724375" y="2578218"/>
            <a:ext cx="441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42888" y="2551695"/>
            <a:ext cx="13477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784700" y="1981242"/>
            <a:ext cx="7794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 dirty="0">
                <a:latin typeface="Open Sans" charset="0"/>
              </a:rPr>
              <a:t>origin</a:t>
            </a:r>
            <a:endParaRPr lang="en-US" sz="1000" b="1" i="1" dirty="0">
              <a:latin typeface="Open Sans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84050" y="1351081"/>
            <a:ext cx="7477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36306" y="1603276"/>
            <a:ext cx="813114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886300" y="2267068"/>
            <a:ext cx="7794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sz="1000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60550" y="682743"/>
            <a:ext cx="936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57815" y="472205"/>
            <a:ext cx="936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7633" y="2463856"/>
            <a:ext cx="11620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sz="105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sz="1050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97063" y="2089574"/>
            <a:ext cx="895350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2602939" y="658005"/>
            <a:ext cx="9472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00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sz="1000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sz="1000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 flipV="1">
            <a:off x="3461938" y="3381494"/>
            <a:ext cx="4357745" cy="24107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770413" y="2950341"/>
            <a:ext cx="895350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812910" y="2997318"/>
            <a:ext cx="727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11030" y="3183056"/>
            <a:ext cx="1052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50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108811" y="2225156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3437434" y="2893222"/>
            <a:ext cx="811074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4699296" y="146697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18047" y="1198681"/>
            <a:ext cx="702815" cy="68897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sz="1050" i="1" dirty="0">
                <a:solidFill>
                  <a:schemeClr val="bg1"/>
                </a:solidFill>
                <a:latin typeface="Open San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019557" y="610160"/>
            <a:ext cx="58309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sz="1050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Personal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0" y="923925"/>
            <a:ext cx="4938713" cy="3781425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clone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fetch</a:t>
            </a:r>
            <a:r>
              <a:rPr lang="en-US" sz="1800" dirty="0" smtClean="0">
                <a:ea typeface="ＭＳ Ｐゴシック" charset="0"/>
              </a:rPr>
              <a:t> (pull) </a:t>
            </a:r>
            <a:r>
              <a:rPr lang="en-US" sz="1800" dirty="0">
                <a:ea typeface="ＭＳ Ｐゴシック" charset="0"/>
              </a:rPr>
              <a:t>to update </a:t>
            </a:r>
            <a:r>
              <a:rPr lang="en-US" sz="1800" dirty="0" smtClean="0">
                <a:ea typeface="ＭＳ Ｐゴシック" charset="0"/>
              </a:rPr>
              <a:t>master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checkout (feature) 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diff</a:t>
            </a:r>
            <a:r>
              <a:rPr lang="en-US" sz="1800" dirty="0" smtClean="0">
                <a:ea typeface="ＭＳ Ｐゴシック" charset="0"/>
              </a:rPr>
              <a:t> and edit </a:t>
            </a:r>
            <a:r>
              <a:rPr lang="en-US" sz="1800" dirty="0">
                <a:ea typeface="ＭＳ Ｐゴシック" charset="0"/>
              </a:rPr>
              <a:t>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edit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unit </a:t>
            </a:r>
            <a:r>
              <a:rPr lang="en-US" sz="1800" b="1" dirty="0">
                <a:ea typeface="ＭＳ Ｐゴシック" charset="0"/>
              </a:rPr>
              <a:t>test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commit</a:t>
            </a:r>
            <a:endParaRPr lang="en-US" sz="1800" b="1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rebase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squash 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merge</a:t>
            </a:r>
            <a:r>
              <a:rPr lang="en-US" sz="1800" dirty="0">
                <a:ea typeface="ＭＳ Ｐゴシック" charset="0"/>
              </a:rPr>
              <a:t> 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 (</a:t>
            </a:r>
            <a:r>
              <a:rPr lang="en-US" sz="1800" dirty="0">
                <a:ea typeface="ＭＳ Ｐゴシック" charset="0"/>
              </a:rPr>
              <a:t>automated) </a:t>
            </a:r>
            <a:r>
              <a:rPr lang="en-US" sz="1800" b="1" dirty="0">
                <a:ea typeface="ＭＳ Ｐゴシック" charset="0"/>
              </a:rPr>
              <a:t>end-to-end test 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push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feature </a:t>
            </a:r>
            <a:r>
              <a:rPr lang="en-US" sz="1800" dirty="0" smtClean="0">
                <a:ea typeface="ＭＳ Ｐゴシック" charset="0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smtClean="0">
                <a:ea typeface="ＭＳ Ｐゴシック" charset="0"/>
                <a:hlinkClick r:id="rId3"/>
              </a:rPr>
              <a:t>hooks</a:t>
            </a:r>
            <a:r>
              <a:rPr lang="en-US" sz="1800" dirty="0" smtClean="0">
                <a:ea typeface="ＭＳ Ｐゴシック" charset="0"/>
              </a:rPr>
              <a:t> initiate integration tests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8875" y="2195513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1158875" y="817563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1158875" y="160655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cxnSp>
        <p:nvCxnSpPr>
          <p:cNvPr id="6" name="Elbow Connector 5"/>
          <p:cNvCxnSpPr>
            <a:cxnSpLocks noChangeShapeType="1"/>
          </p:cNvCxnSpPr>
          <p:nvPr/>
        </p:nvCxnSpPr>
        <p:spPr bwMode="auto">
          <a:xfrm rot="16200000" flipV="1">
            <a:off x="6612732" y="2439194"/>
            <a:ext cx="836612" cy="349250"/>
          </a:xfrm>
          <a:prstGeom prst="bentConnector3">
            <a:avLst>
              <a:gd name="adj1" fmla="val 100000"/>
            </a:avLst>
          </a:prstGeom>
          <a:noFill/>
          <a:ln w="25400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List Markup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85900" y="1028700"/>
            <a:ext cx="2784475" cy="35083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1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text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2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1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2</a:t>
            </a:r>
          </a:p>
        </p:txBody>
      </p:sp>
      <p:sp>
        <p:nvSpPr>
          <p:cNvPr id="23555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``` denote coding (HTML)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3 spaces before ``` to indent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Table Markup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62050" y="1028700"/>
            <a:ext cx="76136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>
                <a:latin typeface="Open Sans" charset="0"/>
                <a:cs typeface="Open Sans" charset="0"/>
              </a:rPr>
              <a:t>Colon right-aligns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662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and </a:t>
            </a:r>
            <a:r>
              <a:rPr lang="en-US" sz="5400" dirty="0" smtClean="0"/>
              <a:t>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49"/>
            <a:ext cx="6400800" cy="1707003"/>
          </a:xfrm>
        </p:spPr>
        <p:txBody>
          <a:bodyPr/>
          <a:lstStyle/>
          <a:p>
            <a:r>
              <a:rPr lang="en-US" dirty="0" smtClean="0"/>
              <a:t>by @WilsonMar</a:t>
            </a:r>
          </a:p>
          <a:p>
            <a:r>
              <a:rPr lang="en-US" dirty="0"/>
              <a:t>at </a:t>
            </a:r>
            <a:r>
              <a:rPr lang="en-US" dirty="0" smtClean="0"/>
              <a:t>StarWest/StarEast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759072"/>
            <a:ext cx="6400800" cy="9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2370" y="64679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23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Introductory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in GitHub.com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your repo 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</a:t>
            </a:r>
            <a:r>
              <a:rPr lang="en-US" dirty="0" smtClean="0">
                <a:ea typeface="ＭＳ Ｐゴシック" charset="0"/>
              </a:rPr>
              <a:t>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62865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19115</TotalTime>
  <Words>2485</Words>
  <Application>Microsoft Macintosh PowerPoint</Application>
  <PresentationFormat>On-screen Show (16:9)</PresentationFormat>
  <Paragraphs>522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ConcurCorporateTemplate2013_Helvetica_16x9</vt:lpstr>
      <vt:lpstr>How Testers Master and GitHub</vt:lpstr>
      <vt:lpstr>PowerPoint Presentation</vt:lpstr>
      <vt:lpstr>Java tools popularity</vt:lpstr>
      <vt:lpstr>GitHub Enterprise</vt:lpstr>
      <vt:lpstr>GitLab Enterprise vs.  GitHub Enterprise</vt:lpstr>
      <vt:lpstr>Introductory activities</vt:lpstr>
      <vt:lpstr>Daily tasks</vt:lpstr>
      <vt:lpstr>Scary-ish tasks</vt:lpstr>
      <vt:lpstr>PowerPoint Presentation</vt:lpstr>
      <vt:lpstr>and GitHub File Handling</vt:lpstr>
      <vt:lpstr>clone options (SSH)</vt:lpstr>
      <vt:lpstr>Basic action verbs</vt:lpstr>
      <vt:lpstr>Commit individual hunk</vt:lpstr>
      <vt:lpstr>Agile Story Branch Pattern</vt:lpstr>
      <vt:lpstr>Git Flow workflow (2010)</vt:lpstr>
      <vt:lpstr>Feature branch</vt:lpstr>
      <vt:lpstr>Actions internals</vt:lpstr>
      <vt:lpstr>commands and states</vt:lpstr>
      <vt:lpstr>Lifecycle</vt:lpstr>
      <vt:lpstr>Personal workflow</vt:lpstr>
      <vt:lpstr>Github Flavored Markdown</vt:lpstr>
      <vt:lpstr>Github Flavored List Markup</vt:lpstr>
      <vt:lpstr>Github Flavored Table Markup</vt:lpstr>
      <vt:lpstr>PowerPoint Presentation</vt:lpstr>
      <vt:lpstr>How Testers Master and GitHub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534</cp:revision>
  <cp:lastPrinted>2015-11-18T16:47:39Z</cp:lastPrinted>
  <dcterms:created xsi:type="dcterms:W3CDTF">2016-03-09T21:14:16Z</dcterms:created>
  <dcterms:modified xsi:type="dcterms:W3CDTF">2016-09-07T17:28:21Z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