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34" r:id="rId2"/>
    <p:sldId id="332" r:id="rId3"/>
    <p:sldId id="331" r:id="rId4"/>
    <p:sldId id="335" r:id="rId5"/>
    <p:sldId id="330" r:id="rId6"/>
    <p:sldId id="333" r:id="rId7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99" d="100"/>
          <a:sy n="99" d="100"/>
        </p:scale>
        <p:origin x="-1232" y="-4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7/14/16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s/" TargetMode="External"/><Relationship Id="rId4" Type="http://schemas.openxmlformats.org/officeDocument/2006/relationships/hyperlink" Target="https://azure.microsoft.com/en-us/services/container-service/" TargetMode="External"/><Relationship Id="rId5" Type="http://schemas.openxmlformats.org/officeDocument/2006/relationships/hyperlink" Target="https://aws.amazon.com/ecr/" TargetMode="External"/><Relationship Id="rId6" Type="http://schemas.openxmlformats.org/officeDocument/2006/relationships/hyperlink" Target="https://cloud.google.com/container-registry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r/" TargetMode="External"/><Relationship Id="rId4" Type="http://schemas.openxmlformats.org/officeDocument/2006/relationships/hyperlink" Target="https://cloud.google.com/container-registry/" TargetMode="External"/><Relationship Id="rId5" Type="http://schemas.openxmlformats.org/officeDocument/2006/relationships/hyperlink" Target="https://azure.microsoft.com/en-us/services/container-servi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e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8454" y="631073"/>
            <a:ext cx="8146762" cy="3447811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make the complex problem of 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building, testing &amp; deploying</a:t>
            </a:r>
            <a:b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3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software</a:t>
            </a:r>
          </a:p>
          <a:p>
            <a:pPr marL="0" indent="0" algn="ctr">
              <a:buNone/>
            </a:pPr>
            <a:endParaRPr lang="en-US" sz="3600" dirty="0">
              <a:solidFill>
                <a:schemeClr val="bg1"/>
              </a:solidFill>
              <a:latin typeface="Open Sans Light"/>
              <a:cs typeface="Open Sans Light"/>
            </a:endParaRPr>
          </a:p>
          <a:p>
            <a:pPr marL="0" indent="0" algn="ctr">
              <a:buNone/>
            </a:pPr>
            <a:r>
              <a:rPr lang="en-US" sz="7200" dirty="0" smtClean="0">
                <a:solidFill>
                  <a:schemeClr val="bg1"/>
                </a:solidFill>
                <a:latin typeface="Open Sans Light"/>
                <a:cs typeface="Open Sans Light"/>
              </a:rPr>
              <a:t>frictionless</a:t>
            </a:r>
          </a:p>
        </p:txBody>
      </p:sp>
    </p:spTree>
    <p:extLst>
      <p:ext uri="{BB962C8B-B14F-4D97-AF65-F5344CB8AC3E}">
        <p14:creationId xmlns:p14="http://schemas.microsoft.com/office/powerpoint/2010/main" val="170902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494"/>
            <a:ext cx="7941244" cy="4089281"/>
          </a:xfrm>
        </p:spPr>
        <p:txBody>
          <a:bodyPr/>
          <a:lstStyle/>
          <a:p>
            <a:r>
              <a:rPr lang="en-US" dirty="0" smtClean="0"/>
              <a:t>Focus on innovation</a:t>
            </a:r>
          </a:p>
          <a:p>
            <a:r>
              <a:rPr lang="en-US" dirty="0" smtClean="0"/>
              <a:t>Versioned source control</a:t>
            </a:r>
          </a:p>
          <a:p>
            <a:r>
              <a:rPr lang="en-US" b="1" dirty="0" smtClean="0"/>
              <a:t>Frictionless</a:t>
            </a:r>
          </a:p>
          <a:p>
            <a:r>
              <a:rPr lang="en-US" dirty="0" smtClean="0"/>
              <a:t>Fast</a:t>
            </a:r>
          </a:p>
          <a:p>
            <a:r>
              <a:rPr lang="en-US" dirty="0" smtClean="0"/>
              <a:t>Multi-region</a:t>
            </a:r>
          </a:p>
          <a:p>
            <a:r>
              <a:rPr lang="en-US" dirty="0" smtClean="0"/>
              <a:t>Multi-platform (AWS, Microsoft, Google)</a:t>
            </a:r>
          </a:p>
          <a:p>
            <a:r>
              <a:rPr lang="en-US" dirty="0" smtClean="0"/>
              <a:t>On-premises</a:t>
            </a:r>
          </a:p>
          <a:p>
            <a:r>
              <a:rPr lang="en-US" dirty="0" smtClean="0"/>
              <a:t>Arbitrage</a:t>
            </a:r>
          </a:p>
          <a:p>
            <a:r>
              <a:rPr lang="en-US" dirty="0" smtClean="0"/>
              <a:t>No SSH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82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/>
                <a:cs typeface="Open Sans"/>
              </a:rPr>
              <a:t>Frictionless pipeline</a:t>
            </a:r>
            <a:endParaRPr lang="en-US" dirty="0">
              <a:latin typeface="Open Sans"/>
              <a:cs typeface="Open Sans"/>
            </a:endParaRPr>
          </a:p>
        </p:txBody>
      </p:sp>
      <p:pic>
        <p:nvPicPr>
          <p:cNvPr id="4" name="Picture 3" descr="Screen Shot 2016-07-13 at 9.40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26" y="166255"/>
            <a:ext cx="7607720" cy="1148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08" y="1053407"/>
            <a:ext cx="203012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D25533"/>
                </a:solidFill>
                <a:latin typeface="Open Sans"/>
                <a:cs typeface="Open Sans"/>
              </a:rPr>
              <a:t>source control</a:t>
            </a:r>
            <a:endParaRPr lang="en-US" sz="2000" b="1" u="sng" dirty="0">
              <a:solidFill>
                <a:srgbClr val="D25533"/>
              </a:solidFill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5722" y="1053407"/>
            <a:ext cx="24839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</a:t>
            </a:r>
            <a:endParaRPr lang="en-US" sz="2000" b="1" u="sng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5409" y="1628110"/>
            <a:ext cx="9156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 algn="ctr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Test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38309" y="3649075"/>
            <a:ext cx="163378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Open Sans"/>
                <a:cs typeface="Open Sans"/>
              </a:rPr>
              <a:t>load balancing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38006" y="3649075"/>
            <a:ext cx="8643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 smtClean="0">
                <a:latin typeface="Open Sans"/>
                <a:cs typeface="Open Sans"/>
              </a:rPr>
              <a:t>Docker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0765" y="4129472"/>
            <a:ext cx="15703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multi</a:t>
            </a:r>
            <a:r>
              <a:rPr lang="en-US" sz="1600" dirty="0" smtClean="0">
                <a:latin typeface="Open Sans"/>
                <a:cs typeface="Open Sans"/>
              </a:rPr>
              <a:t>-platform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047" y="4071868"/>
            <a:ext cx="13131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idempotent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727" y="3651373"/>
            <a:ext cx="16526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declarative </a:t>
            </a:r>
            <a:r>
              <a:rPr lang="en-US" sz="1600" dirty="0" smtClean="0">
                <a:latin typeface="Open Sans"/>
                <a:cs typeface="Open Sans"/>
              </a:rPr>
              <a:t>yml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93125" y="4579914"/>
            <a:ext cx="10580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Open Sans"/>
                <a:cs typeface="Open Sans"/>
              </a:rPr>
              <a:t>arbitrage</a:t>
            </a:r>
            <a:endParaRPr lang="en-US" sz="1600" dirty="0">
              <a:latin typeface="Open Sans"/>
              <a:cs typeface="Open Sans"/>
            </a:endParaRPr>
          </a:p>
        </p:txBody>
      </p:sp>
      <p:sp>
        <p:nvSpPr>
          <p:cNvPr id="15" name="TextBox 14">
            <a:hlinkClick r:id="rId3"/>
          </p:cNvPr>
          <p:cNvSpPr txBox="1"/>
          <p:nvPr/>
        </p:nvSpPr>
        <p:spPr>
          <a:xfrm>
            <a:off x="1000727" y="1628110"/>
            <a:ext cx="1475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GitHub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6" name="TextBox 15">
            <a:hlinkClick r:id="rId3"/>
          </p:cNvPr>
          <p:cNvSpPr txBox="1"/>
          <p:nvPr/>
        </p:nvSpPr>
        <p:spPr>
          <a:xfrm>
            <a:off x="1000727" y="2252174"/>
            <a:ext cx="14881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GitLab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19" name="TextBox 18">
            <a:hlinkClick r:id="rId4"/>
          </p:cNvPr>
          <p:cNvSpPr txBox="1"/>
          <p:nvPr/>
        </p:nvSpPr>
        <p:spPr>
          <a:xfrm>
            <a:off x="1000727" y="2876237"/>
            <a:ext cx="17889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dirty="0" smtClean="0">
                <a:solidFill>
                  <a:schemeClr val="accent5"/>
                </a:solidFill>
                <a:latin typeface="Open Sans"/>
                <a:cs typeface="Open Sans"/>
              </a:rPr>
              <a:t>Bitbucket</a:t>
            </a:r>
            <a:endParaRPr lang="en-US" sz="1800" dirty="0">
              <a:solidFill>
                <a:schemeClr val="accent5"/>
              </a:solidFill>
              <a:latin typeface="Open Sans"/>
              <a:cs typeface="Open Sans"/>
            </a:endParaRPr>
          </a:p>
        </p:txBody>
      </p:sp>
      <p:sp>
        <p:nvSpPr>
          <p:cNvPr id="20" name="TextBox 19">
            <a:hlinkClick r:id="rId5"/>
          </p:cNvPr>
          <p:cNvSpPr txBox="1"/>
          <p:nvPr/>
        </p:nvSpPr>
        <p:spPr>
          <a:xfrm>
            <a:off x="3677129" y="1628110"/>
            <a:ext cx="29683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AWS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ECR (EC2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Registry)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1" name="TextBox 20">
            <a:hlinkClick r:id="rId6"/>
          </p:cNvPr>
          <p:cNvSpPr txBox="1"/>
          <p:nvPr/>
        </p:nvSpPr>
        <p:spPr>
          <a:xfrm>
            <a:off x="3677129" y="2252174"/>
            <a:ext cx="31477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Google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2" name="TextBox 21">
            <a:hlinkClick r:id="rId4"/>
          </p:cNvPr>
          <p:cNvSpPr txBox="1"/>
          <p:nvPr/>
        </p:nvSpPr>
        <p:spPr>
          <a:xfrm>
            <a:off x="3677129" y="2876237"/>
            <a:ext cx="3160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800" b="1" dirty="0" smtClean="0">
                <a:solidFill>
                  <a:srgbClr val="0078C9"/>
                </a:solidFill>
                <a:latin typeface="Open Sans"/>
                <a:cs typeface="Open Sans"/>
              </a:rPr>
              <a:t>Azure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/>
            </a:r>
            <a:b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</a:b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Container </a:t>
            </a:r>
            <a:r>
              <a:rPr lang="en-US" sz="1800" dirty="0" smtClean="0">
                <a:solidFill>
                  <a:srgbClr val="0078C9"/>
                </a:solidFill>
                <a:latin typeface="Open Sans"/>
                <a:cs typeface="Open Sans"/>
              </a:rPr>
              <a:t>Registry</a:t>
            </a:r>
            <a:endParaRPr lang="en-US" sz="1800" dirty="0">
              <a:solidFill>
                <a:srgbClr val="0078C9"/>
              </a:solidFill>
              <a:latin typeface="Open Sans"/>
              <a:cs typeface="Open San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8060" y="1053407"/>
            <a:ext cx="198353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3"/>
                </a:solidFill>
                <a:latin typeface="Open Sans"/>
                <a:cs typeface="Open Sans"/>
              </a:rPr>
              <a:t>environments</a:t>
            </a:r>
            <a:endParaRPr lang="en-US" sz="2000" b="1" u="sng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56173" y="2876237"/>
            <a:ext cx="10438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 algn="ctr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Prod</a:t>
            </a: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.</a:t>
            </a:r>
            <a:endParaRPr lang="en-US" sz="1800" dirty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2585" y="2252174"/>
            <a:ext cx="9541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 algn="ctr">
              <a:buFont typeface="Wingdings" charset="2"/>
              <a:buChar char="q"/>
            </a:pPr>
            <a:r>
              <a:rPr lang="en-US" sz="1800" dirty="0" smtClean="0">
                <a:solidFill>
                  <a:schemeClr val="accent3"/>
                </a:solidFill>
                <a:latin typeface="Open Sans"/>
                <a:cs typeface="Open Sans"/>
              </a:rPr>
              <a:t>Beta</a:t>
            </a:r>
            <a:endParaRPr lang="en-US" sz="1800" dirty="0" smtClean="0">
              <a:solidFill>
                <a:schemeClr val="accent3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338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603027" y="237563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ECS (EC2 Container Services)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" name="TextBox 4">
            <a:hlinkClick r:id="rId3"/>
          </p:cNvPr>
          <p:cNvSpPr txBox="1"/>
          <p:nvPr/>
        </p:nvSpPr>
        <p:spPr>
          <a:xfrm>
            <a:off x="3820229" y="2421799"/>
            <a:ext cx="222231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AWS ECR (EC2 Container Registry)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590143" y="2968718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7" name="TextBox 6">
            <a:hlinkClick r:id="rId4"/>
          </p:cNvPr>
          <p:cNvSpPr txBox="1"/>
          <p:nvPr/>
        </p:nvSpPr>
        <p:spPr>
          <a:xfrm>
            <a:off x="3810320" y="3006575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Google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" name="TextBox 7">
            <a:hlinkClick r:id="rId5"/>
          </p:cNvPr>
          <p:cNvSpPr txBox="1"/>
          <p:nvPr/>
        </p:nvSpPr>
        <p:spPr>
          <a:xfrm>
            <a:off x="577314" y="3551853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Services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9" name="TextBox 8">
            <a:hlinkClick r:id="rId5"/>
          </p:cNvPr>
          <p:cNvSpPr txBox="1"/>
          <p:nvPr/>
        </p:nvSpPr>
        <p:spPr>
          <a:xfrm>
            <a:off x="3797491" y="3589710"/>
            <a:ext cx="251446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Open Sans Light"/>
                <a:cs typeface="Open Sans Light"/>
              </a:rPr>
              <a:t>Azure Container Registry</a:t>
            </a:r>
            <a:endParaRPr lang="en-US" sz="16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4186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repos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0826" y="2417862"/>
            <a:ext cx="13516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micro-www</a:t>
            </a:r>
          </a:p>
        </p:txBody>
      </p:sp>
      <p:sp>
        <p:nvSpPr>
          <p:cNvPr id="5" name="Rectangle 4"/>
          <p:cNvSpPr/>
          <p:nvPr/>
        </p:nvSpPr>
        <p:spPr>
          <a:xfrm>
            <a:off x="4623208" y="2860166"/>
            <a:ext cx="145447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/>
              <a:t>micro-image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495169" y="1984395"/>
            <a:ext cx="15825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800" dirty="0"/>
              <a:t>micro-smoker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447" y="2417799"/>
            <a:ext cx="113380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sz="1800" dirty="0" smtClean="0"/>
              <a:t>micro-api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6971409" y="2903735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box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989274" y="3924718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00551" y="1930480"/>
            <a:ext cx="98544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dv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608" y="675132"/>
            <a:ext cx="731520" cy="707136"/>
          </a:xfrm>
          <a:prstGeom prst="rect">
            <a:avLst/>
          </a:prstGeom>
        </p:spPr>
      </p:pic>
      <p:cxnSp>
        <p:nvCxnSpPr>
          <p:cNvPr id="16" name="Straight Connector 15"/>
          <p:cNvCxnSpPr>
            <a:stCxn id="10" idx="0"/>
            <a:endCxn id="12" idx="2"/>
          </p:cNvCxnSpPr>
          <p:nvPr/>
        </p:nvCxnSpPr>
        <p:spPr>
          <a:xfrm flipH="1" flipV="1">
            <a:off x="7374368" y="1382268"/>
            <a:ext cx="18904" cy="54821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93272" y="1513643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visualization</a:t>
            </a:r>
            <a:endParaRPr lang="en-US" i="1" dirty="0"/>
          </a:p>
        </p:txBody>
      </p: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>
            <a:off x="7464130" y="3273067"/>
            <a:ext cx="17865" cy="651651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456908" y="3428609"/>
            <a:ext cx="1394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cron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7008608" y="4333683"/>
            <a:ext cx="9854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00895"/>
              </p:ext>
            </p:extLst>
          </p:nvPr>
        </p:nvGraphicFramePr>
        <p:xfrm>
          <a:off x="628650" y="1028700"/>
          <a:ext cx="8147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683"/>
                <a:gridCol w="2715683"/>
                <a:gridCol w="27156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 vs. 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DevOps</a:t>
                      </a:r>
                      <a:r>
                        <a:rPr lang="en-US" dirty="0" smtClean="0"/>
                        <a:t> 2.0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GitHub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Heroku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Docker</a:t>
                      </a:r>
                      <a:r>
                        <a:rPr lang="en-US" dirty="0" smtClean="0"/>
                        <a:t> (dot cloud)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68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imperative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12271"/>
      </p:ext>
    </p:extLst>
  </p:cSld>
  <p:clrMapOvr>
    <a:masterClrMapping/>
  </p:clrMapOvr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17095</TotalTime>
  <Words>132</Words>
  <Application>Microsoft Macintosh PowerPoint</Application>
  <PresentationFormat>On-screen Show (16:9)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ConcurCorporateTemplate2013_Helvetica_16x9</vt:lpstr>
      <vt:lpstr>Purpose</vt:lpstr>
      <vt:lpstr>Keywords</vt:lpstr>
      <vt:lpstr>Frictionless pipeline</vt:lpstr>
      <vt:lpstr>PowerPoint Presentation</vt:lpstr>
      <vt:lpstr>GitHub repos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383</cp:revision>
  <cp:lastPrinted>2015-11-18T16:47:39Z</cp:lastPrinted>
  <dcterms:created xsi:type="dcterms:W3CDTF">2016-03-09T21:14:16Z</dcterms:created>
  <dcterms:modified xsi:type="dcterms:W3CDTF">2016-07-15T02:41:40Z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