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34" r:id="rId2"/>
    <p:sldId id="332" r:id="rId3"/>
    <p:sldId id="335" r:id="rId4"/>
    <p:sldId id="337" r:id="rId5"/>
    <p:sldId id="331" r:id="rId6"/>
    <p:sldId id="330" r:id="rId7"/>
    <p:sldId id="336" r:id="rId8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38" autoAdjust="0"/>
  </p:normalViewPr>
  <p:slideViewPr>
    <p:cSldViewPr snapToGrid="0" snapToObjects="1">
      <p:cViewPr>
        <p:scale>
          <a:sx n="121" d="100"/>
          <a:sy n="121" d="100"/>
        </p:scale>
        <p:origin x="-544" y="-32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7/17/16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7/17/16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pipeline is the lifecycle for a unit of deployment, aka 'Cell'. A Cell is always deployed at one time and on the same node. What constitutes a cell is unique to your case. It can be a </a:t>
            </a:r>
            <a:r>
              <a:rPr lang="en-US" dirty="0" err="1" smtClean="0"/>
              <a:t>microservice</a:t>
            </a:r>
            <a:r>
              <a:rPr lang="en-US" dirty="0" smtClean="0"/>
              <a:t>, a service, or even your entire application. A monolithic application is likely to need just one pipeline while a </a:t>
            </a:r>
            <a:r>
              <a:rPr lang="en-US" dirty="0" err="1" smtClean="0"/>
              <a:t>microservices</a:t>
            </a:r>
            <a:r>
              <a:rPr lang="en-US" dirty="0" smtClean="0"/>
              <a:t> based application might need tens or hundreds of pipelines. “Continuous Delivery” deploys</a:t>
            </a:r>
            <a:r>
              <a:rPr lang="en-US" baseline="0" dirty="0" smtClean="0"/>
              <a:t> software to any given environment at any time.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Speed </a:t>
            </a:r>
            <a:r>
              <a:rPr lang="en-US" dirty="0" smtClean="0"/>
              <a:t>is the differentiator in almost any market that is getting disrupted by online services.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</a:t>
            </a:r>
            <a:r>
              <a:rPr lang="en-US" dirty="0" smtClean="0"/>
              <a:t>://</a:t>
            </a:r>
            <a:r>
              <a:rPr lang="en-US" dirty="0" err="1" smtClean="0"/>
              <a:t>blog.shippable.com</a:t>
            </a:r>
            <a:r>
              <a:rPr lang="en-US" dirty="0" smtClean="0"/>
              <a:t>/</a:t>
            </a:r>
            <a:r>
              <a:rPr lang="en-US" dirty="0" err="1" smtClean="0"/>
              <a:t>shippables</a:t>
            </a:r>
            <a:r>
              <a:rPr lang="en-US" dirty="0" smtClean="0"/>
              <a:t>-</a:t>
            </a:r>
            <a:r>
              <a:rPr lang="en-US" dirty="0" err="1" smtClean="0"/>
              <a:t>idk</a:t>
            </a:r>
            <a:r>
              <a:rPr lang="en-US" dirty="0" smtClean="0"/>
              <a:t>-journey-</a:t>
            </a:r>
            <a:r>
              <a:rPr lang="en-US" dirty="0" err="1" smtClean="0"/>
              <a:t>i</a:t>
            </a:r>
            <a:r>
              <a:rPr lang="en-US" dirty="0" smtClean="0"/>
              <a:t>-delegate-to-</a:t>
            </a:r>
            <a:r>
              <a:rPr lang="en-US" dirty="0" err="1" smtClean="0"/>
              <a:t>kubernetes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40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blog.shippable.com</a:t>
            </a:r>
            <a:r>
              <a:rPr lang="en-US" dirty="0" smtClean="0"/>
              <a:t>/</a:t>
            </a:r>
            <a:r>
              <a:rPr lang="en-US" dirty="0" err="1" smtClean="0"/>
              <a:t>shippables</a:t>
            </a:r>
            <a:r>
              <a:rPr lang="en-US" dirty="0" smtClean="0"/>
              <a:t>-</a:t>
            </a:r>
            <a:r>
              <a:rPr lang="en-US" dirty="0" err="1" smtClean="0"/>
              <a:t>idk</a:t>
            </a:r>
            <a:r>
              <a:rPr lang="en-US" dirty="0" smtClean="0"/>
              <a:t>-journey-</a:t>
            </a:r>
            <a:r>
              <a:rPr lang="en-US" dirty="0" err="1" smtClean="0"/>
              <a:t>i</a:t>
            </a:r>
            <a:r>
              <a:rPr lang="en-US" dirty="0" smtClean="0"/>
              <a:t>-delegate-to-</a:t>
            </a:r>
            <a:r>
              <a:rPr lang="en-US" dirty="0" err="1" smtClean="0"/>
              <a:t>kubernetes</a:t>
            </a:r>
            <a:endParaRPr lang="en-US" dirty="0" smtClean="0"/>
          </a:p>
          <a:p>
            <a:r>
              <a:rPr lang="en-US" dirty="0" smtClean="0"/>
              <a:t>Icons</a:t>
            </a:r>
            <a:r>
              <a:rPr lang="en-US" baseline="0" dirty="0" smtClean="0"/>
              <a:t> on this page have been s</a:t>
            </a:r>
            <a:r>
              <a:rPr lang="en-US" dirty="0" smtClean="0"/>
              <a:t>hrunk to .8x.8</a:t>
            </a:r>
            <a:r>
              <a:rPr lang="en-US" baseline="0" dirty="0" smtClean="0"/>
              <a:t> width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4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7/17/16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25" Type="http://schemas.openxmlformats.org/officeDocument/2006/relationships/image" Target="../media/image23.png"/><Relationship Id="rId26" Type="http://schemas.openxmlformats.org/officeDocument/2006/relationships/image" Target="../media/image24.png"/><Relationship Id="rId27" Type="http://schemas.openxmlformats.org/officeDocument/2006/relationships/image" Target="../media/image25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cs/" TargetMode="External"/><Relationship Id="rId4" Type="http://schemas.openxmlformats.org/officeDocument/2006/relationships/hyperlink" Target="https://azure.microsoft.com/en-us/services/container-service/" TargetMode="External"/><Relationship Id="rId5" Type="http://schemas.openxmlformats.org/officeDocument/2006/relationships/hyperlink" Target="https://aws.amazon.com/ecr/" TargetMode="External"/><Relationship Id="rId6" Type="http://schemas.openxmlformats.org/officeDocument/2006/relationships/hyperlink" Target="https://cloud.google.com/container-registry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18454" y="631073"/>
            <a:ext cx="8146762" cy="3447811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make the complex problem of </a:t>
            </a:r>
            <a:b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</a:br>
            <a: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building, testing &amp; deploying</a:t>
            </a:r>
            <a:b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</a:br>
            <a: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software</a:t>
            </a:r>
          </a:p>
          <a:p>
            <a:pPr marL="0" indent="0" algn="ctr">
              <a:buNone/>
            </a:pPr>
            <a:endParaRPr lang="en-US" sz="3600" dirty="0">
              <a:solidFill>
                <a:schemeClr val="bg1"/>
              </a:solidFill>
              <a:latin typeface="Open Sans Light"/>
              <a:cs typeface="Open Sans Light"/>
            </a:endParaRPr>
          </a:p>
          <a:p>
            <a:pPr marL="0" indent="0" algn="ctr">
              <a:buNone/>
            </a:pPr>
            <a:r>
              <a:rPr lang="en-US" sz="7200" dirty="0" smtClean="0">
                <a:solidFill>
                  <a:schemeClr val="bg1"/>
                </a:solidFill>
                <a:latin typeface="Open Sans Light"/>
                <a:cs typeface="Open Sans Light"/>
              </a:rPr>
              <a:t>frictionless</a:t>
            </a:r>
          </a:p>
        </p:txBody>
      </p:sp>
    </p:spTree>
    <p:extLst>
      <p:ext uri="{BB962C8B-B14F-4D97-AF65-F5344CB8AC3E}">
        <p14:creationId xmlns:p14="http://schemas.microsoft.com/office/powerpoint/2010/main" val="170902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33494"/>
            <a:ext cx="7941244" cy="4089281"/>
          </a:xfrm>
        </p:spPr>
        <p:txBody>
          <a:bodyPr/>
          <a:lstStyle/>
          <a:p>
            <a:r>
              <a:rPr lang="en-US" dirty="0" smtClean="0"/>
              <a:t>So you focus </a:t>
            </a:r>
            <a:r>
              <a:rPr lang="en-US" dirty="0" smtClean="0"/>
              <a:t>on innovation</a:t>
            </a:r>
          </a:p>
          <a:p>
            <a:r>
              <a:rPr lang="en-US" dirty="0" smtClean="0"/>
              <a:t>Versioned source control</a:t>
            </a:r>
          </a:p>
          <a:p>
            <a:r>
              <a:rPr lang="en-US" b="1" dirty="0" smtClean="0"/>
              <a:t>Frictionless</a:t>
            </a:r>
          </a:p>
          <a:p>
            <a:r>
              <a:rPr lang="en-US" dirty="0" smtClean="0"/>
              <a:t>Cloud-native movement</a:t>
            </a:r>
          </a:p>
          <a:p>
            <a:r>
              <a:rPr lang="en-US" dirty="0" smtClean="0"/>
              <a:t>Fast</a:t>
            </a:r>
            <a:endParaRPr lang="en-US" dirty="0" smtClean="0"/>
          </a:p>
          <a:p>
            <a:r>
              <a:rPr lang="en-US" dirty="0" smtClean="0"/>
              <a:t>Multi-region</a:t>
            </a:r>
          </a:p>
          <a:p>
            <a:r>
              <a:rPr lang="en-US" dirty="0" smtClean="0"/>
              <a:t>Multi-platform (AWS, Microsoft, Google)</a:t>
            </a:r>
          </a:p>
          <a:p>
            <a:r>
              <a:rPr lang="en-US" dirty="0" smtClean="0"/>
              <a:t>On-premises</a:t>
            </a:r>
          </a:p>
          <a:p>
            <a:r>
              <a:rPr lang="en-US" dirty="0" smtClean="0"/>
              <a:t>Arbitrage</a:t>
            </a:r>
          </a:p>
          <a:p>
            <a:r>
              <a:rPr lang="en-US" dirty="0" smtClean="0"/>
              <a:t>No </a:t>
            </a:r>
            <a:r>
              <a:rPr lang="en-US" dirty="0" smtClean="0"/>
              <a:t>SSH</a:t>
            </a:r>
          </a:p>
          <a:p>
            <a:r>
              <a:rPr lang="en-US" dirty="0" smtClean="0"/>
              <a:t>Blue/Green deployment for Stage </a:t>
            </a:r>
            <a:r>
              <a:rPr lang="en-US" smtClean="0"/>
              <a:t>to Prod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1082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504023" y="627118"/>
            <a:ext cx="4344810" cy="1352124"/>
          </a:xfrm>
          <a:prstGeom prst="rect">
            <a:avLst/>
          </a:prstGeom>
          <a:solidFill>
            <a:srgbClr val="548D3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r>
              <a:rPr lang="en-US" sz="1600" dirty="0" smtClean="0">
                <a:latin typeface="Open Sans Light"/>
                <a:cs typeface="Open Sans Light"/>
              </a:rPr>
              <a:t>Shippable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954720" y="2086810"/>
            <a:ext cx="1922629" cy="109531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cs typeface="Open Sans Light"/>
              </a:rPr>
              <a:t>Artifactory </a:t>
            </a: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service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7071050" y="493618"/>
            <a:ext cx="1556060" cy="2471164"/>
          </a:xfrm>
          <a:prstGeom prst="roundRect">
            <a:avLst/>
          </a:prstGeom>
          <a:solidFill>
            <a:srgbClr val="548D3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run</a:t>
            </a:r>
            <a:br>
              <a:rPr lang="en-US" sz="1600" dirty="0" smtClean="0">
                <a:latin typeface="Open Sans Light"/>
                <a:ea typeface="Open Sans Light" charset="0"/>
                <a:cs typeface="Open Sans Light"/>
              </a:rPr>
            </a:b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environment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  <a:p>
            <a:pPr algn="ctr"/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40" name="Straight Arrow Connector 39"/>
          <p:cNvCxnSpPr>
            <a:stCxn id="38" idx="3"/>
            <a:endCxn id="18" idx="1"/>
          </p:cNvCxnSpPr>
          <p:nvPr/>
        </p:nvCxnSpPr>
        <p:spPr>
          <a:xfrm>
            <a:off x="3718271" y="1410812"/>
            <a:ext cx="3679607" cy="228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33957" y="314876"/>
            <a:ext cx="1079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548D3D"/>
                </a:solidFill>
                <a:latin typeface="Open Sans Light"/>
                <a:cs typeface="Open Sans Light"/>
              </a:rPr>
              <a:t>provision:</a:t>
            </a:r>
            <a:endParaRPr lang="en-US" sz="1600" dirty="0">
              <a:solidFill>
                <a:srgbClr val="548D3D"/>
              </a:solidFill>
              <a:latin typeface="Open Sans Light"/>
              <a:cs typeface="Open Sans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53703" y="314876"/>
            <a:ext cx="1253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declarative: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25" name="Can 24"/>
          <p:cNvSpPr/>
          <p:nvPr/>
        </p:nvSpPr>
        <p:spPr>
          <a:xfrm>
            <a:off x="4198234" y="2231170"/>
            <a:ext cx="1427228" cy="611020"/>
          </a:xfrm>
          <a:prstGeom prst="can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build images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26" name="Can 25"/>
          <p:cNvSpPr/>
          <p:nvPr/>
        </p:nvSpPr>
        <p:spPr>
          <a:xfrm>
            <a:off x="792173" y="301205"/>
            <a:ext cx="1443315" cy="1010910"/>
          </a:xfrm>
          <a:prstGeom prst="can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24" name="Straight Arrow Connector 23"/>
          <p:cNvCxnSpPr>
            <a:stCxn id="26" idx="4"/>
            <a:endCxn id="38" idx="1"/>
          </p:cNvCxnSpPr>
          <p:nvPr/>
        </p:nvCxnSpPr>
        <p:spPr>
          <a:xfrm>
            <a:off x="2235488" y="806660"/>
            <a:ext cx="452083" cy="60415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8" idx="3"/>
            <a:endCxn id="25" idx="2"/>
          </p:cNvCxnSpPr>
          <p:nvPr/>
        </p:nvCxnSpPr>
        <p:spPr>
          <a:xfrm>
            <a:off x="3718271" y="1410812"/>
            <a:ext cx="479963" cy="112586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50707" y="1402602"/>
            <a:ext cx="1563792" cy="161466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container registry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37" name="Can 36"/>
          <p:cNvSpPr/>
          <p:nvPr/>
        </p:nvSpPr>
        <p:spPr>
          <a:xfrm>
            <a:off x="796796" y="1575801"/>
            <a:ext cx="1249776" cy="822960"/>
          </a:xfrm>
          <a:prstGeom prst="can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Docker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containers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687571" y="955251"/>
            <a:ext cx="1030700" cy="911121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CI/CD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(Jenkins)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build</a:t>
            </a:r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43" name="Straight Arrow Connector 42"/>
          <p:cNvCxnSpPr>
            <a:stCxn id="37" idx="4"/>
            <a:endCxn id="38" idx="1"/>
          </p:cNvCxnSpPr>
          <p:nvPr/>
        </p:nvCxnSpPr>
        <p:spPr>
          <a:xfrm flipV="1">
            <a:off x="2046572" y="1410812"/>
            <a:ext cx="640999" cy="57646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397878" y="1218906"/>
            <a:ext cx="903882" cy="388386"/>
          </a:xfrm>
          <a:prstGeom prst="rect">
            <a:avLst/>
          </a:prstGeom>
          <a:solidFill>
            <a:srgbClr val="548D3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servers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36303" y="671788"/>
            <a:ext cx="1048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“pipeline”</a:t>
            </a:r>
            <a:endParaRPr lang="en-US" sz="16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238970" y="1692911"/>
            <a:ext cx="1287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Kubernetes</a:t>
            </a:r>
            <a:endParaRPr lang="en-US" sz="16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285807" y="3128229"/>
            <a:ext cx="1333850" cy="655314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Shippable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Lighthouse</a:t>
            </a:r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78" name="Straight Arrow Connector 77"/>
          <p:cNvCxnSpPr>
            <a:stCxn id="37" idx="4"/>
            <a:endCxn id="77" idx="1"/>
          </p:cNvCxnSpPr>
          <p:nvPr/>
        </p:nvCxnSpPr>
        <p:spPr>
          <a:xfrm>
            <a:off x="2046572" y="1987281"/>
            <a:ext cx="239235" cy="146860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021161" y="3003676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monitoring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58098" y="236156"/>
            <a:ext cx="1124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Open Sans Light"/>
                <a:cs typeface="Open Sans Light"/>
              </a:rPr>
              <a:t>repository</a:t>
            </a:r>
            <a:endParaRPr lang="en-US" sz="1600" dirty="0">
              <a:solidFill>
                <a:srgbClr val="FFFFFF"/>
              </a:solidFill>
              <a:latin typeface="Open Sans Light"/>
              <a:cs typeface="Open Sans Light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114591" y="588030"/>
            <a:ext cx="811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Open Sans Light"/>
                <a:cs typeface="Open Sans Light"/>
              </a:rPr>
              <a:t>source</a:t>
            </a:r>
            <a:endParaRPr lang="en-US" sz="1600" dirty="0">
              <a:solidFill>
                <a:srgbClr val="FFFFFF"/>
              </a:solidFill>
              <a:latin typeface="Open Sans Light"/>
              <a:cs typeface="Open Sans Ligh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96796" y="884596"/>
            <a:ext cx="14470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Open Sans Light"/>
                <a:cs typeface="Open Sans Light"/>
              </a:rPr>
              <a:t>infrastructure</a:t>
            </a:r>
            <a:endParaRPr lang="en-US" sz="1600" dirty="0">
              <a:solidFill>
                <a:srgbClr val="FFFFFF"/>
              </a:solidFill>
              <a:latin typeface="Open Sans Light"/>
              <a:cs typeface="Open Sans Ligh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283904" y="2036965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monitoring</a:t>
            </a:r>
            <a:endParaRPr lang="en-US" sz="16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462489" y="2381020"/>
            <a:ext cx="84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logging</a:t>
            </a:r>
            <a:endParaRPr lang="en-US" sz="16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77517" y="3868192"/>
            <a:ext cx="85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Open Sans Light"/>
                <a:cs typeface="Open Sans Light"/>
              </a:rPr>
              <a:t>cost</a:t>
            </a:r>
            <a:endParaRPr lang="en-US" sz="2800" dirty="0">
              <a:latin typeface="Open Sans Light"/>
              <a:cs typeface="Open Sans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95221" y="3868192"/>
            <a:ext cx="1173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Open Sans Light"/>
                <a:cs typeface="Open Sans Light"/>
              </a:rPr>
              <a:t>speed</a:t>
            </a:r>
            <a:endParaRPr lang="en-US" sz="2800" dirty="0">
              <a:latin typeface="Open Sans Light"/>
              <a:cs typeface="Open Sans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69224" y="3868192"/>
            <a:ext cx="1801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Open Sans Light"/>
                <a:cs typeface="Open Sans Light"/>
              </a:rPr>
              <a:t>portability</a:t>
            </a:r>
            <a:endParaRPr lang="en-US" sz="2800" dirty="0">
              <a:latin typeface="Open Sans Light"/>
              <a:cs typeface="Open Sans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39488" y="386819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Open Sans Light"/>
                <a:cs typeface="Open Sans Light"/>
              </a:rPr>
              <a:t>reliability</a:t>
            </a:r>
            <a:endParaRPr lang="en-US" sz="2800" dirty="0">
              <a:latin typeface="Open Sans Light"/>
              <a:cs typeface="Open Sans Ligh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53905" y="2169682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 smtClean="0">
                <a:solidFill>
                  <a:schemeClr val="accent3"/>
                </a:solidFill>
                <a:latin typeface="Open Sans"/>
                <a:cs typeface="Open Sans"/>
              </a:rPr>
              <a:t>Build</a:t>
            </a:r>
            <a:endParaRPr lang="en-US" dirty="0">
              <a:solidFill>
                <a:schemeClr val="accent3"/>
              </a:solidFill>
              <a:latin typeface="Open Sans"/>
              <a:cs typeface="Open San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53905" y="2609040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 smtClean="0">
                <a:solidFill>
                  <a:schemeClr val="accent3"/>
                </a:solidFill>
                <a:latin typeface="Open Sans"/>
                <a:cs typeface="Open Sans"/>
              </a:rPr>
              <a:t>UAT</a:t>
            </a:r>
            <a:endParaRPr lang="en-US" dirty="0">
              <a:solidFill>
                <a:schemeClr val="accent3"/>
              </a:solidFill>
              <a:latin typeface="Open Sans"/>
              <a:cs typeface="Open San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53905" y="238936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 smtClean="0">
                <a:solidFill>
                  <a:schemeClr val="accent3"/>
                </a:solidFill>
                <a:latin typeface="Open Sans"/>
                <a:cs typeface="Open Sans"/>
              </a:rPr>
              <a:t>SIT</a:t>
            </a:r>
            <a:endParaRPr lang="en-US" dirty="0" smtClean="0">
              <a:solidFill>
                <a:schemeClr val="accent3"/>
              </a:solidFill>
              <a:latin typeface="Open Sans"/>
              <a:cs typeface="Open Sans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/>
          <a:p>
            <a:r>
              <a:rPr lang="en-US" dirty="0" smtClean="0">
                <a:latin typeface="Open Sans"/>
                <a:cs typeface="Open Sans"/>
              </a:rPr>
              <a:t>Focus</a:t>
            </a:r>
            <a:endParaRPr lang="en-US" dirty="0">
              <a:latin typeface="Open Sans"/>
              <a:cs typeface="Open San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22640" y="3369927"/>
            <a:ext cx="9669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4"/>
                </a:solidFill>
                <a:latin typeface="Open Sans"/>
                <a:cs typeface="Open Sans"/>
              </a:rPr>
              <a:t>AWS</a:t>
            </a:r>
            <a:endParaRPr lang="en-US" sz="1800" dirty="0">
              <a:solidFill>
                <a:schemeClr val="accent4"/>
              </a:solidFill>
              <a:latin typeface="Open Sans"/>
              <a:cs typeface="Open San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223929" y="3369927"/>
            <a:ext cx="10823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4"/>
                </a:solidFill>
                <a:latin typeface="Open Sans"/>
                <a:cs typeface="Open Sans"/>
              </a:rPr>
              <a:t>Azure</a:t>
            </a:r>
            <a:endParaRPr lang="en-US" sz="1800" dirty="0">
              <a:solidFill>
                <a:schemeClr val="accent4"/>
              </a:solidFill>
              <a:latin typeface="Open Sans"/>
              <a:cs typeface="Open San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45044" y="3369927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4"/>
                </a:solidFill>
                <a:latin typeface="Open Sans"/>
                <a:cs typeface="Open Sans"/>
              </a:rPr>
              <a:t>Google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261751" y="3369927"/>
            <a:ext cx="15055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4"/>
                </a:solidFill>
                <a:latin typeface="Open Sans"/>
                <a:cs typeface="Open Sans"/>
              </a:rPr>
              <a:t>On-prem.</a:t>
            </a:r>
            <a:endParaRPr lang="en-US" sz="1800" dirty="0">
              <a:solidFill>
                <a:schemeClr val="accent4"/>
              </a:solidFill>
              <a:latin typeface="Open Sans"/>
              <a:cs typeface="Open San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78235" y="923761"/>
            <a:ext cx="1050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“minions”</a:t>
            </a:r>
            <a:endParaRPr lang="en-US" sz="16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327168" y="2810699"/>
            <a:ext cx="1307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notifications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522829" y="1072258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“formations”</a:t>
            </a:r>
            <a:endParaRPr lang="en-US" sz="16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522170" y="1615697"/>
            <a:ext cx="7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“cells”</a:t>
            </a:r>
            <a:endParaRPr lang="en-US" sz="16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53905" y="3048400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 smtClean="0">
                <a:solidFill>
                  <a:schemeClr val="accent3"/>
                </a:solidFill>
                <a:latin typeface="Open Sans"/>
                <a:cs typeface="Open Sans"/>
              </a:rPr>
              <a:t>Prod.</a:t>
            </a:r>
            <a:endParaRPr lang="en-US" dirty="0">
              <a:solidFill>
                <a:schemeClr val="accent3"/>
              </a:solidFill>
              <a:latin typeface="Open Sans"/>
              <a:cs typeface="Open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53905" y="2828719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 smtClean="0">
                <a:solidFill>
                  <a:schemeClr val="accent3"/>
                </a:solidFill>
                <a:latin typeface="Open Sans"/>
                <a:cs typeface="Open Sans"/>
              </a:rPr>
              <a:t>Beta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053905" y="1950003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 smtClean="0">
                <a:solidFill>
                  <a:schemeClr val="accent3"/>
                </a:solidFill>
                <a:latin typeface="Open Sans"/>
                <a:cs typeface="Open Sans"/>
              </a:rPr>
              <a:t>Dev.</a:t>
            </a:r>
            <a:endParaRPr lang="en-US" dirty="0">
              <a:solidFill>
                <a:schemeClr val="accent3"/>
              </a:solidFill>
              <a:latin typeface="Open Sans"/>
              <a:cs typeface="Open Sans"/>
            </a:endParaRPr>
          </a:p>
        </p:txBody>
      </p:sp>
      <p:cxnSp>
        <p:nvCxnSpPr>
          <p:cNvPr id="47" name="Straight Arrow Connector 46"/>
          <p:cNvCxnSpPr>
            <a:stCxn id="25" idx="4"/>
          </p:cNvCxnSpPr>
          <p:nvPr/>
        </p:nvCxnSpPr>
        <p:spPr>
          <a:xfrm flipV="1">
            <a:off x="5625462" y="1615697"/>
            <a:ext cx="408495" cy="92098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186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60" grpId="0" animBg="1"/>
      <p:bldP spid="53" grpId="0" animBg="1"/>
      <p:bldP spid="15" grpId="0"/>
      <p:bldP spid="16" grpId="0"/>
      <p:bldP spid="25" grpId="0" animBg="1"/>
      <p:bldP spid="36" grpId="0" animBg="1"/>
      <p:bldP spid="37" grpId="0" animBg="1"/>
      <p:bldP spid="38" grpId="0" animBg="1"/>
      <p:bldP spid="18" grpId="0" animBg="1"/>
      <p:bldP spid="62" grpId="0"/>
      <p:bldP spid="63" grpId="0"/>
      <p:bldP spid="77" grpId="0" animBg="1"/>
      <p:bldP spid="82" grpId="0"/>
      <p:bldP spid="93" grpId="0"/>
      <p:bldP spid="94" grpId="0"/>
      <p:bldP spid="95" grpId="0"/>
      <p:bldP spid="96" grpId="0"/>
      <p:bldP spid="29" grpId="0"/>
      <p:bldP spid="30" grpId="0"/>
      <p:bldP spid="31" grpId="0"/>
      <p:bldP spid="32" grpId="0"/>
      <p:bldP spid="34" grpId="0"/>
      <p:bldP spid="51" grpId="0" animBg="1"/>
      <p:bldP spid="52" grpId="0" animBg="1"/>
      <p:bldP spid="54" grpId="0" animBg="1"/>
      <p:bldP spid="56" grpId="0" animBg="1"/>
      <p:bldP spid="59" grpId="0"/>
      <p:bldP spid="61" grpId="0"/>
      <p:bldP spid="68" grpId="0"/>
      <p:bldP spid="79" grpId="0"/>
      <p:bldP spid="44" grpId="0"/>
      <p:bldP spid="45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/>
          <a:p>
            <a:r>
              <a:rPr lang="en-US" dirty="0" smtClean="0">
                <a:latin typeface="Open Sans"/>
                <a:cs typeface="Open Sans"/>
              </a:rPr>
              <a:t>Integrations</a:t>
            </a:r>
            <a:endParaRPr lang="en-US" dirty="0">
              <a:latin typeface="Open Sans"/>
              <a:cs typeface="Open San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546131" y="963850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EC2 C.</a:t>
            </a:r>
            <a:b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</a:b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Registry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741" y="326840"/>
            <a:ext cx="689673" cy="6896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390" y="285934"/>
            <a:ext cx="730579" cy="730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8830" y="285934"/>
            <a:ext cx="730579" cy="7305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1497" y="285934"/>
            <a:ext cx="730579" cy="730579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170553" y="963850"/>
            <a:ext cx="1172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EC2 Container</a:t>
            </a:r>
            <a:b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</a:b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Service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9410" y="377405"/>
            <a:ext cx="639108" cy="639108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310694" y="963850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EC2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47251" y="4432859"/>
            <a:ext cx="63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Digital</a:t>
            </a:r>
            <a:b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</a:b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Ocean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3756" y="3748384"/>
            <a:ext cx="729213" cy="729213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7210682" y="963850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AWS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46831" y="4432859"/>
            <a:ext cx="583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Azure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1128" y="292139"/>
            <a:ext cx="724374" cy="7243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33892" y="285934"/>
            <a:ext cx="730579" cy="730579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5194288" y="963850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Opsworks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340176" y="3229285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Docker </a:t>
            </a:r>
            <a:b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</a:b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Build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066243" y="963850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EBS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20914" y="2067533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Google</a:t>
            </a:r>
            <a:b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</a:b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Cloud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604606" y="3229285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Docker </a:t>
            </a:r>
            <a:b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</a:b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Hub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414385" y="3229285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Docker</a:t>
            </a:r>
            <a:b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</a:b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Cloud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2973" y="2099721"/>
            <a:ext cx="724289" cy="724289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715772" y="2776017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Bitbucket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46588" y="963850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Code</a:t>
            </a:r>
            <a:b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</a:b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Deploy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40017" y="1862526"/>
            <a:ext cx="590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Gitlab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97712" y="3746391"/>
            <a:ext cx="731206" cy="7312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20390" y="2569632"/>
            <a:ext cx="724374" cy="7243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94666" y="2540796"/>
            <a:ext cx="724240" cy="75321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2973" y="257286"/>
            <a:ext cx="724289" cy="724289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797450" y="933582"/>
            <a:ext cx="67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GitHub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047802" y="3229285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Docker</a:t>
            </a:r>
            <a:b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</a:b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Datacenter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73021" y="2706177"/>
            <a:ext cx="729316" cy="5878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03198" y="2607795"/>
            <a:ext cx="686211" cy="68621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72973" y="1211602"/>
            <a:ext cx="724289" cy="72428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79214" y="1414737"/>
            <a:ext cx="729213" cy="729213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8014243" y="2067533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App </a:t>
            </a:r>
            <a:b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</a:b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Engine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019410" y="4432859"/>
            <a:ext cx="695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Heroku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109884" y="1437087"/>
            <a:ext cx="706863" cy="70686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201127" y="1470845"/>
            <a:ext cx="673105" cy="67310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6124746" y="2067533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Compute</a:t>
            </a:r>
            <a:b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</a:b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Engine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324617" y="206753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Container</a:t>
            </a:r>
            <a:b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</a:b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Engine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530020" y="206753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Container</a:t>
            </a:r>
            <a:b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</a:b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Registry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398344" y="1427065"/>
            <a:ext cx="716885" cy="71688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565120" y="1419661"/>
            <a:ext cx="724289" cy="72428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005839" y="3755358"/>
            <a:ext cx="722239" cy="72223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72155" y="3789205"/>
            <a:ext cx="688392" cy="688392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1672019" y="4432859"/>
            <a:ext cx="532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Slack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75962" y="4432859"/>
            <a:ext cx="41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IRC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603591" y="3795204"/>
            <a:ext cx="682393" cy="682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604606" y="3838302"/>
            <a:ext cx="639295" cy="63929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2668726" y="4432859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Quay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115560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48" grpId="0"/>
      <p:bldP spid="50" grpId="0"/>
      <p:bldP spid="55" grpId="0"/>
      <p:bldP spid="57" grpId="0"/>
      <p:bldP spid="58" grpId="0"/>
      <p:bldP spid="64" grpId="0"/>
      <p:bldP spid="65" grpId="0"/>
      <p:bldP spid="66" grpId="0"/>
      <p:bldP spid="67" grpId="0"/>
      <p:bldP spid="69" grpId="0"/>
      <p:bldP spid="70" grpId="0"/>
      <p:bldP spid="71" grpId="0"/>
      <p:bldP spid="72" grpId="0"/>
      <p:bldP spid="74" grpId="0"/>
      <p:bldP spid="75" grpId="0"/>
      <p:bldP spid="76" grpId="0"/>
      <p:bldP spid="80" grpId="0"/>
      <p:bldP spid="81" grpId="0"/>
      <p:bldP spid="83" grpId="0"/>
      <p:bldP spid="84" grpId="0"/>
      <p:bldP spid="85" grpId="0"/>
      <p:bldP spid="90" grpId="0"/>
      <p:bldP spid="92" grpId="0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pen Sans"/>
                <a:cs typeface="Open Sans"/>
              </a:rPr>
              <a:t>Frictionless pipeline</a:t>
            </a:r>
            <a:endParaRPr lang="en-US" dirty="0">
              <a:latin typeface="Open Sans"/>
              <a:cs typeface="Open Sans"/>
            </a:endParaRPr>
          </a:p>
        </p:txBody>
      </p:sp>
      <p:pic>
        <p:nvPicPr>
          <p:cNvPr id="4" name="Picture 3" descr="Screen Shot 2016-07-13 at 9.40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526" y="397141"/>
            <a:ext cx="7607720" cy="1148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9508" y="1284293"/>
            <a:ext cx="203012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rgbClr val="D25533"/>
                </a:solidFill>
                <a:latin typeface="Open Sans"/>
                <a:cs typeface="Open Sans"/>
              </a:rPr>
              <a:t>source control</a:t>
            </a:r>
            <a:endParaRPr lang="en-US" sz="2000" b="1" u="sng" dirty="0">
              <a:solidFill>
                <a:srgbClr val="D25533"/>
              </a:solidFill>
              <a:latin typeface="Open Sans"/>
              <a:cs typeface="Open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5722" y="1284293"/>
            <a:ext cx="248397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rgbClr val="0078C9"/>
                </a:solidFill>
                <a:latin typeface="Open Sans"/>
                <a:cs typeface="Open Sans"/>
              </a:rPr>
              <a:t>container registry</a:t>
            </a:r>
            <a:endParaRPr lang="en-US" sz="2000" b="1" u="sng" dirty="0">
              <a:solidFill>
                <a:srgbClr val="0078C9"/>
              </a:solidFill>
              <a:latin typeface="Open Sans"/>
              <a:cs typeface="Open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65543" y="2551654"/>
            <a:ext cx="9156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3"/>
                </a:solidFill>
                <a:latin typeface="Open Sans"/>
                <a:cs typeface="Open Sans"/>
              </a:rPr>
              <a:t>Test</a:t>
            </a:r>
            <a:endParaRPr lang="en-US" sz="1800" dirty="0">
              <a:solidFill>
                <a:schemeClr val="accent3"/>
              </a:solidFill>
              <a:latin typeface="Open Sans"/>
              <a:cs typeface="Open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7027" y="1684540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Open Sans"/>
                <a:cs typeface="Open Sans"/>
              </a:rPr>
              <a:t>Docker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9906" y="1684540"/>
            <a:ext cx="1740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cloud portability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0134" y="2010359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idempotent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3850" y="1684540"/>
            <a:ext cx="165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declarative yml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15" name="TextBox 14">
            <a:hlinkClick r:id="rId3"/>
          </p:cNvPr>
          <p:cNvSpPr txBox="1"/>
          <p:nvPr/>
        </p:nvSpPr>
        <p:spPr>
          <a:xfrm>
            <a:off x="1000727" y="2551654"/>
            <a:ext cx="14752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n-US" sz="1800" dirty="0" smtClean="0">
                <a:solidFill>
                  <a:schemeClr val="accent5"/>
                </a:solidFill>
                <a:latin typeface="Open Sans"/>
                <a:cs typeface="Open Sans"/>
              </a:rPr>
              <a:t>GitHub</a:t>
            </a:r>
            <a:endParaRPr lang="en-US" sz="1800" dirty="0">
              <a:solidFill>
                <a:schemeClr val="accent5"/>
              </a:solidFill>
              <a:latin typeface="Open Sans"/>
              <a:cs typeface="Open Sans"/>
            </a:endParaRPr>
          </a:p>
        </p:txBody>
      </p:sp>
      <p:sp>
        <p:nvSpPr>
          <p:cNvPr id="16" name="TextBox 15">
            <a:hlinkClick r:id="rId3"/>
          </p:cNvPr>
          <p:cNvSpPr txBox="1"/>
          <p:nvPr/>
        </p:nvSpPr>
        <p:spPr>
          <a:xfrm>
            <a:off x="1000727" y="3175718"/>
            <a:ext cx="14881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n-US" sz="1800" dirty="0" smtClean="0">
                <a:solidFill>
                  <a:schemeClr val="accent5"/>
                </a:solidFill>
                <a:latin typeface="Open Sans"/>
                <a:cs typeface="Open Sans"/>
              </a:rPr>
              <a:t>GitLab</a:t>
            </a:r>
            <a:endParaRPr lang="en-US" sz="1800" dirty="0">
              <a:solidFill>
                <a:schemeClr val="accent5"/>
              </a:solidFill>
              <a:latin typeface="Open Sans"/>
              <a:cs typeface="Open Sans"/>
            </a:endParaRPr>
          </a:p>
        </p:txBody>
      </p:sp>
      <p:sp>
        <p:nvSpPr>
          <p:cNvPr id="19" name="TextBox 18">
            <a:hlinkClick r:id="rId4"/>
          </p:cNvPr>
          <p:cNvSpPr txBox="1"/>
          <p:nvPr/>
        </p:nvSpPr>
        <p:spPr>
          <a:xfrm>
            <a:off x="1000727" y="3799781"/>
            <a:ext cx="17889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n-US" sz="1800" dirty="0" smtClean="0">
                <a:solidFill>
                  <a:schemeClr val="accent5"/>
                </a:solidFill>
                <a:latin typeface="Open Sans"/>
                <a:cs typeface="Open Sans"/>
              </a:rPr>
              <a:t>Bitbucket</a:t>
            </a:r>
            <a:endParaRPr lang="en-US" sz="1800" dirty="0">
              <a:solidFill>
                <a:schemeClr val="accent5"/>
              </a:solidFill>
              <a:latin typeface="Open Sans"/>
              <a:cs typeface="Open Sans"/>
            </a:endParaRPr>
          </a:p>
        </p:txBody>
      </p:sp>
      <p:sp>
        <p:nvSpPr>
          <p:cNvPr id="20" name="TextBox 19">
            <a:hlinkClick r:id="rId5"/>
          </p:cNvPr>
          <p:cNvSpPr txBox="1"/>
          <p:nvPr/>
        </p:nvSpPr>
        <p:spPr>
          <a:xfrm>
            <a:off x="3714489" y="2551654"/>
            <a:ext cx="255785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b="1" dirty="0" smtClean="0">
                <a:solidFill>
                  <a:srgbClr val="0078C9"/>
                </a:solidFill>
                <a:latin typeface="Open Sans"/>
                <a:cs typeface="Open Sans"/>
              </a:rPr>
              <a:t>AWS</a:t>
            </a: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 ECR (EC2 </a:t>
            </a:r>
            <a:b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</a:b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Container Registry)</a:t>
            </a:r>
            <a:endParaRPr lang="en-US" sz="1800" dirty="0">
              <a:solidFill>
                <a:srgbClr val="0078C9"/>
              </a:solidFill>
              <a:latin typeface="Open Sans"/>
              <a:cs typeface="Open Sans"/>
            </a:endParaRPr>
          </a:p>
        </p:txBody>
      </p:sp>
      <p:sp>
        <p:nvSpPr>
          <p:cNvPr id="21" name="TextBox 20">
            <a:hlinkClick r:id="rId6"/>
          </p:cNvPr>
          <p:cNvSpPr txBox="1"/>
          <p:nvPr/>
        </p:nvSpPr>
        <p:spPr>
          <a:xfrm>
            <a:off x="3714490" y="3175718"/>
            <a:ext cx="255785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b="1" dirty="0" smtClean="0">
                <a:solidFill>
                  <a:srgbClr val="0078C9"/>
                </a:solidFill>
                <a:latin typeface="Open Sans"/>
                <a:cs typeface="Open Sans"/>
              </a:rPr>
              <a:t>Google</a:t>
            </a: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 GKE Container Engine</a:t>
            </a:r>
            <a:endParaRPr lang="en-US" sz="1800" dirty="0">
              <a:solidFill>
                <a:srgbClr val="0078C9"/>
              </a:solidFill>
              <a:latin typeface="Open Sans"/>
              <a:cs typeface="Open Sans"/>
            </a:endParaRPr>
          </a:p>
        </p:txBody>
      </p:sp>
      <p:sp>
        <p:nvSpPr>
          <p:cNvPr id="22" name="TextBox 21">
            <a:hlinkClick r:id="rId4"/>
          </p:cNvPr>
          <p:cNvSpPr txBox="1"/>
          <p:nvPr/>
        </p:nvSpPr>
        <p:spPr>
          <a:xfrm>
            <a:off x="3714489" y="3799781"/>
            <a:ext cx="246256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b="1" dirty="0" smtClean="0">
                <a:solidFill>
                  <a:srgbClr val="0078C9"/>
                </a:solidFill>
                <a:latin typeface="Open Sans"/>
                <a:cs typeface="Open Sans"/>
              </a:rPr>
              <a:t>Microsoft Azure</a:t>
            </a: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 </a:t>
            </a:r>
            <a:b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</a:b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Container Registry</a:t>
            </a:r>
            <a:endParaRPr lang="en-US" sz="1800" dirty="0">
              <a:solidFill>
                <a:srgbClr val="0078C9"/>
              </a:solidFill>
              <a:latin typeface="Open Sans"/>
              <a:cs typeface="Open San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45625" y="1284293"/>
            <a:ext cx="198353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chemeClr val="accent3"/>
                </a:solidFill>
                <a:latin typeface="Open Sans"/>
                <a:cs typeface="Open Sans"/>
              </a:rPr>
              <a:t>environments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46307" y="3799781"/>
            <a:ext cx="10438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3"/>
                </a:solidFill>
                <a:latin typeface="Open Sans"/>
                <a:cs typeface="Open Sans"/>
              </a:rPr>
              <a:t>Prod.</a:t>
            </a:r>
            <a:endParaRPr lang="en-US" sz="1800" dirty="0">
              <a:solidFill>
                <a:schemeClr val="accent3"/>
              </a:solidFill>
              <a:latin typeface="Open Sans"/>
              <a:cs typeface="Open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52719" y="3175718"/>
            <a:ext cx="9541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3"/>
                </a:solidFill>
                <a:latin typeface="Open Sans"/>
                <a:cs typeface="Open Sans"/>
              </a:rPr>
              <a:t>Beta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87066" y="2557916"/>
            <a:ext cx="9669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4"/>
                </a:solidFill>
                <a:latin typeface="Open Sans"/>
                <a:cs typeface="Open Sans"/>
              </a:rPr>
              <a:t>AWS</a:t>
            </a:r>
            <a:endParaRPr lang="en-US" sz="1800" dirty="0">
              <a:solidFill>
                <a:schemeClr val="accent4"/>
              </a:solidFill>
              <a:latin typeface="Open Sans"/>
              <a:cs typeface="Open San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93478" y="3806043"/>
            <a:ext cx="10823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4"/>
                </a:solidFill>
                <a:latin typeface="Open Sans"/>
                <a:cs typeface="Open Sans"/>
              </a:rPr>
              <a:t>Azure</a:t>
            </a:r>
            <a:endParaRPr lang="en-US" sz="1800" dirty="0">
              <a:solidFill>
                <a:schemeClr val="accent4"/>
              </a:solidFill>
              <a:latin typeface="Open Sans"/>
              <a:cs typeface="Open San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99890" y="3181980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4"/>
                </a:solidFill>
                <a:latin typeface="Open Sans"/>
                <a:cs typeface="Open Sans"/>
              </a:rPr>
              <a:t>Google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43891" y="1684540"/>
            <a:ext cx="1287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Kubernetes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88906" y="1684540"/>
            <a:ext cx="118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Open Sans"/>
                <a:cs typeface="Open Sans"/>
              </a:rPr>
              <a:t>Artifactory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3764" y="410835"/>
            <a:ext cx="66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build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39646" y="410835"/>
            <a:ext cx="830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deploy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76247" y="410835"/>
            <a:ext cx="107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provision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06513" y="1684540"/>
            <a:ext cx="882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Open Sans"/>
                <a:cs typeface="Open Sans"/>
              </a:rPr>
              <a:t>Ansible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6" name="TextBox 35">
            <a:hlinkClick r:id="rId5"/>
          </p:cNvPr>
          <p:cNvSpPr txBox="1"/>
          <p:nvPr/>
        </p:nvSpPr>
        <p:spPr>
          <a:xfrm>
            <a:off x="3712941" y="2141155"/>
            <a:ext cx="25578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b="1" dirty="0" smtClean="0">
                <a:solidFill>
                  <a:srgbClr val="0078C9"/>
                </a:solidFill>
                <a:latin typeface="Open Sans"/>
                <a:cs typeface="Open Sans"/>
              </a:rPr>
              <a:t>Docker Hub</a:t>
            </a:r>
            <a:endParaRPr lang="en-US" sz="1800" dirty="0">
              <a:solidFill>
                <a:srgbClr val="0078C9"/>
              </a:solidFill>
              <a:latin typeface="Open Sans"/>
              <a:cs typeface="Open San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11018" y="410835"/>
            <a:ext cx="1047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integrate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000727" y="4446112"/>
            <a:ext cx="3830746" cy="205513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devops_2.0-v01.pptx Copyright 2016 Wilson Mar.  All rights reserved.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78338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repos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30826" y="2417862"/>
            <a:ext cx="135165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/>
              <a:t>micro-www</a:t>
            </a:r>
          </a:p>
        </p:txBody>
      </p:sp>
      <p:sp>
        <p:nvSpPr>
          <p:cNvPr id="5" name="Rectangle 4"/>
          <p:cNvSpPr/>
          <p:nvPr/>
        </p:nvSpPr>
        <p:spPr>
          <a:xfrm>
            <a:off x="4623208" y="2860166"/>
            <a:ext cx="145447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sz="1800" dirty="0"/>
              <a:t>micro-image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4495169" y="1984395"/>
            <a:ext cx="158250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/>
              <a:t>micro-smoker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427447" y="2417799"/>
            <a:ext cx="113380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sz="1800" dirty="0" smtClean="0"/>
              <a:t>micro-api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6971409" y="2903735"/>
            <a:ext cx="98544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box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6989274" y="3924718"/>
            <a:ext cx="9854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00551" y="1930480"/>
            <a:ext cx="98544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dv</a:t>
            </a:r>
            <a:endParaRPr lang="en-US" sz="1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608" y="675132"/>
            <a:ext cx="731520" cy="707136"/>
          </a:xfrm>
          <a:prstGeom prst="rect">
            <a:avLst/>
          </a:prstGeom>
        </p:spPr>
      </p:pic>
      <p:cxnSp>
        <p:nvCxnSpPr>
          <p:cNvPr id="16" name="Straight Connector 15"/>
          <p:cNvCxnSpPr>
            <a:stCxn id="10" idx="0"/>
            <a:endCxn id="12" idx="2"/>
          </p:cNvCxnSpPr>
          <p:nvPr/>
        </p:nvCxnSpPr>
        <p:spPr>
          <a:xfrm flipH="1" flipV="1">
            <a:off x="7374368" y="1382268"/>
            <a:ext cx="18904" cy="548212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393272" y="1513643"/>
            <a:ext cx="13947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visualization</a:t>
            </a:r>
            <a:endParaRPr lang="en-US" i="1" dirty="0"/>
          </a:p>
        </p:txBody>
      </p:sp>
      <p:cxnSp>
        <p:nvCxnSpPr>
          <p:cNvPr id="21" name="Straight Connector 20"/>
          <p:cNvCxnSpPr>
            <a:stCxn id="8" idx="2"/>
            <a:endCxn id="9" idx="0"/>
          </p:cNvCxnSpPr>
          <p:nvPr/>
        </p:nvCxnSpPr>
        <p:spPr>
          <a:xfrm>
            <a:off x="7464130" y="3273067"/>
            <a:ext cx="17865" cy="651651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456908" y="3428609"/>
            <a:ext cx="13947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cron</a:t>
            </a:r>
            <a:endParaRPr lang="en-US" i="1" dirty="0"/>
          </a:p>
        </p:txBody>
      </p:sp>
      <p:sp>
        <p:nvSpPr>
          <p:cNvPr id="26" name="Rectangle 25"/>
          <p:cNvSpPr/>
          <p:nvPr/>
        </p:nvSpPr>
        <p:spPr>
          <a:xfrm>
            <a:off x="7008608" y="4333683"/>
            <a:ext cx="9854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mlab.com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95924" y="367355"/>
            <a:ext cx="2221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40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</a:t>
            </a:r>
            <a:endParaRPr lang="en-US" dirty="0"/>
          </a:p>
        </p:txBody>
      </p:sp>
      <p:pic>
        <p:nvPicPr>
          <p:cNvPr id="6" name="Picture 5" descr="Screen Shot 2016-07-17 at 8.17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76" y="241429"/>
            <a:ext cx="850272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38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21824</TotalTime>
  <Words>380</Words>
  <Application>Microsoft Macintosh PowerPoint</Application>
  <PresentationFormat>On-screen Show (16:9)</PresentationFormat>
  <Paragraphs>131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ConcurCorporateTemplate2013_Helvetica_16x9</vt:lpstr>
      <vt:lpstr>Purpose</vt:lpstr>
      <vt:lpstr>Keywords</vt:lpstr>
      <vt:lpstr>Focus</vt:lpstr>
      <vt:lpstr>Integrations</vt:lpstr>
      <vt:lpstr>Frictionless pipeline</vt:lpstr>
      <vt:lpstr>GitHub repos</vt:lpstr>
      <vt:lpstr>Pricing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521</cp:revision>
  <cp:lastPrinted>2015-11-18T16:47:39Z</cp:lastPrinted>
  <dcterms:created xsi:type="dcterms:W3CDTF">2016-03-09T21:14:16Z</dcterms:created>
  <dcterms:modified xsi:type="dcterms:W3CDTF">2016-07-19T20:51:08Z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