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0"/>
  </p:notesMasterIdLst>
  <p:handoutMasterIdLst>
    <p:handoutMasterId r:id="rId31"/>
  </p:handoutMasterIdLst>
  <p:sldIdLst>
    <p:sldId id="323" r:id="rId2"/>
    <p:sldId id="333" r:id="rId3"/>
    <p:sldId id="332" r:id="rId4"/>
    <p:sldId id="326" r:id="rId5"/>
    <p:sldId id="331" r:id="rId6"/>
    <p:sldId id="311" r:id="rId7"/>
    <p:sldId id="299" r:id="rId8"/>
    <p:sldId id="310" r:id="rId9"/>
    <p:sldId id="315" r:id="rId10"/>
    <p:sldId id="319" r:id="rId11"/>
    <p:sldId id="322" r:id="rId12"/>
    <p:sldId id="304" r:id="rId13"/>
    <p:sldId id="336" r:id="rId14"/>
    <p:sldId id="335" r:id="rId15"/>
    <p:sldId id="328" r:id="rId16"/>
    <p:sldId id="325" r:id="rId17"/>
    <p:sldId id="334" r:id="rId18"/>
    <p:sldId id="305" r:id="rId19"/>
    <p:sldId id="312" r:id="rId20"/>
    <p:sldId id="314" r:id="rId21"/>
    <p:sldId id="329" r:id="rId22"/>
    <p:sldId id="327" r:id="rId23"/>
    <p:sldId id="306" r:id="rId24"/>
    <p:sldId id="300" r:id="rId25"/>
    <p:sldId id="301" r:id="rId26"/>
    <p:sldId id="302" r:id="rId27"/>
    <p:sldId id="324" r:id="rId28"/>
    <p:sldId id="337" r:id="rId29"/>
  </p:sldIdLst>
  <p:sldSz cx="9144000" cy="5143500" type="screen16x9"/>
  <p:notesSz cx="9144000" cy="6858000"/>
  <p:defaultTextStyle>
    <a:defPPr>
      <a:defRPr lang="en-US"/>
    </a:defPPr>
    <a:lvl1pPr algn="l" defTabSz="3429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1pPr>
    <a:lvl2pPr marL="342900" indent="114300" algn="l" defTabSz="3429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2pPr>
    <a:lvl3pPr marL="685800" indent="228600" algn="l" defTabSz="3429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3pPr>
    <a:lvl4pPr marL="1028700" indent="342900" algn="l" defTabSz="3429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4pPr>
    <a:lvl5pPr marL="1373188" indent="455613" algn="l" defTabSz="3429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useTimings="0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42" autoAdjust="0"/>
    <p:restoredTop sz="94660"/>
  </p:normalViewPr>
  <p:slideViewPr>
    <p:cSldViewPr snapToGrid="0" snapToObjects="1">
      <p:cViewPr>
        <p:scale>
          <a:sx n="152" d="100"/>
          <a:sy n="152" d="100"/>
        </p:scale>
        <p:origin x="-80" y="50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889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3" d="100"/>
          <a:sy n="113" d="100"/>
        </p:scale>
        <p:origin x="1880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handoutMaster" Target="handoutMasters/handout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FEF272E4-3360-514D-A674-601D35C59CE6}" type="datetimeFigureOut">
              <a:rPr lang="en-US"/>
              <a:pPr>
                <a:defRPr/>
              </a:pPr>
              <a:t>9/8/16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4BF126F7-F020-3C42-A4F2-F7DF2703D0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7974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B2FA19E1-9E5B-8E45-B70A-1B1E383CD60F}" type="datetimeFigureOut">
              <a:rPr lang="en-US"/>
              <a:pPr>
                <a:defRPr/>
              </a:pPr>
              <a:t>9/8/16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631C2E65-C48E-EB49-B8DF-701DB40EA4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7134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3429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342900" algn="l" defTabSz="3429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685800" algn="l" defTabSz="3429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028700" algn="l" defTabSz="3429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373188" algn="l" defTabSz="3429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1717015" algn="l" defTabSz="34340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60418" algn="l" defTabSz="34340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3820" algn="l" defTabSz="34340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7223" algn="l" defTabSz="34340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1C2E65-C48E-EB49-B8DF-701DB40EA457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037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09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latin typeface="Calibri" charset="0"/>
              </a:rPr>
              <a:t>From page 45 of the </a:t>
            </a:r>
            <a:r>
              <a:rPr lang="en-US" dirty="0" smtClean="0">
                <a:latin typeface="Calibri" charset="0"/>
              </a:rPr>
              <a:t>Book </a:t>
            </a:r>
            <a:r>
              <a:rPr lang="en-US" dirty="0">
                <a:latin typeface="Calibri" charset="0"/>
              </a:rPr>
              <a:t>v2 by Scott Chacon.</a:t>
            </a:r>
          </a:p>
        </p:txBody>
      </p:sp>
      <p:sp>
        <p:nvSpPr>
          <p:cNvPr id="409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EB7929C0-CE8B-CA4B-AC3A-5450CF3C0B2A}" type="slidenum">
              <a:rPr lang="en-US" sz="1200">
                <a:latin typeface="Calibri" charset="0"/>
              </a:rPr>
              <a:pPr/>
              <a:t>13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09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latin typeface="Calibri" charset="0"/>
              </a:rPr>
              <a:t>From page 45 of the </a:t>
            </a:r>
            <a:r>
              <a:rPr lang="en-US" dirty="0" smtClean="0">
                <a:latin typeface="Calibri" charset="0"/>
              </a:rPr>
              <a:t>Book </a:t>
            </a:r>
            <a:r>
              <a:rPr lang="en-US" dirty="0">
                <a:latin typeface="Calibri" charset="0"/>
              </a:rPr>
              <a:t>v2 by Scott Chacon.</a:t>
            </a:r>
          </a:p>
        </p:txBody>
      </p:sp>
      <p:sp>
        <p:nvSpPr>
          <p:cNvPr id="409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EB7929C0-CE8B-CA4B-AC3A-5450CF3C0B2A}" type="slidenum">
              <a:rPr lang="en-US" sz="1200">
                <a:latin typeface="Calibri" charset="0"/>
              </a:rPr>
              <a:pPr/>
              <a:t>14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09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>
                <a:latin typeface="Calibri" charset="0"/>
              </a:rPr>
              <a:t>Here</a:t>
            </a:r>
            <a:r>
              <a:rPr lang="en-US" baseline="0" dirty="0" smtClean="0">
                <a:latin typeface="Calibri" charset="0"/>
              </a:rPr>
              <a:t> is an example of of a feature available from SourceTree client not as easy with command line clients,</a:t>
            </a:r>
          </a:p>
          <a:p>
            <a:r>
              <a:rPr lang="en-US" baseline="0" dirty="0" smtClean="0">
                <a:latin typeface="Calibri" charset="0"/>
              </a:rPr>
              <a:t>It can be done with a dash </a:t>
            </a:r>
            <a:r>
              <a:rPr lang="en-US" baseline="0" dirty="0" err="1" smtClean="0">
                <a:latin typeface="Calibri" charset="0"/>
              </a:rPr>
              <a:t>i</a:t>
            </a:r>
            <a:r>
              <a:rPr lang="en-US" baseline="0" dirty="0" smtClean="0">
                <a:latin typeface="Calibri" charset="0"/>
              </a:rPr>
              <a:t> added to commit add, for interactive.</a:t>
            </a:r>
          </a:p>
          <a:p>
            <a:r>
              <a:rPr lang="en-US" baseline="0" dirty="0" smtClean="0">
                <a:latin typeface="Calibri" charset="0"/>
              </a:rPr>
              <a:t>From https://</a:t>
            </a:r>
            <a:r>
              <a:rPr lang="en-US" baseline="0" dirty="0" err="1" smtClean="0">
                <a:latin typeface="Calibri" charset="0"/>
              </a:rPr>
              <a:t>app.pluralsight.com</a:t>
            </a:r>
            <a:r>
              <a:rPr lang="en-US" baseline="0" dirty="0" smtClean="0">
                <a:latin typeface="Calibri" charset="0"/>
              </a:rPr>
              <a:t>/library/courses/using-git-with-</a:t>
            </a:r>
            <a:r>
              <a:rPr lang="en-US" baseline="0" dirty="0" err="1" smtClean="0">
                <a:latin typeface="Calibri" charset="0"/>
              </a:rPr>
              <a:t>gui</a:t>
            </a:r>
            <a:r>
              <a:rPr lang="en-US" baseline="0" dirty="0" smtClean="0">
                <a:latin typeface="Calibri" charset="0"/>
              </a:rPr>
              <a:t>/table-of-contents</a:t>
            </a:r>
            <a:endParaRPr lang="en-US" dirty="0">
              <a:latin typeface="Calibri" charset="0"/>
            </a:endParaRPr>
          </a:p>
        </p:txBody>
      </p:sp>
      <p:sp>
        <p:nvSpPr>
          <p:cNvPr id="409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EB7929C0-CE8B-CA4B-AC3A-5450CF3C0B2A}" type="slidenum">
              <a:rPr lang="en-US" sz="1200">
                <a:latin typeface="Calibri" charset="0"/>
              </a:rPr>
              <a:pPr/>
              <a:t>15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662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914400"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2662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FFB4A165-36B0-3D4C-AEFE-09FB28E1B792}" type="slidenum">
              <a:rPr lang="en-US" sz="1200">
                <a:latin typeface="Calibri" charset="0"/>
              </a:rPr>
              <a:pPr/>
              <a:t>16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891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>
                <a:latin typeface="Calibri" charset="0"/>
              </a:rPr>
              <a:t>Activity 13.</a:t>
            </a:r>
            <a:endParaRPr lang="en-US" dirty="0">
              <a:latin typeface="Calibri" charset="0"/>
            </a:endParaRPr>
          </a:p>
        </p:txBody>
      </p:sp>
      <p:sp>
        <p:nvSpPr>
          <p:cNvPr id="3891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8ECC5652-6981-B54B-99DC-22DE1687C204}" type="slidenum">
              <a:rPr lang="en-US" sz="1200">
                <a:latin typeface="Calibri" charset="0"/>
              </a:rPr>
              <a:pPr/>
              <a:t>17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09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latin typeface="Calibri" charset="0"/>
              </a:rPr>
              <a:t>From page 45 of the </a:t>
            </a:r>
            <a:r>
              <a:rPr lang="en-US" dirty="0" smtClean="0">
                <a:latin typeface="Calibri" charset="0"/>
              </a:rPr>
              <a:t>Book </a:t>
            </a:r>
            <a:r>
              <a:rPr lang="en-US" dirty="0">
                <a:latin typeface="Calibri" charset="0"/>
              </a:rPr>
              <a:t>v2 by Scott Chacon.</a:t>
            </a:r>
          </a:p>
        </p:txBody>
      </p:sp>
      <p:sp>
        <p:nvSpPr>
          <p:cNvPr id="409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EB7929C0-CE8B-CA4B-AC3A-5450CF3C0B2A}" type="slidenum">
              <a:rPr lang="en-US" sz="1200">
                <a:latin typeface="Calibri" charset="0"/>
              </a:rPr>
              <a:pPr/>
              <a:t>18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174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914400"/>
            <a:r>
              <a:rPr lang="en-US" dirty="0" smtClean="0">
                <a:latin typeface="Calibri" charset="0"/>
              </a:rPr>
              <a:t>by Vincent </a:t>
            </a:r>
            <a:r>
              <a:rPr lang="en-US" dirty="0" err="1" smtClean="0">
                <a:latin typeface="Calibri" charset="0"/>
              </a:rPr>
              <a:t>Dressen</a:t>
            </a:r>
            <a:endParaRPr lang="en-US" dirty="0" smtClean="0">
              <a:latin typeface="Calibri" charset="0"/>
            </a:endParaRPr>
          </a:p>
          <a:p>
            <a:pPr defTabSz="914400"/>
            <a:r>
              <a:rPr lang="en-US" dirty="0" smtClean="0">
                <a:latin typeface="Calibri" charset="0"/>
              </a:rPr>
              <a:t>The </a:t>
            </a:r>
            <a:r>
              <a:rPr lang="en-US" b="1" dirty="0" smtClean="0">
                <a:latin typeface="Calibri" charset="0"/>
              </a:rPr>
              <a:t>master</a:t>
            </a:r>
            <a:r>
              <a:rPr lang="en-US" dirty="0" smtClean="0">
                <a:latin typeface="Calibri" charset="0"/>
              </a:rPr>
              <a:t> branch is the production branch. </a:t>
            </a:r>
          </a:p>
          <a:p>
            <a:pPr defTabSz="914400"/>
            <a:r>
              <a:rPr lang="en-US" dirty="0" smtClean="0">
                <a:latin typeface="Calibri" charset="0"/>
              </a:rPr>
              <a:t>The </a:t>
            </a:r>
            <a:r>
              <a:rPr lang="en-US" b="1" dirty="0" smtClean="0">
                <a:latin typeface="Calibri" charset="0"/>
              </a:rPr>
              <a:t>release</a:t>
            </a:r>
            <a:r>
              <a:rPr lang="en-US" dirty="0" smtClean="0">
                <a:latin typeface="Calibri" charset="0"/>
              </a:rPr>
              <a:t> branch provides a stable base</a:t>
            </a:r>
            <a:r>
              <a:rPr lang="en-US" baseline="0" dirty="0" smtClean="0">
                <a:latin typeface="Calibri" charset="0"/>
              </a:rPr>
              <a:t> for usually automated deploy to production at defined times.</a:t>
            </a:r>
            <a:endParaRPr lang="en-US" dirty="0" smtClean="0">
              <a:latin typeface="Calibri" charset="0"/>
            </a:endParaRPr>
          </a:p>
          <a:p>
            <a:pPr defTabSz="914400"/>
            <a:r>
              <a:rPr lang="en-US" dirty="0" smtClean="0">
                <a:latin typeface="Calibri" charset="0"/>
              </a:rPr>
              <a:t>The </a:t>
            </a:r>
            <a:r>
              <a:rPr lang="en-US" b="1" dirty="0" smtClean="0">
                <a:latin typeface="Calibri" charset="0"/>
              </a:rPr>
              <a:t>develop</a:t>
            </a:r>
            <a:r>
              <a:rPr lang="en-US" baseline="0" dirty="0" smtClean="0">
                <a:latin typeface="Calibri" charset="0"/>
              </a:rPr>
              <a:t> branch are used for automatic n</a:t>
            </a:r>
            <a:r>
              <a:rPr lang="en-US" dirty="0" smtClean="0">
                <a:latin typeface="Calibri" charset="0"/>
              </a:rPr>
              <a:t>ightly integration test builds.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Calibri" charset="0"/>
              </a:rPr>
              <a:t>These are all long-running branches that remain</a:t>
            </a:r>
            <a:r>
              <a:rPr lang="en-US" baseline="0" dirty="0" smtClean="0">
                <a:latin typeface="Calibri" charset="0"/>
              </a:rPr>
              <a:t> on the repository indefinitely.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Calibri" charset="0"/>
              </a:rPr>
              <a:t>Hotfix branches are created only when needed</a:t>
            </a:r>
            <a:r>
              <a:rPr lang="en-US" baseline="0" dirty="0" smtClean="0">
                <a:latin typeface="Calibri" charset="0"/>
              </a:rPr>
              <a:t> to fix production. Having them in a separate branch enables regular work to continue while a hotfix is being developed and tested.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Calibri" charset="0"/>
              </a:rPr>
              <a:t>Branch</a:t>
            </a:r>
            <a:r>
              <a:rPr lang="en-US" baseline="0" dirty="0" smtClean="0">
                <a:latin typeface="Calibri" charset="0"/>
              </a:rPr>
              <a:t> n</a:t>
            </a:r>
            <a:r>
              <a:rPr lang="en-US" dirty="0" smtClean="0">
                <a:latin typeface="Calibri" charset="0"/>
              </a:rPr>
              <a:t>ames begin with “hotfix”.</a:t>
            </a:r>
          </a:p>
          <a:p>
            <a:pPr defTabSz="914400"/>
            <a:endParaRPr lang="en-US" dirty="0" smtClean="0">
              <a:latin typeface="Calibri" charset="0"/>
            </a:endParaRPr>
          </a:p>
          <a:p>
            <a:pPr defTabSz="914400"/>
            <a:endParaRPr lang="en-US" dirty="0">
              <a:latin typeface="Calibri" charset="0"/>
            </a:endParaRPr>
          </a:p>
          <a:p>
            <a:pPr defTabSz="914400"/>
            <a:r>
              <a:rPr lang="en-US" dirty="0">
                <a:latin typeface="Calibri" charset="0"/>
              </a:rPr>
              <a:t>Let’s construct a map of how to visualize how to work locally with your </a:t>
            </a:r>
            <a:r>
              <a:rPr lang="en-US" dirty="0" err="1">
                <a:latin typeface="Calibri" charset="0"/>
              </a:rPr>
              <a:t>github</a:t>
            </a:r>
            <a:r>
              <a:rPr lang="en-US" dirty="0">
                <a:latin typeface="Calibri" charset="0"/>
              </a:rPr>
              <a:t> repos on </a:t>
            </a:r>
            <a:r>
              <a:rPr lang="en-US" b="1" dirty="0" err="1">
                <a:latin typeface="Calibri" charset="0"/>
              </a:rPr>
              <a:t>github.com</a:t>
            </a:r>
            <a:r>
              <a:rPr lang="en-US" dirty="0">
                <a:latin typeface="Calibri" charset="0"/>
              </a:rPr>
              <a:t>.</a:t>
            </a:r>
          </a:p>
          <a:p>
            <a:pPr defTabSz="914400"/>
            <a:endParaRPr lang="en-US" dirty="0">
              <a:latin typeface="Calibri" charset="0"/>
            </a:endParaRPr>
          </a:p>
          <a:p>
            <a:pPr defTabSz="914400"/>
            <a:r>
              <a:rPr lang="en-US" dirty="0">
                <a:latin typeface="Calibri" charset="0"/>
              </a:rPr>
              <a:t>Tracked? Modified?</a:t>
            </a:r>
          </a:p>
          <a:p>
            <a:pPr defTabSz="914400"/>
            <a:endParaRPr lang="en-US" dirty="0">
              <a:latin typeface="Calibri" charset="0"/>
            </a:endParaRPr>
          </a:p>
          <a:p>
            <a:pPr defTabSz="914400"/>
            <a:endParaRPr lang="en-US" dirty="0">
              <a:latin typeface="Calibri" charset="0"/>
            </a:endParaRPr>
          </a:p>
        </p:txBody>
      </p:sp>
      <p:sp>
        <p:nvSpPr>
          <p:cNvPr id="3174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01E49DB7-AEC4-2C4C-9935-55B74D403015}" type="slidenum">
              <a:rPr lang="en-US" sz="1200">
                <a:latin typeface="Calibri" charset="0"/>
              </a:rPr>
              <a:pPr/>
              <a:t>19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1C2E65-C48E-EB49-B8DF-701DB40EA457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1358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969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914400" eaLnBrk="1" hangingPunct="1">
              <a:spcBef>
                <a:spcPct val="0"/>
              </a:spcBef>
            </a:pPr>
            <a:r>
              <a:rPr lang="en-US" dirty="0" smtClean="0">
                <a:latin typeface="Calibri" charset="0"/>
              </a:rPr>
              <a:t>See Activity 12.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dirty="0" smtClean="0">
                <a:latin typeface="Calibri" charset="0"/>
              </a:rPr>
              <a:t>Source: Josh </a:t>
            </a:r>
            <a:r>
              <a:rPr lang="en-US" dirty="0" err="1" smtClean="0">
                <a:latin typeface="Calibri" charset="0"/>
              </a:rPr>
              <a:t>Susser’s</a:t>
            </a:r>
            <a:r>
              <a:rPr lang="en-US" dirty="0" smtClean="0">
                <a:latin typeface="Calibri" charset="0"/>
              </a:rPr>
              <a:t> Agile and the Story Branch Pattern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dirty="0" smtClean="0">
                <a:latin typeface="Calibri" charset="0"/>
              </a:rPr>
              <a:t>http://</a:t>
            </a:r>
            <a:r>
              <a:rPr lang="en-US" dirty="0" err="1" smtClean="0">
                <a:latin typeface="Calibri" charset="0"/>
              </a:rPr>
              <a:t>reinh.com</a:t>
            </a:r>
            <a:r>
              <a:rPr lang="en-US" dirty="0" smtClean="0">
                <a:latin typeface="Calibri" charset="0"/>
              </a:rPr>
              <a:t>/blog/2009/03/02/a-git-workflow-for-agile-</a:t>
            </a:r>
            <a:r>
              <a:rPr lang="en-US" dirty="0" err="1" smtClean="0">
                <a:latin typeface="Calibri" charset="0"/>
              </a:rPr>
              <a:t>teams.html</a:t>
            </a:r>
            <a:endParaRPr lang="en-US" dirty="0" smtClean="0">
              <a:latin typeface="Calibri" charset="0"/>
            </a:endParaRPr>
          </a:p>
          <a:p>
            <a:pPr defTabSz="914400"/>
            <a:endParaRPr lang="en-US" dirty="0" smtClean="0">
              <a:latin typeface="Calibri" charset="0"/>
            </a:endParaRPr>
          </a:p>
          <a:p>
            <a:pPr defTabSz="914400"/>
            <a:r>
              <a:rPr lang="en-US" dirty="0" smtClean="0">
                <a:latin typeface="Calibri" charset="0"/>
              </a:rPr>
              <a:t>Let’s construct a map of how to visualize how to work locally with your github repos on </a:t>
            </a:r>
            <a:r>
              <a:rPr lang="en-US" b="1" dirty="0" err="1" smtClean="0">
                <a:latin typeface="Calibri" charset="0"/>
              </a:rPr>
              <a:t>github.com</a:t>
            </a:r>
            <a:r>
              <a:rPr lang="en-US" dirty="0" smtClean="0">
                <a:latin typeface="Calibri" charset="0"/>
              </a:rPr>
              <a:t>.</a:t>
            </a:r>
          </a:p>
          <a:p>
            <a:pPr defTabSz="914400"/>
            <a:endParaRPr lang="en-US" dirty="0" smtClean="0">
              <a:latin typeface="Calibri" charset="0"/>
            </a:endParaRPr>
          </a:p>
          <a:p>
            <a:pPr defTabSz="914400" eaLnBrk="1" hangingPunct="1">
              <a:spcBef>
                <a:spcPct val="0"/>
              </a:spcBef>
            </a:pPr>
            <a:endParaRPr lang="en-US" dirty="0" smtClean="0">
              <a:latin typeface="Calibri" charset="0"/>
            </a:endParaRPr>
          </a:p>
          <a:p>
            <a:pPr defTabSz="914400" eaLnBrk="1" hangingPunct="1">
              <a:spcBef>
                <a:spcPct val="0"/>
              </a:spcBef>
            </a:pPr>
            <a:r>
              <a:rPr lang="en-US" dirty="0" smtClean="0">
                <a:latin typeface="Calibri" charset="0"/>
              </a:rPr>
              <a:t>This </a:t>
            </a:r>
            <a:r>
              <a:rPr lang="en-US" dirty="0">
                <a:latin typeface="Calibri" charset="0"/>
              </a:rPr>
              <a:t>illustrates the interaction between local </a:t>
            </a:r>
            <a:r>
              <a:rPr lang="en-US" dirty="0" smtClean="0">
                <a:latin typeface="Calibri" charset="0"/>
              </a:rPr>
              <a:t>and </a:t>
            </a:r>
            <a:r>
              <a:rPr lang="en-US" dirty="0">
                <a:latin typeface="Calibri" charset="0"/>
              </a:rPr>
              <a:t>GitHub website.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In many shops, the master branch is not updated manually but only automatically by a script after all tests in </a:t>
            </a:r>
            <a:r>
              <a:rPr lang="en-US" b="1" dirty="0">
                <a:latin typeface="Calibri" charset="0"/>
              </a:rPr>
              <a:t>staging</a:t>
            </a:r>
            <a:r>
              <a:rPr lang="en-US" dirty="0">
                <a:latin typeface="Calibri" charset="0"/>
              </a:rPr>
              <a:t> report success.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Assets in the release branch are updated after run tests run clean against the </a:t>
            </a:r>
            <a:r>
              <a:rPr lang="en-US" b="1" dirty="0">
                <a:latin typeface="Calibri" charset="0"/>
              </a:rPr>
              <a:t>develop</a:t>
            </a:r>
            <a:r>
              <a:rPr lang="en-US" dirty="0">
                <a:latin typeface="Calibri" charset="0"/>
              </a:rPr>
              <a:t> branch.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Those tests would ensure </a:t>
            </a:r>
            <a:r>
              <a:rPr lang="en-US" b="1" dirty="0">
                <a:latin typeface="Calibri" charset="0"/>
              </a:rPr>
              <a:t>integration</a:t>
            </a:r>
            <a:r>
              <a:rPr lang="en-US" dirty="0">
                <a:latin typeface="Calibri" charset="0"/>
              </a:rPr>
              <a:t> correctness by end-to-end test scripts and team walkthroughs.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So most developers only interact with the </a:t>
            </a:r>
            <a:r>
              <a:rPr lang="en-US" b="1" dirty="0">
                <a:latin typeface="Calibri" charset="0"/>
              </a:rPr>
              <a:t>develop</a:t>
            </a:r>
            <a:r>
              <a:rPr lang="en-US" dirty="0">
                <a:latin typeface="Calibri" charset="0"/>
              </a:rPr>
              <a:t> branch.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So when we </a:t>
            </a:r>
            <a:r>
              <a:rPr lang="en-US" b="1" dirty="0">
                <a:latin typeface="Calibri" charset="0"/>
              </a:rPr>
              <a:t>clone</a:t>
            </a:r>
            <a:r>
              <a:rPr lang="en-US" dirty="0">
                <a:latin typeface="Calibri" charset="0"/>
              </a:rPr>
              <a:t> a repo locally, we usually include a </a:t>
            </a:r>
            <a:r>
              <a:rPr lang="en-US" b="1" dirty="0">
                <a:latin typeface="Calibri" charset="0"/>
              </a:rPr>
              <a:t>branch</a:t>
            </a:r>
            <a:r>
              <a:rPr lang="en-US" dirty="0">
                <a:latin typeface="Calibri" charset="0"/>
              </a:rPr>
              <a:t> specification.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Each clone includes an entire copy of the repo, including all its history.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Each branch contains a set of </a:t>
            </a:r>
            <a:r>
              <a:rPr lang="en-US" b="1" dirty="0">
                <a:latin typeface="Calibri" charset="0"/>
              </a:rPr>
              <a:t>commits</a:t>
            </a:r>
            <a:r>
              <a:rPr lang="en-US" dirty="0">
                <a:latin typeface="Calibri" charset="0"/>
              </a:rPr>
              <a:t>, shown here with the oldest a the bottom and most recent at the top.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Only the first 3 characters of the hash for each commit is shown. </a:t>
            </a:r>
            <a:r>
              <a:rPr lang="en-US" dirty="0" smtClean="0">
                <a:latin typeface="Calibri" charset="0"/>
              </a:rPr>
              <a:t>usually </a:t>
            </a:r>
            <a:r>
              <a:rPr lang="en-US" dirty="0">
                <a:latin typeface="Calibri" charset="0"/>
              </a:rPr>
              <a:t>shows the first 7 characters.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If we are to make a change, it’s best to create a </a:t>
            </a:r>
            <a:r>
              <a:rPr lang="en-US" b="1" dirty="0">
                <a:latin typeface="Calibri" charset="0"/>
              </a:rPr>
              <a:t>new branch</a:t>
            </a:r>
            <a:r>
              <a:rPr lang="en-US" dirty="0">
                <a:latin typeface="Calibri" charset="0"/>
              </a:rPr>
              <a:t> as a container for changes to several files made together.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The first change we make is add a new file, and commit it. But we don’t push it up yet because we’re not done with the package.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That evening, someone else committed a change in the repo.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In the morning we do a </a:t>
            </a:r>
            <a:r>
              <a:rPr lang="en-US" b="1" dirty="0">
                <a:latin typeface="Calibri" charset="0"/>
              </a:rPr>
              <a:t>fetch</a:t>
            </a:r>
            <a:r>
              <a:rPr lang="en-US" dirty="0">
                <a:latin typeface="Calibri" charset="0"/>
              </a:rPr>
              <a:t> and see it on our machine.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We make another change (mi3) locally and commit it locally.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When we do a fetch at noon, we realize someone else changed the same file and same line.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So we need to see what the </a:t>
            </a:r>
            <a:r>
              <a:rPr lang="en-US" b="1" dirty="0">
                <a:latin typeface="Calibri" charset="0"/>
              </a:rPr>
              <a:t>diff</a:t>
            </a:r>
            <a:r>
              <a:rPr lang="en-US" dirty="0">
                <a:latin typeface="Calibri" charset="0"/>
              </a:rPr>
              <a:t> is, then </a:t>
            </a:r>
            <a:r>
              <a:rPr lang="en-US" b="1" dirty="0">
                <a:latin typeface="Calibri" charset="0"/>
              </a:rPr>
              <a:t>merge</a:t>
            </a:r>
            <a:r>
              <a:rPr lang="en-US" dirty="0">
                <a:latin typeface="Calibri" charset="0"/>
              </a:rPr>
              <a:t> that with my changes.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Once we have </a:t>
            </a:r>
            <a:r>
              <a:rPr lang="en-US" b="1" dirty="0">
                <a:latin typeface="Calibri" charset="0"/>
              </a:rPr>
              <a:t>resolved</a:t>
            </a:r>
            <a:r>
              <a:rPr lang="en-US" dirty="0">
                <a:latin typeface="Calibri" charset="0"/>
              </a:rPr>
              <a:t> differences, we can merge again.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When we push into GitHub, everyone else will be able to review it and use it.</a:t>
            </a:r>
          </a:p>
          <a:p>
            <a:pPr defTabSz="914400"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  <a:p>
            <a:pPr defTabSz="914400" eaLnBrk="1" hangingPunct="1">
              <a:spcBef>
                <a:spcPct val="0"/>
              </a:spcBef>
            </a:pPr>
            <a:r>
              <a:rPr lang="en-US" dirty="0" err="1">
                <a:latin typeface="Calibri" charset="0"/>
              </a:rPr>
              <a:t>Kangax.hithub.io</a:t>
            </a:r>
            <a:r>
              <a:rPr lang="en-US" dirty="0">
                <a:latin typeface="Calibri" charset="0"/>
              </a:rPr>
              <a:t>/</a:t>
            </a:r>
            <a:r>
              <a:rPr lang="en-US" dirty="0" err="1">
                <a:latin typeface="Calibri" charset="0"/>
              </a:rPr>
              <a:t>compat</a:t>
            </a:r>
            <a:r>
              <a:rPr lang="en-US" dirty="0">
                <a:latin typeface="Calibri" charset="0"/>
              </a:rPr>
              <a:t>-table/es6</a:t>
            </a: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77EB3C8D-4258-BC4D-BA25-C4C5D7F66D06}" type="slidenum">
              <a:rPr lang="en-US" sz="1200">
                <a:latin typeface="Calibri" charset="0"/>
              </a:rPr>
              <a:pPr/>
              <a:t>21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174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914400"/>
            <a:r>
              <a:rPr lang="en-US" dirty="0" smtClean="0">
                <a:latin typeface="Calibri" charset="0"/>
              </a:rPr>
              <a:t>Tracked</a:t>
            </a:r>
            <a:r>
              <a:rPr lang="en-US" dirty="0">
                <a:latin typeface="Calibri" charset="0"/>
              </a:rPr>
              <a:t>? Modified?</a:t>
            </a:r>
          </a:p>
          <a:p>
            <a:pPr defTabSz="914400"/>
            <a:endParaRPr lang="en-US" dirty="0">
              <a:latin typeface="Calibri" charset="0"/>
            </a:endParaRPr>
          </a:p>
          <a:p>
            <a:pPr defTabSz="914400"/>
            <a:endParaRPr lang="en-US" dirty="0">
              <a:latin typeface="Calibri" charset="0"/>
            </a:endParaRPr>
          </a:p>
        </p:txBody>
      </p:sp>
      <p:sp>
        <p:nvSpPr>
          <p:cNvPr id="3174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01E49DB7-AEC4-2C4C-9935-55B74D403015}" type="slidenum">
              <a:rPr lang="en-US" sz="1200">
                <a:latin typeface="Calibri" charset="0"/>
              </a:rPr>
              <a:pPr/>
              <a:t>22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662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914400"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2662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FFB4A165-36B0-3D4C-AEFE-09FB28E1B792}" type="slidenum">
              <a:rPr lang="en-US" sz="1200">
                <a:latin typeface="Calibri" charset="0"/>
              </a:rPr>
              <a:pPr/>
              <a:t>4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481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914400"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The 3 basic stages of work are first to </a:t>
            </a:r>
            <a:r>
              <a:rPr lang="en-US" b="1" dirty="0">
                <a:latin typeface="Calibri" charset="0"/>
              </a:rPr>
              <a:t>separate</a:t>
            </a:r>
            <a:r>
              <a:rPr lang="en-US" dirty="0">
                <a:latin typeface="Calibri" charset="0"/>
              </a:rPr>
              <a:t> a repo from </a:t>
            </a:r>
            <a:r>
              <a:rPr lang="en-US" dirty="0" err="1">
                <a:latin typeface="Calibri" charset="0"/>
              </a:rPr>
              <a:t>github</a:t>
            </a:r>
            <a:r>
              <a:rPr lang="en-US" dirty="0">
                <a:latin typeface="Calibri" charset="0"/>
              </a:rPr>
              <a:t>, modify it, then integrate changes back in.</a:t>
            </a:r>
          </a:p>
          <a:p>
            <a:pPr defTabSz="914400"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  <a:p>
            <a:pPr defTabSz="914400"/>
            <a:r>
              <a:rPr lang="en-US" dirty="0">
                <a:latin typeface="Calibri" charset="0"/>
              </a:rPr>
              <a:t>The basic objective here is to enable individual developers to operate </a:t>
            </a:r>
            <a:r>
              <a:rPr lang="en-US" b="1" dirty="0">
                <a:latin typeface="Calibri" charset="0"/>
              </a:rPr>
              <a:t>separately</a:t>
            </a:r>
            <a:r>
              <a:rPr lang="en-US" dirty="0">
                <a:latin typeface="Calibri" charset="0"/>
              </a:rPr>
              <a:t> such that a main branch is kept pure and operational all the time while also providing feature branches "room" for developers to make modifications as experiments.</a:t>
            </a:r>
          </a:p>
          <a:p>
            <a:pPr defTabSz="914400"/>
            <a:r>
              <a:rPr lang="en-US" dirty="0">
                <a:latin typeface="Calibri" charset="0"/>
              </a:rPr>
              <a:t>Automated testing at the unit level before uploading to GitHub AND automated invocation of end-to-end testing scripts on the repository shared by everyone is what keeps the system humming.</a:t>
            </a:r>
          </a:p>
          <a:p>
            <a:pPr defTabSz="914400"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  <a:p>
            <a:pPr defTabSz="914400"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  <a:p>
            <a:pPr defTabSz="914400"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Source: Josh </a:t>
            </a:r>
            <a:r>
              <a:rPr lang="en-US" dirty="0" err="1">
                <a:latin typeface="Calibri" charset="0"/>
              </a:rPr>
              <a:t>Susser’s</a:t>
            </a:r>
            <a:r>
              <a:rPr lang="en-US" dirty="0">
                <a:latin typeface="Calibri" charset="0"/>
              </a:rPr>
              <a:t> Agile </a:t>
            </a:r>
            <a:r>
              <a:rPr lang="en-US" dirty="0" smtClean="0">
                <a:latin typeface="Calibri" charset="0"/>
              </a:rPr>
              <a:t>and </a:t>
            </a:r>
            <a:r>
              <a:rPr lang="en-US" dirty="0">
                <a:latin typeface="Calibri" charset="0"/>
              </a:rPr>
              <a:t>the Story Branch Pattern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http://</a:t>
            </a:r>
            <a:r>
              <a:rPr lang="en-US" dirty="0" err="1">
                <a:latin typeface="Calibri" charset="0"/>
              </a:rPr>
              <a:t>reinh.com</a:t>
            </a:r>
            <a:r>
              <a:rPr lang="en-US" dirty="0">
                <a:latin typeface="Calibri" charset="0"/>
              </a:rPr>
              <a:t>/blog/2009/03/02/a-git-workflow-for-agile-</a:t>
            </a:r>
            <a:r>
              <a:rPr lang="en-US" dirty="0" err="1">
                <a:latin typeface="Calibri" charset="0"/>
              </a:rPr>
              <a:t>teams.html</a:t>
            </a:r>
            <a:endParaRPr lang="en-US" dirty="0">
              <a:latin typeface="Calibri" charset="0"/>
            </a:endParaRPr>
          </a:p>
          <a:p>
            <a:pPr defTabSz="914400"/>
            <a:endParaRPr lang="en-US" dirty="0">
              <a:latin typeface="Calibri" charset="0"/>
            </a:endParaRPr>
          </a:p>
          <a:p>
            <a:pPr defTabSz="914400"/>
            <a:r>
              <a:rPr lang="en-US" dirty="0">
                <a:latin typeface="Calibri" charset="0"/>
              </a:rPr>
              <a:t>Let’s construct a map of how to visualize how to work locally with your </a:t>
            </a:r>
            <a:r>
              <a:rPr lang="en-US" dirty="0" err="1">
                <a:latin typeface="Calibri" charset="0"/>
              </a:rPr>
              <a:t>github</a:t>
            </a:r>
            <a:r>
              <a:rPr lang="en-US" dirty="0">
                <a:latin typeface="Calibri" charset="0"/>
              </a:rPr>
              <a:t> repos on </a:t>
            </a:r>
            <a:r>
              <a:rPr lang="en-US" b="1" dirty="0" err="1">
                <a:latin typeface="Calibri" charset="0"/>
              </a:rPr>
              <a:t>github.com</a:t>
            </a:r>
            <a:r>
              <a:rPr lang="en-US" dirty="0">
                <a:latin typeface="Calibri" charset="0"/>
              </a:rPr>
              <a:t>.</a:t>
            </a:r>
          </a:p>
          <a:p>
            <a:pPr defTabSz="914400"/>
            <a:endParaRPr lang="en-US" dirty="0">
              <a:latin typeface="Calibri" charset="0"/>
            </a:endParaRPr>
          </a:p>
          <a:p>
            <a:pPr defTabSz="914400"/>
            <a:r>
              <a:rPr lang="en-US" dirty="0">
                <a:latin typeface="Calibri" charset="0"/>
              </a:rPr>
              <a:t>Tracked? Modified?</a:t>
            </a:r>
          </a:p>
          <a:p>
            <a:pPr defTabSz="914400"/>
            <a:endParaRPr lang="en-US" dirty="0">
              <a:latin typeface="Calibri" charset="0"/>
            </a:endParaRPr>
          </a:p>
          <a:p>
            <a:pPr defTabSz="914400"/>
            <a:endParaRPr lang="en-US" dirty="0">
              <a:latin typeface="Calibri" charset="0"/>
            </a:endParaRPr>
          </a:p>
        </p:txBody>
      </p:sp>
      <p:sp>
        <p:nvSpPr>
          <p:cNvPr id="3481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8B37333B-FD03-4D47-8A74-785E076A7D03}" type="slidenum">
              <a:rPr lang="en-US" sz="1200">
                <a:latin typeface="Calibri" charset="0"/>
              </a:rPr>
              <a:pPr/>
              <a:t>23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1C2E65-C48E-EB49-B8DF-701DB40EA457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3890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1C2E65-C48E-EB49-B8DF-701DB40EA457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44802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1C2E65-C48E-EB49-B8DF-701DB40EA457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2007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D707AA75-4C72-1247-9FFD-674B1F195056}" type="slidenum">
              <a:rPr lang="en-US" sz="1200">
                <a:latin typeface="Calibri" charset="0"/>
              </a:rPr>
              <a:pPr/>
              <a:t>27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1C2E65-C48E-EB49-B8DF-701DB40EA457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037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1C2E65-C48E-EB49-B8DF-701DB40EA457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0705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1C2E65-C48E-EB49-B8DF-701DB40EA457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1061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21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921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9D84DD24-AB4D-EC44-9476-4345D2C30337}" type="slidenum">
              <a:rPr lang="en-US" sz="1200">
                <a:latin typeface="Calibri" charset="0"/>
              </a:rPr>
              <a:pPr/>
              <a:t>8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126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1126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00F5FF10-62B2-C946-ADB2-94ADC7B9D917}" type="slidenum">
              <a:rPr lang="en-US" sz="1200">
                <a:latin typeface="Calibri" charset="0"/>
              </a:rPr>
              <a:pPr/>
              <a:t>9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331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1331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764F951C-723C-964C-8CD1-E7471F1EBFE9}" type="slidenum">
              <a:rPr lang="en-US" sz="1200">
                <a:latin typeface="Calibri" charset="0"/>
              </a:rPr>
              <a:pPr/>
              <a:t>10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z="900" kern="1200" dirty="0" err="1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GitHub.com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stores repositories, or </a:t>
            </a:r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repos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for short. After opening a repo which we have not been designated as a contributor or member, when we try to </a:t>
            </a:r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edit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that repo, GitHub automatically </a:t>
            </a:r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forks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the repository under your personal account from what we call the </a:t>
            </a:r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upstream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repo. Each new fork contains all history up until that operation. </a:t>
            </a: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If we want a copy of a repo on our local machine, we have several choices. For one-time use, we usually click </a:t>
            </a:r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Download ZIP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on GitHub when we don’t want its change tracking history.</a:t>
            </a: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After we unzip to a </a:t>
            </a:r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new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</a:t>
            </a:r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folder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, its files are accessible by a Mac </a:t>
            </a:r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Finder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or </a:t>
            </a:r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Windows File Explorer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as well as IDEs and custom apps. </a:t>
            </a: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PROTIP: Apps usually have their own default folder so they have a </a:t>
            </a:r>
            <a:r>
              <a:rPr lang="en-US" sz="900" i="1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consistent 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place to look for assets. So many unzip directly into that default folder.</a:t>
            </a: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There is always risk of hardware or human failure, so we always need to archive versions to fall back to. Traditionally we create occasional c</a:t>
            </a:r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opies of entire files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in full backups or by zipping to an </a:t>
            </a:r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external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location (usually with a date and time stamp in the file folder name). This approach made it difficult to analyze differences among different versions.</a:t>
            </a: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Each IDE may have its own utility to identify and merge differences. </a:t>
            </a: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But people using would likely think this a messy, error-prone approach. </a:t>
            </a: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The more popular alternative today is to use a client to </a:t>
            </a:r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clone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repos onto a local </a:t>
            </a:r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repository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which apps access. GitHub would be the external file store.</a:t>
            </a: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provides its own way to </a:t>
            </a:r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compare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changes over time that integrates with archival in GitHub.</a:t>
            </a: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Because does versioning at a fine-grained level, versions can also be managed at a low level.</a:t>
            </a:r>
            <a:r>
              <a:rPr lang="en-US" dirty="0" smtClean="0">
                <a:effectLst/>
              </a:rPr>
              <a:t> </a:t>
            </a:r>
          </a:p>
          <a:p>
            <a:endParaRPr lang="en-US" dirty="0">
              <a:latin typeface="Calibri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 NEXT: Let’s look at different security options for making that clone command.</a:t>
            </a:r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92243904-BF6F-9049-8B97-39B905082BDF}" type="slidenum">
              <a:rPr lang="en-US" sz="1200">
                <a:latin typeface="Calibri" charset="0"/>
              </a:rPr>
              <a:pPr/>
              <a:t>11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662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914400"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OTE: This is described in </a:t>
            </a:r>
            <a:r>
              <a:rPr lang="en-US" b="1" dirty="0">
                <a:latin typeface="Calibri" charset="0"/>
              </a:rPr>
              <a:t>ACTIVITY 8: Copy repo from GitHub to local git, page 71</a:t>
            </a:r>
            <a:endParaRPr lang="en-US" dirty="0">
              <a:latin typeface="Calibri" charset="0"/>
            </a:endParaRPr>
          </a:p>
          <a:p>
            <a:pPr defTabSz="914400"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  <a:p>
            <a:pPr defTabSz="914400"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A local copy of a repository from </a:t>
            </a:r>
            <a:r>
              <a:rPr lang="en-US" dirty="0" err="1">
                <a:latin typeface="Calibri" charset="0"/>
              </a:rPr>
              <a:t>github.com</a:t>
            </a:r>
            <a:r>
              <a:rPr lang="en-US" dirty="0">
                <a:latin typeface="Calibri" charset="0"/>
              </a:rPr>
              <a:t> or private enterprise </a:t>
            </a:r>
            <a:r>
              <a:rPr lang="en-US" dirty="0" smtClean="0">
                <a:latin typeface="Calibri" charset="0"/>
              </a:rPr>
              <a:t>repo</a:t>
            </a:r>
            <a:endParaRPr lang="en-US" dirty="0">
              <a:latin typeface="Calibri" charset="0"/>
            </a:endParaRPr>
          </a:p>
          <a:p>
            <a:pPr defTabSz="914400"/>
            <a:r>
              <a:rPr lang="en-US" dirty="0">
                <a:latin typeface="Calibri" charset="0"/>
              </a:rPr>
              <a:t>can be transferred using the </a:t>
            </a:r>
            <a:r>
              <a:rPr lang="en-US" b="1" dirty="0" smtClean="0">
                <a:latin typeface="Calibri" charset="0"/>
              </a:rPr>
              <a:t>clone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>
                <a:latin typeface="Calibri" charset="0"/>
              </a:rPr>
              <a:t>command issued from within a </a:t>
            </a:r>
            <a:r>
              <a:rPr lang="en-US" b="1" dirty="0" smtClean="0">
                <a:latin typeface="Calibri" charset="0"/>
              </a:rPr>
              <a:t>executable</a:t>
            </a:r>
            <a:r>
              <a:rPr lang="en-US" b="1" dirty="0">
                <a:latin typeface="Calibri" charset="0"/>
              </a:rPr>
              <a:t>.</a:t>
            </a:r>
          </a:p>
          <a:p>
            <a:pPr defTabSz="914400"/>
            <a:r>
              <a:rPr lang="en-US" dirty="0">
                <a:latin typeface="Calibri" charset="0"/>
              </a:rPr>
              <a:t>Settings such as the user’s name and email address are specified in </a:t>
            </a:r>
            <a:r>
              <a:rPr lang="en-US" b="1" dirty="0">
                <a:latin typeface="Calibri" charset="0"/>
              </a:rPr>
              <a:t>config</a:t>
            </a:r>
            <a:r>
              <a:rPr lang="en-US" dirty="0">
                <a:latin typeface="Calibri" charset="0"/>
              </a:rPr>
              <a:t>uration commands.</a:t>
            </a:r>
          </a:p>
          <a:p>
            <a:pPr defTabSz="914400"/>
            <a:r>
              <a:rPr lang="en-US" dirty="0">
                <a:latin typeface="Calibri" charset="0"/>
              </a:rPr>
              <a:t>The target URL is typically copied from the </a:t>
            </a:r>
            <a:r>
              <a:rPr lang="en-US" dirty="0" err="1">
                <a:latin typeface="Calibri" charset="0"/>
              </a:rPr>
              <a:t>github</a:t>
            </a:r>
            <a:r>
              <a:rPr lang="en-US" dirty="0">
                <a:latin typeface="Calibri" charset="0"/>
              </a:rPr>
              <a:t> web page.</a:t>
            </a:r>
          </a:p>
          <a:p>
            <a:pPr defTabSz="914400"/>
            <a:r>
              <a:rPr lang="en-US" dirty="0">
                <a:latin typeface="Calibri" charset="0"/>
              </a:rPr>
              <a:t>But the </a:t>
            </a:r>
            <a:r>
              <a:rPr lang="en-US" dirty="0" smtClean="0">
                <a:latin typeface="Calibri" charset="0"/>
              </a:rPr>
              <a:t>client </a:t>
            </a:r>
            <a:r>
              <a:rPr lang="en-US" dirty="0">
                <a:latin typeface="Calibri" charset="0"/>
              </a:rPr>
              <a:t>can also process commands which handle transfers more securely use public and private keys.</a:t>
            </a:r>
          </a:p>
          <a:p>
            <a:pPr defTabSz="914400"/>
            <a:r>
              <a:rPr lang="en-US" dirty="0">
                <a:latin typeface="Calibri" charset="0"/>
              </a:rPr>
              <a:t>The </a:t>
            </a:r>
            <a:r>
              <a:rPr lang="en-US" dirty="0" err="1">
                <a:latin typeface="Calibri" charset="0"/>
              </a:rPr>
              <a:t>ssh-keygen</a:t>
            </a:r>
            <a:r>
              <a:rPr lang="en-US" dirty="0">
                <a:latin typeface="Calibri" charset="0"/>
              </a:rPr>
              <a:t> generates pairs in the </a:t>
            </a:r>
            <a:r>
              <a:rPr lang="en-US" b="1" dirty="0">
                <a:latin typeface="Calibri" charset="0"/>
              </a:rPr>
              <a:t>.</a:t>
            </a:r>
            <a:r>
              <a:rPr lang="en-US" b="1" dirty="0" err="1">
                <a:latin typeface="Calibri" charset="0"/>
              </a:rPr>
              <a:t>ssh</a:t>
            </a:r>
            <a:r>
              <a:rPr lang="en-US" b="1" dirty="0">
                <a:latin typeface="Calibri" charset="0"/>
              </a:rPr>
              <a:t> </a:t>
            </a:r>
            <a:r>
              <a:rPr lang="en-US" dirty="0">
                <a:latin typeface="Calibri" charset="0"/>
              </a:rPr>
              <a:t>folder in the home folder of the current user.</a:t>
            </a:r>
          </a:p>
          <a:p>
            <a:pPr defTabSz="914400"/>
            <a:r>
              <a:rPr lang="en-US" dirty="0">
                <a:latin typeface="Calibri" charset="0"/>
              </a:rPr>
              <a:t>The command makes pass phrase optional, but we recommend it.</a:t>
            </a:r>
          </a:p>
          <a:p>
            <a:pPr defTabSz="914400"/>
            <a:r>
              <a:rPr lang="en-US" dirty="0">
                <a:latin typeface="Calibri" charset="0"/>
              </a:rPr>
              <a:t>The contents of the public key is pasted in the </a:t>
            </a:r>
            <a:r>
              <a:rPr lang="en-US" dirty="0" err="1">
                <a:latin typeface="Calibri" charset="0"/>
              </a:rPr>
              <a:t>github</a:t>
            </a:r>
            <a:r>
              <a:rPr lang="en-US" dirty="0">
                <a:latin typeface="Calibri" charset="0"/>
              </a:rPr>
              <a:t> web site for use in signing what it sends out, through typically port 443 rather than port 80.</a:t>
            </a:r>
          </a:p>
          <a:p>
            <a:pPr defTabSz="914400"/>
            <a:endParaRPr lang="en-US" dirty="0">
              <a:latin typeface="Calibri" charset="0"/>
            </a:endParaRPr>
          </a:p>
          <a:p>
            <a:pPr defTabSz="914400"/>
            <a:r>
              <a:rPr lang="en-US" dirty="0">
                <a:latin typeface="Calibri" charset="0"/>
              </a:rPr>
              <a:t>There are other options for cloning that we don’t have time for today.</a:t>
            </a:r>
          </a:p>
          <a:p>
            <a:pPr defTabSz="914400"/>
            <a:r>
              <a:rPr lang="en-US" dirty="0">
                <a:latin typeface="Calibri" charset="0"/>
              </a:rPr>
              <a:t>But remember that one can add the name of a directory folder to create on the local drive.</a:t>
            </a:r>
          </a:p>
        </p:txBody>
      </p:sp>
      <p:sp>
        <p:nvSpPr>
          <p:cNvPr id="2662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FFB4A165-36B0-3D4C-AEFE-09FB28E1B792}" type="slidenum">
              <a:rPr lang="en-US" sz="1200">
                <a:latin typeface="Calibri" charset="0"/>
              </a:rPr>
              <a:pPr/>
              <a:t>12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8029575" y="4797425"/>
            <a:ext cx="81915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681" tIns="34340" rIns="68681" bIns="34340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fld id="{5CBE2FF3-4231-A849-BC6F-2D008A00616B}" type="slidenum">
              <a:rPr lang="en-US" sz="1100" smtClean="0">
                <a:solidFill>
                  <a:srgbClr val="FFFFFF"/>
                </a:solidFill>
                <a:cs typeface="+mn-cs"/>
              </a:rPr>
              <a:pPr algn="r" eaLnBrk="1" hangingPunct="1">
                <a:defRPr/>
              </a:pPr>
              <a:t>‹#›</a:t>
            </a:fld>
            <a:endParaRPr lang="en-US" sz="1100" smtClean="0">
              <a:solidFill>
                <a:srgbClr val="FFFFFF"/>
              </a:solidFill>
              <a:cs typeface="+mn-cs"/>
            </a:endParaRP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auto">
          <a:xfrm>
            <a:off x="8674100" y="4797425"/>
            <a:ext cx="357188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681" tIns="34340" rIns="68681" bIns="34340">
            <a:spAutoFit/>
          </a:bodyPr>
          <a:lstStyle/>
          <a:p>
            <a:pPr eaLnBrk="1" hangingPunct="1"/>
            <a:fld id="{4E2CBA63-3641-F040-B233-75E85BC7975D}" type="slidenum">
              <a:rPr lang="en-US">
                <a:solidFill>
                  <a:srgbClr val="7F7F7F"/>
                </a:solidFill>
              </a:rPr>
              <a:pPr eaLnBrk="1" hangingPunct="1"/>
              <a:t>‹#›</a:t>
            </a:fld>
            <a:endParaRPr lang="en-US">
              <a:solidFill>
                <a:srgbClr val="7F7F7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6"/>
            <a:ext cx="7772400" cy="1102519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980" y="291465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34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68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302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36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70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60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38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72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802074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2083413" y="2304437"/>
            <a:ext cx="4738326" cy="461962"/>
          </a:xfrm>
        </p:spPr>
        <p:txBody>
          <a:bodyPr/>
          <a:lstStyle>
            <a:lvl1pPr>
              <a:defRPr sz="2800" b="0" i="0">
                <a:latin typeface="Open Sans Light"/>
                <a:ea typeface="Open Sans Light"/>
                <a:cs typeface="Open Sans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28700"/>
            <a:ext cx="8146762" cy="3394075"/>
          </a:xfrm>
        </p:spPr>
        <p:txBody>
          <a:bodyPr/>
          <a:lstStyle>
            <a:lvl1pPr>
              <a:defRPr>
                <a:latin typeface="Open Sans" charset="0"/>
                <a:ea typeface="Open Sans" charset="0"/>
                <a:cs typeface="Open Sans" charset="0"/>
              </a:defRPr>
            </a:lvl1pPr>
            <a:lvl2pPr>
              <a:defRPr>
                <a:latin typeface="Open Sans" charset="0"/>
                <a:ea typeface="Open Sans" charset="0"/>
                <a:cs typeface="Open Sans" charset="0"/>
              </a:defRPr>
            </a:lvl2pPr>
            <a:lvl3pPr>
              <a:defRPr>
                <a:latin typeface="Open Sans" charset="0"/>
                <a:ea typeface="Open Sans" charset="0"/>
                <a:cs typeface="Open Sans" charset="0"/>
              </a:defRPr>
            </a:lvl3pPr>
            <a:lvl4pPr>
              <a:defRPr>
                <a:latin typeface="Open Sans" charset="0"/>
                <a:ea typeface="Open Sans" charset="0"/>
                <a:cs typeface="Open Sans" charset="0"/>
              </a:defRPr>
            </a:lvl4pPr>
            <a:lvl5pPr>
              <a:defRPr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5C097BBE-8FA6-E947-A847-A3244058BF6F}" type="datetimeFigureOut">
              <a:rPr lang="en-US"/>
              <a:pPr>
                <a:defRPr/>
              </a:pPr>
              <a:t>9/8/16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D02242A3-86AE-D64F-B624-D0649DD039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202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 rot="-5400000">
            <a:off x="-2012950" y="2114551"/>
            <a:ext cx="45608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0075" y="1028700"/>
            <a:ext cx="818515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685800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accent1"/>
          </a:solidFill>
          <a:latin typeface="Open Sans Light"/>
          <a:ea typeface="ＭＳ Ｐゴシック" charset="0"/>
          <a:cs typeface="Open Sans Light"/>
        </a:defRPr>
      </a:lvl1pPr>
      <a:lvl2pPr algn="l" defTabSz="685800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Open Sans Light" pitchFamily="34" charset="0"/>
          <a:ea typeface="ＭＳ Ｐゴシック" charset="0"/>
          <a:cs typeface="Open Sans Light" pitchFamily="34" charset="0"/>
        </a:defRPr>
      </a:lvl2pPr>
      <a:lvl3pPr algn="l" defTabSz="685800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Open Sans Light" pitchFamily="34" charset="0"/>
          <a:ea typeface="ＭＳ Ｐゴシック" charset="0"/>
          <a:cs typeface="Open Sans Light" pitchFamily="34" charset="0"/>
        </a:defRPr>
      </a:lvl3pPr>
      <a:lvl4pPr algn="l" defTabSz="685800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Open Sans Light" pitchFamily="34" charset="0"/>
          <a:ea typeface="ＭＳ Ｐゴシック" charset="0"/>
          <a:cs typeface="Open Sans Light" pitchFamily="34" charset="0"/>
        </a:defRPr>
      </a:lvl4pPr>
      <a:lvl5pPr algn="l" defTabSz="685800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Open Sans Light" pitchFamily="34" charset="0"/>
          <a:ea typeface="ＭＳ Ｐゴシック" charset="0"/>
          <a:cs typeface="Open Sans Light" pitchFamily="34" charset="0"/>
        </a:defRPr>
      </a:lvl5pPr>
      <a:lvl6pPr marL="457200" algn="l" defTabSz="685800" rtl="0" fontAlgn="base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Helvetica" charset="0"/>
        </a:defRPr>
      </a:lvl6pPr>
      <a:lvl7pPr marL="914400" algn="l" defTabSz="685800" rtl="0" fontAlgn="base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Helvetica" charset="0"/>
        </a:defRPr>
      </a:lvl7pPr>
      <a:lvl8pPr marL="1371600" algn="l" defTabSz="685800" rtl="0" fontAlgn="base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Helvetica" charset="0"/>
        </a:defRPr>
      </a:lvl8pPr>
      <a:lvl9pPr marL="1828800" algn="l" defTabSz="685800" rtl="0" fontAlgn="base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Helvetica" charset="0"/>
        </a:defRPr>
      </a:lvl9pPr>
    </p:titleStyle>
    <p:bodyStyle>
      <a:lvl1pPr marL="257175" indent="-257175" algn="l" defTabSz="6858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2100" kern="1200">
          <a:solidFill>
            <a:schemeClr val="tx1"/>
          </a:solidFill>
          <a:latin typeface="Open Sans" charset="0"/>
          <a:ea typeface="ＭＳ Ｐゴシック" charset="0"/>
          <a:cs typeface="Open Sans" charset="0"/>
        </a:defRPr>
      </a:lvl1pPr>
      <a:lvl2pPr marL="557213" indent="-214313" algn="l" defTabSz="6858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–"/>
        <a:defRPr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2pPr>
      <a:lvl3pPr marL="857250" indent="-171450" algn="l" defTabSz="6858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150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3pPr>
      <a:lvl4pPr marL="1201738" indent="-171450" algn="l" defTabSz="6858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–"/>
        <a:defRPr sz="140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4pPr>
      <a:lvl5pPr marL="1544638" indent="-171450" algn="l" defTabSz="6858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140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5pPr>
      <a:lvl6pPr marL="1888716" indent="-171701" algn="l" defTabSz="686806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32119" indent="-171701" algn="l" defTabSz="686806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5522" indent="-171701" algn="l" defTabSz="686806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8925" indent="-171701" algn="l" defTabSz="686806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3403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6806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30209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3612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7015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60418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3820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7223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ilsonmar.github.io/" TargetMode="External"/><Relationship Id="rId3" Type="http://schemas.openxmlformats.org/officeDocument/2006/relationships/image" Target="../media/image1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www.atlassian.com/git/tutorials/git-hooks/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enterprise.github.com/home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about.gitlab.com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29904"/>
            <a:ext cx="7772400" cy="1864684"/>
          </a:xfrm>
        </p:spPr>
        <p:txBody>
          <a:bodyPr anchor="b"/>
          <a:lstStyle/>
          <a:p>
            <a:r>
              <a:rPr lang="en-US" sz="5400" dirty="0" smtClean="0"/>
              <a:t>How Testers Master</a:t>
            </a:r>
            <a:br>
              <a:rPr lang="en-US" sz="5400" dirty="0" smtClean="0"/>
            </a:br>
            <a:r>
              <a:rPr lang="en-US" sz="5400" dirty="0" smtClean="0"/>
              <a:t>Git and GitHub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20843" y="3042196"/>
            <a:ext cx="3159313" cy="544584"/>
          </a:xfrm>
        </p:spPr>
        <p:txBody>
          <a:bodyPr/>
          <a:lstStyle/>
          <a:p>
            <a:pPr algn="r"/>
            <a:r>
              <a:rPr lang="en-US" dirty="0" smtClean="0"/>
              <a:t>at StarWest/StarEast</a:t>
            </a:r>
            <a:endParaRPr lang="en-US" dirty="0"/>
          </a:p>
          <a:p>
            <a:pPr algn="r"/>
            <a:endParaRPr lang="en-US" dirty="0" smtClean="0"/>
          </a:p>
        </p:txBody>
      </p:sp>
      <p:sp>
        <p:nvSpPr>
          <p:cNvPr id="4" name="Subtitle 2"/>
          <p:cNvSpPr txBox="1">
            <a:spLocks/>
          </p:cNvSpPr>
          <p:nvPr/>
        </p:nvSpPr>
        <p:spPr bwMode="auto">
          <a:xfrm>
            <a:off x="2143616" y="3394512"/>
            <a:ext cx="6400800" cy="1143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defTabSz="6858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None/>
              <a:defRPr sz="2100" kern="1200">
                <a:solidFill>
                  <a:schemeClr val="tx1">
                    <a:tint val="75000"/>
                  </a:schemeClr>
                </a:solidFill>
                <a:latin typeface="Open Sans" charset="0"/>
                <a:ea typeface="ＭＳ Ｐゴシック" charset="0"/>
                <a:cs typeface="Open Sans" charset="0"/>
              </a:defRPr>
            </a:lvl1pPr>
            <a:lvl2pPr marL="343403" indent="0" algn="ctr" defTabSz="6858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marL="686806" indent="0" algn="ctr" defTabSz="6858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 marL="1030209" indent="0" algn="ctr" defTabSz="6858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 marL="1373612" indent="0" algn="ctr" defTabSz="6858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Open Sans" charset="0"/>
                <a:ea typeface="Open Sans" charset="0"/>
                <a:cs typeface="Open Sans" charset="0"/>
              </a:defRPr>
            </a:lvl5pPr>
            <a:lvl6pPr marL="1717015" indent="0" algn="ctr" defTabSz="68680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60418" indent="0" algn="ctr" defTabSz="68680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3820" indent="0" algn="ctr" defTabSz="68680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7223" indent="0" algn="ctr" defTabSz="68680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by @WilsonMar</a:t>
            </a:r>
          </a:p>
          <a:p>
            <a:pPr algn="r"/>
            <a:r>
              <a:rPr lang="en-US" dirty="0" smtClean="0"/>
              <a:t>Skype: wilsonmar4</a:t>
            </a:r>
          </a:p>
          <a:p>
            <a:pPr algn="r"/>
            <a:r>
              <a:rPr lang="en-US" dirty="0" smtClean="0"/>
              <a:t>https://wilsonmar.github.io</a:t>
            </a:r>
            <a:endParaRPr lang="en-US" dirty="0"/>
          </a:p>
        </p:txBody>
      </p:sp>
      <p:pic>
        <p:nvPicPr>
          <p:cNvPr id="5" name="Picture 4" descr="wilsonmar_2009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441" y="2659761"/>
            <a:ext cx="1724877" cy="172487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571729" y="2493105"/>
            <a:ext cx="184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49045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>
                <a:latin typeface="Open Sans" charset="0"/>
                <a:ea typeface="ＭＳ Ｐゴシック" charset="0"/>
                <a:cs typeface="Open Sans" charset="0"/>
              </a:rPr>
              <a:t>Scary-ish tasks</a:t>
            </a:r>
          </a:p>
        </p:txBody>
      </p:sp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1951973" y="389026"/>
            <a:ext cx="6551389" cy="3394075"/>
          </a:xfrm>
        </p:spPr>
        <p:txBody>
          <a:bodyPr/>
          <a:lstStyle/>
          <a:p>
            <a:pPr marL="457200" indent="-457200">
              <a:buFont typeface="Helvetica" charset="0"/>
              <a:buAutoNum type="arabicPeriod" startAt="19"/>
            </a:pPr>
            <a:r>
              <a:rPr lang="en-US" dirty="0">
                <a:ea typeface="ＭＳ Ｐゴシック" charset="0"/>
              </a:rPr>
              <a:t>Resolve a conflicting merge condition</a:t>
            </a:r>
          </a:p>
          <a:p>
            <a:pPr marL="457200" indent="-457200">
              <a:buFont typeface="Helvetica" charset="0"/>
              <a:buAutoNum type="arabicPeriod" startAt="19"/>
            </a:pPr>
            <a:r>
              <a:rPr lang="en-US" dirty="0">
                <a:ea typeface="ＭＳ Ｐゴシック" charset="0"/>
              </a:rPr>
              <a:t>Identify differences</a:t>
            </a:r>
          </a:p>
          <a:p>
            <a:pPr marL="457200" indent="-457200">
              <a:buFont typeface="Helvetica" charset="0"/>
              <a:buAutoNum type="arabicPeriod" startAt="19"/>
            </a:pPr>
            <a:r>
              <a:rPr lang="en-US" dirty="0">
                <a:ea typeface="ＭＳ Ｐゴシック" charset="0"/>
              </a:rPr>
              <a:t>Install and try different diff/merge tools</a:t>
            </a:r>
          </a:p>
          <a:p>
            <a:pPr marL="457200" indent="-457200">
              <a:buFont typeface="Helvetica" charset="0"/>
              <a:buAutoNum type="arabicPeriod" startAt="19"/>
            </a:pPr>
            <a:r>
              <a:rPr lang="en-US" dirty="0">
                <a:ea typeface="ＭＳ Ｐゴシック" charset="0"/>
              </a:rPr>
              <a:t>File push request</a:t>
            </a:r>
          </a:p>
          <a:p>
            <a:pPr marL="457200" indent="-457200">
              <a:buFont typeface="Helvetica" charset="0"/>
              <a:buAutoNum type="arabicPeriod" startAt="19"/>
            </a:pPr>
            <a:r>
              <a:rPr lang="en-US" dirty="0">
                <a:ea typeface="ＭＳ Ｐゴシック" charset="0"/>
              </a:rPr>
              <a:t>Clean-up locally</a:t>
            </a:r>
          </a:p>
          <a:p>
            <a:pPr marL="457200" indent="-457200">
              <a:buFont typeface="Helvetica" charset="0"/>
              <a:buAutoNum type="arabicPeriod" startAt="19"/>
            </a:pPr>
            <a:r>
              <a:rPr lang="en-US" dirty="0" smtClean="0">
                <a:ea typeface="ＭＳ Ｐゴシック" charset="0"/>
              </a:rPr>
              <a:t>Process GitHub repos automatically</a:t>
            </a:r>
          </a:p>
          <a:p>
            <a:pPr marL="457200" indent="-457200">
              <a:buFont typeface="Helvetica" charset="0"/>
              <a:buAutoNum type="arabicPeriod" startAt="19"/>
            </a:pPr>
            <a:r>
              <a:rPr lang="en-US" dirty="0">
                <a:ea typeface="ＭＳ Ｐゴシック" charset="0"/>
              </a:rPr>
              <a:t>Render Markdown locally</a:t>
            </a:r>
          </a:p>
          <a:p>
            <a:pPr marL="457200" indent="-457200">
              <a:buFont typeface="Helvetica" charset="0"/>
              <a:buAutoNum type="arabicPeriod" startAt="19"/>
            </a:pPr>
            <a:endParaRPr lang="en-US" dirty="0" smtClean="0">
              <a:ea typeface="ＭＳ Ｐゴシック" charset="0"/>
            </a:endParaRPr>
          </a:p>
          <a:p>
            <a:pPr marL="0" indent="0">
              <a:buNone/>
            </a:pPr>
            <a:r>
              <a:rPr lang="en-US" dirty="0" smtClean="0">
                <a:ea typeface="ＭＳ Ｐゴシック" charset="0"/>
              </a:rPr>
              <a:t>Beyond this tutorial</a:t>
            </a:r>
            <a:endParaRPr lang="en-US" dirty="0">
              <a:ea typeface="ＭＳ Ｐゴシック" charset="0"/>
            </a:endParaRPr>
          </a:p>
          <a:p>
            <a:pPr marL="457200" indent="-457200">
              <a:buFont typeface="Helvetica" charset="0"/>
              <a:buAutoNum type="arabicPeriod" startAt="19"/>
            </a:pPr>
            <a:endParaRPr lang="en-US" dirty="0">
              <a:ea typeface="ＭＳ Ｐゴシック" charset="0"/>
            </a:endParaRPr>
          </a:p>
          <a:p>
            <a:pPr marL="457200" indent="-457200">
              <a:buFont typeface="Helvetica" charset="0"/>
              <a:buAutoNum type="arabicPeriod" startAt="19"/>
            </a:pPr>
            <a:endParaRPr lang="en-US" dirty="0">
              <a:ea typeface="ＭＳ Ｐゴシック" charset="0"/>
            </a:endParaRPr>
          </a:p>
          <a:p>
            <a:pPr marL="457200" indent="-457200">
              <a:buFont typeface="Helvetica" charset="0"/>
              <a:buAutoNum type="arabicPeriod" startAt="19"/>
            </a:pPr>
            <a:endParaRPr lang="en-US" dirty="0">
              <a:ea typeface="ＭＳ Ｐゴシック" charset="0"/>
            </a:endParaRPr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ounded Rectangle 60"/>
          <p:cNvSpPr/>
          <p:nvPr/>
        </p:nvSpPr>
        <p:spPr>
          <a:xfrm>
            <a:off x="2297568" y="558081"/>
            <a:ext cx="5162177" cy="3040064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r">
              <a:defRPr/>
            </a:pPr>
            <a:endParaRPr lang="en-US" sz="1000" dirty="0">
              <a:solidFill>
                <a:schemeClr val="bg1"/>
              </a:solidFill>
              <a:latin typeface="Open Sans Light" charset="0"/>
              <a:ea typeface="ＭＳ Ｐゴシック" charset="0"/>
              <a:cs typeface="Open Sans Light" charset="0"/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4379902" y="718418"/>
            <a:ext cx="2370137" cy="2047875"/>
          </a:xfrm>
          <a:prstGeom prst="roundRect">
            <a:avLst/>
          </a:prstGeom>
          <a:solidFill>
            <a:schemeClr val="accent3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defRPr/>
            </a:pPr>
            <a:endParaRPr lang="en-US" sz="12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sz="12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sz="12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sz="12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sz="12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sz="12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sz="12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r>
              <a:rPr lang="en-US" sz="1200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Local repo</a:t>
            </a:r>
            <a:r>
              <a:rPr lang="en-US" sz="12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.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143411" y="1408514"/>
            <a:ext cx="627085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sz="1050" i="1" dirty="0" smtClean="0">
                <a:latin typeface="Open Sans"/>
                <a:ea typeface="+mn-ea"/>
                <a:cs typeface="+mn-cs"/>
              </a:rPr>
              <a:t>history</a:t>
            </a:r>
            <a:endParaRPr lang="en-US" sz="1050" i="1" dirty="0">
              <a:latin typeface="Open Sans"/>
              <a:ea typeface="+mn-ea"/>
              <a:cs typeface="+mn-cs"/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2559039" y="2813919"/>
            <a:ext cx="3062288" cy="784225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r">
              <a:defRPr/>
            </a:pPr>
            <a:r>
              <a:rPr lang="en-US" sz="1050" dirty="0">
                <a:solidFill>
                  <a:schemeClr val="bg1"/>
                </a:solidFill>
                <a:latin typeface="Open Sans Light" charset="0"/>
                <a:ea typeface="ＭＳ Ｐゴシック" charset="0"/>
                <a:cs typeface="Open Sans Light" charset="0"/>
              </a:rPr>
              <a:t>Downloads </a:t>
            </a:r>
            <a:r>
              <a:rPr lang="en-US" sz="1050" dirty="0" smtClean="0">
                <a:solidFill>
                  <a:schemeClr val="bg1"/>
                </a:solidFill>
                <a:latin typeface="Open Sans Light" charset="0"/>
                <a:ea typeface="ＭＳ Ｐゴシック" charset="0"/>
                <a:cs typeface="Open Sans Light" charset="0"/>
              </a:rPr>
              <a:t>folder</a:t>
            </a:r>
            <a:endParaRPr lang="en-US" sz="1050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104" name="Straight Arrow Connector 103"/>
          <p:cNvCxnSpPr>
            <a:endCxn id="8" idx="2"/>
          </p:cNvCxnSpPr>
          <p:nvPr/>
        </p:nvCxnSpPr>
        <p:spPr>
          <a:xfrm flipV="1">
            <a:off x="3018905" y="1280394"/>
            <a:ext cx="0" cy="423862"/>
          </a:xfrm>
          <a:prstGeom prst="straightConnector1">
            <a:avLst/>
          </a:prstGeom>
          <a:ln>
            <a:solidFill>
              <a:schemeClr val="accent2"/>
            </a:solidFill>
            <a:tailEnd type="triangle" w="lg" len="lg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74" idx="1"/>
            <a:endCxn id="135" idx="2"/>
          </p:cNvCxnSpPr>
          <p:nvPr/>
        </p:nvCxnSpPr>
        <p:spPr>
          <a:xfrm flipH="1" flipV="1">
            <a:off x="5745152" y="999406"/>
            <a:ext cx="456267" cy="330946"/>
          </a:xfrm>
          <a:prstGeom prst="straightConnector1">
            <a:avLst/>
          </a:prstGeom>
          <a:ln>
            <a:solidFill>
              <a:schemeClr val="accent2"/>
            </a:solidFill>
            <a:tailEnd type="triangle" w="lg" len="lg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cxnSpLocks noChangeShapeType="1"/>
            <a:stCxn id="58" idx="0"/>
            <a:endCxn id="135" idx="2"/>
          </p:cNvCxnSpPr>
          <p:nvPr/>
        </p:nvCxnSpPr>
        <p:spPr bwMode="auto">
          <a:xfrm flipV="1">
            <a:off x="5083958" y="999406"/>
            <a:ext cx="661194" cy="573088"/>
          </a:xfrm>
          <a:prstGeom prst="straightConnector1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ffectLst>
            <a:outerShdw blurRad="50800" dist="38100" dir="2700000" algn="tl" rotWithShape="0">
              <a:schemeClr val="tx1">
                <a:alpha val="43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392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 dirty="0" smtClean="0">
                <a:latin typeface="Open Sans" charset="0"/>
                <a:ea typeface="ＭＳ Ｐゴシック" charset="0"/>
                <a:cs typeface="Open Sans" charset="0"/>
              </a:rPr>
              <a:t>and GitHub </a:t>
            </a:r>
            <a:r>
              <a:rPr lang="en-US" dirty="0">
                <a:latin typeface="Open Sans" charset="0"/>
                <a:ea typeface="ＭＳ Ｐゴシック" charset="0"/>
                <a:cs typeface="Open Sans" charset="0"/>
              </a:rPr>
              <a:t>File </a:t>
            </a:r>
            <a:r>
              <a:rPr lang="en-US" dirty="0" smtClean="0">
                <a:latin typeface="Open Sans" charset="0"/>
                <a:ea typeface="ＭＳ Ｐゴシック" charset="0"/>
                <a:cs typeface="Open Sans" charset="0"/>
              </a:rPr>
              <a:t>Handling</a:t>
            </a:r>
            <a:endParaRPr lang="en-US" dirty="0">
              <a:latin typeface="Open Sans" charset="0"/>
              <a:ea typeface="ＭＳ Ｐゴシック" charset="0"/>
              <a:cs typeface="Open Sans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660764" y="689844"/>
            <a:ext cx="839788" cy="312737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dirty="0">
                <a:latin typeface="Open Sans"/>
              </a:rPr>
              <a:t>IDE/app</a:t>
            </a:r>
          </a:p>
        </p:txBody>
      </p:sp>
      <p:sp>
        <p:nvSpPr>
          <p:cNvPr id="11" name="Can 10"/>
          <p:cNvSpPr>
            <a:spLocks noChangeArrowheads="1"/>
          </p:cNvSpPr>
          <p:nvPr/>
        </p:nvSpPr>
        <p:spPr bwMode="auto">
          <a:xfrm>
            <a:off x="4080658" y="2914488"/>
            <a:ext cx="1254919" cy="387350"/>
          </a:xfrm>
          <a:prstGeom prst="can">
            <a:avLst>
              <a:gd name="adj" fmla="val 25000"/>
            </a:avLst>
          </a:prstGeom>
          <a:solidFill>
            <a:srgbClr val="99CC00"/>
          </a:solidFill>
          <a:ln w="9525">
            <a:solidFill>
              <a:schemeClr val="bg1"/>
            </a:solidFill>
            <a:round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/>
          <a:lstStyle/>
          <a:p>
            <a:pPr>
              <a:defRPr/>
            </a:pPr>
            <a:r>
              <a:rPr lang="en-US" sz="1050" dirty="0">
                <a:solidFill>
                  <a:schemeClr val="lt1"/>
                </a:solidFill>
                <a:latin typeface="Open Sans"/>
                <a:ea typeface="+mn-ea"/>
                <a:cs typeface="+mn-cs"/>
              </a:rPr>
              <a:t>repo-master.zip</a:t>
            </a:r>
          </a:p>
        </p:txBody>
      </p:sp>
      <p:sp>
        <p:nvSpPr>
          <p:cNvPr id="41" name="Can 40"/>
          <p:cNvSpPr>
            <a:spLocks noChangeArrowheads="1"/>
          </p:cNvSpPr>
          <p:nvPr/>
        </p:nvSpPr>
        <p:spPr bwMode="auto">
          <a:xfrm>
            <a:off x="4475152" y="1189906"/>
            <a:ext cx="1201737" cy="1241425"/>
          </a:xfrm>
          <a:prstGeom prst="can">
            <a:avLst>
              <a:gd name="adj" fmla="val 24998"/>
            </a:avLst>
          </a:prstGeom>
          <a:solidFill>
            <a:schemeClr val="accent2"/>
          </a:solidFill>
          <a:ln>
            <a:noFill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en-US" sz="1000">
              <a:solidFill>
                <a:srgbClr val="FFFFFF"/>
              </a:solidFill>
              <a:latin typeface="Open Sans" charset="0"/>
              <a:cs typeface="+mn-cs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4576752" y="1572494"/>
            <a:ext cx="1014412" cy="6556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sz="1050" dirty="0">
                <a:solidFill>
                  <a:schemeClr val="accent2"/>
                </a:solidFill>
                <a:latin typeface="Open Sans"/>
              </a:rPr>
              <a:t>folder</a:t>
            </a:r>
          </a:p>
        </p:txBody>
      </p:sp>
      <p:sp>
        <p:nvSpPr>
          <p:cNvPr id="59" name="Rectangle 58"/>
          <p:cNvSpPr/>
          <p:nvPr/>
        </p:nvSpPr>
        <p:spPr>
          <a:xfrm>
            <a:off x="4695814" y="1840781"/>
            <a:ext cx="796925" cy="287338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050" dirty="0">
                <a:latin typeface="Open Sans"/>
              </a:rPr>
              <a:t>file</a:t>
            </a:r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4623534" y="1171601"/>
            <a:ext cx="9620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200" i="1">
                <a:solidFill>
                  <a:schemeClr val="bg1"/>
                </a:solidFill>
                <a:latin typeface="Open Sans" charset="0"/>
              </a:rPr>
              <a:t>app default</a:t>
            </a:r>
          </a:p>
        </p:txBody>
      </p:sp>
      <p:cxnSp>
        <p:nvCxnSpPr>
          <p:cNvPr id="63" name="Straight Arrow Connector 62"/>
          <p:cNvCxnSpPr>
            <a:cxnSpLocks noChangeShapeType="1"/>
            <a:stCxn id="7" idx="2"/>
          </p:cNvCxnSpPr>
          <p:nvPr/>
        </p:nvCxnSpPr>
        <p:spPr bwMode="auto">
          <a:xfrm>
            <a:off x="4081452" y="1002581"/>
            <a:ext cx="371475" cy="301625"/>
          </a:xfrm>
          <a:prstGeom prst="straightConnector1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ffectLst>
            <a:outerShdw blurRad="63500" dist="25401" dir="2700000" algn="tl" rotWithShape="0">
              <a:schemeClr val="tx1">
                <a:alpha val="43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3" name="Can 72"/>
          <p:cNvSpPr>
            <a:spLocks noChangeArrowheads="1"/>
          </p:cNvSpPr>
          <p:nvPr/>
        </p:nvSpPr>
        <p:spPr bwMode="auto">
          <a:xfrm>
            <a:off x="6197589" y="1189906"/>
            <a:ext cx="1200150" cy="1217613"/>
          </a:xfrm>
          <a:prstGeom prst="can">
            <a:avLst>
              <a:gd name="adj" fmla="val 25002"/>
            </a:avLst>
          </a:prstGeom>
          <a:solidFill>
            <a:schemeClr val="accent2"/>
          </a:solidFill>
          <a:ln>
            <a:noFill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en-US" sz="1000">
              <a:solidFill>
                <a:srgbClr val="FFFFFF"/>
              </a:solidFill>
              <a:latin typeface="Open Sans" charset="0"/>
              <a:cs typeface="+mn-cs"/>
            </a:endParaRPr>
          </a:p>
        </p:txBody>
      </p:sp>
      <p:sp>
        <p:nvSpPr>
          <p:cNvPr id="74" name="TextBox 73"/>
          <p:cNvSpPr txBox="1">
            <a:spLocks noChangeArrowheads="1"/>
          </p:cNvSpPr>
          <p:nvPr/>
        </p:nvSpPr>
        <p:spPr bwMode="auto">
          <a:xfrm>
            <a:off x="6201419" y="1192239"/>
            <a:ext cx="11938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200" i="1" dirty="0">
                <a:solidFill>
                  <a:srgbClr val="FFFFFF"/>
                </a:solidFill>
                <a:latin typeface="Open Sans" charset="0"/>
              </a:rPr>
              <a:t>external copies</a:t>
            </a: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5635614" y="1883644"/>
            <a:ext cx="561975" cy="0"/>
          </a:xfrm>
          <a:prstGeom prst="straightConnector1">
            <a:avLst/>
          </a:prstGeom>
          <a:ln>
            <a:solidFill>
              <a:schemeClr val="accent2"/>
            </a:solidFill>
            <a:tailEnd type="triangle" w="lg" len="lg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6280139" y="1572494"/>
            <a:ext cx="1014413" cy="6556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sz="1050" dirty="0">
                <a:solidFill>
                  <a:schemeClr val="accent2"/>
                </a:solidFill>
                <a:latin typeface="Open Sans"/>
              </a:rPr>
              <a:t>folder</a:t>
            </a:r>
          </a:p>
        </p:txBody>
      </p:sp>
      <p:sp>
        <p:nvSpPr>
          <p:cNvPr id="79" name="Rectangle 78"/>
          <p:cNvSpPr/>
          <p:nvPr/>
        </p:nvSpPr>
        <p:spPr>
          <a:xfrm>
            <a:off x="6388089" y="1840781"/>
            <a:ext cx="796925" cy="287338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050" dirty="0">
                <a:latin typeface="Open Sans"/>
              </a:rPr>
              <a:t>file</a:t>
            </a:r>
          </a:p>
        </p:txBody>
      </p:sp>
      <p:cxnSp>
        <p:nvCxnSpPr>
          <p:cNvPr id="84" name="Straight Arrow Connector 83"/>
          <p:cNvCxnSpPr/>
          <p:nvPr/>
        </p:nvCxnSpPr>
        <p:spPr>
          <a:xfrm flipV="1">
            <a:off x="3651239" y="1908689"/>
            <a:ext cx="1057275" cy="17463"/>
          </a:xfrm>
          <a:prstGeom prst="straightConnector1">
            <a:avLst/>
          </a:prstGeom>
          <a:ln>
            <a:solidFill>
              <a:schemeClr val="accent2"/>
            </a:solidFill>
            <a:headEnd type="triangle" w="lg" len="lg"/>
            <a:tailEnd type="triangle" w="lg" len="lg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3788683" y="1696319"/>
            <a:ext cx="681985" cy="4154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sz="1050" i="1" dirty="0">
                <a:solidFill>
                  <a:schemeClr val="bg1"/>
                </a:solidFill>
                <a:latin typeface="Open Sans"/>
                <a:ea typeface="+mn-ea"/>
                <a:cs typeface="+mn-cs"/>
              </a:rPr>
              <a:t>manual </a:t>
            </a:r>
            <a:br>
              <a:rPr lang="en-US" sz="1050" i="1" dirty="0">
                <a:solidFill>
                  <a:schemeClr val="bg1"/>
                </a:solidFill>
                <a:latin typeface="Open Sans"/>
                <a:ea typeface="+mn-ea"/>
                <a:cs typeface="+mn-cs"/>
              </a:rPr>
            </a:br>
            <a:r>
              <a:rPr lang="en-US" sz="1050" i="1" dirty="0">
                <a:solidFill>
                  <a:schemeClr val="bg1"/>
                </a:solidFill>
                <a:latin typeface="Open Sans"/>
                <a:ea typeface="+mn-ea"/>
                <a:cs typeface="+mn-cs"/>
              </a:rPr>
              <a:t>copy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652676" y="1662981"/>
            <a:ext cx="498876" cy="4154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sz="1050" i="1" dirty="0">
                <a:solidFill>
                  <a:schemeClr val="bg1"/>
                </a:solidFill>
                <a:latin typeface="Open Sans"/>
                <a:ea typeface="+mn-ea"/>
                <a:cs typeface="+mn-cs"/>
              </a:rPr>
              <a:t>zip/</a:t>
            </a:r>
            <a:br>
              <a:rPr lang="en-US" sz="1050" i="1" dirty="0">
                <a:solidFill>
                  <a:schemeClr val="bg1"/>
                </a:solidFill>
                <a:latin typeface="Open Sans"/>
                <a:ea typeface="+mn-ea"/>
                <a:cs typeface="+mn-cs"/>
              </a:rPr>
            </a:br>
            <a:r>
              <a:rPr lang="en-US" sz="1050" i="1" dirty="0">
                <a:solidFill>
                  <a:schemeClr val="bg1"/>
                </a:solidFill>
                <a:latin typeface="Open Sans"/>
                <a:ea typeface="+mn-ea"/>
                <a:cs typeface="+mn-cs"/>
              </a:rPr>
              <a:t>copy</a:t>
            </a:r>
          </a:p>
        </p:txBody>
      </p:sp>
      <p:cxnSp>
        <p:nvCxnSpPr>
          <p:cNvPr id="38" name="Straight Arrow Connector 37"/>
          <p:cNvCxnSpPr>
            <a:cxnSpLocks noChangeShapeType="1"/>
          </p:cNvCxnSpPr>
          <p:nvPr/>
        </p:nvCxnSpPr>
        <p:spPr bwMode="auto">
          <a:xfrm flipH="1" flipV="1">
            <a:off x="8285152" y="2513881"/>
            <a:ext cx="6350" cy="328613"/>
          </a:xfrm>
          <a:prstGeom prst="straightConnector1">
            <a:avLst/>
          </a:prstGeom>
          <a:noFill/>
          <a:ln w="25400">
            <a:solidFill>
              <a:srgbClr val="99CC00"/>
            </a:solidFill>
            <a:round/>
            <a:headEnd/>
            <a:tailEnd type="triangle" w="lg" len="lg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" name="TextBox 39"/>
          <p:cNvSpPr txBox="1"/>
          <p:nvPr/>
        </p:nvSpPr>
        <p:spPr>
          <a:xfrm>
            <a:off x="8294677" y="2612306"/>
            <a:ext cx="466794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50" dirty="0">
                <a:solidFill>
                  <a:srgbClr val="99CC00"/>
                </a:solidFill>
                <a:latin typeface="Open Sans"/>
                <a:ea typeface="+mn-ea"/>
                <a:cs typeface="+mn-cs"/>
              </a:rPr>
              <a:t>Fork</a:t>
            </a:r>
          </a:p>
        </p:txBody>
      </p:sp>
      <p:cxnSp>
        <p:nvCxnSpPr>
          <p:cNvPr id="42" name="Straight Arrow Connector 41"/>
          <p:cNvCxnSpPr>
            <a:endCxn id="11" idx="4"/>
          </p:cNvCxnSpPr>
          <p:nvPr/>
        </p:nvCxnSpPr>
        <p:spPr>
          <a:xfrm flipH="1" flipV="1">
            <a:off x="5335577" y="3108163"/>
            <a:ext cx="2381250" cy="22226"/>
          </a:xfrm>
          <a:prstGeom prst="straightConnector1">
            <a:avLst/>
          </a:prstGeom>
          <a:ln>
            <a:solidFill>
              <a:srgbClr val="99CC00"/>
            </a:solidFill>
            <a:tailEnd type="triangle" w="lg" len="lg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11" idx="4"/>
          </p:cNvCxnSpPr>
          <p:nvPr/>
        </p:nvCxnSpPr>
        <p:spPr>
          <a:xfrm flipH="1">
            <a:off x="5335577" y="2347751"/>
            <a:ext cx="2814638" cy="760412"/>
          </a:xfrm>
          <a:prstGeom prst="straightConnector1">
            <a:avLst/>
          </a:prstGeom>
          <a:ln>
            <a:solidFill>
              <a:srgbClr val="99CC00"/>
            </a:solidFill>
            <a:tailEnd type="triangle" w="lg" len="lg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4" idx="0"/>
            <a:endCxn id="48" idx="2"/>
          </p:cNvCxnSpPr>
          <p:nvPr/>
        </p:nvCxnSpPr>
        <p:spPr>
          <a:xfrm flipH="1" flipV="1">
            <a:off x="3147208" y="2255119"/>
            <a:ext cx="5556" cy="701765"/>
          </a:xfrm>
          <a:prstGeom prst="straightConnector1">
            <a:avLst/>
          </a:prstGeom>
          <a:ln>
            <a:solidFill>
              <a:schemeClr val="accent2"/>
            </a:solidFill>
            <a:tailEnd type="triangle" w="lg" len="lg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48" idx="0"/>
            <a:endCxn id="7" idx="2"/>
          </p:cNvCxnSpPr>
          <p:nvPr/>
        </p:nvCxnSpPr>
        <p:spPr>
          <a:xfrm flipV="1">
            <a:off x="3147208" y="1002581"/>
            <a:ext cx="933450" cy="569913"/>
          </a:xfrm>
          <a:prstGeom prst="straightConnector1">
            <a:avLst/>
          </a:prstGeom>
          <a:ln>
            <a:solidFill>
              <a:schemeClr val="accent2"/>
            </a:solidFill>
            <a:tailEnd type="triangle" w="lg" len="lg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8296264" y="2450381"/>
            <a:ext cx="4445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50" dirty="0">
                <a:solidFill>
                  <a:srgbClr val="99CC00"/>
                </a:solidFill>
                <a:latin typeface="Open Sans"/>
                <a:ea typeface="+mn-ea"/>
                <a:cs typeface="+mn-cs"/>
              </a:rPr>
              <a:t>Edit</a:t>
            </a:r>
          </a:p>
        </p:txBody>
      </p:sp>
      <p:cxnSp>
        <p:nvCxnSpPr>
          <p:cNvPr id="133" name="Straight Arrow Connector 132"/>
          <p:cNvCxnSpPr>
            <a:cxnSpLocks noChangeShapeType="1"/>
            <a:endCxn id="50" idx="3"/>
          </p:cNvCxnSpPr>
          <p:nvPr/>
        </p:nvCxnSpPr>
        <p:spPr bwMode="auto">
          <a:xfrm flipH="1">
            <a:off x="7221528" y="1007344"/>
            <a:ext cx="1222374" cy="3969"/>
          </a:xfrm>
          <a:prstGeom prst="straightConnector1">
            <a:avLst/>
          </a:prstGeom>
          <a:noFill/>
          <a:ln w="38100">
            <a:solidFill>
              <a:srgbClr val="1F914D"/>
            </a:solidFill>
            <a:round/>
            <a:headEnd/>
            <a:tailEnd type="triangle" w="lg" len="lg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5" name="Rectangle 134"/>
          <p:cNvSpPr/>
          <p:nvPr/>
        </p:nvSpPr>
        <p:spPr>
          <a:xfrm>
            <a:off x="5159364" y="677144"/>
            <a:ext cx="1171575" cy="322262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dirty="0">
                <a:latin typeface="Open Sans"/>
              </a:rPr>
              <a:t>compare (diff)</a:t>
            </a:r>
          </a:p>
        </p:txBody>
      </p:sp>
      <p:cxnSp>
        <p:nvCxnSpPr>
          <p:cNvPr id="95" name="Straight Arrow Connector 94"/>
          <p:cNvCxnSpPr>
            <a:endCxn id="7" idx="1"/>
          </p:cNvCxnSpPr>
          <p:nvPr/>
        </p:nvCxnSpPr>
        <p:spPr>
          <a:xfrm>
            <a:off x="3305164" y="839069"/>
            <a:ext cx="355600" cy="7144"/>
          </a:xfrm>
          <a:prstGeom prst="straightConnector1">
            <a:avLst/>
          </a:prstGeom>
          <a:ln>
            <a:solidFill>
              <a:schemeClr val="accent2"/>
            </a:solidFill>
            <a:tailEnd type="triangle" w="lg" len="lg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Rounded Rectangle 105"/>
          <p:cNvSpPr/>
          <p:nvPr/>
        </p:nvSpPr>
        <p:spPr>
          <a:xfrm>
            <a:off x="7716827" y="2863131"/>
            <a:ext cx="927100" cy="735013"/>
          </a:xfrm>
          <a:prstGeom prst="roundRect">
            <a:avLst/>
          </a:prstGeom>
          <a:solidFill>
            <a:srgbClr val="99CC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sz="10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/>
            </a:r>
            <a:br>
              <a:rPr lang="en-US" sz="10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</a:br>
            <a:r>
              <a:rPr lang="en-US" sz="1000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GitHub.com</a:t>
            </a:r>
            <a:r>
              <a:rPr lang="en-US" sz="10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/>
            </a:r>
            <a:br>
              <a:rPr lang="en-US" sz="10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</a:br>
            <a:r>
              <a:rPr lang="en-US" sz="10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 repo</a:t>
            </a:r>
          </a:p>
          <a:p>
            <a:pPr algn="ctr">
              <a:defRPr/>
            </a:pPr>
            <a:endParaRPr lang="en-US" sz="10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sz="10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</p:txBody>
      </p:sp>
      <p:cxnSp>
        <p:nvCxnSpPr>
          <p:cNvPr id="111" name="Straight Arrow Connector 110"/>
          <p:cNvCxnSpPr>
            <a:stCxn id="14" idx="0"/>
          </p:cNvCxnSpPr>
          <p:nvPr/>
        </p:nvCxnSpPr>
        <p:spPr>
          <a:xfrm flipV="1">
            <a:off x="3152764" y="2053597"/>
            <a:ext cx="1528763" cy="903287"/>
          </a:xfrm>
          <a:prstGeom prst="straightConnector1">
            <a:avLst/>
          </a:prstGeom>
          <a:ln>
            <a:solidFill>
              <a:schemeClr val="accent2"/>
            </a:solidFill>
            <a:tailEnd type="triangle" w="lg" len="lg"/>
          </a:ln>
          <a:effectLst>
            <a:outerShdw blurRad="50800" dist="38100" dir="2700000" algn="tl" rotWithShape="0">
              <a:schemeClr val="tx1">
                <a:alpha val="43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6214871" y="3174838"/>
            <a:ext cx="111125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sz="525" dirty="0">
                <a:latin typeface="Open Sans"/>
                <a:ea typeface="+mn-ea"/>
                <a:cs typeface="+mn-cs"/>
              </a:rPr>
              <a:t>@Copyright Wilson Mar 2015.</a:t>
            </a:r>
          </a:p>
          <a:p>
            <a:pPr algn="r">
              <a:defRPr/>
            </a:pPr>
            <a:r>
              <a:rPr lang="en-US" sz="525" dirty="0">
                <a:latin typeface="Open Sans"/>
                <a:ea typeface="+mn-ea"/>
                <a:cs typeface="+mn-cs"/>
              </a:rPr>
              <a:t>All rights reserved.</a:t>
            </a:r>
          </a:p>
        </p:txBody>
      </p:sp>
      <p:sp>
        <p:nvSpPr>
          <p:cNvPr id="47" name="Rounded Rectangle 46"/>
          <p:cNvSpPr/>
          <p:nvPr/>
        </p:nvSpPr>
        <p:spPr>
          <a:xfrm>
            <a:off x="7777152" y="718419"/>
            <a:ext cx="825500" cy="1784350"/>
          </a:xfrm>
          <a:prstGeom prst="roundRect">
            <a:avLst/>
          </a:prstGeom>
          <a:solidFill>
            <a:srgbClr val="99CC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your</a:t>
            </a:r>
            <a:br>
              <a:rPr lang="en-US" sz="12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</a:br>
            <a:r>
              <a:rPr lang="en-US" sz="1200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GitHub</a:t>
            </a:r>
            <a:r>
              <a:rPr lang="en-US" sz="12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/>
            </a:r>
            <a:br>
              <a:rPr lang="en-US" sz="12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</a:br>
            <a:r>
              <a:rPr lang="en-US" sz="12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.com or hosted</a:t>
            </a:r>
          </a:p>
          <a:p>
            <a:pPr algn="ctr">
              <a:defRPr/>
            </a:pPr>
            <a:r>
              <a:rPr lang="en-US" sz="12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repo</a:t>
            </a:r>
          </a:p>
          <a:p>
            <a:pPr algn="ctr">
              <a:defRPr/>
            </a:pPr>
            <a:endParaRPr lang="en-US" sz="12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sz="12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sz="12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</p:txBody>
      </p:sp>
      <p:sp>
        <p:nvSpPr>
          <p:cNvPr id="14379" name="Rectangle 49"/>
          <p:cNvSpPr>
            <a:spLocks noChangeArrowheads="1"/>
          </p:cNvSpPr>
          <p:nvPr/>
        </p:nvSpPr>
        <p:spPr bwMode="auto">
          <a:xfrm>
            <a:off x="7867639" y="2866869"/>
            <a:ext cx="72707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 i="1" dirty="0">
                <a:solidFill>
                  <a:srgbClr val="000000"/>
                </a:solidFill>
                <a:latin typeface="Open Sans" charset="0"/>
              </a:rPr>
              <a:t>upstream</a:t>
            </a:r>
            <a:endParaRPr lang="en-US" sz="1000" dirty="0">
              <a:latin typeface="Open Sans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7392506" y="2582416"/>
            <a:ext cx="873359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050" dirty="0" smtClean="0">
                <a:solidFill>
                  <a:schemeClr val="accent3"/>
                </a:solidFill>
                <a:latin typeface="Open Sans"/>
                <a:ea typeface="+mn-ea"/>
                <a:cs typeface="+mn-cs"/>
              </a:rPr>
              <a:t>Download</a:t>
            </a:r>
            <a:endParaRPr lang="en-US" sz="1050" dirty="0">
              <a:solidFill>
                <a:schemeClr val="accent3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89766" y="693019"/>
            <a:ext cx="858277" cy="58737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dirty="0">
                <a:latin typeface="Open Sans"/>
              </a:rPr>
              <a:t>Finder or</a:t>
            </a:r>
            <a:br>
              <a:rPr lang="en-US" sz="1050" dirty="0">
                <a:latin typeface="Open Sans"/>
              </a:rPr>
            </a:br>
            <a:r>
              <a:rPr lang="en-US" sz="1050" dirty="0">
                <a:latin typeface="Open Sans"/>
              </a:rPr>
              <a:t>Windows</a:t>
            </a:r>
            <a:br>
              <a:rPr lang="en-US" sz="1050" dirty="0">
                <a:latin typeface="Open Sans"/>
              </a:rPr>
            </a:br>
            <a:r>
              <a:rPr lang="en-US" sz="1050" dirty="0">
                <a:latin typeface="Open Sans"/>
              </a:rPr>
              <a:t>Explorer</a:t>
            </a:r>
          </a:p>
        </p:txBody>
      </p:sp>
      <p:cxnSp>
        <p:nvCxnSpPr>
          <p:cNvPr id="56" name="Straight Arrow Connector 55"/>
          <p:cNvCxnSpPr>
            <a:stCxn id="7" idx="3"/>
            <a:endCxn id="135" idx="1"/>
          </p:cNvCxnSpPr>
          <p:nvPr/>
        </p:nvCxnSpPr>
        <p:spPr>
          <a:xfrm flipV="1">
            <a:off x="4500552" y="839069"/>
            <a:ext cx="658812" cy="7937"/>
          </a:xfrm>
          <a:prstGeom prst="straightConnector1">
            <a:avLst/>
          </a:prstGeom>
          <a:ln>
            <a:solidFill>
              <a:schemeClr val="accent2"/>
            </a:solidFill>
            <a:prstDash val="sysDash"/>
            <a:tailEnd type="triangle" w="lg" len="lg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2643177" y="1572494"/>
            <a:ext cx="1008062" cy="68262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sz="1050" dirty="0">
                <a:solidFill>
                  <a:schemeClr val="accent2"/>
                </a:solidFill>
                <a:latin typeface="Open Sans"/>
              </a:rPr>
              <a:t>folder</a:t>
            </a:r>
          </a:p>
        </p:txBody>
      </p:sp>
      <p:sp>
        <p:nvSpPr>
          <p:cNvPr id="5" name="Rectangle 4"/>
          <p:cNvSpPr/>
          <p:nvPr/>
        </p:nvSpPr>
        <p:spPr>
          <a:xfrm>
            <a:off x="2770177" y="1907456"/>
            <a:ext cx="803275" cy="287338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050" dirty="0">
                <a:latin typeface="Open Sans"/>
              </a:rPr>
              <a:t>file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6510327" y="889869"/>
            <a:ext cx="711201" cy="242887"/>
          </a:xfrm>
          <a:prstGeom prst="roundRect">
            <a:avLst/>
          </a:prstGeom>
          <a:solidFill>
            <a:srgbClr val="0080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00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client</a:t>
            </a:r>
            <a:endParaRPr lang="en-US" sz="10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</p:txBody>
      </p:sp>
      <p:cxnSp>
        <p:nvCxnSpPr>
          <p:cNvPr id="17" name="Elbow Connector 16"/>
          <p:cNvCxnSpPr>
            <a:stCxn id="11" idx="2"/>
            <a:endCxn id="14" idx="3"/>
          </p:cNvCxnSpPr>
          <p:nvPr/>
        </p:nvCxnSpPr>
        <p:spPr>
          <a:xfrm rot="10800000" flipV="1">
            <a:off x="3470264" y="3108162"/>
            <a:ext cx="610394" cy="7471"/>
          </a:xfrm>
          <a:prstGeom prst="bentConnector3">
            <a:avLst>
              <a:gd name="adj1" fmla="val 50000"/>
            </a:avLst>
          </a:prstGeom>
          <a:ln>
            <a:solidFill>
              <a:srgbClr val="99CC00"/>
            </a:solidFill>
            <a:tailEnd type="triangle" w="lg" len="lg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835264" y="2956884"/>
            <a:ext cx="635000" cy="317500"/>
          </a:xfrm>
          <a:prstGeom prst="rect">
            <a:avLst/>
          </a:prstGeom>
          <a:solidFill>
            <a:srgbClr val="99CC00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dirty="0">
                <a:latin typeface="Open Sans"/>
              </a:rPr>
              <a:t>unzip</a:t>
            </a:r>
          </a:p>
        </p:txBody>
      </p:sp>
      <p:sp>
        <p:nvSpPr>
          <p:cNvPr id="2" name="Rectangle 1"/>
          <p:cNvSpPr/>
          <p:nvPr/>
        </p:nvSpPr>
        <p:spPr>
          <a:xfrm>
            <a:off x="6510327" y="2637033"/>
            <a:ext cx="9334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dirty="0" smtClean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local </a:t>
            </a:r>
          </a:p>
          <a:p>
            <a:pPr algn="r"/>
            <a:r>
              <a:rPr lang="en-US" sz="1200" dirty="0" smtClean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machine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51" name="Straight Arrow Connector 50"/>
          <p:cNvCxnSpPr>
            <a:cxnSpLocks noChangeShapeType="1"/>
            <a:stCxn id="50" idx="3"/>
          </p:cNvCxnSpPr>
          <p:nvPr/>
        </p:nvCxnSpPr>
        <p:spPr bwMode="auto">
          <a:xfrm>
            <a:off x="7221528" y="1011313"/>
            <a:ext cx="548885" cy="0"/>
          </a:xfrm>
          <a:prstGeom prst="straightConnector1">
            <a:avLst/>
          </a:prstGeom>
          <a:noFill/>
          <a:ln w="38100">
            <a:solidFill>
              <a:srgbClr val="1F914D"/>
            </a:solidFill>
            <a:round/>
            <a:headEnd/>
            <a:tailEnd type="triangle" w="lg" len="lg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" name="Rectangle 2"/>
          <p:cNvSpPr/>
          <p:nvPr/>
        </p:nvSpPr>
        <p:spPr>
          <a:xfrm>
            <a:off x="4500552" y="3577658"/>
            <a:ext cx="41650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Open Sans Light"/>
                <a:cs typeface="Open Sans Light"/>
              </a:rPr>
              <a:t>https://www.youtube.com/watch?v=Onv9nhPIBp0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7770413" y="721366"/>
            <a:ext cx="825500" cy="1784350"/>
          </a:xfrm>
          <a:prstGeom prst="roundRect">
            <a:avLst/>
          </a:prstGeom>
          <a:solidFill>
            <a:srgbClr val="99CC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your</a:t>
            </a:r>
            <a:br>
              <a:rPr lang="en-US" sz="12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</a:br>
            <a:r>
              <a:rPr lang="en-US" sz="1200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GitHub</a:t>
            </a:r>
            <a:r>
              <a:rPr lang="en-US" sz="12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/>
            </a:r>
            <a:br>
              <a:rPr lang="en-US" sz="12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</a:br>
            <a:r>
              <a:rPr lang="en-US" sz="12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.</a:t>
            </a:r>
            <a:r>
              <a:rPr lang="en-US" sz="1200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com </a:t>
            </a:r>
            <a:r>
              <a:rPr lang="en-US" sz="12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or hosted</a:t>
            </a:r>
          </a:p>
          <a:p>
            <a:pPr algn="ctr">
              <a:defRPr/>
            </a:pPr>
            <a:r>
              <a:rPr lang="en-US" sz="12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repo</a:t>
            </a:r>
          </a:p>
          <a:p>
            <a:pPr algn="ctr">
              <a:defRPr/>
            </a:pPr>
            <a:endParaRPr lang="en-US" sz="12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sz="12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sz="12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6215500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53" grpId="0" animBg="1"/>
      <p:bldP spid="49" grpId="0"/>
      <p:bldP spid="60" grpId="0" animBg="1"/>
      <p:bldP spid="60" grpId="1" animBg="1"/>
      <p:bldP spid="7" grpId="0" animBg="1"/>
      <p:bldP spid="11" grpId="0" animBg="1"/>
      <p:bldP spid="11" grpId="1" animBg="1"/>
      <p:bldP spid="41" grpId="0" animBg="1"/>
      <p:bldP spid="58" grpId="0" animBg="1"/>
      <p:bldP spid="59" grpId="0" animBg="1"/>
      <p:bldP spid="62" grpId="0"/>
      <p:bldP spid="73" grpId="0" animBg="1"/>
      <p:bldP spid="73" grpId="1" animBg="1"/>
      <p:bldP spid="74" grpId="0"/>
      <p:bldP spid="74" grpId="1"/>
      <p:bldP spid="78" grpId="0" animBg="1"/>
      <p:bldP spid="78" grpId="1" animBg="1"/>
      <p:bldP spid="79" grpId="0" animBg="1"/>
      <p:bldP spid="79" grpId="1" animBg="1"/>
      <p:bldP spid="100" grpId="0"/>
      <p:bldP spid="100" grpId="1"/>
      <p:bldP spid="39" grpId="0"/>
      <p:bldP spid="39" grpId="1"/>
      <p:bldP spid="40" grpId="0"/>
      <p:bldP spid="112" grpId="0"/>
      <p:bldP spid="135" grpId="0" animBg="1"/>
      <p:bldP spid="47" grpId="0" animBg="1"/>
      <p:bldP spid="14379" grpId="0"/>
      <p:bldP spid="76" grpId="0"/>
      <p:bldP spid="76" grpId="1"/>
      <p:bldP spid="8" grpId="0" animBg="1"/>
      <p:bldP spid="8" grpId="1" animBg="1"/>
      <p:bldP spid="48" grpId="0" animBg="1"/>
      <p:bldP spid="48" grpId="1" animBg="1"/>
      <p:bldP spid="48" grpId="2" animBg="1"/>
      <p:bldP spid="5" grpId="0" animBg="1"/>
      <p:bldP spid="5" grpId="1" animBg="1"/>
      <p:bldP spid="5" grpId="2" animBg="1"/>
      <p:bldP spid="50" grpId="0" animBg="1"/>
      <p:bldP spid="14" grpId="0" animBg="1"/>
      <p:bldP spid="14" grpId="1" animBg="1"/>
      <p:bldP spid="2" grpId="0"/>
      <p:bldP spid="5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Straight Arrow Connector 38"/>
          <p:cNvCxnSpPr>
            <a:cxnSpLocks noChangeShapeType="1"/>
          </p:cNvCxnSpPr>
          <p:nvPr/>
        </p:nvCxnSpPr>
        <p:spPr bwMode="auto">
          <a:xfrm flipH="1" flipV="1">
            <a:off x="6456075" y="1287800"/>
            <a:ext cx="1468439" cy="20638"/>
          </a:xfrm>
          <a:prstGeom prst="straightConnector1">
            <a:avLst/>
          </a:prstGeom>
          <a:noFill/>
          <a:ln w="38100">
            <a:solidFill>
              <a:srgbClr val="1F914D"/>
            </a:solidFill>
            <a:round/>
            <a:headEnd/>
            <a:tailEnd type="triangle" w="lg" len="lg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 dirty="0" smtClean="0">
                <a:latin typeface="Open Sans" charset="0"/>
                <a:ea typeface="ＭＳ Ｐゴシック" charset="0"/>
                <a:cs typeface="Open Sans" charset="0"/>
              </a:rPr>
              <a:t>clone </a:t>
            </a:r>
            <a:r>
              <a:rPr lang="en-US" dirty="0">
                <a:latin typeface="Open Sans" charset="0"/>
                <a:ea typeface="ＭＳ Ｐゴシック" charset="0"/>
                <a:cs typeface="Open Sans" charset="0"/>
              </a:rPr>
              <a:t>options (SSH)</a:t>
            </a:r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2268682" y="1767670"/>
            <a:ext cx="30527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r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Open Sans" charset="0"/>
              </a:rPr>
              <a:t>ssh:user@server:project.git</a:t>
            </a:r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2503493" y="1287800"/>
            <a:ext cx="28225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r"/>
            <a:r>
              <a:rPr lang="en-US" b="1" dirty="0">
                <a:solidFill>
                  <a:srgbClr val="008000"/>
                </a:solidFill>
                <a:latin typeface="Open Sans" charset="0"/>
              </a:rPr>
              <a:t>http://server/project.git</a:t>
            </a:r>
          </a:p>
        </p:txBody>
      </p:sp>
      <p:sp>
        <p:nvSpPr>
          <p:cNvPr id="92" name="TextBox 91"/>
          <p:cNvSpPr txBox="1">
            <a:spLocks noChangeArrowheads="1"/>
          </p:cNvSpPr>
          <p:nvPr/>
        </p:nvSpPr>
        <p:spPr bwMode="auto">
          <a:xfrm>
            <a:off x="1797890" y="1514371"/>
            <a:ext cx="35448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r"/>
            <a:r>
              <a:rPr lang="en-US" b="1" dirty="0">
                <a:solidFill>
                  <a:srgbClr val="FF0000"/>
                </a:solidFill>
                <a:latin typeface="Open Sans" charset="0"/>
              </a:rPr>
              <a:t>git@</a:t>
            </a:r>
            <a:r>
              <a:rPr lang="en-US" b="1" dirty="0" smtClean="0">
                <a:solidFill>
                  <a:srgbClr val="FF0000"/>
                </a:solidFill>
                <a:latin typeface="Open Sans" charset="0"/>
              </a:rPr>
              <a:t>github.com:user1/</a:t>
            </a:r>
            <a:r>
              <a:rPr lang="en-US" b="1" dirty="0">
                <a:solidFill>
                  <a:srgbClr val="FF0000"/>
                </a:solidFill>
                <a:latin typeface="Open Sans" charset="0"/>
              </a:rPr>
              <a:t>project.git</a:t>
            </a:r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2581281" y="2003763"/>
            <a:ext cx="27447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r"/>
            <a:r>
              <a:rPr lang="en-US" dirty="0">
                <a:solidFill>
                  <a:srgbClr val="BFBFBF"/>
                </a:solidFill>
                <a:latin typeface="Open Sans" charset="0"/>
              </a:rPr>
              <a:t>git://server/project.git</a:t>
            </a:r>
          </a:p>
        </p:txBody>
      </p:sp>
      <p:sp>
        <p:nvSpPr>
          <p:cNvPr id="94" name="TextBox 93"/>
          <p:cNvSpPr txBox="1">
            <a:spLocks noChangeArrowheads="1"/>
          </p:cNvSpPr>
          <p:nvPr/>
        </p:nvSpPr>
        <p:spPr bwMode="auto">
          <a:xfrm>
            <a:off x="5342338" y="2008525"/>
            <a:ext cx="142175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i="1" dirty="0">
                <a:solidFill>
                  <a:srgbClr val="BFBFBF"/>
                </a:solidFill>
                <a:latin typeface="Open Sans" charset="0"/>
              </a:rPr>
              <a:t>via port 9418</a:t>
            </a:r>
            <a:endParaRPr lang="en-US" b="1" i="1" dirty="0">
              <a:solidFill>
                <a:srgbClr val="BFBFBF"/>
              </a:solidFill>
              <a:latin typeface="Open Sans" charset="0"/>
            </a:endParaRPr>
          </a:p>
        </p:txBody>
      </p:sp>
      <p:sp>
        <p:nvSpPr>
          <p:cNvPr id="95" name="TextBox 94"/>
          <p:cNvSpPr txBox="1">
            <a:spLocks noChangeArrowheads="1"/>
          </p:cNvSpPr>
          <p:nvPr/>
        </p:nvSpPr>
        <p:spPr bwMode="auto">
          <a:xfrm>
            <a:off x="2589218" y="2241888"/>
            <a:ext cx="27368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r"/>
            <a:r>
              <a:rPr lang="en-US">
                <a:solidFill>
                  <a:srgbClr val="BFBFBF"/>
                </a:solidFill>
                <a:latin typeface="Open Sans" charset="0"/>
              </a:rPr>
              <a:t>file://myrepos/project</a:t>
            </a:r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3041656" y="2481600"/>
            <a:ext cx="22844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r"/>
            <a:r>
              <a:rPr lang="en-US">
                <a:solidFill>
                  <a:srgbClr val="BFBFBF"/>
                </a:solidFill>
                <a:latin typeface="Open Sans" charset="0"/>
              </a:rPr>
              <a:t>/myrepos/project</a:t>
            </a:r>
          </a:p>
        </p:txBody>
      </p:sp>
      <p:sp>
        <p:nvSpPr>
          <p:cNvPr id="97" name="TextBox 96"/>
          <p:cNvSpPr txBox="1">
            <a:spLocks noChangeArrowheads="1"/>
          </p:cNvSpPr>
          <p:nvPr/>
        </p:nvSpPr>
        <p:spPr bwMode="auto">
          <a:xfrm>
            <a:off x="5337714" y="1759732"/>
            <a:ext cx="119546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i="1" dirty="0">
                <a:solidFill>
                  <a:schemeClr val="bg1">
                    <a:lumMod val="75000"/>
                  </a:schemeClr>
                </a:solidFill>
                <a:latin typeface="Open Sans" charset="0"/>
              </a:rPr>
              <a:t>via port 22</a:t>
            </a:r>
            <a:endParaRPr lang="en-US" b="1" i="1" dirty="0">
              <a:solidFill>
                <a:schemeClr val="bg1">
                  <a:lumMod val="75000"/>
                </a:schemeClr>
              </a:solidFill>
              <a:latin typeface="Open Sans" charset="0"/>
            </a:endParaRPr>
          </a:p>
        </p:txBody>
      </p:sp>
      <p:sp>
        <p:nvSpPr>
          <p:cNvPr id="98" name="TextBox 97"/>
          <p:cNvSpPr txBox="1">
            <a:spLocks noChangeArrowheads="1"/>
          </p:cNvSpPr>
          <p:nvPr/>
        </p:nvSpPr>
        <p:spPr bwMode="auto">
          <a:xfrm>
            <a:off x="5342338" y="1284625"/>
            <a:ext cx="15208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i="1">
                <a:solidFill>
                  <a:srgbClr val="008000"/>
                </a:solidFill>
                <a:latin typeface="Open Sans" charset="0"/>
              </a:rPr>
              <a:t>via port 80</a:t>
            </a:r>
            <a:endParaRPr lang="en-US" b="1" i="1">
              <a:solidFill>
                <a:srgbClr val="008000"/>
              </a:solidFill>
              <a:latin typeface="Open Sans" charset="0"/>
            </a:endParaRPr>
          </a:p>
        </p:txBody>
      </p:sp>
      <p:sp>
        <p:nvSpPr>
          <p:cNvPr id="99" name="TextBox 98"/>
          <p:cNvSpPr txBox="1">
            <a:spLocks noChangeArrowheads="1"/>
          </p:cNvSpPr>
          <p:nvPr/>
        </p:nvSpPr>
        <p:spPr bwMode="auto">
          <a:xfrm>
            <a:off x="5342339" y="2484775"/>
            <a:ext cx="17003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i="1" dirty="0">
                <a:solidFill>
                  <a:srgbClr val="BFBFBF"/>
                </a:solidFill>
                <a:latin typeface="Open Sans" charset="0"/>
              </a:rPr>
              <a:t>via hard link only</a:t>
            </a:r>
            <a:endParaRPr lang="en-US" b="1" i="1" dirty="0">
              <a:solidFill>
                <a:srgbClr val="BFBFBF"/>
              </a:solidFill>
              <a:latin typeface="Open Sans" charset="0"/>
            </a:endParaRP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1391615" y="1764495"/>
            <a:ext cx="15335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Open Sans" charset="0"/>
              </a:rPr>
              <a:t>clone</a:t>
            </a:r>
            <a:endParaRPr lang="en-US" dirty="0">
              <a:solidFill>
                <a:schemeClr val="bg1">
                  <a:lumMod val="75000"/>
                </a:schemeClr>
              </a:solidFill>
              <a:latin typeface="Open Sans" charset="0"/>
            </a:endParaRP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1396239" y="1284625"/>
            <a:ext cx="15335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dirty="0" smtClean="0">
                <a:solidFill>
                  <a:srgbClr val="008000"/>
                </a:solidFill>
                <a:latin typeface="Open Sans" charset="0"/>
              </a:rPr>
              <a:t>clone</a:t>
            </a:r>
            <a:endParaRPr lang="en-US" dirty="0">
              <a:solidFill>
                <a:srgbClr val="008000"/>
              </a:solidFill>
              <a:latin typeface="Open Sans" charset="0"/>
            </a:endParaRP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1405764" y="1512783"/>
            <a:ext cx="15367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dirty="0" smtClean="0">
                <a:solidFill>
                  <a:srgbClr val="FF0000"/>
                </a:solidFill>
                <a:latin typeface="Open Sans" charset="0"/>
              </a:rPr>
              <a:t>clone</a:t>
            </a:r>
            <a:endParaRPr lang="en-US" dirty="0">
              <a:solidFill>
                <a:srgbClr val="FF0000"/>
              </a:solidFill>
              <a:latin typeface="Open Sans" charset="0"/>
            </a:endParaRP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1405764" y="2005350"/>
            <a:ext cx="15367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dirty="0" smtClean="0">
                <a:solidFill>
                  <a:srgbClr val="BFBFBF"/>
                </a:solidFill>
                <a:latin typeface="Open Sans" charset="0"/>
              </a:rPr>
              <a:t>clone</a:t>
            </a:r>
            <a:endParaRPr lang="en-US" dirty="0">
              <a:solidFill>
                <a:srgbClr val="BFBFBF"/>
              </a:solidFill>
              <a:latin typeface="Open Sans" charset="0"/>
            </a:endParaRP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1405764" y="2484775"/>
            <a:ext cx="15367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dirty="0" smtClean="0">
                <a:solidFill>
                  <a:srgbClr val="BFBFBF"/>
                </a:solidFill>
                <a:latin typeface="Open Sans" charset="0"/>
              </a:rPr>
              <a:t>clone</a:t>
            </a:r>
            <a:endParaRPr lang="en-US" dirty="0">
              <a:solidFill>
                <a:srgbClr val="BFBFBF"/>
              </a:solidFill>
              <a:latin typeface="Open Sans" charset="0"/>
            </a:endParaRP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1405764" y="2245063"/>
            <a:ext cx="15367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dirty="0" smtClean="0">
                <a:solidFill>
                  <a:srgbClr val="BFBFBF"/>
                </a:solidFill>
                <a:latin typeface="Open Sans" charset="0"/>
              </a:rPr>
              <a:t>clone</a:t>
            </a:r>
            <a:endParaRPr lang="en-US" dirty="0">
              <a:solidFill>
                <a:srgbClr val="BFBFBF"/>
              </a:solidFill>
              <a:latin typeface="Open Sans" charset="0"/>
            </a:endParaRP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1031588" y="330538"/>
            <a:ext cx="421481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600" dirty="0">
                <a:solidFill>
                  <a:srgbClr val="FF0000"/>
                </a:solidFill>
                <a:latin typeface="Open Sans" charset="0"/>
              </a:rPr>
              <a:t>ssh-</a:t>
            </a:r>
            <a:r>
              <a:rPr lang="en-US" sz="1600" dirty="0" err="1">
                <a:solidFill>
                  <a:srgbClr val="FF0000"/>
                </a:solidFill>
                <a:latin typeface="Open Sans" charset="0"/>
              </a:rPr>
              <a:t>keygen</a:t>
            </a:r>
            <a:r>
              <a:rPr lang="en-US" sz="1600" dirty="0">
                <a:solidFill>
                  <a:srgbClr val="FF0000"/>
                </a:solidFill>
                <a:latin typeface="Open Sans" charset="0"/>
              </a:rPr>
              <a:t> –t </a:t>
            </a:r>
            <a:r>
              <a:rPr lang="en-US" sz="1600" dirty="0" err="1">
                <a:solidFill>
                  <a:srgbClr val="FF0000"/>
                </a:solidFill>
                <a:latin typeface="Open Sans" charset="0"/>
              </a:rPr>
              <a:t>rsa</a:t>
            </a:r>
            <a:r>
              <a:rPr lang="en-US" sz="1600" dirty="0">
                <a:solidFill>
                  <a:srgbClr val="FF0000"/>
                </a:solidFill>
                <a:latin typeface="Open Sans" charset="0"/>
              </a:rPr>
              <a:t> –C</a:t>
            </a:r>
            <a:r>
              <a:rPr lang="en-US" sz="1600" dirty="0" smtClean="0">
                <a:solidFill>
                  <a:srgbClr val="FF0000"/>
                </a:solidFill>
                <a:latin typeface="Open Sans" charset="0"/>
              </a:rPr>
              <a:t>“user1@</a:t>
            </a:r>
            <a:r>
              <a:rPr lang="en-US" sz="1600" dirty="0">
                <a:solidFill>
                  <a:srgbClr val="FF0000"/>
                </a:solidFill>
                <a:latin typeface="Open Sans" charset="0"/>
              </a:rPr>
              <a:t>corp.com”</a:t>
            </a:r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3076288" y="649625"/>
            <a:ext cx="11461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i="1" dirty="0">
                <a:solidFill>
                  <a:srgbClr val="FF0000"/>
                </a:solidFill>
                <a:latin typeface="Open Sans" charset="0"/>
              </a:rPr>
              <a:t>passphrase</a:t>
            </a:r>
          </a:p>
        </p:txBody>
      </p:sp>
      <p:cxnSp>
        <p:nvCxnSpPr>
          <p:cNvPr id="29" name="Straight Arrow Connector 28"/>
          <p:cNvCxnSpPr>
            <a:stCxn id="27" idx="1"/>
          </p:cNvCxnSpPr>
          <p:nvPr/>
        </p:nvCxnSpPr>
        <p:spPr>
          <a:xfrm flipH="1" flipV="1">
            <a:off x="2698463" y="711538"/>
            <a:ext cx="377825" cy="92075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7" idx="3"/>
            <a:endCxn id="42" idx="1"/>
          </p:cNvCxnSpPr>
          <p:nvPr/>
        </p:nvCxnSpPr>
        <p:spPr>
          <a:xfrm>
            <a:off x="6676321" y="650419"/>
            <a:ext cx="1094092" cy="1068962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/>
          <p:cNvSpPr/>
          <p:nvPr/>
        </p:nvSpPr>
        <p:spPr>
          <a:xfrm>
            <a:off x="5093584" y="221000"/>
            <a:ext cx="1582737" cy="858838"/>
          </a:xfrm>
          <a:prstGeom prst="roundRect">
            <a:avLst/>
          </a:prstGeom>
          <a:solidFill>
            <a:srgbClr val="C0504D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600" i="1" dirty="0">
                <a:solidFill>
                  <a:schemeClr val="bg1"/>
                </a:solidFill>
                <a:latin typeface="Open Sans"/>
              </a:rPr>
              <a:t>~/.ssh/</a:t>
            </a:r>
          </a:p>
        </p:txBody>
      </p:sp>
      <p:sp>
        <p:nvSpPr>
          <p:cNvPr id="47" name="Rounded Rectangle 46"/>
          <p:cNvSpPr/>
          <p:nvPr/>
        </p:nvSpPr>
        <p:spPr>
          <a:xfrm>
            <a:off x="6863163" y="546085"/>
            <a:ext cx="825500" cy="301625"/>
          </a:xfrm>
          <a:prstGeom prst="roundRect">
            <a:avLst/>
          </a:prstGeom>
          <a:solidFill>
            <a:srgbClr val="0080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client</a:t>
            </a:r>
            <a:endParaRPr lang="en-US" sz="12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5342338" y="1509608"/>
            <a:ext cx="119084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i="1" dirty="0">
                <a:solidFill>
                  <a:srgbClr val="FF0000"/>
                </a:solidFill>
                <a:latin typeface="Open Sans" charset="0"/>
              </a:rPr>
              <a:t>via port 22</a:t>
            </a:r>
            <a:endParaRPr lang="en-US" b="1" i="1" dirty="0">
              <a:solidFill>
                <a:srgbClr val="FF0000"/>
              </a:solidFill>
              <a:latin typeface="Open Sans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255509" y="562313"/>
            <a:ext cx="1223962" cy="422275"/>
          </a:xfrm>
          <a:prstGeom prst="rect">
            <a:avLst/>
          </a:prstGeom>
          <a:noFill/>
          <a:ln>
            <a:noFill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/>
        </p:spPr>
        <p:txBody>
          <a:bodyPr anchor="ctr"/>
          <a:lstStyle/>
          <a:p>
            <a:pPr>
              <a:defRPr/>
            </a:pPr>
            <a:r>
              <a:rPr lang="en-US" b="1" dirty="0">
                <a:solidFill>
                  <a:schemeClr val="bg1"/>
                </a:solidFill>
                <a:latin typeface="Open Sans"/>
                <a:ea typeface="+mn-ea"/>
                <a:cs typeface="+mn-cs"/>
              </a:rPr>
              <a:t>id_rsa</a:t>
            </a:r>
          </a:p>
          <a:p>
            <a:pPr>
              <a:defRPr/>
            </a:pPr>
            <a:r>
              <a:rPr lang="en-US" b="1" dirty="0">
                <a:solidFill>
                  <a:schemeClr val="bg1"/>
                </a:solidFill>
                <a:latin typeface="Open Sans"/>
                <a:ea typeface="+mn-ea"/>
                <a:cs typeface="+mn-cs"/>
              </a:rPr>
              <a:t>id_rsa.pub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 flipH="1" flipV="1">
            <a:off x="4105502" y="1759732"/>
            <a:ext cx="926586" cy="1420150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/>
          <p:cNvSpPr/>
          <p:nvPr/>
        </p:nvSpPr>
        <p:spPr>
          <a:xfrm>
            <a:off x="3546390" y="2876197"/>
            <a:ext cx="5313461" cy="1715756"/>
          </a:xfrm>
          <a:prstGeom prst="roundRect">
            <a:avLst/>
          </a:prstGeom>
          <a:solidFill>
            <a:srgbClr val="C0504D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600" i="1" dirty="0">
                <a:solidFill>
                  <a:schemeClr val="bg1"/>
                </a:solidFill>
                <a:latin typeface="Open Sans"/>
              </a:rPr>
              <a:t>~/.ssh</a:t>
            </a:r>
            <a:r>
              <a:rPr lang="en-US" sz="1600" i="1" dirty="0" smtClean="0">
                <a:solidFill>
                  <a:schemeClr val="bg1"/>
                </a:solidFill>
                <a:latin typeface="Open Sans"/>
              </a:rPr>
              <a:t>/</a:t>
            </a:r>
            <a:r>
              <a:rPr lang="en-US" sz="1600" b="1" i="1" dirty="0" smtClean="0">
                <a:solidFill>
                  <a:schemeClr val="bg1"/>
                </a:solidFill>
                <a:latin typeface="Open Sans"/>
              </a:rPr>
              <a:t>config</a:t>
            </a:r>
            <a:endParaRPr lang="en-US" sz="1600" b="1" i="1" dirty="0">
              <a:solidFill>
                <a:schemeClr val="bg1"/>
              </a:solidFill>
              <a:latin typeface="Open San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782994" y="3338461"/>
            <a:ext cx="4759385" cy="107721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/>
                <a:cs typeface="Courier New"/>
              </a:rPr>
              <a:t>Host </a:t>
            </a:r>
            <a:r>
              <a:rPr lang="en-US" sz="1600" dirty="0">
                <a:latin typeface="Courier New"/>
                <a:cs typeface="Courier New"/>
              </a:rPr>
              <a:t>github.com</a:t>
            </a:r>
            <a:r>
              <a:rPr lang="en-US" sz="1600" dirty="0" smtClean="0">
                <a:latin typeface="Courier New"/>
                <a:cs typeface="Courier New"/>
              </a:rPr>
              <a:t>-</a:t>
            </a:r>
            <a:r>
              <a:rPr lang="en-US" sz="1600" b="1" dirty="0" smtClean="0">
                <a:latin typeface="Courier New"/>
                <a:cs typeface="Courier New"/>
              </a:rPr>
              <a:t>user1</a:t>
            </a:r>
            <a:endParaRPr lang="en-US" sz="1600" b="1" dirty="0">
              <a:latin typeface="Courier New"/>
              <a:cs typeface="Courier New"/>
            </a:endParaRPr>
          </a:p>
          <a:p>
            <a:r>
              <a:rPr lang="en-US" sz="1600" dirty="0">
                <a:latin typeface="Courier New"/>
                <a:cs typeface="Courier New"/>
              </a:rPr>
              <a:t>    HostName github.com</a:t>
            </a:r>
          </a:p>
          <a:p>
            <a:r>
              <a:rPr lang="en-US" sz="1600" dirty="0">
                <a:latin typeface="Courier New"/>
                <a:cs typeface="Courier New"/>
              </a:rPr>
              <a:t>    User git</a:t>
            </a:r>
          </a:p>
          <a:p>
            <a:r>
              <a:rPr lang="en-US" sz="1600" dirty="0">
                <a:latin typeface="Courier New"/>
                <a:cs typeface="Courier New"/>
              </a:rPr>
              <a:t>    IdentityFile ~/.ssh/</a:t>
            </a:r>
            <a:r>
              <a:rPr lang="en-US" sz="1600" dirty="0" smtClean="0">
                <a:latin typeface="Courier New"/>
                <a:cs typeface="Courier New"/>
              </a:rPr>
              <a:t>id_rsa-</a:t>
            </a:r>
            <a:r>
              <a:rPr lang="en-US" sz="1600" b="1" dirty="0" smtClean="0">
                <a:latin typeface="Courier New"/>
                <a:cs typeface="Courier New"/>
              </a:rPr>
              <a:t>user1</a:t>
            </a:r>
            <a:endParaRPr lang="en-US" sz="1600" b="1" dirty="0">
              <a:latin typeface="Courier New"/>
              <a:cs typeface="Courier New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7770413" y="827206"/>
            <a:ext cx="825500" cy="1784350"/>
          </a:xfrm>
          <a:prstGeom prst="roundRect">
            <a:avLst/>
          </a:prstGeom>
          <a:solidFill>
            <a:srgbClr val="99CC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your</a:t>
            </a:r>
            <a:br>
              <a:rPr lang="en-US" sz="12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</a:br>
            <a:r>
              <a:rPr lang="en-US" sz="1200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GitHub</a:t>
            </a:r>
            <a:r>
              <a:rPr lang="en-US" sz="12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/>
            </a:r>
            <a:br>
              <a:rPr lang="en-US" sz="12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</a:br>
            <a:r>
              <a:rPr lang="en-US" sz="12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.com or hosted</a:t>
            </a:r>
          </a:p>
          <a:p>
            <a:pPr algn="ctr">
              <a:defRPr/>
            </a:pPr>
            <a:r>
              <a:rPr lang="en-US" sz="12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repo</a:t>
            </a:r>
          </a:p>
          <a:p>
            <a:pPr algn="ctr">
              <a:defRPr/>
            </a:pPr>
            <a:endParaRPr lang="en-US" sz="12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sz="12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sz="12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71" grpId="0"/>
      <p:bldP spid="92" grpId="0"/>
      <p:bldP spid="93" grpId="0"/>
      <p:bldP spid="94" grpId="0"/>
      <p:bldP spid="95" grpId="0"/>
      <p:bldP spid="96" grpId="0"/>
      <p:bldP spid="97" grpId="0"/>
      <p:bldP spid="98" grpId="1"/>
      <p:bldP spid="9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37" grpId="0" animBg="1"/>
      <p:bldP spid="48" grpId="0"/>
      <p:bldP spid="11" grpId="0"/>
      <p:bldP spid="38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 dirty="0" smtClean="0">
                <a:latin typeface="Open Sans" charset="0"/>
                <a:ea typeface="ＭＳ Ｐゴシック" charset="0"/>
                <a:cs typeface="Open Sans" charset="0"/>
              </a:rPr>
              <a:t>~/.ssh/config</a:t>
            </a:r>
            <a:endParaRPr lang="en-US" dirty="0">
              <a:latin typeface="Open Sans" charset="0"/>
              <a:ea typeface="ＭＳ Ｐゴシック" charset="0"/>
              <a:cs typeface="Open Sans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46639" y="166687"/>
            <a:ext cx="8160664" cy="3046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/>
                <a:cs typeface="Courier New"/>
              </a:rPr>
              <a:t># </a:t>
            </a:r>
            <a:r>
              <a:rPr lang="en-US" sz="1200" dirty="0">
                <a:latin typeface="Courier New"/>
                <a:cs typeface="Courier New"/>
              </a:rPr>
              <a:t>personal account</a:t>
            </a:r>
          </a:p>
          <a:p>
            <a:r>
              <a:rPr lang="en-US" sz="1200" dirty="0">
                <a:latin typeface="Courier New"/>
                <a:cs typeface="Courier New"/>
              </a:rPr>
              <a:t>Host github.com</a:t>
            </a:r>
            <a:r>
              <a:rPr lang="en-US" sz="1200" dirty="0" smtClean="0">
                <a:latin typeface="Courier New"/>
                <a:cs typeface="Courier New"/>
              </a:rPr>
              <a:t>-user1</a:t>
            </a:r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    </a:t>
            </a:r>
            <a:r>
              <a:rPr lang="en-US" sz="1200" dirty="0" err="1">
                <a:latin typeface="Courier New"/>
                <a:cs typeface="Courier New"/>
              </a:rPr>
              <a:t>HostName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err="1">
                <a:latin typeface="Courier New"/>
                <a:cs typeface="Courier New"/>
              </a:rPr>
              <a:t>github.com</a:t>
            </a:r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    User git</a:t>
            </a:r>
          </a:p>
          <a:p>
            <a:r>
              <a:rPr lang="en-US" sz="1200" dirty="0">
                <a:latin typeface="Courier New"/>
                <a:cs typeface="Courier New"/>
              </a:rPr>
              <a:t>    IdentityFile ~/.ssh/id_rsa</a:t>
            </a:r>
          </a:p>
          <a:p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Host </a:t>
            </a:r>
            <a:r>
              <a:rPr lang="en-US" sz="1200" dirty="0" err="1">
                <a:latin typeface="Courier New"/>
                <a:cs typeface="Courier New"/>
              </a:rPr>
              <a:t>gist.github.com</a:t>
            </a:r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    </a:t>
            </a:r>
            <a:r>
              <a:rPr lang="en-US" sz="1200" dirty="0" err="1">
                <a:latin typeface="Courier New"/>
                <a:cs typeface="Courier New"/>
              </a:rPr>
              <a:t>HostName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err="1">
                <a:latin typeface="Courier New"/>
                <a:cs typeface="Courier New"/>
              </a:rPr>
              <a:t>github.com</a:t>
            </a:r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    User git</a:t>
            </a:r>
          </a:p>
          <a:p>
            <a:r>
              <a:rPr lang="en-US" sz="1200" dirty="0">
                <a:latin typeface="Courier New"/>
                <a:cs typeface="Courier New"/>
              </a:rPr>
              <a:t>    IdentityFile ~/.ssh/id_rsa</a:t>
            </a:r>
          </a:p>
          <a:p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 smtClean="0">
                <a:latin typeface="Courier New"/>
                <a:cs typeface="Courier New"/>
              </a:rPr>
              <a:t>Host </a:t>
            </a:r>
            <a:r>
              <a:rPr lang="en-US" sz="1200" dirty="0">
                <a:latin typeface="Courier New"/>
                <a:cs typeface="Courier New"/>
              </a:rPr>
              <a:t>github.com</a:t>
            </a:r>
            <a:r>
              <a:rPr lang="en-US" sz="1200" dirty="0" smtClean="0">
                <a:latin typeface="Courier New"/>
                <a:cs typeface="Courier New"/>
              </a:rPr>
              <a:t>-user2</a:t>
            </a:r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   </a:t>
            </a:r>
            <a:r>
              <a:rPr lang="en-US" sz="1200" dirty="0" err="1">
                <a:latin typeface="Courier New"/>
                <a:cs typeface="Courier New"/>
              </a:rPr>
              <a:t>HostName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err="1">
                <a:latin typeface="Courier New"/>
                <a:cs typeface="Courier New"/>
              </a:rPr>
              <a:t>github.com</a:t>
            </a:r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   User git</a:t>
            </a:r>
          </a:p>
          <a:p>
            <a:r>
              <a:rPr lang="en-US" sz="1200" dirty="0">
                <a:latin typeface="Courier New"/>
                <a:cs typeface="Courier New"/>
              </a:rPr>
              <a:t>   IdentityFile ~/.ssh/</a:t>
            </a:r>
            <a:r>
              <a:rPr lang="en-US" sz="1200" dirty="0" smtClean="0">
                <a:latin typeface="Courier New"/>
                <a:cs typeface="Courier New"/>
              </a:rPr>
              <a:t>id_rsa_user2</a:t>
            </a:r>
            <a:endParaRPr lang="en-US" sz="1200" dirty="0">
              <a:latin typeface="Courier New"/>
              <a:cs typeface="Courier New"/>
            </a:endParaRPr>
          </a:p>
          <a:p>
            <a:endParaRPr lang="en-US" sz="12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598670934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 dirty="0" smtClean="0">
                <a:latin typeface="Open Sans" charset="0"/>
                <a:ea typeface="ＭＳ Ｐゴシック" charset="0"/>
                <a:cs typeface="Open Sans" charset="0"/>
              </a:rPr>
              <a:t>.gitconfig</a:t>
            </a:r>
            <a:endParaRPr lang="en-US" dirty="0">
              <a:latin typeface="Open Sans" charset="0"/>
              <a:ea typeface="ＭＳ Ｐゴシック" charset="0"/>
              <a:cs typeface="Open Sans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46639" y="166687"/>
            <a:ext cx="8160664" cy="4216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Courier New"/>
                <a:cs typeface="Courier New"/>
              </a:rPr>
              <a:t>[push]</a:t>
            </a:r>
          </a:p>
          <a:p>
            <a:r>
              <a:rPr lang="en-US" sz="1200" dirty="0">
                <a:latin typeface="Courier New"/>
                <a:cs typeface="Courier New"/>
              </a:rPr>
              <a:t>	default = simple</a:t>
            </a:r>
          </a:p>
          <a:p>
            <a:r>
              <a:rPr lang="en-US" sz="1200" dirty="0">
                <a:latin typeface="Courier New"/>
                <a:cs typeface="Courier New"/>
              </a:rPr>
              <a:t>[user]</a:t>
            </a:r>
          </a:p>
          <a:p>
            <a:r>
              <a:rPr lang="en-US" sz="1200" dirty="0">
                <a:latin typeface="Courier New"/>
                <a:cs typeface="Courier New"/>
              </a:rPr>
              <a:t>	name = Wilson Mar</a:t>
            </a:r>
          </a:p>
          <a:p>
            <a:r>
              <a:rPr lang="en-US" sz="1200" dirty="0">
                <a:latin typeface="Courier New"/>
                <a:cs typeface="Courier New"/>
              </a:rPr>
              <a:t>	email = </a:t>
            </a:r>
            <a:r>
              <a:rPr lang="en-US" sz="1200" dirty="0" err="1">
                <a:latin typeface="Courier New"/>
                <a:cs typeface="Courier New"/>
              </a:rPr>
              <a:t>wilsonmar@gmail.com</a:t>
            </a:r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	username = wilsonmar</a:t>
            </a:r>
          </a:p>
          <a:p>
            <a:r>
              <a:rPr lang="en-US" sz="1200" dirty="0">
                <a:latin typeface="Courier New"/>
                <a:cs typeface="Courier New"/>
              </a:rPr>
              <a:t>	</a:t>
            </a:r>
            <a:r>
              <a:rPr lang="en-US" sz="1200" dirty="0" err="1">
                <a:latin typeface="Courier New"/>
                <a:cs typeface="Courier New"/>
              </a:rPr>
              <a:t>signingkey</a:t>
            </a:r>
            <a:r>
              <a:rPr lang="en-US" sz="1200" dirty="0">
                <a:latin typeface="Courier New"/>
                <a:cs typeface="Courier New"/>
              </a:rPr>
              <a:t> = 2E23C648</a:t>
            </a:r>
          </a:p>
          <a:p>
            <a:r>
              <a:rPr lang="en-US" sz="1200" dirty="0">
                <a:latin typeface="Courier New"/>
                <a:cs typeface="Courier New"/>
              </a:rPr>
              <a:t>[core]</a:t>
            </a:r>
          </a:p>
          <a:p>
            <a:r>
              <a:rPr lang="en-US" sz="1200" dirty="0">
                <a:latin typeface="Courier New"/>
                <a:cs typeface="Courier New"/>
              </a:rPr>
              <a:t>	</a:t>
            </a:r>
            <a:r>
              <a:rPr lang="en-US" sz="1200" dirty="0" err="1">
                <a:latin typeface="Courier New"/>
                <a:cs typeface="Courier New"/>
              </a:rPr>
              <a:t>excludesfile</a:t>
            </a:r>
            <a:r>
              <a:rPr lang="en-US" sz="1200" dirty="0">
                <a:latin typeface="Courier New"/>
                <a:cs typeface="Courier New"/>
              </a:rPr>
              <a:t> = /Users/mac/.</a:t>
            </a:r>
            <a:r>
              <a:rPr lang="en-US" sz="1200" dirty="0" err="1">
                <a:latin typeface="Courier New"/>
                <a:cs typeface="Courier New"/>
              </a:rPr>
              <a:t>gitignore_global</a:t>
            </a:r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[difftool "</a:t>
            </a:r>
            <a:r>
              <a:rPr lang="en-US" sz="1200" dirty="0" err="1">
                <a:latin typeface="Courier New"/>
                <a:cs typeface="Courier New"/>
              </a:rPr>
              <a:t>sourcetree</a:t>
            </a:r>
            <a:r>
              <a:rPr lang="en-US" sz="1200" dirty="0">
                <a:latin typeface="Courier New"/>
                <a:cs typeface="Courier New"/>
              </a:rPr>
              <a:t>"]</a:t>
            </a:r>
          </a:p>
          <a:p>
            <a:r>
              <a:rPr lang="en-US" sz="1200" dirty="0">
                <a:latin typeface="Courier New"/>
                <a:cs typeface="Courier New"/>
              </a:rPr>
              <a:t>	</a:t>
            </a:r>
            <a:r>
              <a:rPr lang="en-US" sz="1200" dirty="0" err="1">
                <a:latin typeface="Courier New"/>
                <a:cs typeface="Courier New"/>
              </a:rPr>
              <a:t>cmd</a:t>
            </a:r>
            <a:r>
              <a:rPr lang="en-US" sz="1200" dirty="0">
                <a:latin typeface="Courier New"/>
                <a:cs typeface="Courier New"/>
              </a:rPr>
              <a:t> = </a:t>
            </a:r>
            <a:r>
              <a:rPr lang="en-US" sz="1200" dirty="0" err="1">
                <a:latin typeface="Courier New"/>
                <a:cs typeface="Courier New"/>
              </a:rPr>
              <a:t>opendiff</a:t>
            </a:r>
            <a:r>
              <a:rPr lang="en-US" sz="1200" dirty="0">
                <a:latin typeface="Courier New"/>
                <a:cs typeface="Courier New"/>
              </a:rPr>
              <a:t> \"$LOCAL\" \"$REMOTE\"</a:t>
            </a:r>
          </a:p>
          <a:p>
            <a:r>
              <a:rPr lang="en-US" sz="1200" dirty="0">
                <a:latin typeface="Courier New"/>
                <a:cs typeface="Courier New"/>
              </a:rPr>
              <a:t>	path = </a:t>
            </a:r>
          </a:p>
          <a:p>
            <a:r>
              <a:rPr lang="en-US" sz="1200" dirty="0">
                <a:latin typeface="Courier New"/>
                <a:cs typeface="Courier New"/>
              </a:rPr>
              <a:t>[mergetool "</a:t>
            </a:r>
            <a:r>
              <a:rPr lang="en-US" sz="1200" dirty="0" err="1">
                <a:latin typeface="Courier New"/>
                <a:cs typeface="Courier New"/>
              </a:rPr>
              <a:t>sourcetree</a:t>
            </a:r>
            <a:r>
              <a:rPr lang="en-US" sz="1200" dirty="0">
                <a:latin typeface="Courier New"/>
                <a:cs typeface="Courier New"/>
              </a:rPr>
              <a:t>"]</a:t>
            </a:r>
          </a:p>
          <a:p>
            <a:r>
              <a:rPr lang="en-US" sz="1200" dirty="0">
                <a:latin typeface="Courier New"/>
                <a:cs typeface="Courier New"/>
              </a:rPr>
              <a:t>	</a:t>
            </a:r>
            <a:r>
              <a:rPr lang="en-US" sz="1200" dirty="0" err="1">
                <a:latin typeface="Courier New"/>
                <a:cs typeface="Courier New"/>
              </a:rPr>
              <a:t>cmd</a:t>
            </a:r>
            <a:r>
              <a:rPr lang="en-US" sz="1200" dirty="0">
                <a:latin typeface="Courier New"/>
                <a:cs typeface="Courier New"/>
              </a:rPr>
              <a:t> = /Applications/</a:t>
            </a:r>
            <a:r>
              <a:rPr lang="en-US" sz="1200" dirty="0" err="1">
                <a:latin typeface="Courier New"/>
                <a:cs typeface="Courier New"/>
              </a:rPr>
              <a:t>SourceTree.app</a:t>
            </a:r>
            <a:r>
              <a:rPr lang="en-US" sz="1200" dirty="0">
                <a:latin typeface="Courier New"/>
                <a:cs typeface="Courier New"/>
              </a:rPr>
              <a:t>/Contents/Resources/</a:t>
            </a:r>
            <a:r>
              <a:rPr lang="en-US" sz="1200" dirty="0" err="1">
                <a:latin typeface="Courier New"/>
                <a:cs typeface="Courier New"/>
              </a:rPr>
              <a:t>opendiff-w.sh</a:t>
            </a:r>
            <a:r>
              <a:rPr lang="en-US" sz="1200" dirty="0">
                <a:latin typeface="Courier New"/>
                <a:cs typeface="Courier New"/>
              </a:rPr>
              <a:t> \"$LOCAL\" \"$REMOTE\" -ancestor \"$BASE\" -merge \"$MERGED\"</a:t>
            </a:r>
          </a:p>
          <a:p>
            <a:r>
              <a:rPr lang="en-US" sz="1200" dirty="0">
                <a:latin typeface="Courier New"/>
                <a:cs typeface="Courier New"/>
              </a:rPr>
              <a:t>	</a:t>
            </a:r>
            <a:r>
              <a:rPr lang="en-US" sz="1200" dirty="0" err="1">
                <a:latin typeface="Courier New"/>
                <a:cs typeface="Courier New"/>
              </a:rPr>
              <a:t>trustExitCode</a:t>
            </a:r>
            <a:r>
              <a:rPr lang="en-US" sz="1200" dirty="0">
                <a:latin typeface="Courier New"/>
                <a:cs typeface="Courier New"/>
              </a:rPr>
              <a:t> = true</a:t>
            </a:r>
          </a:p>
          <a:p>
            <a:r>
              <a:rPr lang="en-US" sz="1200" dirty="0">
                <a:latin typeface="Courier New"/>
                <a:cs typeface="Courier New"/>
              </a:rPr>
              <a:t>[color]</a:t>
            </a:r>
          </a:p>
          <a:p>
            <a:r>
              <a:rPr lang="en-US" sz="1200" dirty="0">
                <a:latin typeface="Courier New"/>
                <a:cs typeface="Courier New"/>
              </a:rPr>
              <a:t>	</a:t>
            </a:r>
            <a:r>
              <a:rPr lang="en-US" sz="1200" dirty="0" err="1">
                <a:latin typeface="Courier New"/>
                <a:cs typeface="Courier New"/>
              </a:rPr>
              <a:t>ui</a:t>
            </a:r>
            <a:r>
              <a:rPr lang="en-US" sz="1200" dirty="0">
                <a:latin typeface="Courier New"/>
                <a:cs typeface="Courier New"/>
              </a:rPr>
              <a:t> = auto</a:t>
            </a:r>
          </a:p>
          <a:p>
            <a:r>
              <a:rPr lang="en-US" sz="1200" dirty="0">
                <a:latin typeface="Courier New"/>
                <a:cs typeface="Courier New"/>
              </a:rPr>
              <a:t>[alias]</a:t>
            </a:r>
          </a:p>
          <a:p>
            <a:r>
              <a:rPr lang="en-US" sz="1200" dirty="0">
                <a:latin typeface="Courier New"/>
                <a:cs typeface="Courier New"/>
              </a:rPr>
              <a:t>  </a:t>
            </a:r>
            <a:r>
              <a:rPr lang="en-US" sz="1200" dirty="0" err="1">
                <a:latin typeface="Courier New"/>
                <a:cs typeface="Courier New"/>
              </a:rPr>
              <a:t>pu</a:t>
            </a:r>
            <a:r>
              <a:rPr lang="en-US" sz="1200" dirty="0">
                <a:latin typeface="Courier New"/>
                <a:cs typeface="Courier New"/>
              </a:rPr>
              <a:t> = !"git fetch origin -v; git fetch upstream -v; git merge upstream/master"</a:t>
            </a:r>
          </a:p>
          <a:p>
            <a:r>
              <a:rPr lang="en-US" sz="1200" dirty="0">
                <a:latin typeface="Courier New"/>
                <a:cs typeface="Courier New"/>
              </a:rPr>
              <a:t>  </a:t>
            </a:r>
            <a:r>
              <a:rPr lang="en-US" sz="1200" dirty="0" err="1">
                <a:latin typeface="Courier New"/>
                <a:cs typeface="Courier New"/>
              </a:rPr>
              <a:t>lg</a:t>
            </a:r>
            <a:r>
              <a:rPr lang="en-US" sz="1200" dirty="0">
                <a:latin typeface="Courier New"/>
                <a:cs typeface="Courier New"/>
              </a:rPr>
              <a:t> = log --pretty='%</a:t>
            </a:r>
            <a:r>
              <a:rPr lang="en-US" sz="1200" dirty="0" err="1">
                <a:latin typeface="Courier New"/>
                <a:cs typeface="Courier New"/>
              </a:rPr>
              <a:t>Cred%h%Creset</a:t>
            </a:r>
            <a:r>
              <a:rPr lang="en-US" sz="1200" dirty="0">
                <a:latin typeface="Courier New"/>
                <a:cs typeface="Courier New"/>
              </a:rPr>
              <a:t> | %C(yellow)%</a:t>
            </a:r>
            <a:r>
              <a:rPr lang="en-US" sz="1200" dirty="0" err="1">
                <a:latin typeface="Courier New"/>
                <a:cs typeface="Courier New"/>
              </a:rPr>
              <a:t>d%Creset</a:t>
            </a:r>
            <a:r>
              <a:rPr lang="en-US" sz="1200" dirty="0">
                <a:latin typeface="Courier New"/>
                <a:cs typeface="Courier New"/>
              </a:rPr>
              <a:t> %s %</a:t>
            </a:r>
            <a:r>
              <a:rPr lang="en-US" sz="1200" dirty="0" err="1">
                <a:latin typeface="Courier New"/>
                <a:cs typeface="Courier New"/>
              </a:rPr>
              <a:t>Cgreen</a:t>
            </a:r>
            <a:r>
              <a:rPr lang="en-US" sz="1200" dirty="0">
                <a:latin typeface="Courier New"/>
                <a:cs typeface="Courier New"/>
              </a:rPr>
              <a:t>(%</a:t>
            </a:r>
            <a:r>
              <a:rPr lang="en-US" sz="1200" dirty="0" err="1">
                <a:latin typeface="Courier New"/>
                <a:cs typeface="Courier New"/>
              </a:rPr>
              <a:t>cr</a:t>
            </a:r>
            <a:r>
              <a:rPr lang="en-US" sz="1200" dirty="0">
                <a:latin typeface="Courier New"/>
                <a:cs typeface="Courier New"/>
              </a:rPr>
              <a:t>)%</a:t>
            </a:r>
            <a:r>
              <a:rPr lang="en-US" sz="1200" dirty="0" err="1">
                <a:latin typeface="Courier New"/>
                <a:cs typeface="Courier New"/>
              </a:rPr>
              <a:t>Creset</a:t>
            </a:r>
            <a:r>
              <a:rPr lang="en-US" sz="1200" dirty="0">
                <a:latin typeface="Courier New"/>
                <a:cs typeface="Courier New"/>
              </a:rPr>
              <a:t> %</a:t>
            </a:r>
            <a:r>
              <a:rPr lang="en-US" sz="1200" dirty="0" err="1">
                <a:latin typeface="Courier New"/>
                <a:cs typeface="Courier New"/>
              </a:rPr>
              <a:t>Ccyan</a:t>
            </a:r>
            <a:r>
              <a:rPr lang="en-US" sz="1200" dirty="0">
                <a:latin typeface="Courier New"/>
                <a:cs typeface="Courier New"/>
              </a:rPr>
              <a:t>[%an]%</a:t>
            </a:r>
            <a:r>
              <a:rPr lang="en-US" sz="1200" dirty="0" err="1">
                <a:latin typeface="Courier New"/>
                <a:cs typeface="Courier New"/>
              </a:rPr>
              <a:t>Creset</a:t>
            </a:r>
            <a:r>
              <a:rPr lang="en-US" sz="1200" dirty="0">
                <a:latin typeface="Courier New"/>
                <a:cs typeface="Courier New"/>
              </a:rPr>
              <a:t>' --graph</a:t>
            </a:r>
          </a:p>
        </p:txBody>
      </p:sp>
    </p:spTree>
    <p:extLst>
      <p:ext uri="{BB962C8B-B14F-4D97-AF65-F5344CB8AC3E}">
        <p14:creationId xmlns:p14="http://schemas.microsoft.com/office/powerpoint/2010/main" val="1044282999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 dirty="0">
                <a:latin typeface="Open Sans" charset="0"/>
                <a:ea typeface="ＭＳ Ｐゴシック" charset="0"/>
                <a:cs typeface="Open Sans" charset="0"/>
              </a:rPr>
              <a:t>C</a:t>
            </a:r>
            <a:r>
              <a:rPr lang="en-US" dirty="0" smtClean="0">
                <a:latin typeface="Open Sans" charset="0"/>
                <a:ea typeface="ＭＳ Ｐゴシック" charset="0"/>
                <a:cs typeface="Open Sans" charset="0"/>
              </a:rPr>
              <a:t>ommit individual hunk</a:t>
            </a:r>
            <a:endParaRPr lang="en-US" dirty="0">
              <a:latin typeface="Open Sans" charset="0"/>
              <a:ea typeface="ＭＳ Ｐゴシック" charset="0"/>
              <a:cs typeface="Open Sans" charset="0"/>
            </a:endParaRPr>
          </a:p>
        </p:txBody>
      </p:sp>
      <p:sp>
        <p:nvSpPr>
          <p:cNvPr id="39939" name="Rectangle 4"/>
          <p:cNvSpPr>
            <a:spLocks noChangeArrowheads="1"/>
          </p:cNvSpPr>
          <p:nvPr/>
        </p:nvSpPr>
        <p:spPr bwMode="auto">
          <a:xfrm>
            <a:off x="593725" y="4557713"/>
            <a:ext cx="6043613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900" dirty="0" smtClean="0">
                <a:latin typeface="Open Sans" charset="0"/>
              </a:rPr>
              <a:t>Atlassian SourceTree</a:t>
            </a:r>
            <a:endParaRPr lang="en-US" sz="900" dirty="0">
              <a:latin typeface="Open Sans" charset="0"/>
            </a:endParaRPr>
          </a:p>
        </p:txBody>
      </p:sp>
      <p:pic>
        <p:nvPicPr>
          <p:cNvPr id="3" name="Picture 2" descr="Screen Shot 2016-09-04 at 6.37.3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938" y="166687"/>
            <a:ext cx="8167670" cy="4391026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6603920" y="149974"/>
            <a:ext cx="2540080" cy="451260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15443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 dirty="0" smtClean="0">
                <a:latin typeface="Open Sans" charset="0"/>
                <a:ea typeface="ＭＳ Ｐゴシック" charset="0"/>
                <a:cs typeface="Open Sans" charset="0"/>
              </a:rPr>
              <a:t>Basic action verbs</a:t>
            </a:r>
            <a:endParaRPr lang="en-US" dirty="0">
              <a:latin typeface="Open Sans" charset="0"/>
              <a:ea typeface="ＭＳ Ｐゴシック" charset="0"/>
              <a:cs typeface="Open Sans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64131" y="4711275"/>
            <a:ext cx="789151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dirty="0"/>
              <a:t>http://zeroturnaround.com/rebellabs/git-commands-and-best-practices-cheat-sheet/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058" y="282200"/>
            <a:ext cx="8090110" cy="3418574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6420047" y="1963908"/>
            <a:ext cx="822960" cy="31751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3033407" y="2468627"/>
            <a:ext cx="1387932" cy="31751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2222206" y="1922746"/>
            <a:ext cx="822960" cy="31751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2257098" y="511075"/>
            <a:ext cx="822960" cy="31751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4420955" y="516473"/>
            <a:ext cx="822960" cy="31751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6513732" y="521871"/>
            <a:ext cx="822960" cy="31751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342182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9" name="Straight Arrow Connector 118"/>
          <p:cNvCxnSpPr/>
          <p:nvPr/>
        </p:nvCxnSpPr>
        <p:spPr>
          <a:xfrm flipH="1">
            <a:off x="4152601" y="1724332"/>
            <a:ext cx="1343321" cy="0"/>
          </a:xfrm>
          <a:prstGeom prst="straightConnector1">
            <a:avLst/>
          </a:prstGeom>
          <a:ln w="12700">
            <a:solidFill>
              <a:srgbClr val="1F914D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4050431" y="1431931"/>
            <a:ext cx="12169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reset --hard</a:t>
            </a:r>
            <a:endParaRPr lang="en-US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cxnSp>
        <p:nvCxnSpPr>
          <p:cNvPr id="114" name="Straight Arrow Connector 113"/>
          <p:cNvCxnSpPr>
            <a:cxnSpLocks noChangeShapeType="1"/>
          </p:cNvCxnSpPr>
          <p:nvPr/>
        </p:nvCxnSpPr>
        <p:spPr bwMode="auto">
          <a:xfrm flipH="1">
            <a:off x="6188412" y="1280323"/>
            <a:ext cx="1138237" cy="4469"/>
          </a:xfrm>
          <a:prstGeom prst="straightConnector1">
            <a:avLst/>
          </a:prstGeom>
          <a:noFill/>
          <a:ln w="25400">
            <a:solidFill>
              <a:srgbClr val="1F914D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" name="Straight Arrow Connector 91"/>
          <p:cNvCxnSpPr>
            <a:cxnSpLocks noChangeShapeType="1"/>
            <a:stCxn id="79" idx="1"/>
          </p:cNvCxnSpPr>
          <p:nvPr/>
        </p:nvCxnSpPr>
        <p:spPr bwMode="auto">
          <a:xfrm flipH="1" flipV="1">
            <a:off x="6232528" y="2788744"/>
            <a:ext cx="1008729" cy="547067"/>
          </a:xfrm>
          <a:prstGeom prst="straightConnector1">
            <a:avLst/>
          </a:prstGeom>
          <a:noFill/>
          <a:ln w="25400">
            <a:solidFill>
              <a:srgbClr val="1F914D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4" name="Straight Arrow Connector 73"/>
          <p:cNvCxnSpPr>
            <a:cxnSpLocks noChangeShapeType="1"/>
          </p:cNvCxnSpPr>
          <p:nvPr/>
        </p:nvCxnSpPr>
        <p:spPr bwMode="auto">
          <a:xfrm flipH="1">
            <a:off x="1874449" y="1178156"/>
            <a:ext cx="1320988" cy="0"/>
          </a:xfrm>
          <a:prstGeom prst="straightConnector1">
            <a:avLst/>
          </a:prstGeom>
          <a:noFill/>
          <a:ln w="12700">
            <a:solidFill>
              <a:srgbClr val="1F914D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891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 dirty="0" smtClean="0">
                <a:latin typeface="Open Sans" charset="0"/>
                <a:ea typeface="ＭＳ Ｐゴシック" charset="0"/>
                <a:cs typeface="Open Sans" charset="0"/>
              </a:rPr>
              <a:t>Git command map</a:t>
            </a:r>
            <a:endParaRPr lang="en-US" dirty="0">
              <a:latin typeface="Open Sans" charset="0"/>
              <a:ea typeface="ＭＳ Ｐゴシック" charset="0"/>
              <a:cs typeface="Open Sans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885246" y="1386372"/>
            <a:ext cx="1315696" cy="0"/>
          </a:xfrm>
          <a:prstGeom prst="straightConnector1">
            <a:avLst/>
          </a:prstGeom>
          <a:ln w="12700">
            <a:solidFill>
              <a:srgbClr val="1F914D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486909" y="1123316"/>
            <a:ext cx="6715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add</a:t>
            </a:r>
            <a:endParaRPr lang="en-US" b="1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095514" y="907236"/>
            <a:ext cx="1038225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commit</a:t>
            </a:r>
            <a:endParaRPr lang="en-US" b="1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149172" y="1534010"/>
            <a:ext cx="7613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push</a:t>
            </a:r>
            <a:endParaRPr lang="en-US" b="1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cxnSp>
        <p:nvCxnSpPr>
          <p:cNvPr id="21" name="Straight Arrow Connector 20"/>
          <p:cNvCxnSpPr>
            <a:cxnSpLocks noChangeShapeType="1"/>
          </p:cNvCxnSpPr>
          <p:nvPr/>
        </p:nvCxnSpPr>
        <p:spPr bwMode="auto">
          <a:xfrm flipH="1">
            <a:off x="1885641" y="2985558"/>
            <a:ext cx="3464586" cy="350253"/>
          </a:xfrm>
          <a:prstGeom prst="straightConnector1">
            <a:avLst/>
          </a:prstGeom>
          <a:noFill/>
          <a:ln w="12700">
            <a:solidFill>
              <a:srgbClr val="1F914D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4792281" y="2980070"/>
            <a:ext cx="8699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r"/>
            <a:r>
              <a:rPr lang="en-US" b="1" dirty="0" smtClean="0">
                <a:solidFill>
                  <a:srgbClr val="008000"/>
                </a:solidFill>
                <a:latin typeface="Open Sans" charset="0"/>
              </a:rPr>
              <a:t>branch</a:t>
            </a:r>
            <a:endParaRPr lang="en-US" dirty="0">
              <a:solidFill>
                <a:srgbClr val="008000"/>
              </a:solidFill>
              <a:latin typeface="Open Sans" charset="0"/>
            </a:endParaRPr>
          </a:p>
        </p:txBody>
      </p:sp>
      <p:cxnSp>
        <p:nvCxnSpPr>
          <p:cNvPr id="31" name="Straight Arrow Connector 30"/>
          <p:cNvCxnSpPr>
            <a:cxnSpLocks noChangeShapeType="1"/>
          </p:cNvCxnSpPr>
          <p:nvPr/>
        </p:nvCxnSpPr>
        <p:spPr bwMode="auto">
          <a:xfrm flipH="1">
            <a:off x="6188969" y="2258431"/>
            <a:ext cx="1047750" cy="9525"/>
          </a:xfrm>
          <a:prstGeom prst="straightConnector1">
            <a:avLst/>
          </a:prstGeom>
          <a:noFill/>
          <a:ln w="25400">
            <a:solidFill>
              <a:srgbClr val="1F914D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" name="TextBox 31"/>
          <p:cNvSpPr txBox="1"/>
          <p:nvPr/>
        </p:nvSpPr>
        <p:spPr>
          <a:xfrm>
            <a:off x="6532292" y="1966498"/>
            <a:ext cx="779463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pull</a:t>
            </a:r>
            <a:endParaRPr lang="en-US" b="1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cxnSp>
        <p:nvCxnSpPr>
          <p:cNvPr id="34" name="Straight Arrow Connector 33"/>
          <p:cNvCxnSpPr>
            <a:cxnSpLocks noChangeShapeType="1"/>
          </p:cNvCxnSpPr>
          <p:nvPr/>
        </p:nvCxnSpPr>
        <p:spPr bwMode="auto">
          <a:xfrm>
            <a:off x="6194697" y="1824242"/>
            <a:ext cx="1058294" cy="9088"/>
          </a:xfrm>
          <a:prstGeom prst="straightConnector1">
            <a:avLst/>
          </a:prstGeom>
          <a:noFill/>
          <a:ln w="25400">
            <a:solidFill>
              <a:srgbClr val="1F914D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Rounded Rectangle 5"/>
          <p:cNvSpPr/>
          <p:nvPr/>
        </p:nvSpPr>
        <p:spPr>
          <a:xfrm>
            <a:off x="5232251" y="998760"/>
            <a:ext cx="965000" cy="2070582"/>
          </a:xfrm>
          <a:prstGeom prst="roundRect">
            <a:avLst/>
          </a:prstGeom>
          <a:solidFill>
            <a:srgbClr val="0080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defRPr/>
            </a:pPr>
            <a:r>
              <a:rPr lang="en-US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local .git</a:t>
            </a:r>
          </a:p>
          <a:p>
            <a:pPr algn="ctr">
              <a:defRPr/>
            </a:pPr>
            <a:endParaRPr lang="en-US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2608415" y="3173558"/>
            <a:ext cx="233237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b="1" dirty="0" smtClean="0">
                <a:solidFill>
                  <a:srgbClr val="008000"/>
                </a:solidFill>
                <a:latin typeface="Open Sans" charset="0"/>
              </a:rPr>
              <a:t>checkout </a:t>
            </a:r>
            <a:r>
              <a:rPr lang="en-US" i="1" dirty="0" smtClean="0">
                <a:solidFill>
                  <a:srgbClr val="008000"/>
                </a:solidFill>
                <a:latin typeface="Open Sans" charset="0"/>
              </a:rPr>
              <a:t>branch : commit                     </a:t>
            </a:r>
            <a:endParaRPr lang="en-US" i="1" dirty="0">
              <a:solidFill>
                <a:srgbClr val="008000"/>
              </a:solidFill>
              <a:latin typeface="Open Sans" charset="0"/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H="1">
            <a:off x="1875901" y="1732332"/>
            <a:ext cx="1343321" cy="0"/>
          </a:xfrm>
          <a:prstGeom prst="straightConnector1">
            <a:avLst/>
          </a:prstGeom>
          <a:ln w="12700">
            <a:solidFill>
              <a:srgbClr val="1F914D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460648" y="1674899"/>
            <a:ext cx="812800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revert</a:t>
            </a:r>
            <a:endParaRPr lang="en-US" b="1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cxnSp>
        <p:nvCxnSpPr>
          <p:cNvPr id="39" name="Straight Arrow Connector 38"/>
          <p:cNvCxnSpPr>
            <a:cxnSpLocks noChangeShapeType="1"/>
          </p:cNvCxnSpPr>
          <p:nvPr/>
        </p:nvCxnSpPr>
        <p:spPr bwMode="auto">
          <a:xfrm flipH="1">
            <a:off x="1874449" y="775863"/>
            <a:ext cx="5437306" cy="0"/>
          </a:xfrm>
          <a:prstGeom prst="straightConnector1">
            <a:avLst/>
          </a:prstGeom>
          <a:noFill/>
          <a:ln w="25400">
            <a:solidFill>
              <a:srgbClr val="1F914D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" name="TextBox 39"/>
          <p:cNvSpPr txBox="1"/>
          <p:nvPr/>
        </p:nvSpPr>
        <p:spPr>
          <a:xfrm>
            <a:off x="6662146" y="875492"/>
            <a:ext cx="779463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clone</a:t>
            </a:r>
            <a:endParaRPr lang="en-US" b="1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131406" y="978075"/>
            <a:ext cx="785813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init</a:t>
            </a:r>
            <a:endParaRPr lang="en-US" b="1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276606" y="1088209"/>
            <a:ext cx="884238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-</a:t>
            </a:r>
            <a:r>
              <a:rPr lang="en-US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-amend</a:t>
            </a:r>
            <a:endParaRPr lang="en-US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292201" y="224646"/>
            <a:ext cx="1000125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FF0000"/>
                </a:solidFill>
                <a:latin typeface="Open Sans"/>
                <a:ea typeface="+mn-ea"/>
                <a:cs typeface="+mn-cs"/>
              </a:rPr>
              <a:t>status </a:t>
            </a:r>
            <a:r>
              <a:rPr lang="en-US" b="1" dirty="0">
                <a:solidFill>
                  <a:srgbClr val="FF0000"/>
                </a:solidFill>
                <a:latin typeface="Open Sans"/>
                <a:ea typeface="+mn-ea"/>
                <a:cs typeface="+mn-cs"/>
              </a:rPr>
              <a:t>-s</a:t>
            </a:r>
          </a:p>
        </p:txBody>
      </p:sp>
      <p:sp>
        <p:nvSpPr>
          <p:cNvPr id="57" name="Left Brace 56"/>
          <p:cNvSpPr/>
          <p:nvPr/>
        </p:nvSpPr>
        <p:spPr>
          <a:xfrm rot="5400000">
            <a:off x="3972776" y="-2629968"/>
            <a:ext cx="242242" cy="6275619"/>
          </a:xfrm>
          <a:prstGeom prst="leftBrace">
            <a:avLst/>
          </a:prstGeom>
          <a:ln>
            <a:solidFill>
              <a:schemeClr val="bg1">
                <a:lumMod val="75000"/>
              </a:schemeClr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1000">
              <a:latin typeface="Open Sans" charset="0"/>
              <a:ea typeface="ＭＳ Ｐゴシック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6131833" y="1803482"/>
            <a:ext cx="971702" cy="2555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  <a:latin typeface="Open Sans"/>
              </a:rPr>
              <a:t>.gitignore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259079" y="1161446"/>
            <a:ext cx="93933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b="1" dirty="0" smtClean="0">
                <a:solidFill>
                  <a:srgbClr val="FFFFFF"/>
                </a:solidFill>
                <a:latin typeface="Open Sans"/>
                <a:ea typeface="+mn-ea"/>
                <a:cs typeface="+mn-cs"/>
              </a:rPr>
              <a:t>log (lol)</a:t>
            </a:r>
            <a:endParaRPr lang="en-US" b="1" dirty="0">
              <a:solidFill>
                <a:srgbClr val="FFFFFF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260375" y="2230430"/>
            <a:ext cx="874712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fetch</a:t>
            </a:r>
            <a:endParaRPr lang="en-US" b="1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5714428" y="2981087"/>
            <a:ext cx="1052512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remote</a:t>
            </a:r>
            <a:r>
              <a:rPr lang="en-US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 </a:t>
            </a:r>
            <a:r>
              <a:rPr lang="en-US" dirty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-v</a:t>
            </a:r>
          </a:p>
        </p:txBody>
      </p:sp>
      <p:cxnSp>
        <p:nvCxnSpPr>
          <p:cNvPr id="78" name="Straight Arrow Connector 77"/>
          <p:cNvCxnSpPr/>
          <p:nvPr/>
        </p:nvCxnSpPr>
        <p:spPr>
          <a:xfrm flipH="1" flipV="1">
            <a:off x="6524404" y="2150904"/>
            <a:ext cx="555625" cy="4763"/>
          </a:xfrm>
          <a:prstGeom prst="straightConnector1">
            <a:avLst/>
          </a:prstGeom>
          <a:ln>
            <a:solidFill>
              <a:schemeClr val="tx1"/>
            </a:solidFill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cxnSpLocks noChangeShapeType="1"/>
          </p:cNvCxnSpPr>
          <p:nvPr/>
        </p:nvCxnSpPr>
        <p:spPr bwMode="auto">
          <a:xfrm>
            <a:off x="3535008" y="1754002"/>
            <a:ext cx="0" cy="991211"/>
          </a:xfrm>
          <a:prstGeom prst="straightConnector1">
            <a:avLst/>
          </a:prstGeom>
          <a:noFill/>
          <a:ln w="12700">
            <a:solidFill>
              <a:srgbClr val="1F914D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" name="TextBox 81"/>
          <p:cNvSpPr txBox="1"/>
          <p:nvPr/>
        </p:nvSpPr>
        <p:spPr>
          <a:xfrm>
            <a:off x="1875901" y="2247857"/>
            <a:ext cx="124511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stash save</a:t>
            </a:r>
            <a:endParaRPr lang="en-US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cxnSp>
        <p:nvCxnSpPr>
          <p:cNvPr id="83" name="Straight Arrow Connector 82"/>
          <p:cNvCxnSpPr>
            <a:cxnSpLocks noChangeShapeType="1"/>
          </p:cNvCxnSpPr>
          <p:nvPr/>
        </p:nvCxnSpPr>
        <p:spPr bwMode="auto">
          <a:xfrm flipV="1">
            <a:off x="3621393" y="1800236"/>
            <a:ext cx="0" cy="911224"/>
          </a:xfrm>
          <a:prstGeom prst="straightConnector1">
            <a:avLst/>
          </a:prstGeom>
          <a:noFill/>
          <a:ln w="12700">
            <a:solidFill>
              <a:srgbClr val="1F914D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4" name="TextBox 83"/>
          <p:cNvSpPr txBox="1"/>
          <p:nvPr/>
        </p:nvSpPr>
        <p:spPr>
          <a:xfrm>
            <a:off x="1890700" y="2437436"/>
            <a:ext cx="1347787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stash </a:t>
            </a:r>
            <a:r>
              <a:rPr lang="en-US" dirty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pop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993465" y="729506"/>
            <a:ext cx="892175" cy="2946836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defRPr/>
            </a:pPr>
            <a:endParaRPr lang="en-US" sz="12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r>
              <a:rPr lang="en-US" sz="12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Working</a:t>
            </a:r>
            <a:r>
              <a:rPr lang="en-US" sz="1200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 </a:t>
            </a:r>
            <a:r>
              <a:rPr lang="en-US" sz="12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directory</a:t>
            </a:r>
          </a:p>
          <a:p>
            <a:pPr algn="ctr">
              <a:defRPr/>
            </a:pPr>
            <a:r>
              <a:rPr lang="en-US" sz="1200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tree</a:t>
            </a:r>
          </a:p>
          <a:p>
            <a:pPr algn="ctr">
              <a:defRPr/>
            </a:pPr>
            <a:endParaRPr lang="en-US" sz="12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</p:txBody>
      </p:sp>
      <p:sp>
        <p:nvSpPr>
          <p:cNvPr id="80" name="Rounded Rectangle 79"/>
          <p:cNvSpPr/>
          <p:nvPr/>
        </p:nvSpPr>
        <p:spPr>
          <a:xfrm>
            <a:off x="3084013" y="2750030"/>
            <a:ext cx="772354" cy="270111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i="1" dirty="0" smtClean="0">
                <a:solidFill>
                  <a:schemeClr val="bg1"/>
                </a:solidFill>
                <a:latin typeface="Open Sans"/>
              </a:rPr>
              <a:t>stash</a:t>
            </a:r>
            <a:endParaRPr lang="en-US" i="1" dirty="0">
              <a:solidFill>
                <a:schemeClr val="bg1"/>
              </a:solidFill>
              <a:latin typeface="Open Sans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885246" y="2058278"/>
            <a:ext cx="10384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stash</a:t>
            </a:r>
            <a:r>
              <a:rPr lang="en-US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 </a:t>
            </a:r>
            <a:r>
              <a:rPr lang="en-US" dirty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list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890700" y="2601950"/>
            <a:ext cx="1230312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stash </a:t>
            </a:r>
            <a:r>
              <a:rPr lang="en-US" dirty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apply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17277" y="924644"/>
            <a:ext cx="8778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FFFFFF"/>
                </a:solidFill>
                <a:latin typeface="Open Sans"/>
                <a:ea typeface="+mn-ea"/>
                <a:cs typeface="+mn-cs"/>
              </a:rPr>
              <a:t>$ </a:t>
            </a:r>
            <a:r>
              <a:rPr lang="en-US" dirty="0" smtClean="0">
                <a:solidFill>
                  <a:srgbClr val="FFFFFF"/>
                </a:solidFill>
                <a:latin typeface="Open Sans"/>
                <a:ea typeface="+mn-ea"/>
                <a:cs typeface="+mn-cs"/>
              </a:rPr>
              <a:t>mkdir</a:t>
            </a:r>
            <a:endParaRPr lang="en-US" dirty="0">
              <a:solidFill>
                <a:srgbClr val="FFFFFF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017277" y="2111759"/>
            <a:ext cx="8778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FFFFFF"/>
                </a:solidFill>
                <a:latin typeface="Open Sans"/>
                <a:ea typeface="+mn-ea"/>
                <a:cs typeface="+mn-cs"/>
              </a:rPr>
              <a:t>$ rm -rf</a:t>
            </a:r>
          </a:p>
        </p:txBody>
      </p:sp>
      <p:sp>
        <p:nvSpPr>
          <p:cNvPr id="56" name="TextBox 55"/>
          <p:cNvSpPr txBox="1">
            <a:spLocks noChangeArrowheads="1"/>
          </p:cNvSpPr>
          <p:nvPr/>
        </p:nvSpPr>
        <p:spPr bwMode="auto">
          <a:xfrm>
            <a:off x="4595690" y="1250615"/>
            <a:ext cx="6667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r"/>
            <a:r>
              <a:rPr lang="en-US" b="1" dirty="0" smtClean="0">
                <a:solidFill>
                  <a:srgbClr val="008000"/>
                </a:solidFill>
                <a:latin typeface="Open Sans" charset="0"/>
              </a:rPr>
              <a:t>tag</a:t>
            </a:r>
            <a:endParaRPr lang="en-US" dirty="0">
              <a:solidFill>
                <a:srgbClr val="008000"/>
              </a:solidFill>
              <a:latin typeface="Open Sans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175671" y="1860809"/>
            <a:ext cx="1074738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rebase </a:t>
            </a:r>
            <a:r>
              <a:rPr lang="en-US" b="1" dirty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-i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6658433" y="2216508"/>
            <a:ext cx="62068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50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merge</a:t>
            </a:r>
            <a:endParaRPr lang="en-US" sz="1050" b="1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259079" y="1383098"/>
            <a:ext cx="74220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b="1" dirty="0" smtClean="0">
                <a:solidFill>
                  <a:schemeClr val="bg1"/>
                </a:solidFill>
                <a:latin typeface="Open Sans"/>
                <a:ea typeface="+mn-ea"/>
                <a:cs typeface="+mn-cs"/>
              </a:rPr>
              <a:t>reflog</a:t>
            </a:r>
            <a:endParaRPr lang="en-US" b="1" dirty="0">
              <a:solidFill>
                <a:schemeClr val="bg1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360538" y="2232551"/>
            <a:ext cx="779463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diff</a:t>
            </a:r>
            <a:endParaRPr lang="en-US" b="1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4164013" y="2716046"/>
            <a:ext cx="111110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mergetool</a:t>
            </a:r>
            <a:endParaRPr lang="en-US" b="1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800104" y="3531880"/>
            <a:ext cx="2452912" cy="17312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sz="525" dirty="0" smtClean="0">
                <a:solidFill>
                  <a:srgbClr val="BFBFBF"/>
                </a:solidFill>
                <a:latin typeface="Open Sans"/>
                <a:ea typeface="+mn-ea"/>
                <a:cs typeface="+mn-cs"/>
              </a:rPr>
              <a:t>git-commands-v05.pptx @</a:t>
            </a:r>
            <a:r>
              <a:rPr lang="en-US" sz="525" dirty="0">
                <a:solidFill>
                  <a:srgbClr val="BFBFBF"/>
                </a:solidFill>
                <a:latin typeface="Open Sans"/>
                <a:ea typeface="+mn-ea"/>
                <a:cs typeface="+mn-cs"/>
              </a:rPr>
              <a:t>Copyright Wilson Mar </a:t>
            </a:r>
            <a:r>
              <a:rPr lang="en-US" sz="525" dirty="0" smtClean="0">
                <a:solidFill>
                  <a:srgbClr val="BFBFBF"/>
                </a:solidFill>
                <a:latin typeface="Open Sans"/>
                <a:ea typeface="+mn-ea"/>
                <a:cs typeface="+mn-cs"/>
              </a:rPr>
              <a:t>2016. All </a:t>
            </a:r>
            <a:r>
              <a:rPr lang="en-US" sz="525" dirty="0">
                <a:solidFill>
                  <a:srgbClr val="BFBFBF"/>
                </a:solidFill>
                <a:latin typeface="Open Sans"/>
                <a:ea typeface="+mn-ea"/>
                <a:cs typeface="+mn-cs"/>
              </a:rPr>
              <a:t>rights reserved.</a:t>
            </a:r>
          </a:p>
        </p:txBody>
      </p: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3287652" y="717063"/>
            <a:ext cx="96857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FF6600"/>
                </a:solidFill>
                <a:latin typeface="Open Sans" charset="0"/>
              </a:rPr>
              <a:t>staged?</a:t>
            </a:r>
            <a:endParaRPr lang="en-US" b="1" dirty="0">
              <a:solidFill>
                <a:srgbClr val="FF6600"/>
              </a:solidFill>
              <a:latin typeface="Open Sans" charset="0"/>
            </a:endParaRPr>
          </a:p>
        </p:txBody>
      </p:sp>
      <p:sp>
        <p:nvSpPr>
          <p:cNvPr id="86" name="TextBox 85"/>
          <p:cNvSpPr txBox="1">
            <a:spLocks noChangeArrowheads="1"/>
          </p:cNvSpPr>
          <p:nvPr/>
        </p:nvSpPr>
        <p:spPr bwMode="auto">
          <a:xfrm>
            <a:off x="1850930" y="752343"/>
            <a:ext cx="102340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FF6600"/>
                </a:solidFill>
                <a:latin typeface="Open Sans" charset="0"/>
              </a:rPr>
              <a:t>modified?</a:t>
            </a:r>
            <a:endParaRPr lang="en-US" b="1" dirty="0">
              <a:solidFill>
                <a:srgbClr val="FF6600"/>
              </a:solidFill>
              <a:latin typeface="Open Sans" charset="0"/>
            </a:endParaRPr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3633556" y="1724308"/>
            <a:ext cx="98583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FF6600"/>
                </a:solidFill>
                <a:latin typeface="Open Sans" charset="0"/>
              </a:rPr>
              <a:t>deleted?</a:t>
            </a:r>
            <a:endParaRPr lang="en-US" b="1" dirty="0">
              <a:solidFill>
                <a:srgbClr val="FF6600"/>
              </a:solidFill>
              <a:latin typeface="Open Sans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012514" y="1636913"/>
            <a:ext cx="87788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FFFFFF"/>
                </a:solidFill>
                <a:latin typeface="Open Sans"/>
                <a:ea typeface="+mn-ea"/>
                <a:cs typeface="+mn-cs"/>
              </a:rPr>
              <a:t>$ touch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1879533" y="1378327"/>
            <a:ext cx="892175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clean</a:t>
            </a:r>
            <a:endParaRPr lang="en-US" b="1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1007752" y="1399490"/>
            <a:ext cx="8778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FFFFFF"/>
                </a:solidFill>
                <a:latin typeface="Open Sans"/>
                <a:ea typeface="+mn-ea"/>
                <a:cs typeface="+mn-cs"/>
              </a:rPr>
              <a:t>$ ls -al</a:t>
            </a:r>
          </a:p>
        </p:txBody>
      </p:sp>
      <p:sp>
        <p:nvSpPr>
          <p:cNvPr id="67" name="Rounded Rectangle 66"/>
          <p:cNvSpPr/>
          <p:nvPr/>
        </p:nvSpPr>
        <p:spPr>
          <a:xfrm>
            <a:off x="6109844" y="289379"/>
            <a:ext cx="1022029" cy="242887"/>
          </a:xfrm>
          <a:prstGeom prst="roundRect">
            <a:avLst/>
          </a:prstGeom>
          <a:solidFill>
            <a:srgbClr val="0080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Git client</a:t>
            </a:r>
            <a:endParaRPr lang="en-US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</p:txBody>
      </p:sp>
      <p:sp>
        <p:nvSpPr>
          <p:cNvPr id="21561" name="TextBox 68"/>
          <p:cNvSpPr txBox="1">
            <a:spLocks noChangeArrowheads="1"/>
          </p:cNvSpPr>
          <p:nvPr/>
        </p:nvSpPr>
        <p:spPr bwMode="auto">
          <a:xfrm>
            <a:off x="6062808" y="711951"/>
            <a:ext cx="91281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b="1" dirty="0" smtClean="0">
                <a:solidFill>
                  <a:srgbClr val="008000"/>
                </a:solidFill>
                <a:latin typeface="Open Sans" charset="0"/>
              </a:rPr>
              <a:t>config </a:t>
            </a:r>
            <a:endParaRPr lang="en-US" dirty="0">
              <a:solidFill>
                <a:srgbClr val="008000"/>
              </a:solidFill>
              <a:latin typeface="Open Sans" charset="0"/>
            </a:endParaRPr>
          </a:p>
        </p:txBody>
      </p:sp>
      <p:sp>
        <p:nvSpPr>
          <p:cNvPr id="95" name="Rounded Rectangle 94"/>
          <p:cNvSpPr/>
          <p:nvPr/>
        </p:nvSpPr>
        <p:spPr>
          <a:xfrm>
            <a:off x="7241257" y="627286"/>
            <a:ext cx="950983" cy="1784350"/>
          </a:xfrm>
          <a:prstGeom prst="roundRect">
            <a:avLst/>
          </a:prstGeom>
          <a:solidFill>
            <a:srgbClr val="99CC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>
              <a:defRPr/>
            </a:pPr>
            <a:r>
              <a:rPr lang="en-US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your</a:t>
            </a:r>
            <a:br>
              <a:rPr lang="en-US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</a:br>
            <a:r>
              <a:rPr lang="en-US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repo (on</a:t>
            </a:r>
          </a:p>
          <a:p>
            <a:pPr algn="ctr">
              <a:defRPr/>
            </a:pPr>
            <a:r>
              <a:rPr lang="en-US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GitHub</a:t>
            </a:r>
            <a:br>
              <a:rPr lang="en-US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</a:br>
            <a:r>
              <a:rPr lang="en-US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.com)</a:t>
            </a:r>
            <a:endParaRPr lang="en-US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</p:txBody>
      </p:sp>
      <p:sp>
        <p:nvSpPr>
          <p:cNvPr id="76" name="TextBox 75"/>
          <p:cNvSpPr txBox="1">
            <a:spLocks noChangeArrowheads="1"/>
          </p:cNvSpPr>
          <p:nvPr/>
        </p:nvSpPr>
        <p:spPr bwMode="auto">
          <a:xfrm>
            <a:off x="7328865" y="1874998"/>
            <a:ext cx="77946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i="1" dirty="0">
                <a:solidFill>
                  <a:srgbClr val="008000"/>
                </a:solidFill>
                <a:latin typeface="Open Sans" charset="0"/>
              </a:rPr>
              <a:t>master</a:t>
            </a:r>
            <a:endParaRPr lang="en-US" b="1" i="1" dirty="0">
              <a:solidFill>
                <a:srgbClr val="008000"/>
              </a:solidFill>
              <a:latin typeface="Open Sans" charset="0"/>
            </a:endParaRPr>
          </a:p>
        </p:txBody>
      </p:sp>
      <p:sp>
        <p:nvSpPr>
          <p:cNvPr id="97" name="Rectangle 96"/>
          <p:cNvSpPr>
            <a:spLocks noChangeArrowheads="1"/>
          </p:cNvSpPr>
          <p:nvPr/>
        </p:nvSpPr>
        <p:spPr bwMode="auto">
          <a:xfrm>
            <a:off x="5197600" y="714260"/>
            <a:ext cx="95410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dirty="0" smtClean="0">
                <a:latin typeface="Open Sans" charset="0"/>
              </a:rPr>
              <a:t>.</a:t>
            </a:r>
            <a:r>
              <a:rPr lang="en-US" dirty="0" smtClean="0">
                <a:solidFill>
                  <a:schemeClr val="accent2"/>
                </a:solidFill>
                <a:latin typeface="Open Sans" charset="0"/>
              </a:rPr>
              <a:t>gitconfig</a:t>
            </a:r>
            <a:endParaRPr lang="en-US" dirty="0">
              <a:solidFill>
                <a:schemeClr val="accent2"/>
              </a:solidFill>
              <a:latin typeface="Open Sans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094770" y="927616"/>
            <a:ext cx="53237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rgbClr val="008000"/>
                </a:solidFill>
                <a:latin typeface="Open Sans" charset="0"/>
              </a:rPr>
              <a:t>edit</a:t>
            </a:r>
            <a:endParaRPr lang="en-US" i="1" dirty="0">
              <a:latin typeface="Open Sans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009339" y="1874336"/>
            <a:ext cx="87975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FFFFFF"/>
                </a:solidFill>
                <a:latin typeface="Open Sans"/>
                <a:ea typeface="+mn-ea"/>
                <a:cs typeface="+mn-cs"/>
              </a:rPr>
              <a:t>$ echo</a:t>
            </a:r>
          </a:p>
        </p:txBody>
      </p:sp>
      <p:cxnSp>
        <p:nvCxnSpPr>
          <p:cNvPr id="94" name="Straight Arrow Connector 93"/>
          <p:cNvCxnSpPr>
            <a:cxnSpLocks noChangeShapeType="1"/>
          </p:cNvCxnSpPr>
          <p:nvPr/>
        </p:nvCxnSpPr>
        <p:spPr bwMode="auto">
          <a:xfrm flipH="1" flipV="1">
            <a:off x="8019715" y="2422749"/>
            <a:ext cx="11112" cy="551112"/>
          </a:xfrm>
          <a:prstGeom prst="straightConnector1">
            <a:avLst/>
          </a:prstGeom>
          <a:noFill/>
          <a:ln w="25400">
            <a:solidFill>
              <a:srgbClr val="99CC00"/>
            </a:solidFill>
            <a:round/>
            <a:headEnd/>
            <a:tailEnd type="triangle" w="lg" len="lg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8" name="TextBox 97"/>
          <p:cNvSpPr txBox="1"/>
          <p:nvPr/>
        </p:nvSpPr>
        <p:spPr>
          <a:xfrm>
            <a:off x="8007956" y="2661546"/>
            <a:ext cx="595035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99CC00"/>
                </a:solidFill>
                <a:latin typeface="Open Sans"/>
                <a:ea typeface="+mn-ea"/>
                <a:cs typeface="+mn-cs"/>
              </a:rPr>
              <a:t>Fork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8030827" y="2359248"/>
            <a:ext cx="531553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99CC00"/>
                </a:solidFill>
                <a:latin typeface="Open Sans"/>
                <a:ea typeface="+mn-ea"/>
                <a:cs typeface="+mn-cs"/>
              </a:rPr>
              <a:t>Edit</a:t>
            </a:r>
          </a:p>
        </p:txBody>
      </p:sp>
      <p:cxnSp>
        <p:nvCxnSpPr>
          <p:cNvPr id="100" name="Straight Arrow Connector 99"/>
          <p:cNvCxnSpPr>
            <a:cxnSpLocks noChangeShapeType="1"/>
          </p:cNvCxnSpPr>
          <p:nvPr/>
        </p:nvCxnSpPr>
        <p:spPr bwMode="auto">
          <a:xfrm>
            <a:off x="7883484" y="2343490"/>
            <a:ext cx="9276" cy="595028"/>
          </a:xfrm>
          <a:prstGeom prst="straightConnector1">
            <a:avLst/>
          </a:prstGeom>
          <a:noFill/>
          <a:ln w="25400">
            <a:solidFill>
              <a:srgbClr val="99CC00"/>
            </a:solidFill>
            <a:round/>
            <a:headEnd/>
            <a:tailEnd type="triangle" w="lg" len="lg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1" name="TextBox 100"/>
          <p:cNvSpPr txBox="1"/>
          <p:nvPr/>
        </p:nvSpPr>
        <p:spPr>
          <a:xfrm>
            <a:off x="6992078" y="2672466"/>
            <a:ext cx="915635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dirty="0" smtClean="0">
                <a:solidFill>
                  <a:srgbClr val="99CC00"/>
                </a:solidFill>
                <a:latin typeface="Open Sans"/>
                <a:ea typeface="+mn-ea"/>
                <a:cs typeface="+mn-cs"/>
              </a:rPr>
              <a:t>Request</a:t>
            </a:r>
            <a:endParaRPr lang="en-US" b="1" dirty="0">
              <a:solidFill>
                <a:srgbClr val="99CC00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7358506" y="2507658"/>
            <a:ext cx="524978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b="1" dirty="0">
                <a:solidFill>
                  <a:srgbClr val="99CC00"/>
                </a:solidFill>
                <a:latin typeface="Open Sans"/>
                <a:ea typeface="+mn-ea"/>
                <a:cs typeface="+mn-cs"/>
              </a:rPr>
              <a:t>Pull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890700" y="2883435"/>
            <a:ext cx="1347787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stash </a:t>
            </a:r>
            <a:r>
              <a:rPr lang="en-US" dirty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drop</a:t>
            </a:r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7255545" y="1675482"/>
            <a:ext cx="7794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b="1" dirty="0">
                <a:latin typeface="Open Sans" charset="0"/>
              </a:rPr>
              <a:t>origin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007752" y="1162067"/>
            <a:ext cx="8778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FFFFFF"/>
                </a:solidFill>
                <a:latin typeface="Open Sans"/>
                <a:ea typeface="+mn-ea"/>
                <a:cs typeface="+mn-cs"/>
              </a:rPr>
              <a:t>$ cd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870008" y="1725561"/>
            <a:ext cx="17719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200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reset HEAD -- &lt;file&gt;</a:t>
            </a:r>
            <a:endParaRPr lang="en-US" sz="1200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108" name="TextBox 107"/>
          <p:cNvSpPr txBox="1">
            <a:spLocks noChangeArrowheads="1"/>
          </p:cNvSpPr>
          <p:nvPr/>
        </p:nvSpPr>
        <p:spPr bwMode="auto">
          <a:xfrm>
            <a:off x="7333627" y="2067148"/>
            <a:ext cx="83509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i="1" dirty="0" smtClean="0">
                <a:solidFill>
                  <a:srgbClr val="008000"/>
                </a:solidFill>
                <a:latin typeface="Open Sans" charset="0"/>
              </a:rPr>
              <a:t>develop</a:t>
            </a:r>
            <a:endParaRPr lang="en-US" b="1" i="1" dirty="0">
              <a:solidFill>
                <a:srgbClr val="008000"/>
              </a:solidFill>
              <a:latin typeface="Open Sans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5259079" y="967228"/>
            <a:ext cx="936625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b="1" dirty="0" smtClean="0">
                <a:solidFill>
                  <a:srgbClr val="FFFFFF"/>
                </a:solidFill>
                <a:latin typeface="Open Sans"/>
                <a:ea typeface="+mn-ea"/>
                <a:cs typeface="+mn-cs"/>
              </a:rPr>
              <a:t>shortlog</a:t>
            </a:r>
            <a:endParaRPr lang="en-US" b="1" dirty="0">
              <a:solidFill>
                <a:srgbClr val="FFFFFF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5259079" y="2034918"/>
            <a:ext cx="936625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b="1" dirty="0" smtClean="0">
                <a:solidFill>
                  <a:srgbClr val="FFFFFF"/>
                </a:solidFill>
                <a:latin typeface="Open Sans"/>
                <a:ea typeface="+mn-ea"/>
                <a:cs typeface="+mn-cs"/>
              </a:rPr>
              <a:t>show</a:t>
            </a:r>
            <a:endParaRPr lang="en-US" b="1" dirty="0">
              <a:solidFill>
                <a:srgbClr val="FFFFFF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5956977" y="2440336"/>
            <a:ext cx="138977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remote</a:t>
            </a:r>
            <a:r>
              <a:rPr lang="en-US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 </a:t>
            </a:r>
            <a:r>
              <a:rPr lang="en-US" dirty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add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4294292" y="2393239"/>
            <a:ext cx="895350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difftool</a:t>
            </a:r>
            <a:endParaRPr lang="en-US" b="1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112" name="TextBox 111"/>
          <p:cNvSpPr txBox="1">
            <a:spLocks noChangeArrowheads="1"/>
          </p:cNvSpPr>
          <p:nvPr/>
        </p:nvSpPr>
        <p:spPr bwMode="auto">
          <a:xfrm>
            <a:off x="956087" y="467228"/>
            <a:ext cx="117227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dirty="0" smtClean="0">
                <a:solidFill>
                  <a:srgbClr val="FF6600"/>
                </a:solidFill>
                <a:latin typeface="Open Sans" charset="0"/>
              </a:rPr>
              <a:t>untracked</a:t>
            </a:r>
            <a:r>
              <a:rPr lang="en-US" dirty="0">
                <a:solidFill>
                  <a:srgbClr val="FF6600"/>
                </a:solidFill>
                <a:latin typeface="Open Sans" charset="0"/>
              </a:rPr>
              <a:t>?</a:t>
            </a:r>
            <a:endParaRPr lang="en-US" b="1" dirty="0">
              <a:solidFill>
                <a:srgbClr val="FF6600"/>
              </a:solidFill>
              <a:latin typeface="Open Sans" charset="0"/>
            </a:endParaRPr>
          </a:p>
        </p:txBody>
      </p:sp>
      <p:cxnSp>
        <p:nvCxnSpPr>
          <p:cNvPr id="113" name="Straight Arrow Connector 112"/>
          <p:cNvCxnSpPr>
            <a:cxnSpLocks noChangeShapeType="1"/>
          </p:cNvCxnSpPr>
          <p:nvPr/>
        </p:nvCxnSpPr>
        <p:spPr bwMode="auto">
          <a:xfrm flipH="1">
            <a:off x="1885641" y="3534374"/>
            <a:ext cx="5466742" cy="0"/>
          </a:xfrm>
          <a:prstGeom prst="straightConnector1">
            <a:avLst/>
          </a:prstGeom>
          <a:noFill/>
          <a:ln w="25400">
            <a:solidFill>
              <a:srgbClr val="1F914D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9" name="Rounded Rectangle 78"/>
          <p:cNvSpPr/>
          <p:nvPr/>
        </p:nvSpPr>
        <p:spPr>
          <a:xfrm>
            <a:off x="7241257" y="2973861"/>
            <a:ext cx="1051247" cy="723900"/>
          </a:xfrm>
          <a:prstGeom prst="roundRect">
            <a:avLst/>
          </a:prstGeom>
          <a:solidFill>
            <a:srgbClr val="99CC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/>
            </a:r>
            <a:br>
              <a:rPr lang="en-US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</a:br>
            <a:r>
              <a:rPr lang="en-US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GitHub</a:t>
            </a:r>
            <a:r>
              <a:rPr lang="en-US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/>
            </a:r>
            <a:br>
              <a:rPr lang="en-US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</a:br>
            <a:r>
              <a:rPr lang="en-US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 repo</a:t>
            </a:r>
          </a:p>
          <a:p>
            <a:pPr algn="ctr">
              <a:defRPr/>
            </a:pPr>
            <a:endParaRPr lang="en-US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</p:txBody>
      </p:sp>
      <p:sp>
        <p:nvSpPr>
          <p:cNvPr id="104" name="Rectangle 103"/>
          <p:cNvSpPr>
            <a:spLocks noChangeArrowheads="1"/>
          </p:cNvSpPr>
          <p:nvPr/>
        </p:nvSpPr>
        <p:spPr bwMode="auto">
          <a:xfrm>
            <a:off x="7236719" y="2985558"/>
            <a:ext cx="105578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Open Sans" charset="0"/>
              </a:rPr>
              <a:t>upstream</a:t>
            </a:r>
            <a:endParaRPr lang="en-US" b="1" dirty="0">
              <a:latin typeface="Open Sans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5283370" y="3253616"/>
            <a:ext cx="15731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i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download/unzip</a:t>
            </a:r>
            <a:endParaRPr lang="en-US" i="1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4173821" y="2554685"/>
            <a:ext cx="7560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merge</a:t>
            </a:r>
            <a:endParaRPr lang="en-US" b="1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cxnSp>
        <p:nvCxnSpPr>
          <p:cNvPr id="117" name="Straight Arrow Connector 116"/>
          <p:cNvCxnSpPr>
            <a:cxnSpLocks noChangeShapeType="1"/>
            <a:endCxn id="80" idx="1"/>
          </p:cNvCxnSpPr>
          <p:nvPr/>
        </p:nvCxnSpPr>
        <p:spPr bwMode="auto">
          <a:xfrm>
            <a:off x="1838250" y="2884237"/>
            <a:ext cx="1245763" cy="849"/>
          </a:xfrm>
          <a:prstGeom prst="straightConnector1">
            <a:avLst/>
          </a:prstGeom>
          <a:noFill/>
          <a:ln w="12700">
            <a:solidFill>
              <a:srgbClr val="1F914D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8" name="Straight Arrow Connector 117"/>
          <p:cNvCxnSpPr/>
          <p:nvPr/>
        </p:nvCxnSpPr>
        <p:spPr>
          <a:xfrm>
            <a:off x="3981997" y="1160865"/>
            <a:ext cx="1268412" cy="3175"/>
          </a:xfrm>
          <a:prstGeom prst="straightConnector1">
            <a:avLst/>
          </a:prstGeom>
          <a:ln w="12700">
            <a:solidFill>
              <a:srgbClr val="1F914D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>
          <a:xfrm>
            <a:off x="3200942" y="998761"/>
            <a:ext cx="963071" cy="791932"/>
          </a:xfrm>
          <a:prstGeom prst="roundRect">
            <a:avLst/>
          </a:prstGeom>
          <a:solidFill>
            <a:srgbClr val="0080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i="1" dirty="0">
                <a:solidFill>
                  <a:schemeClr val="bg1"/>
                </a:solidFill>
                <a:latin typeface="Open Sans"/>
              </a:rPr>
              <a:t>staging</a:t>
            </a:r>
            <a:br>
              <a:rPr lang="en-US" i="1" dirty="0">
                <a:solidFill>
                  <a:schemeClr val="bg1"/>
                </a:solidFill>
                <a:latin typeface="Open Sans"/>
              </a:rPr>
            </a:br>
            <a:r>
              <a:rPr lang="en-US" i="1" dirty="0">
                <a:solidFill>
                  <a:schemeClr val="bg1"/>
                </a:solidFill>
                <a:latin typeface="Open Sans"/>
              </a:rPr>
              <a:t>/ index</a:t>
            </a:r>
          </a:p>
          <a:p>
            <a:pPr algn="ctr">
              <a:defRPr/>
            </a:pPr>
            <a:r>
              <a:rPr lang="en-US" i="1" dirty="0">
                <a:solidFill>
                  <a:schemeClr val="bg1"/>
                </a:solidFill>
                <a:latin typeface="Open Sans"/>
              </a:rPr>
              <a:t>/ cache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7231704" y="378365"/>
            <a:ext cx="8634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i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cloud</a:t>
            </a:r>
            <a:endParaRPr lang="en-US" i="1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107" name="Rectangle 106"/>
          <p:cNvSpPr>
            <a:spLocks noChangeArrowheads="1"/>
          </p:cNvSpPr>
          <p:nvPr/>
        </p:nvSpPr>
        <p:spPr bwMode="auto">
          <a:xfrm>
            <a:off x="8148420" y="1963747"/>
            <a:ext cx="96676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i="1" dirty="0" smtClean="0">
                <a:latin typeface="Open Sans "/>
                <a:cs typeface="Open Sans "/>
              </a:rPr>
              <a:t>branches</a:t>
            </a:r>
            <a:endParaRPr lang="en-US" i="1" dirty="0">
              <a:latin typeface="Open Sans "/>
              <a:cs typeface="Open Sans "/>
            </a:endParaRPr>
          </a:p>
        </p:txBody>
      </p:sp>
      <p:sp>
        <p:nvSpPr>
          <p:cNvPr id="124" name="Rectangle 123"/>
          <p:cNvSpPr>
            <a:spLocks noChangeArrowheads="1"/>
          </p:cNvSpPr>
          <p:nvPr/>
        </p:nvSpPr>
        <p:spPr bwMode="auto">
          <a:xfrm>
            <a:off x="4958126" y="474066"/>
            <a:ext cx="226215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dirty="0" smtClean="0">
                <a:latin typeface="Open Sans" charset="0"/>
              </a:rPr>
              <a:t>~/.ssh/config, id_rsa_pub</a:t>
            </a:r>
            <a:endParaRPr lang="en-US" dirty="0">
              <a:latin typeface="Open Sans" charset="0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6135982" y="1332665"/>
            <a:ext cx="12601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trike="sngStrike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push --force</a:t>
            </a:r>
            <a:endParaRPr lang="en-US" strike="sngStrike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4351802" y="2050751"/>
            <a:ext cx="9406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diff-tree</a:t>
            </a:r>
            <a:endParaRPr lang="en-US" b="1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cxnSp>
        <p:nvCxnSpPr>
          <p:cNvPr id="123" name="Straight Arrow Connector 122"/>
          <p:cNvCxnSpPr>
            <a:cxnSpLocks noChangeShapeType="1"/>
          </p:cNvCxnSpPr>
          <p:nvPr/>
        </p:nvCxnSpPr>
        <p:spPr bwMode="auto">
          <a:xfrm flipH="1">
            <a:off x="1850931" y="2934792"/>
            <a:ext cx="1233082" cy="1"/>
          </a:xfrm>
          <a:prstGeom prst="straightConnector1">
            <a:avLst/>
          </a:prstGeom>
          <a:noFill/>
          <a:ln w="12700">
            <a:solidFill>
              <a:srgbClr val="1F914D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5" name="Rectangle 124"/>
          <p:cNvSpPr/>
          <p:nvPr/>
        </p:nvSpPr>
        <p:spPr>
          <a:xfrm>
            <a:off x="952341" y="3621454"/>
            <a:ext cx="192120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Open Sans Light"/>
                <a:cs typeface="Open Sans Light"/>
              </a:rPr>
              <a:t>https://goo.gl/12C1BF</a:t>
            </a:r>
          </a:p>
        </p:txBody>
      </p:sp>
    </p:spTree>
    <p:extLst>
      <p:ext uri="{BB962C8B-B14F-4D97-AF65-F5344CB8AC3E}">
        <p14:creationId xmlns:p14="http://schemas.microsoft.com/office/powerpoint/2010/main" val="3159960334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/>
      <p:bldP spid="10" grpId="0"/>
      <p:bldP spid="15" grpId="0"/>
      <p:bldP spid="17" grpId="0"/>
      <p:bldP spid="22" grpId="0"/>
      <p:bldP spid="32" grpId="0"/>
      <p:bldP spid="6" grpId="0" animBg="1"/>
      <p:bldP spid="35" grpId="0"/>
      <p:bldP spid="37" grpId="0"/>
      <p:bldP spid="40" grpId="0"/>
      <p:bldP spid="45" grpId="0"/>
      <p:bldP spid="54" grpId="0"/>
      <p:bldP spid="55" grpId="0"/>
      <p:bldP spid="57" grpId="0" animBg="1"/>
      <p:bldP spid="58" grpId="0"/>
      <p:bldP spid="62" grpId="0"/>
      <p:bldP spid="72" grpId="0"/>
      <p:bldP spid="73" grpId="0"/>
      <p:bldP spid="82" grpId="0"/>
      <p:bldP spid="84" grpId="0"/>
      <p:bldP spid="4" grpId="0" animBg="1"/>
      <p:bldP spid="80" grpId="0" animBg="1"/>
      <p:bldP spid="50" grpId="0"/>
      <p:bldP spid="51" grpId="0"/>
      <p:bldP spid="11" grpId="0"/>
      <p:bldP spid="70" grpId="0"/>
      <p:bldP spid="56" grpId="0"/>
      <p:bldP spid="59" grpId="0"/>
      <p:bldP spid="64" grpId="0"/>
      <p:bldP spid="68" grpId="0"/>
      <p:bldP spid="75" grpId="0"/>
      <p:bldP spid="85" grpId="0"/>
      <p:bldP spid="86" grpId="0"/>
      <p:bldP spid="87" grpId="0"/>
      <p:bldP spid="89" grpId="0"/>
      <p:bldP spid="90" grpId="0"/>
      <p:bldP spid="91" grpId="0"/>
      <p:bldP spid="67" grpId="0" animBg="1"/>
      <p:bldP spid="21561" grpId="0"/>
      <p:bldP spid="95" grpId="0" animBg="1"/>
      <p:bldP spid="76" grpId="0"/>
      <p:bldP spid="97" grpId="0"/>
      <p:bldP spid="3" grpId="0"/>
      <p:bldP spid="77" grpId="0"/>
      <p:bldP spid="98" grpId="0"/>
      <p:bldP spid="99" grpId="0"/>
      <p:bldP spid="101" grpId="0"/>
      <p:bldP spid="102" grpId="0"/>
      <p:bldP spid="103" grpId="0"/>
      <p:bldP spid="71" grpId="0"/>
      <p:bldP spid="105" grpId="0"/>
      <p:bldP spid="93" grpId="0"/>
      <p:bldP spid="108" grpId="0"/>
      <p:bldP spid="96" grpId="0"/>
      <p:bldP spid="109" grpId="0"/>
      <p:bldP spid="110" grpId="0"/>
      <p:bldP spid="111" grpId="0"/>
      <p:bldP spid="112" grpId="0"/>
      <p:bldP spid="104" grpId="0"/>
      <p:bldP spid="115" grpId="0"/>
      <p:bldP spid="116" grpId="0"/>
      <p:bldP spid="5" grpId="0" animBg="1"/>
      <p:bldP spid="107" grpId="0"/>
      <p:bldP spid="124" grpId="0"/>
      <p:bldP spid="121" grpId="0"/>
      <p:bldP spid="12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>
                <a:latin typeface="Open Sans" charset="0"/>
                <a:ea typeface="ＭＳ Ｐゴシック" charset="0"/>
                <a:cs typeface="Open Sans" charset="0"/>
              </a:rPr>
              <a:t>Lifecycle</a:t>
            </a:r>
          </a:p>
        </p:txBody>
      </p:sp>
      <p:pic>
        <p:nvPicPr>
          <p:cNvPr id="39938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8858" b="-18858"/>
          <a:stretch>
            <a:fillRect/>
          </a:stretch>
        </p:blipFill>
        <p:spPr>
          <a:xfrm>
            <a:off x="593724" y="166687"/>
            <a:ext cx="8235485" cy="3772890"/>
          </a:xfrm>
        </p:spPr>
      </p:pic>
      <p:sp>
        <p:nvSpPr>
          <p:cNvPr id="39939" name="Rectangle 4"/>
          <p:cNvSpPr>
            <a:spLocks noChangeArrowheads="1"/>
          </p:cNvSpPr>
          <p:nvPr/>
        </p:nvSpPr>
        <p:spPr bwMode="auto">
          <a:xfrm>
            <a:off x="2969019" y="4809580"/>
            <a:ext cx="6043613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r"/>
            <a:r>
              <a:rPr lang="en-US" sz="900" dirty="0">
                <a:latin typeface="Open Sans" charset="0"/>
              </a:rPr>
              <a:t>http://git-scm.com/book/en/v2/Git-Basics-Recording-Changes-to-the-Repository#Removing-Files</a:t>
            </a:r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 dirty="0" smtClean="0">
                <a:latin typeface="Open Sans" charset="0"/>
                <a:ea typeface="ＭＳ Ｐゴシック" charset="0"/>
                <a:cs typeface="Open Sans" charset="0"/>
              </a:rPr>
              <a:t>Git Flow workflow (2010)</a:t>
            </a:r>
            <a:endParaRPr lang="en-US" dirty="0">
              <a:latin typeface="Open Sans" charset="0"/>
              <a:ea typeface="ＭＳ Ｐゴシック" charset="0"/>
              <a:cs typeface="Open Sans" charset="0"/>
            </a:endParaRPr>
          </a:p>
        </p:txBody>
      </p:sp>
      <p:pic>
        <p:nvPicPr>
          <p:cNvPr id="3072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117" y="474872"/>
            <a:ext cx="7927975" cy="814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3" name="Rectangle 4"/>
          <p:cNvSpPr>
            <a:spLocks noChangeArrowheads="1"/>
          </p:cNvSpPr>
          <p:nvPr/>
        </p:nvSpPr>
        <p:spPr bwMode="auto">
          <a:xfrm>
            <a:off x="34052" y="83867"/>
            <a:ext cx="73263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457200">
              <a:spcAft>
                <a:spcPts val="1000"/>
              </a:spcAft>
            </a:pPr>
            <a:r>
              <a:rPr lang="en-US" b="1" dirty="0">
                <a:solidFill>
                  <a:srgbClr val="3366FF"/>
                </a:solidFill>
                <a:latin typeface="Courier New" charset="0"/>
                <a:ea typeface="MS Mincho" charset="0"/>
                <a:cs typeface="MS Mincho" charset="0"/>
              </a:rPr>
              <a:t>http://</a:t>
            </a:r>
            <a:r>
              <a:rPr lang="en-US" b="1" dirty="0" err="1">
                <a:solidFill>
                  <a:srgbClr val="3366FF"/>
                </a:solidFill>
                <a:latin typeface="Courier New" charset="0"/>
                <a:ea typeface="MS Mincho" charset="0"/>
                <a:cs typeface="MS Mincho" charset="0"/>
              </a:rPr>
              <a:t>nvie.com</a:t>
            </a:r>
            <a:r>
              <a:rPr lang="en-US" b="1" dirty="0">
                <a:solidFill>
                  <a:srgbClr val="3366FF"/>
                </a:solidFill>
                <a:latin typeface="Courier New" charset="0"/>
                <a:ea typeface="MS Mincho" charset="0"/>
                <a:cs typeface="MS Mincho" charset="0"/>
              </a:rPr>
              <a:t>/posts/a-successful-git-branching-model/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8604572" y="826333"/>
            <a:ext cx="9500" cy="367194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491667" y="538467"/>
            <a:ext cx="928459" cy="369332"/>
          </a:xfrm>
          <a:prstGeom prst="rect">
            <a:avLst/>
          </a:prstGeom>
          <a:solidFill>
            <a:srgbClr val="BFBFBF"/>
          </a:solidFill>
          <a:ln>
            <a:noFill/>
          </a:ln>
          <a:extLst/>
        </p:spPr>
        <p:txBody>
          <a:bodyPr wrap="none">
            <a:spAutoFit/>
          </a:bodyPr>
          <a:lstStyle/>
          <a:p>
            <a:pPr algn="ctr"/>
            <a:r>
              <a:rPr lang="en-US" sz="1800" b="1" dirty="0" smtClean="0">
                <a:latin typeface="Open Sans Light" charset="0"/>
                <a:cs typeface="Open Sans Light" charset="0"/>
              </a:rPr>
              <a:t>master</a:t>
            </a:r>
            <a:endParaRPr lang="en-US" sz="1800" b="1" dirty="0">
              <a:latin typeface="Open Sans Light" charset="0"/>
              <a:cs typeface="Open Sans Light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898460" y="538190"/>
            <a:ext cx="927100" cy="369887"/>
          </a:xfrm>
          <a:prstGeom prst="rect">
            <a:avLst/>
          </a:prstGeom>
          <a:solidFill>
            <a:srgbClr val="BFBFBF"/>
          </a:solidFill>
          <a:ln>
            <a:noFill/>
          </a:ln>
          <a:extLst/>
        </p:spPr>
        <p:txBody>
          <a:bodyPr wrap="none">
            <a:spAutoFit/>
          </a:bodyPr>
          <a:lstStyle/>
          <a:p>
            <a:pPr algn="ctr"/>
            <a:r>
              <a:rPr lang="en-US" sz="1800" b="1" dirty="0">
                <a:latin typeface="Open Sans Light" charset="0"/>
                <a:cs typeface="Open Sans Light" charset="0"/>
              </a:rPr>
              <a:t>feature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983084" y="538467"/>
            <a:ext cx="1006217" cy="369332"/>
          </a:xfrm>
          <a:prstGeom prst="rect">
            <a:avLst/>
          </a:prstGeom>
          <a:solidFill>
            <a:srgbClr val="BFBFBF"/>
          </a:solidFill>
          <a:ln>
            <a:noFill/>
          </a:ln>
          <a:extLst/>
        </p:spPr>
        <p:txBody>
          <a:bodyPr wrap="none">
            <a:spAutoFit/>
          </a:bodyPr>
          <a:lstStyle/>
          <a:p>
            <a:pPr algn="ctr"/>
            <a:r>
              <a:rPr lang="en-US" sz="1800" b="1" dirty="0">
                <a:latin typeface="Open Sans Light" charset="0"/>
                <a:cs typeface="Open Sans Light" charset="0"/>
              </a:rPr>
              <a:t>develop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4176280" y="538467"/>
            <a:ext cx="941283" cy="369332"/>
          </a:xfrm>
          <a:prstGeom prst="rect">
            <a:avLst/>
          </a:prstGeom>
          <a:solidFill>
            <a:srgbClr val="BFBFBF"/>
          </a:solidFill>
          <a:ln>
            <a:noFill/>
          </a:ln>
          <a:extLst/>
        </p:spPr>
        <p:txBody>
          <a:bodyPr wrap="none" anchor="b">
            <a:spAutoFit/>
          </a:bodyPr>
          <a:lstStyle/>
          <a:p>
            <a:pPr algn="ctr"/>
            <a:r>
              <a:rPr lang="en-US" sz="1800" b="1" dirty="0">
                <a:latin typeface="Open Sans Light" charset="0"/>
                <a:cs typeface="Open Sans Light" charset="0"/>
              </a:rPr>
              <a:t>release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5430253" y="538467"/>
            <a:ext cx="787395" cy="369332"/>
          </a:xfrm>
          <a:prstGeom prst="rect">
            <a:avLst/>
          </a:prstGeom>
          <a:solidFill>
            <a:srgbClr val="BFBFBF"/>
          </a:solidFill>
          <a:ln>
            <a:noFill/>
          </a:ln>
          <a:extLst/>
        </p:spPr>
        <p:txBody>
          <a:bodyPr wrap="none" anchor="b">
            <a:spAutoFit/>
          </a:bodyPr>
          <a:lstStyle/>
          <a:p>
            <a:pPr algn="ctr"/>
            <a:r>
              <a:rPr lang="en-US" sz="1800" b="1" dirty="0" smtClean="0">
                <a:latin typeface="Open Sans Light" charset="0"/>
                <a:cs typeface="Open Sans Light" charset="0"/>
              </a:rPr>
              <a:t>hotfix</a:t>
            </a:r>
            <a:endParaRPr lang="en-US" sz="1800" b="1" dirty="0">
              <a:latin typeface="Open Sans Light" charset="0"/>
              <a:cs typeface="Open Sans Light" charset="0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514787" y="529136"/>
            <a:ext cx="12878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 dirty="0" smtClean="0">
                <a:latin typeface="Open Sans "/>
                <a:cs typeface="Open Sans "/>
              </a:rPr>
              <a:t>branches:</a:t>
            </a:r>
            <a:endParaRPr lang="en-US" sz="1800" b="1" dirty="0">
              <a:latin typeface="Open Sans "/>
              <a:cs typeface="Open Sans "/>
            </a:endParaRP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8008609" y="538467"/>
            <a:ext cx="1018227" cy="369332"/>
          </a:xfrm>
          <a:prstGeom prst="rect">
            <a:avLst/>
          </a:prstGeom>
          <a:solidFill>
            <a:srgbClr val="BFBFBF"/>
          </a:solidFill>
          <a:ln>
            <a:noFill/>
          </a:ln>
          <a:extLst/>
        </p:spPr>
        <p:txBody>
          <a:bodyPr wrap="none" anchor="b">
            <a:spAutoFit/>
          </a:bodyPr>
          <a:lstStyle/>
          <a:p>
            <a:pPr algn="ctr"/>
            <a:r>
              <a:rPr lang="en-US" sz="1800" b="1" dirty="0" smtClean="0">
                <a:latin typeface="Open Sans Light" charset="0"/>
                <a:cs typeface="Open Sans Light" charset="0"/>
              </a:rPr>
              <a:t>support</a:t>
            </a:r>
            <a:endParaRPr lang="en-US" sz="1800" b="1" dirty="0">
              <a:latin typeface="Open Sans Light" charset="0"/>
              <a:cs typeface="Open Sans Light" charset="0"/>
            </a:endParaRPr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/>
      <p:bldP spid="13" grpId="0" animBg="1"/>
      <p:bldP spid="14" grpId="0" animBg="1"/>
      <p:bldP spid="15" grpId="0" animBg="1"/>
      <p:bldP spid="16" grpId="0" animBg="1"/>
      <p:bldP spid="2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Wilson Mar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343596"/>
            <a:ext cx="8146762" cy="33940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Wilson Mar has been building and bringing enterprise applications to market on major platforms—from mobile to server clouds—as an architect, developer, performance tester, and manager. His website </a:t>
            </a:r>
            <a:r>
              <a:rPr lang="en-US" dirty="0" smtClean="0">
                <a:hlinkClick r:id="rId2"/>
              </a:rPr>
              <a:t>wilsonmar.github.io</a:t>
            </a:r>
            <a:r>
              <a:rPr lang="en-US" dirty="0" smtClean="0"/>
              <a:t> </a:t>
            </a:r>
            <a:r>
              <a:rPr lang="en-US" dirty="0"/>
              <a:t>provides concise, in-depth advice on leading technologies, especially on LoadRunner and performance engineering.</a:t>
            </a:r>
          </a:p>
        </p:txBody>
      </p:sp>
      <p:pic>
        <p:nvPicPr>
          <p:cNvPr id="4" name="Picture 3" descr="wilsonmar_2009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441" y="2659761"/>
            <a:ext cx="1724877" cy="1724877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 bwMode="auto">
          <a:xfrm>
            <a:off x="2143616" y="3394512"/>
            <a:ext cx="6400800" cy="1143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defTabSz="6858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None/>
              <a:defRPr sz="2100" kern="1200">
                <a:solidFill>
                  <a:schemeClr val="tx1">
                    <a:tint val="75000"/>
                  </a:schemeClr>
                </a:solidFill>
                <a:latin typeface="Open Sans" charset="0"/>
                <a:ea typeface="ＭＳ Ｐゴシック" charset="0"/>
                <a:cs typeface="Open Sans" charset="0"/>
              </a:defRPr>
            </a:lvl1pPr>
            <a:lvl2pPr marL="343403" indent="0" algn="ctr" defTabSz="6858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marL="686806" indent="0" algn="ctr" defTabSz="6858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 marL="1030209" indent="0" algn="ctr" defTabSz="6858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 marL="1373612" indent="0" algn="ctr" defTabSz="6858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Open Sans" charset="0"/>
                <a:ea typeface="Open Sans" charset="0"/>
                <a:cs typeface="Open Sans" charset="0"/>
              </a:defRPr>
            </a:lvl5pPr>
            <a:lvl6pPr marL="1717015" indent="0" algn="ctr" defTabSz="68680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60418" indent="0" algn="ctr" defTabSz="68680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3820" indent="0" algn="ctr" defTabSz="68680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7223" indent="0" algn="ctr" defTabSz="68680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by @WilsonMar</a:t>
            </a:r>
          </a:p>
          <a:p>
            <a:pPr algn="r"/>
            <a:r>
              <a:rPr lang="en-US" dirty="0" smtClean="0"/>
              <a:t>Skype: wilsonmar4</a:t>
            </a:r>
          </a:p>
          <a:p>
            <a:pPr algn="r"/>
            <a:r>
              <a:rPr lang="en-US" dirty="0" smtClean="0"/>
              <a:t>https:/</a:t>
            </a:r>
            <a:r>
              <a:rPr lang="en-US" dirty="0" smtClean="0"/>
              <a:t>/linkedin.com/in/wilsonmar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6216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>
                <a:latin typeface="Open Sans" charset="0"/>
                <a:ea typeface="ＭＳ Ｐゴシック" charset="0"/>
                <a:cs typeface="Open Sans" charset="0"/>
              </a:rPr>
              <a:t>Agile Story Branch Pattern</a:t>
            </a:r>
          </a:p>
        </p:txBody>
      </p:sp>
      <p:sp>
        <p:nvSpPr>
          <p:cNvPr id="32770" name="Content Placeholder 2"/>
          <p:cNvSpPr>
            <a:spLocks noGrp="1"/>
          </p:cNvSpPr>
          <p:nvPr>
            <p:ph idx="1"/>
          </p:nvPr>
        </p:nvSpPr>
        <p:spPr>
          <a:xfrm>
            <a:off x="1044461" y="417874"/>
            <a:ext cx="7680325" cy="4027380"/>
          </a:xfrm>
        </p:spPr>
        <p:txBody>
          <a:bodyPr/>
          <a:lstStyle/>
          <a:p>
            <a:pPr marL="457200" indent="-457200">
              <a:buFont typeface="Helvetica" charset="0"/>
              <a:buAutoNum type="arabicPeriod"/>
            </a:pPr>
            <a:r>
              <a:rPr lang="en-US" b="1" dirty="0">
                <a:ea typeface="ＭＳ Ｐゴシック" charset="0"/>
              </a:rPr>
              <a:t>Pull</a:t>
            </a:r>
            <a:r>
              <a:rPr lang="en-US" dirty="0">
                <a:ea typeface="ＭＳ Ｐゴシック" charset="0"/>
              </a:rPr>
              <a:t> to update your local master</a:t>
            </a:r>
          </a:p>
          <a:p>
            <a:pPr marL="457200" indent="-457200">
              <a:buFont typeface="Helvetica" charset="0"/>
              <a:buAutoNum type="arabicPeriod"/>
            </a:pPr>
            <a:r>
              <a:rPr lang="en-US" b="1" dirty="0">
                <a:ea typeface="ＭＳ Ｐゴシック" charset="0"/>
              </a:rPr>
              <a:t>Checkout</a:t>
            </a:r>
            <a:r>
              <a:rPr lang="en-US" dirty="0">
                <a:ea typeface="ＭＳ Ｐゴシック" charset="0"/>
              </a:rPr>
              <a:t> a </a:t>
            </a:r>
            <a:r>
              <a:rPr lang="en-US" dirty="0" smtClean="0">
                <a:ea typeface="ＭＳ Ｐゴシック" charset="0"/>
              </a:rPr>
              <a:t>“feature” branch</a:t>
            </a:r>
            <a:endParaRPr lang="en-US" dirty="0">
              <a:ea typeface="ＭＳ Ｐゴシック" charset="0"/>
            </a:endParaRPr>
          </a:p>
          <a:p>
            <a:pPr marL="457200" indent="-457200">
              <a:buFont typeface="Helvetica" charset="0"/>
              <a:buAutoNum type="arabicPeriod"/>
            </a:pPr>
            <a:r>
              <a:rPr lang="en-US" b="1" dirty="0" smtClean="0">
                <a:ea typeface="ＭＳ Ｐゴシック" charset="0"/>
              </a:rPr>
              <a:t>Modify</a:t>
            </a:r>
            <a:r>
              <a:rPr lang="en-US" dirty="0" smtClean="0">
                <a:ea typeface="ＭＳ Ｐゴシック" charset="0"/>
              </a:rPr>
              <a:t> files and test locally in working directory</a:t>
            </a:r>
          </a:p>
          <a:p>
            <a:pPr marL="457200" indent="-457200">
              <a:buFont typeface="Helvetica" charset="0"/>
              <a:buAutoNum type="arabicPeriod"/>
            </a:pPr>
            <a:r>
              <a:rPr lang="en-US" b="1" dirty="0" smtClean="0">
                <a:ea typeface="ＭＳ Ｐゴシック" charset="0"/>
              </a:rPr>
              <a:t>Add</a:t>
            </a:r>
            <a:r>
              <a:rPr lang="en-US" dirty="0" smtClean="0">
                <a:ea typeface="ＭＳ Ｐゴシック" charset="0"/>
              </a:rPr>
              <a:t> files to stage hunks</a:t>
            </a:r>
          </a:p>
          <a:p>
            <a:pPr marL="457200" indent="-457200">
              <a:buFont typeface="Helvetica" charset="0"/>
              <a:buAutoNum type="arabicPeriod"/>
            </a:pPr>
            <a:r>
              <a:rPr lang="en-US" b="1" dirty="0" smtClean="0">
                <a:ea typeface="ＭＳ Ｐゴシック" charset="0"/>
              </a:rPr>
              <a:t>Commit</a:t>
            </a:r>
            <a:r>
              <a:rPr lang="en-US" dirty="0" smtClean="0">
                <a:ea typeface="ＭＳ Ｐゴシック" charset="0"/>
              </a:rPr>
              <a:t> locally early </a:t>
            </a:r>
            <a:r>
              <a:rPr lang="en-US" dirty="0">
                <a:ea typeface="ＭＳ Ｐゴシック" charset="0"/>
              </a:rPr>
              <a:t>and often</a:t>
            </a:r>
          </a:p>
          <a:p>
            <a:pPr marL="457200" indent="-457200">
              <a:buFont typeface="Helvetica" charset="0"/>
              <a:buAutoNum type="arabicPeriod"/>
            </a:pPr>
            <a:r>
              <a:rPr lang="en-US" b="1" dirty="0" smtClean="0">
                <a:ea typeface="ＭＳ Ｐゴシック" charset="0"/>
              </a:rPr>
              <a:t>Fetch</a:t>
            </a:r>
            <a:r>
              <a:rPr lang="en-US" dirty="0" smtClean="0">
                <a:ea typeface="ＭＳ Ｐゴシック" charset="0"/>
              </a:rPr>
              <a:t> frequently </a:t>
            </a:r>
            <a:r>
              <a:rPr lang="en-US" dirty="0">
                <a:ea typeface="ＭＳ Ｐゴシック" charset="0"/>
              </a:rPr>
              <a:t>to incorporate upstream </a:t>
            </a:r>
            <a:r>
              <a:rPr lang="en-US" dirty="0" smtClean="0">
                <a:ea typeface="ＭＳ Ｐゴシック" charset="0"/>
              </a:rPr>
              <a:t>changes</a:t>
            </a:r>
          </a:p>
          <a:p>
            <a:pPr marL="457200" indent="-457200">
              <a:buFont typeface="Helvetica" charset="0"/>
              <a:buAutoNum type="arabicPeriod"/>
            </a:pPr>
            <a:r>
              <a:rPr lang="en-US" b="1" dirty="0" smtClean="0">
                <a:ea typeface="ＭＳ Ｐゴシック" charset="0"/>
              </a:rPr>
              <a:t>Diff</a:t>
            </a:r>
            <a:r>
              <a:rPr lang="en-US" dirty="0" smtClean="0">
                <a:ea typeface="ＭＳ Ｐゴシック" charset="0"/>
              </a:rPr>
              <a:t> to compare changes</a:t>
            </a:r>
            <a:endParaRPr lang="en-US" dirty="0">
              <a:ea typeface="ＭＳ Ｐゴシック" charset="0"/>
            </a:endParaRPr>
          </a:p>
          <a:p>
            <a:pPr marL="457200" indent="-457200">
              <a:buFont typeface="Helvetica" charset="0"/>
              <a:buAutoNum type="arabicPeriod"/>
            </a:pPr>
            <a:r>
              <a:rPr lang="en-US" b="1" dirty="0" smtClean="0">
                <a:ea typeface="ＭＳ Ｐゴシック" charset="0"/>
              </a:rPr>
              <a:t>Rebase</a:t>
            </a:r>
            <a:r>
              <a:rPr lang="en-US" dirty="0" smtClean="0">
                <a:ea typeface="ＭＳ Ｐゴシック" charset="0"/>
              </a:rPr>
              <a:t> </a:t>
            </a:r>
            <a:r>
              <a:rPr lang="en-US" dirty="0">
                <a:ea typeface="ＭＳ Ｐゴシック" charset="0"/>
              </a:rPr>
              <a:t>(squash) local commits </a:t>
            </a:r>
            <a:r>
              <a:rPr lang="en-US" dirty="0" smtClean="0">
                <a:ea typeface="ＭＳ Ｐゴシック" charset="0"/>
              </a:rPr>
              <a:t>interactively </a:t>
            </a:r>
            <a:endParaRPr lang="en-US" dirty="0">
              <a:ea typeface="ＭＳ Ｐゴシック" charset="0"/>
            </a:endParaRPr>
          </a:p>
          <a:p>
            <a:pPr marL="457200" indent="-457200">
              <a:buFont typeface="Helvetica" charset="0"/>
              <a:buAutoNum type="arabicPeriod"/>
            </a:pPr>
            <a:r>
              <a:rPr lang="en-US" b="1" dirty="0">
                <a:ea typeface="ＭＳ Ｐゴシック" charset="0"/>
              </a:rPr>
              <a:t>Merge</a:t>
            </a:r>
            <a:r>
              <a:rPr lang="en-US" dirty="0">
                <a:ea typeface="ＭＳ Ｐゴシック" charset="0"/>
              </a:rPr>
              <a:t> your changes </a:t>
            </a:r>
            <a:r>
              <a:rPr lang="en-US" dirty="0" smtClean="0">
                <a:ea typeface="ＭＳ Ｐゴシック" charset="0"/>
              </a:rPr>
              <a:t>with team branch locally</a:t>
            </a:r>
            <a:endParaRPr lang="en-US" dirty="0">
              <a:ea typeface="ＭＳ Ｐゴシック" charset="0"/>
            </a:endParaRPr>
          </a:p>
          <a:p>
            <a:pPr marL="457200" indent="-457200">
              <a:buFont typeface="Helvetica" charset="0"/>
              <a:buAutoNum type="arabicPeriod"/>
            </a:pPr>
            <a:r>
              <a:rPr lang="en-US" b="1" dirty="0">
                <a:ea typeface="ＭＳ Ｐゴシック" charset="0"/>
              </a:rPr>
              <a:t>Push</a:t>
            </a:r>
            <a:r>
              <a:rPr lang="en-US" dirty="0">
                <a:ea typeface="ＭＳ Ｐゴシック" charset="0"/>
              </a:rPr>
              <a:t> your changes upstream</a:t>
            </a:r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1710327" y="4734719"/>
            <a:ext cx="73374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r" defTabSz="914400" eaLnBrk="1" hangingPunct="1"/>
            <a:r>
              <a:rPr lang="en-US" sz="1600" dirty="0">
                <a:latin typeface="Open Sans Light"/>
                <a:cs typeface="Open Sans Light"/>
              </a:rPr>
              <a:t>http://reinh.com/blog/2009/03/02/a-git-workflow-for-agile-teams.html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0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ounded Rectangle 64"/>
          <p:cNvSpPr/>
          <p:nvPr/>
        </p:nvSpPr>
        <p:spPr>
          <a:xfrm>
            <a:off x="1943499" y="1225181"/>
            <a:ext cx="782638" cy="1787525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 sz="1000">
              <a:solidFill>
                <a:srgbClr val="FFFFFF"/>
              </a:solidFill>
              <a:latin typeface="Open Sans" charset="0"/>
              <a:ea typeface="ＭＳ Ｐゴシック" charset="0"/>
              <a:cs typeface="Open Sans" charset="0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4285428" y="1225181"/>
            <a:ext cx="833438" cy="1787525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 sz="1000">
              <a:solidFill>
                <a:srgbClr val="FFFFFF"/>
              </a:solidFill>
              <a:latin typeface="Open Sans" charset="0"/>
              <a:ea typeface="ＭＳ Ｐゴシック" charset="0"/>
              <a:cs typeface="Open Sans" charset="0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5849999" y="1225181"/>
            <a:ext cx="833438" cy="1787525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 sz="1000">
              <a:solidFill>
                <a:srgbClr val="FFFFFF"/>
              </a:solidFill>
              <a:latin typeface="Open Sans" charset="0"/>
              <a:ea typeface="ＭＳ Ｐゴシック" charset="0"/>
              <a:cs typeface="Open Sans" charset="0"/>
            </a:endParaRPr>
          </a:p>
        </p:txBody>
      </p:sp>
      <p:cxnSp>
        <p:nvCxnSpPr>
          <p:cNvPr id="71" name="Straight Connector 70"/>
          <p:cNvCxnSpPr>
            <a:stCxn id="65" idx="2"/>
            <a:endCxn id="65" idx="0"/>
          </p:cNvCxnSpPr>
          <p:nvPr/>
        </p:nvCxnSpPr>
        <p:spPr>
          <a:xfrm flipV="1">
            <a:off x="2334818" y="1225181"/>
            <a:ext cx="0" cy="1787525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sysDash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63" idx="2"/>
            <a:endCxn id="63" idx="0"/>
          </p:cNvCxnSpPr>
          <p:nvPr/>
        </p:nvCxnSpPr>
        <p:spPr>
          <a:xfrm flipV="1">
            <a:off x="4702147" y="1225181"/>
            <a:ext cx="0" cy="178752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680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 dirty="0" smtClean="0">
                <a:latin typeface="Open Sans Light" charset="0"/>
                <a:ea typeface="ＭＳ Ｐゴシック" charset="0"/>
                <a:cs typeface="Open Sans" charset="0"/>
              </a:rPr>
              <a:t>Feature branch</a:t>
            </a:r>
            <a:endParaRPr lang="en-US" dirty="0">
              <a:latin typeface="Open Sans Light" charset="0"/>
              <a:ea typeface="ＭＳ Ｐゴシック" charset="0"/>
              <a:cs typeface="Open Sans" charset="0"/>
            </a:endParaRPr>
          </a:p>
        </p:txBody>
      </p:sp>
      <p:sp>
        <p:nvSpPr>
          <p:cNvPr id="28681" name="Rectangle 6"/>
          <p:cNvSpPr>
            <a:spLocks noChangeArrowheads="1"/>
          </p:cNvSpPr>
          <p:nvPr/>
        </p:nvSpPr>
        <p:spPr bwMode="auto">
          <a:xfrm>
            <a:off x="6041674" y="88638"/>
            <a:ext cx="228755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b="1" u="sng" dirty="0" smtClean="0">
                <a:latin typeface="Open Sans "/>
                <a:cs typeface="Open Sans "/>
              </a:rPr>
              <a:t>GitHub / cloud</a:t>
            </a:r>
            <a:endParaRPr lang="en-US" sz="2400" b="1" u="sng" dirty="0">
              <a:latin typeface="Open Sans "/>
              <a:cs typeface="Open Sans 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726303" y="520802"/>
            <a:ext cx="100621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>
                <a:latin typeface="Open Sans Light" charset="0"/>
                <a:cs typeface="Open Sans Light" charset="0"/>
              </a:rPr>
              <a:t>develop</a:t>
            </a:r>
          </a:p>
        </p:txBody>
      </p:sp>
      <p:sp>
        <p:nvSpPr>
          <p:cNvPr id="28683" name="Rectangle 8"/>
          <p:cNvSpPr>
            <a:spLocks noChangeArrowheads="1"/>
          </p:cNvSpPr>
          <p:nvPr/>
        </p:nvSpPr>
        <p:spPr bwMode="auto">
          <a:xfrm>
            <a:off x="3173159" y="88638"/>
            <a:ext cx="134754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2400" b="1" u="sng" dirty="0">
                <a:latin typeface="Open Sans "/>
                <a:cs typeface="Open Sans "/>
              </a:rPr>
              <a:t>local git</a:t>
            </a:r>
          </a:p>
        </p:txBody>
      </p:sp>
      <p:sp>
        <p:nvSpPr>
          <p:cNvPr id="69" name="Rectangle 68"/>
          <p:cNvSpPr>
            <a:spLocks noChangeArrowheads="1"/>
          </p:cNvSpPr>
          <p:nvPr/>
        </p:nvSpPr>
        <p:spPr bwMode="auto">
          <a:xfrm>
            <a:off x="1851424" y="520525"/>
            <a:ext cx="9271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 dirty="0">
                <a:latin typeface="Open Sans Light" charset="0"/>
                <a:cs typeface="Open Sans Light" charset="0"/>
              </a:rPr>
              <a:t>feature</a:t>
            </a:r>
          </a:p>
        </p:txBody>
      </p:sp>
      <p:sp>
        <p:nvSpPr>
          <p:cNvPr id="70" name="Rectangle 69"/>
          <p:cNvSpPr>
            <a:spLocks noChangeArrowheads="1"/>
          </p:cNvSpPr>
          <p:nvPr/>
        </p:nvSpPr>
        <p:spPr bwMode="auto">
          <a:xfrm>
            <a:off x="4161732" y="520802"/>
            <a:ext cx="100621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>
                <a:latin typeface="Open Sans Light" charset="0"/>
                <a:cs typeface="Open Sans Light" charset="0"/>
              </a:rPr>
              <a:t>develop</a:t>
            </a:r>
          </a:p>
        </p:txBody>
      </p:sp>
      <p:sp>
        <p:nvSpPr>
          <p:cNvPr id="78" name="Oval 77"/>
          <p:cNvSpPr/>
          <p:nvPr/>
        </p:nvSpPr>
        <p:spPr>
          <a:xfrm>
            <a:off x="2042404" y="2674775"/>
            <a:ext cx="584200" cy="230188"/>
          </a:xfrm>
          <a:prstGeom prst="ellipse">
            <a:avLst/>
          </a:prstGeom>
          <a:solidFill>
            <a:schemeClr val="accent5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latin typeface="Open Sans" charset="0"/>
                <a:ea typeface="Open Sans" charset="0"/>
                <a:cs typeface="Open Sans" charset="0"/>
              </a:rPr>
              <a:t>1</a:t>
            </a:r>
            <a:endParaRPr lang="en-US" sz="1200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96" name="Rectangle 95"/>
          <p:cNvSpPr>
            <a:spLocks noChangeArrowheads="1"/>
          </p:cNvSpPr>
          <p:nvPr/>
        </p:nvSpPr>
        <p:spPr bwMode="auto">
          <a:xfrm>
            <a:off x="3761182" y="1778297"/>
            <a:ext cx="47961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Open Sans" charset="0"/>
                <a:cs typeface="Open Sans" charset="0"/>
              </a:rPr>
              <a:t>diff</a:t>
            </a:r>
          </a:p>
        </p:txBody>
      </p:sp>
      <p:cxnSp>
        <p:nvCxnSpPr>
          <p:cNvPr id="127" name="Straight Connector 126"/>
          <p:cNvCxnSpPr>
            <a:stCxn id="121" idx="6"/>
            <a:endCxn id="74" idx="2"/>
          </p:cNvCxnSpPr>
          <p:nvPr/>
        </p:nvCxnSpPr>
        <p:spPr>
          <a:xfrm>
            <a:off x="4987403" y="1555692"/>
            <a:ext cx="978694" cy="356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8" name="Rectangle 127"/>
          <p:cNvSpPr/>
          <p:nvPr/>
        </p:nvSpPr>
        <p:spPr>
          <a:xfrm>
            <a:off x="5162236" y="1040557"/>
            <a:ext cx="633507" cy="52322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PR or</a:t>
            </a:r>
            <a:b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</a:b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push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150" name="Oval 149"/>
          <p:cNvSpPr/>
          <p:nvPr/>
        </p:nvSpPr>
        <p:spPr>
          <a:xfrm>
            <a:off x="2042404" y="1436629"/>
            <a:ext cx="584200" cy="230188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latin typeface="Open Sans" charset="0"/>
                <a:ea typeface="Open Sans" charset="0"/>
                <a:cs typeface="Open Sans" charset="0"/>
              </a:rPr>
              <a:t>6</a:t>
            </a:r>
            <a:endParaRPr lang="en-US" sz="1200" dirty="0">
              <a:latin typeface="Open Sans" charset="0"/>
              <a:ea typeface="Open Sans" charset="0"/>
              <a:cs typeface="Open Sans" charset="0"/>
            </a:endParaRPr>
          </a:p>
        </p:txBody>
      </p:sp>
      <p:cxnSp>
        <p:nvCxnSpPr>
          <p:cNvPr id="151" name="Straight Connector 150"/>
          <p:cNvCxnSpPr>
            <a:stCxn id="150" idx="6"/>
            <a:endCxn id="121" idx="2"/>
          </p:cNvCxnSpPr>
          <p:nvPr/>
        </p:nvCxnSpPr>
        <p:spPr>
          <a:xfrm>
            <a:off x="2626604" y="1551723"/>
            <a:ext cx="1776599" cy="3969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2" name="Rectangle 151"/>
          <p:cNvSpPr/>
          <p:nvPr/>
        </p:nvSpPr>
        <p:spPr>
          <a:xfrm>
            <a:off x="3552447" y="1268607"/>
            <a:ext cx="7247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merge</a:t>
            </a:r>
          </a:p>
        </p:txBody>
      </p:sp>
      <p:sp>
        <p:nvSpPr>
          <p:cNvPr id="121" name="Oval 120"/>
          <p:cNvSpPr/>
          <p:nvPr/>
        </p:nvSpPr>
        <p:spPr>
          <a:xfrm>
            <a:off x="4403203" y="1441392"/>
            <a:ext cx="584200" cy="2286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latin typeface="Open Sans" charset="0"/>
                <a:ea typeface="Open Sans" charset="0"/>
                <a:cs typeface="Open Sans" charset="0"/>
              </a:rPr>
              <a:t>6</a:t>
            </a:r>
            <a:endParaRPr lang="en-US" sz="1200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58" name="Rectangle 57"/>
          <p:cNvSpPr>
            <a:spLocks noChangeArrowheads="1"/>
          </p:cNvSpPr>
          <p:nvPr/>
        </p:nvSpPr>
        <p:spPr bwMode="auto">
          <a:xfrm>
            <a:off x="6832156" y="520802"/>
            <a:ext cx="9412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/>
          <a:p>
            <a:pPr algn="ctr"/>
            <a:r>
              <a:rPr lang="en-US" sz="1800" b="1" dirty="0">
                <a:latin typeface="Open Sans Light" charset="0"/>
                <a:cs typeface="Open Sans Light" charset="0"/>
              </a:rPr>
              <a:t>release</a:t>
            </a:r>
          </a:p>
        </p:txBody>
      </p:sp>
      <p:sp>
        <p:nvSpPr>
          <p:cNvPr id="59" name="Rectangle 58"/>
          <p:cNvSpPr>
            <a:spLocks noChangeArrowheads="1"/>
          </p:cNvSpPr>
          <p:nvPr/>
        </p:nvSpPr>
        <p:spPr bwMode="auto">
          <a:xfrm>
            <a:off x="7848776" y="520802"/>
            <a:ext cx="92845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/>
          <a:p>
            <a:pPr algn="ctr"/>
            <a:r>
              <a:rPr lang="en-US" sz="1800" b="1" dirty="0">
                <a:latin typeface="Open Sans Light" charset="0"/>
                <a:cs typeface="Open Sans Light" charset="0"/>
              </a:rPr>
              <a:t>master</a:t>
            </a:r>
          </a:p>
        </p:txBody>
      </p:sp>
      <p:sp>
        <p:nvSpPr>
          <p:cNvPr id="60" name="Rectangle 59"/>
          <p:cNvSpPr>
            <a:spLocks noChangeArrowheads="1"/>
          </p:cNvSpPr>
          <p:nvPr/>
        </p:nvSpPr>
        <p:spPr bwMode="auto">
          <a:xfrm>
            <a:off x="7834142" y="812518"/>
            <a:ext cx="9144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>
                <a:latin typeface="Open Sans Light" charset="0"/>
                <a:cs typeface="Open Sans Light" charset="0"/>
              </a:rPr>
              <a:t>(prod)</a:t>
            </a:r>
            <a:endParaRPr lang="en-US" dirty="0">
              <a:latin typeface="Open Sans" charset="0"/>
            </a:endParaRPr>
          </a:p>
        </p:txBody>
      </p:sp>
      <p:sp>
        <p:nvSpPr>
          <p:cNvPr id="61" name="Rectangle 60"/>
          <p:cNvSpPr>
            <a:spLocks noChangeArrowheads="1"/>
          </p:cNvSpPr>
          <p:nvPr/>
        </p:nvSpPr>
        <p:spPr bwMode="auto">
          <a:xfrm>
            <a:off x="6836866" y="812518"/>
            <a:ext cx="95885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dirty="0">
                <a:latin typeface="Open Sans Light" charset="0"/>
                <a:cs typeface="Open Sans Light" charset="0"/>
              </a:rPr>
              <a:t>(staging)</a:t>
            </a:r>
            <a:endParaRPr lang="en-US" dirty="0">
              <a:latin typeface="Open Sans" charset="0"/>
            </a:endParaRPr>
          </a:p>
        </p:txBody>
      </p:sp>
      <p:sp>
        <p:nvSpPr>
          <p:cNvPr id="80" name="Rounded Rectangle 79"/>
          <p:cNvSpPr/>
          <p:nvPr/>
        </p:nvSpPr>
        <p:spPr>
          <a:xfrm>
            <a:off x="6885049" y="1225180"/>
            <a:ext cx="833438" cy="17875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 sz="1000">
              <a:solidFill>
                <a:srgbClr val="FFFFFF"/>
              </a:solidFill>
              <a:latin typeface="Open Sans" charset="0"/>
              <a:ea typeface="ＭＳ Ｐゴシック" charset="0"/>
            </a:endParaRPr>
          </a:p>
        </p:txBody>
      </p:sp>
      <p:sp>
        <p:nvSpPr>
          <p:cNvPr id="81" name="Rounded Rectangle 80"/>
          <p:cNvSpPr/>
          <p:nvPr/>
        </p:nvSpPr>
        <p:spPr>
          <a:xfrm>
            <a:off x="7924862" y="1225181"/>
            <a:ext cx="833437" cy="17875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 sz="1000">
              <a:solidFill>
                <a:srgbClr val="FFFFFF"/>
              </a:solidFill>
              <a:latin typeface="Open Sans" charset="0"/>
              <a:ea typeface="ＭＳ Ｐゴシック" charset="0"/>
            </a:endParaRPr>
          </a:p>
        </p:txBody>
      </p:sp>
      <p:sp>
        <p:nvSpPr>
          <p:cNvPr id="83" name="Rectangle 82"/>
          <p:cNvSpPr>
            <a:spLocks noChangeArrowheads="1"/>
          </p:cNvSpPr>
          <p:nvPr/>
        </p:nvSpPr>
        <p:spPr bwMode="auto">
          <a:xfrm>
            <a:off x="5732524" y="812518"/>
            <a:ext cx="93027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Open Sans Light" charset="0"/>
                <a:cs typeface="Open Sans Light" charset="0"/>
              </a:rPr>
              <a:t>(remote)</a:t>
            </a:r>
            <a:endParaRPr lang="en-US" dirty="0">
              <a:latin typeface="Open Sans" charset="0"/>
            </a:endParaRPr>
          </a:p>
        </p:txBody>
      </p:sp>
      <p:sp>
        <p:nvSpPr>
          <p:cNvPr id="64" name="Rectangle 63"/>
          <p:cNvSpPr>
            <a:spLocks noChangeArrowheads="1"/>
          </p:cNvSpPr>
          <p:nvPr/>
        </p:nvSpPr>
        <p:spPr bwMode="auto">
          <a:xfrm>
            <a:off x="4218753" y="812518"/>
            <a:ext cx="90011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>
                <a:latin typeface="Open Sans Light" charset="0"/>
                <a:cs typeface="Open Sans Light" charset="0"/>
              </a:rPr>
              <a:t>(local)</a:t>
            </a:r>
            <a:endParaRPr lang="en-US" dirty="0">
              <a:latin typeface="Open Sans" charset="0"/>
            </a:endParaRPr>
          </a:p>
        </p:txBody>
      </p:sp>
      <p:sp>
        <p:nvSpPr>
          <p:cNvPr id="84" name="Rectangle 83"/>
          <p:cNvSpPr>
            <a:spLocks noChangeArrowheads="1"/>
          </p:cNvSpPr>
          <p:nvPr/>
        </p:nvSpPr>
        <p:spPr bwMode="auto">
          <a:xfrm>
            <a:off x="1128781" y="1957085"/>
            <a:ext cx="85480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i="1" dirty="0">
                <a:solidFill>
                  <a:srgbClr val="FF0000"/>
                </a:solidFill>
                <a:latin typeface="Open Sans" charset="0"/>
                <a:cs typeface="Open Sans" charset="0"/>
              </a:rPr>
              <a:t>conflict!</a:t>
            </a:r>
          </a:p>
        </p:txBody>
      </p:sp>
      <p:sp>
        <p:nvSpPr>
          <p:cNvPr id="85" name="Rectangle 84"/>
          <p:cNvSpPr>
            <a:spLocks noChangeArrowheads="1"/>
          </p:cNvSpPr>
          <p:nvPr/>
        </p:nvSpPr>
        <p:spPr bwMode="auto">
          <a:xfrm>
            <a:off x="1089245" y="1679954"/>
            <a:ext cx="89433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i="1" dirty="0">
                <a:solidFill>
                  <a:srgbClr val="660066"/>
                </a:solidFill>
                <a:latin typeface="Open Sans" charset="0"/>
                <a:cs typeface="Open Sans" charset="0"/>
              </a:rPr>
              <a:t>resolved</a:t>
            </a:r>
          </a:p>
        </p:txBody>
      </p:sp>
      <p:sp>
        <p:nvSpPr>
          <p:cNvPr id="97" name="Oval 96"/>
          <p:cNvSpPr/>
          <p:nvPr/>
        </p:nvSpPr>
        <p:spPr>
          <a:xfrm>
            <a:off x="4403203" y="2674775"/>
            <a:ext cx="584200" cy="230188"/>
          </a:xfrm>
          <a:prstGeom prst="ellipse">
            <a:avLst/>
          </a:prstGeom>
          <a:solidFill>
            <a:schemeClr val="accent5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latin typeface="Open Sans" charset="0"/>
                <a:ea typeface="Open Sans" charset="0"/>
                <a:cs typeface="Open Sans" charset="0"/>
              </a:rPr>
              <a:t>1</a:t>
            </a:r>
            <a:endParaRPr lang="en-US" sz="1200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5075428" y="2419622"/>
            <a:ext cx="774571" cy="334707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r">
              <a:defRPr/>
            </a:pPr>
            <a:r>
              <a:rPr lang="en-US" sz="525" dirty="0">
                <a:solidFill>
                  <a:schemeClr val="bg1">
                    <a:lumMod val="75000"/>
                  </a:schemeClr>
                </a:solidFill>
                <a:latin typeface="Open Sans"/>
                <a:ea typeface="+mn-ea"/>
                <a:cs typeface="+mn-cs"/>
              </a:rPr>
              <a:t>@Copyright </a:t>
            </a:r>
            <a:r>
              <a:rPr lang="en-US" sz="525" dirty="0" smtClean="0">
                <a:solidFill>
                  <a:schemeClr val="bg1">
                    <a:lumMod val="75000"/>
                  </a:schemeClr>
                </a:solidFill>
                <a:latin typeface="Open Sans"/>
              </a:rPr>
              <a:t>2016.</a:t>
            </a:r>
            <a:endParaRPr lang="en-US" sz="525" dirty="0">
              <a:solidFill>
                <a:schemeClr val="bg1">
                  <a:lumMod val="75000"/>
                </a:schemeClr>
              </a:solidFill>
              <a:latin typeface="Open Sans"/>
              <a:ea typeface="+mn-ea"/>
              <a:cs typeface="+mn-cs"/>
            </a:endParaRPr>
          </a:p>
          <a:p>
            <a:pPr algn="r">
              <a:defRPr/>
            </a:pPr>
            <a:r>
              <a:rPr lang="en-US" sz="525" dirty="0">
                <a:solidFill>
                  <a:schemeClr val="bg1">
                    <a:lumMod val="75000"/>
                  </a:schemeClr>
                </a:solidFill>
                <a:latin typeface="Open Sans"/>
                <a:ea typeface="+mn-ea"/>
                <a:cs typeface="+mn-cs"/>
              </a:rPr>
              <a:t>Wilson </a:t>
            </a:r>
            <a:r>
              <a:rPr lang="en-US" sz="525" dirty="0" smtClean="0">
                <a:solidFill>
                  <a:schemeClr val="bg1">
                    <a:lumMod val="75000"/>
                  </a:schemeClr>
                </a:solidFill>
                <a:latin typeface="Open Sans"/>
                <a:ea typeface="+mn-ea"/>
                <a:cs typeface="+mn-cs"/>
              </a:rPr>
              <a:t>Mar.</a:t>
            </a:r>
            <a:endParaRPr lang="en-US" sz="525" dirty="0">
              <a:solidFill>
                <a:schemeClr val="bg1">
                  <a:lumMod val="75000"/>
                </a:schemeClr>
              </a:solidFill>
              <a:latin typeface="Open Sans"/>
              <a:ea typeface="+mn-ea"/>
              <a:cs typeface="+mn-cs"/>
            </a:endParaRPr>
          </a:p>
          <a:p>
            <a:pPr algn="r">
              <a:defRPr/>
            </a:pPr>
            <a:r>
              <a:rPr lang="en-US" sz="525" dirty="0">
                <a:solidFill>
                  <a:schemeClr val="bg1">
                    <a:lumMod val="75000"/>
                  </a:schemeClr>
                </a:solidFill>
                <a:latin typeface="Open Sans"/>
                <a:ea typeface="+mn-ea"/>
                <a:cs typeface="+mn-cs"/>
              </a:rPr>
              <a:t>All rights reserved.</a:t>
            </a:r>
          </a:p>
        </p:txBody>
      </p:sp>
      <p:sp>
        <p:nvSpPr>
          <p:cNvPr id="100" name="Rectangle 99"/>
          <p:cNvSpPr>
            <a:spLocks noChangeArrowheads="1"/>
          </p:cNvSpPr>
          <p:nvPr/>
        </p:nvSpPr>
        <p:spPr bwMode="auto">
          <a:xfrm>
            <a:off x="5059645" y="2759642"/>
            <a:ext cx="838691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t">
            <a:spAutoFit/>
          </a:bodyPr>
          <a:lstStyle/>
          <a:p>
            <a:pPr algn="ctr"/>
            <a:r>
              <a:rPr lang="en-US" dirty="0" smtClean="0">
                <a:latin typeface="Open Sans" charset="0"/>
                <a:cs typeface="Open Sans" charset="0"/>
              </a:rPr>
              <a:t>git</a:t>
            </a:r>
          </a:p>
          <a:p>
            <a:pPr algn="ctr"/>
            <a:r>
              <a:rPr lang="en-US" b="1" dirty="0" smtClean="0">
                <a:latin typeface="Open Sans" charset="0"/>
                <a:cs typeface="Open Sans" charset="0"/>
              </a:rPr>
              <a:t>clone</a:t>
            </a:r>
          </a:p>
          <a:p>
            <a:pPr algn="ctr"/>
            <a:r>
              <a:rPr lang="en-US" i="1" dirty="0" smtClean="0">
                <a:latin typeface="Open Sans" charset="0"/>
                <a:cs typeface="Open Sans" charset="0"/>
              </a:rPr>
              <a:t>repo</a:t>
            </a:r>
            <a:r>
              <a:rPr lang="en-US" dirty="0" smtClean="0">
                <a:latin typeface="Open Sans" charset="0"/>
                <a:cs typeface="Open Sans" charset="0"/>
              </a:rPr>
              <a:t>.git</a:t>
            </a:r>
            <a:endParaRPr lang="en-US" dirty="0">
              <a:latin typeface="Open Sans" charset="0"/>
              <a:cs typeface="Open Sans" charset="0"/>
            </a:endParaRPr>
          </a:p>
        </p:txBody>
      </p:sp>
      <p:cxnSp>
        <p:nvCxnSpPr>
          <p:cNvPr id="101" name="Straight Connector 100"/>
          <p:cNvCxnSpPr>
            <a:stCxn id="79" idx="2"/>
            <a:endCxn id="56" idx="6"/>
          </p:cNvCxnSpPr>
          <p:nvPr/>
        </p:nvCxnSpPr>
        <p:spPr>
          <a:xfrm flipH="1">
            <a:off x="4988197" y="2068899"/>
            <a:ext cx="977900" cy="0"/>
          </a:xfrm>
          <a:prstGeom prst="line">
            <a:avLst/>
          </a:prstGeom>
          <a:ln>
            <a:solidFill>
              <a:schemeClr val="tx2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>
            <a:spLocks noChangeArrowheads="1"/>
          </p:cNvSpPr>
          <p:nvPr/>
        </p:nvSpPr>
        <p:spPr bwMode="auto">
          <a:xfrm>
            <a:off x="5176350" y="1778533"/>
            <a:ext cx="60527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  <a:latin typeface="Open Sans" charset="0"/>
                <a:cs typeface="Open Sans" charset="0"/>
              </a:rPr>
              <a:t>fetch</a:t>
            </a:r>
            <a:endParaRPr lang="en-US" dirty="0">
              <a:solidFill>
                <a:schemeClr val="tx2"/>
              </a:solidFill>
              <a:latin typeface="Open Sans" charset="0"/>
              <a:cs typeface="Open Sans" charset="0"/>
            </a:endParaRPr>
          </a:p>
        </p:txBody>
      </p:sp>
      <p:sp>
        <p:nvSpPr>
          <p:cNvPr id="103" name="Oval 102"/>
          <p:cNvSpPr/>
          <p:nvPr/>
        </p:nvSpPr>
        <p:spPr>
          <a:xfrm>
            <a:off x="2042404" y="2413550"/>
            <a:ext cx="584200" cy="230187"/>
          </a:xfrm>
          <a:prstGeom prst="ellipse">
            <a:avLst/>
          </a:prstGeom>
          <a:solidFill>
            <a:schemeClr val="accent3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latin typeface="Open Sans" charset="0"/>
                <a:ea typeface="Open Sans" charset="0"/>
                <a:cs typeface="Open Sans" charset="0"/>
              </a:rPr>
              <a:t>2</a:t>
            </a:r>
            <a:endParaRPr lang="en-US" sz="1200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104" name="Rectangle 103"/>
          <p:cNvSpPr>
            <a:spLocks noChangeArrowheads="1"/>
          </p:cNvSpPr>
          <p:nvPr/>
        </p:nvSpPr>
        <p:spPr bwMode="auto">
          <a:xfrm>
            <a:off x="1438946" y="2493972"/>
            <a:ext cx="50455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dirty="0" smtClean="0">
                <a:solidFill>
                  <a:schemeClr val="accent3"/>
                </a:solidFill>
                <a:latin typeface="Open Sans" charset="0"/>
                <a:cs typeface="Open Sans" charset="0"/>
              </a:rPr>
              <a:t>add</a:t>
            </a:r>
            <a:endParaRPr lang="en-US" dirty="0">
              <a:solidFill>
                <a:schemeClr val="accent3"/>
              </a:solidFill>
              <a:latin typeface="Open Sans" charset="0"/>
              <a:cs typeface="Open Sans" charset="0"/>
            </a:endParaRPr>
          </a:p>
        </p:txBody>
      </p:sp>
      <p:sp>
        <p:nvSpPr>
          <p:cNvPr id="105" name="Oval 104"/>
          <p:cNvSpPr/>
          <p:nvPr/>
        </p:nvSpPr>
        <p:spPr>
          <a:xfrm>
            <a:off x="2041611" y="2170657"/>
            <a:ext cx="585787" cy="230188"/>
          </a:xfrm>
          <a:prstGeom prst="ellipse">
            <a:avLst/>
          </a:prstGeom>
          <a:solidFill>
            <a:srgbClr val="FF6600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latin typeface="Open Sans" charset="0"/>
                <a:ea typeface="Open Sans" charset="0"/>
                <a:cs typeface="Open Sans" charset="0"/>
              </a:rPr>
              <a:t>3</a:t>
            </a:r>
            <a:endParaRPr lang="en-US" sz="1200" dirty="0">
              <a:latin typeface="Open Sans" charset="0"/>
              <a:ea typeface="Open Sans" charset="0"/>
              <a:cs typeface="Open Sans" charset="0"/>
            </a:endParaRPr>
          </a:p>
        </p:txBody>
      </p:sp>
      <p:cxnSp>
        <p:nvCxnSpPr>
          <p:cNvPr id="10" name="Straight Connector 9"/>
          <p:cNvCxnSpPr>
            <a:stCxn id="62" idx="0"/>
            <a:endCxn id="62" idx="2"/>
          </p:cNvCxnSpPr>
          <p:nvPr/>
        </p:nvCxnSpPr>
        <p:spPr>
          <a:xfrm>
            <a:off x="6266718" y="1225181"/>
            <a:ext cx="0" cy="178752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headEnd type="stealth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Oval 75"/>
          <p:cNvSpPr/>
          <p:nvPr/>
        </p:nvSpPr>
        <p:spPr>
          <a:xfrm>
            <a:off x="5966097" y="2683403"/>
            <a:ext cx="584200" cy="230188"/>
          </a:xfrm>
          <a:prstGeom prst="ellipse">
            <a:avLst/>
          </a:prstGeom>
          <a:solidFill>
            <a:schemeClr val="accent5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latin typeface="Open Sans" charset="0"/>
                <a:ea typeface="Open Sans" charset="0"/>
                <a:cs typeface="Open Sans" charset="0"/>
              </a:rPr>
              <a:t>1</a:t>
            </a:r>
            <a:endParaRPr lang="en-US" sz="1200" dirty="0">
              <a:latin typeface="Open Sans" charset="0"/>
              <a:ea typeface="Open Sans" charset="0"/>
              <a:cs typeface="Open Sans" charset="0"/>
            </a:endParaRPr>
          </a:p>
        </p:txBody>
      </p:sp>
      <p:cxnSp>
        <p:nvCxnSpPr>
          <p:cNvPr id="106" name="Straight Connector 105"/>
          <p:cNvCxnSpPr>
            <a:stCxn id="97" idx="2"/>
            <a:endCxn id="78" idx="6"/>
          </p:cNvCxnSpPr>
          <p:nvPr/>
        </p:nvCxnSpPr>
        <p:spPr>
          <a:xfrm flipH="1">
            <a:off x="2626604" y="2789869"/>
            <a:ext cx="1776599" cy="0"/>
          </a:xfrm>
          <a:prstGeom prst="line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3408940" y="2759642"/>
            <a:ext cx="1011778" cy="954107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>
              <a:defRPr/>
            </a:pPr>
            <a:endParaRPr lang="en-US" dirty="0" smtClean="0">
              <a:solidFill>
                <a:schemeClr val="accent1">
                  <a:lumMod val="50000"/>
                </a:schemeClr>
              </a:solidFill>
              <a:latin typeface="Open Sans" charset="0"/>
              <a:ea typeface="Open Sans" charset="0"/>
              <a:cs typeface="Open Sans" charset="0"/>
            </a:endParaRPr>
          </a:p>
          <a:p>
            <a:pPr algn="ctr">
              <a:defRPr/>
            </a:pP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checkout</a:t>
            </a:r>
          </a:p>
          <a:p>
            <a:pPr algn="ctr">
              <a:defRPr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--branch</a:t>
            </a:r>
          </a:p>
          <a:p>
            <a:pPr algn="ctr">
              <a:defRPr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feature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74" name="Oval 73"/>
          <p:cNvSpPr/>
          <p:nvPr/>
        </p:nvSpPr>
        <p:spPr>
          <a:xfrm>
            <a:off x="5966097" y="1441748"/>
            <a:ext cx="584200" cy="2286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latin typeface="Open Sans" charset="0"/>
                <a:ea typeface="Open Sans" charset="0"/>
                <a:cs typeface="Open Sans" charset="0"/>
              </a:rPr>
              <a:t>6</a:t>
            </a:r>
            <a:endParaRPr lang="en-US" sz="1200" dirty="0">
              <a:latin typeface="Open Sans" charset="0"/>
              <a:ea typeface="Open Sans" charset="0"/>
              <a:cs typeface="Open Sans" charset="0"/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7611200" y="2793791"/>
            <a:ext cx="453577" cy="9412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V="1">
            <a:off x="6558818" y="2794184"/>
            <a:ext cx="466595" cy="8627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>
            <a:spLocks noChangeArrowheads="1"/>
          </p:cNvSpPr>
          <p:nvPr/>
        </p:nvSpPr>
        <p:spPr bwMode="auto">
          <a:xfrm>
            <a:off x="1071037" y="2662084"/>
            <a:ext cx="93720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i="1" dirty="0" smtClean="0">
                <a:solidFill>
                  <a:schemeClr val="accent3"/>
                </a:solidFill>
                <a:latin typeface="Open Sans" charset="0"/>
                <a:cs typeface="Open Sans" charset="0"/>
              </a:rPr>
              <a:t>modified</a:t>
            </a:r>
            <a:endParaRPr lang="en-US" i="1" dirty="0">
              <a:solidFill>
                <a:schemeClr val="accent3"/>
              </a:solidFill>
              <a:latin typeface="Open Sans" charset="0"/>
              <a:cs typeface="Open Sans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1221837" y="1396928"/>
            <a:ext cx="761747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rebase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94" name="Rectangle 93"/>
          <p:cNvSpPr>
            <a:spLocks noChangeArrowheads="1"/>
          </p:cNvSpPr>
          <p:nvPr/>
        </p:nvSpPr>
        <p:spPr bwMode="auto">
          <a:xfrm>
            <a:off x="1128781" y="2330285"/>
            <a:ext cx="83490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dirty="0" smtClean="0">
                <a:solidFill>
                  <a:schemeClr val="accent3"/>
                </a:solidFill>
                <a:latin typeface="Open Sans" charset="0"/>
                <a:cs typeface="Open Sans" charset="0"/>
              </a:rPr>
              <a:t>commit</a:t>
            </a:r>
            <a:endParaRPr lang="en-US" dirty="0">
              <a:solidFill>
                <a:schemeClr val="accent3"/>
              </a:solidFill>
              <a:latin typeface="Open Sans" charset="0"/>
              <a:cs typeface="Open Sans" charset="0"/>
            </a:endParaRPr>
          </a:p>
        </p:txBody>
      </p:sp>
      <p:sp>
        <p:nvSpPr>
          <p:cNvPr id="55" name="Oval 54"/>
          <p:cNvSpPr/>
          <p:nvPr/>
        </p:nvSpPr>
        <p:spPr>
          <a:xfrm>
            <a:off x="2041611" y="1953805"/>
            <a:ext cx="585787" cy="230188"/>
          </a:xfrm>
          <a:prstGeom prst="ellipse">
            <a:avLst/>
          </a:prstGeom>
          <a:solidFill>
            <a:srgbClr val="FF0000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latin typeface="Open Sans" charset="0"/>
                <a:ea typeface="Open Sans" charset="0"/>
                <a:cs typeface="Open Sans" charset="0"/>
              </a:rPr>
              <a:t>4</a:t>
            </a:r>
            <a:endParaRPr lang="en-US" sz="1200" dirty="0">
              <a:latin typeface="Open Sans" charset="0"/>
              <a:ea typeface="Open Sans" charset="0"/>
              <a:cs typeface="Open Sans" charset="0"/>
            </a:endParaRPr>
          </a:p>
        </p:txBody>
      </p:sp>
      <p:cxnSp>
        <p:nvCxnSpPr>
          <p:cNvPr id="73" name="Straight Connector 72"/>
          <p:cNvCxnSpPr/>
          <p:nvPr/>
        </p:nvCxnSpPr>
        <p:spPr>
          <a:xfrm flipV="1">
            <a:off x="6560405" y="1539391"/>
            <a:ext cx="609612" cy="10286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76" idx="2"/>
            <a:endCxn id="97" idx="6"/>
          </p:cNvCxnSpPr>
          <p:nvPr/>
        </p:nvCxnSpPr>
        <p:spPr>
          <a:xfrm flipH="1" flipV="1">
            <a:off x="4987403" y="2789869"/>
            <a:ext cx="978694" cy="8628"/>
          </a:xfrm>
          <a:prstGeom prst="line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Oval 91"/>
          <p:cNvSpPr/>
          <p:nvPr/>
        </p:nvSpPr>
        <p:spPr>
          <a:xfrm>
            <a:off x="2042404" y="1738571"/>
            <a:ext cx="584200" cy="230187"/>
          </a:xfrm>
          <a:prstGeom prst="ellipse">
            <a:avLst/>
          </a:prstGeom>
          <a:solidFill>
            <a:srgbClr val="660066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latin typeface="Open Sans" charset="0"/>
                <a:ea typeface="Open Sans" charset="0"/>
                <a:cs typeface="Open Sans" charset="0"/>
              </a:rPr>
              <a:t>5</a:t>
            </a:r>
            <a:endParaRPr lang="en-US" sz="1200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56" name="Oval 55"/>
          <p:cNvSpPr/>
          <p:nvPr/>
        </p:nvSpPr>
        <p:spPr>
          <a:xfrm>
            <a:off x="4402410" y="1953805"/>
            <a:ext cx="585787" cy="230188"/>
          </a:xfrm>
          <a:prstGeom prst="ellipse">
            <a:avLst/>
          </a:prstGeom>
          <a:solidFill>
            <a:srgbClr val="FF0000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latin typeface="Open Sans" charset="0"/>
                <a:ea typeface="Open Sans" charset="0"/>
                <a:cs typeface="Open Sans" charset="0"/>
              </a:rPr>
              <a:t>4</a:t>
            </a:r>
            <a:endParaRPr lang="en-US" sz="1200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79" name="Oval 78"/>
          <p:cNvSpPr/>
          <p:nvPr/>
        </p:nvSpPr>
        <p:spPr>
          <a:xfrm>
            <a:off x="5966097" y="1954599"/>
            <a:ext cx="584200" cy="228600"/>
          </a:xfrm>
          <a:prstGeom prst="ellipse">
            <a:avLst/>
          </a:prstGeom>
          <a:solidFill>
            <a:srgbClr val="FF0000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latin typeface="Open Sans" charset="0"/>
                <a:ea typeface="Open Sans" charset="0"/>
                <a:cs typeface="Open Sans" charset="0"/>
              </a:rPr>
              <a:t>4</a:t>
            </a:r>
            <a:endParaRPr lang="en-US" sz="1200" dirty="0">
              <a:latin typeface="Open Sans" charset="0"/>
              <a:ea typeface="Open Sans" charset="0"/>
              <a:cs typeface="Open Sans" charset="0"/>
            </a:endParaRPr>
          </a:p>
        </p:txBody>
      </p:sp>
      <p:cxnSp>
        <p:nvCxnSpPr>
          <p:cNvPr id="68" name="Straight Connector 67"/>
          <p:cNvCxnSpPr>
            <a:stCxn id="56" idx="2"/>
            <a:endCxn id="55" idx="6"/>
          </p:cNvCxnSpPr>
          <p:nvPr/>
        </p:nvCxnSpPr>
        <p:spPr>
          <a:xfrm flipH="1">
            <a:off x="2627398" y="2068899"/>
            <a:ext cx="1775012" cy="0"/>
          </a:xfrm>
          <a:prstGeom prst="line">
            <a:avLst/>
          </a:prstGeom>
          <a:ln>
            <a:solidFill>
              <a:schemeClr val="tx2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>
            <a:spLocks noChangeArrowheads="1"/>
          </p:cNvSpPr>
          <p:nvPr/>
        </p:nvSpPr>
        <p:spPr bwMode="auto">
          <a:xfrm>
            <a:off x="573582" y="529136"/>
            <a:ext cx="12878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 dirty="0" smtClean="0">
                <a:latin typeface="Open Sans "/>
                <a:cs typeface="Open Sans "/>
              </a:rPr>
              <a:t>branches:</a:t>
            </a:r>
            <a:endParaRPr lang="en-US" sz="1800" b="1" dirty="0">
              <a:latin typeface="Open Sans "/>
              <a:cs typeface="Open Sans "/>
            </a:endParaRPr>
          </a:p>
        </p:txBody>
      </p:sp>
      <p:cxnSp>
        <p:nvCxnSpPr>
          <p:cNvPr id="72" name="Straight Connector 71"/>
          <p:cNvCxnSpPr/>
          <p:nvPr/>
        </p:nvCxnSpPr>
        <p:spPr>
          <a:xfrm>
            <a:off x="7301034" y="1225180"/>
            <a:ext cx="0" cy="178752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headEnd type="stealth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8351510" y="1230636"/>
            <a:ext cx="0" cy="178752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headEnd type="stealth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Oval 88"/>
          <p:cNvSpPr/>
          <p:nvPr/>
        </p:nvSpPr>
        <p:spPr>
          <a:xfrm>
            <a:off x="8064777" y="2683404"/>
            <a:ext cx="585787" cy="230187"/>
          </a:xfrm>
          <a:prstGeom prst="ellipse">
            <a:avLst/>
          </a:prstGeom>
          <a:solidFill>
            <a:schemeClr val="accent5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latin typeface="Open Sans" charset="0"/>
                <a:ea typeface="Open Sans" charset="0"/>
                <a:cs typeface="Open Sans" charset="0"/>
              </a:rPr>
              <a:t>1</a:t>
            </a:r>
            <a:endParaRPr lang="en-US" sz="1200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7025413" y="2683404"/>
            <a:ext cx="585787" cy="230187"/>
          </a:xfrm>
          <a:prstGeom prst="ellipse">
            <a:avLst/>
          </a:prstGeom>
          <a:solidFill>
            <a:schemeClr val="accent5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latin typeface="Open Sans" charset="0"/>
                <a:ea typeface="Open Sans" charset="0"/>
                <a:cs typeface="Open Sans" charset="0"/>
              </a:rPr>
              <a:t>1</a:t>
            </a:r>
            <a:endParaRPr lang="en-US" sz="1200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86" name="Rectangle 85"/>
          <p:cNvSpPr>
            <a:spLocks noChangeArrowheads="1"/>
          </p:cNvSpPr>
          <p:nvPr/>
        </p:nvSpPr>
        <p:spPr bwMode="auto">
          <a:xfrm>
            <a:off x="6272895" y="1178140"/>
            <a:ext cx="45397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  <a:latin typeface="Open Sans" charset="0"/>
                <a:cs typeface="Open Sans" charset="0"/>
              </a:rPr>
              <a:t>tag</a:t>
            </a:r>
            <a:endParaRPr lang="en-US" dirty="0">
              <a:solidFill>
                <a:schemeClr val="tx2"/>
              </a:solidFill>
              <a:latin typeface="Open Sans" charset="0"/>
              <a:cs typeface="Open Sans" charset="0"/>
            </a:endParaRPr>
          </a:p>
        </p:txBody>
      </p:sp>
      <p:sp>
        <p:nvSpPr>
          <p:cNvPr id="108" name="Rounded Rectangle 107"/>
          <p:cNvSpPr/>
          <p:nvPr/>
        </p:nvSpPr>
        <p:spPr>
          <a:xfrm>
            <a:off x="3316133" y="2369089"/>
            <a:ext cx="336634" cy="366774"/>
          </a:xfrm>
          <a:prstGeom prst="roundRect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endParaRPr lang="en-US" sz="1050" i="1" dirty="0">
              <a:solidFill>
                <a:schemeClr val="bg1"/>
              </a:solidFill>
              <a:latin typeface="Open Sans"/>
            </a:endParaRPr>
          </a:p>
        </p:txBody>
      </p:sp>
      <p:sp>
        <p:nvSpPr>
          <p:cNvPr id="111" name="Rectangle 110"/>
          <p:cNvSpPr>
            <a:spLocks noChangeArrowheads="1"/>
          </p:cNvSpPr>
          <p:nvPr/>
        </p:nvSpPr>
        <p:spPr bwMode="auto">
          <a:xfrm>
            <a:off x="5240757" y="2001300"/>
            <a:ext cx="49569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  <a:latin typeface="Open Sans" charset="0"/>
                <a:cs typeface="Open Sans" charset="0"/>
              </a:rPr>
              <a:t>pull</a:t>
            </a:r>
            <a:endParaRPr lang="en-US" dirty="0">
              <a:solidFill>
                <a:schemeClr val="tx2"/>
              </a:solidFill>
              <a:latin typeface="Open Sans" charset="0"/>
              <a:cs typeface="Open Sans" charset="0"/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2784075" y="1778297"/>
            <a:ext cx="7247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merge</a:t>
            </a:r>
          </a:p>
        </p:txBody>
      </p:sp>
      <p:sp>
        <p:nvSpPr>
          <p:cNvPr id="113" name="Rectangle 112"/>
          <p:cNvSpPr>
            <a:spLocks noChangeArrowheads="1"/>
          </p:cNvSpPr>
          <p:nvPr/>
        </p:nvSpPr>
        <p:spPr bwMode="auto">
          <a:xfrm>
            <a:off x="1597023" y="3164245"/>
            <a:ext cx="154565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 i="1" dirty="0" smtClean="0">
                <a:latin typeface="Open Sans Light" charset="0"/>
                <a:cs typeface="Open Sans Light" charset="0"/>
              </a:rPr>
              <a:t>parallel work</a:t>
            </a:r>
          </a:p>
          <a:p>
            <a:pPr algn="ctr"/>
            <a:r>
              <a:rPr lang="en-US" sz="1800" b="1" i="1" dirty="0" smtClean="0">
                <a:latin typeface="Open Sans Light" charset="0"/>
                <a:cs typeface="Open Sans Light" charset="0"/>
              </a:rPr>
              <a:t>encapsulated</a:t>
            </a:r>
            <a:endParaRPr lang="en-US" sz="1800" b="1" i="1" dirty="0">
              <a:latin typeface="Open Sans Light" charset="0"/>
              <a:cs typeface="Open Sans Light" charset="0"/>
            </a:endParaRPr>
          </a:p>
        </p:txBody>
      </p:sp>
      <p:sp>
        <p:nvSpPr>
          <p:cNvPr id="115" name="Rectangle 114"/>
          <p:cNvSpPr>
            <a:spLocks noChangeArrowheads="1"/>
          </p:cNvSpPr>
          <p:nvPr/>
        </p:nvSpPr>
        <p:spPr bwMode="auto">
          <a:xfrm rot="16200000">
            <a:off x="7530212" y="2298346"/>
            <a:ext cx="60785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  <a:latin typeface="Open Sans" charset="0"/>
                <a:cs typeface="Open Sans" charset="0"/>
              </a:rPr>
              <a:t>hook</a:t>
            </a:r>
            <a:endParaRPr lang="en-US" dirty="0">
              <a:solidFill>
                <a:schemeClr val="tx2"/>
              </a:solidFill>
              <a:latin typeface="Open Sans" charset="0"/>
              <a:cs typeface="Open Sans" charset="0"/>
            </a:endParaRPr>
          </a:p>
        </p:txBody>
      </p:sp>
      <p:sp>
        <p:nvSpPr>
          <p:cNvPr id="116" name="Rectangle 115"/>
          <p:cNvSpPr>
            <a:spLocks noChangeArrowheads="1"/>
          </p:cNvSpPr>
          <p:nvPr/>
        </p:nvSpPr>
        <p:spPr bwMode="auto">
          <a:xfrm>
            <a:off x="1826024" y="812518"/>
            <a:ext cx="90011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 smtClean="0">
                <a:latin typeface="Open Sans Light" charset="0"/>
                <a:cs typeface="Open Sans Light" charset="0"/>
              </a:rPr>
              <a:t>(topic)</a:t>
            </a:r>
            <a:endParaRPr lang="en-US" dirty="0">
              <a:latin typeface="Open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6222741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3" grpId="0" animBg="1"/>
      <p:bldP spid="28683" grpId="0"/>
      <p:bldP spid="70" grpId="0"/>
      <p:bldP spid="78" grpId="0" animBg="1"/>
      <p:bldP spid="96" grpId="0"/>
      <p:bldP spid="128" grpId="0"/>
      <p:bldP spid="150" grpId="0" animBg="1"/>
      <p:bldP spid="152" grpId="0"/>
      <p:bldP spid="121" grpId="0" animBg="1"/>
      <p:bldP spid="64" grpId="0"/>
      <p:bldP spid="84" grpId="0"/>
      <p:bldP spid="85" grpId="0"/>
      <p:bldP spid="97" grpId="0" animBg="1"/>
      <p:bldP spid="100" grpId="0"/>
      <p:bldP spid="102" grpId="0"/>
      <p:bldP spid="103" grpId="0" animBg="1"/>
      <p:bldP spid="104" grpId="0"/>
      <p:bldP spid="105" grpId="0" animBg="1"/>
      <p:bldP spid="76" grpId="0" animBg="1"/>
      <p:bldP spid="107" grpId="0"/>
      <p:bldP spid="74" grpId="0" animBg="1"/>
      <p:bldP spid="90" grpId="0"/>
      <p:bldP spid="93" grpId="0"/>
      <p:bldP spid="94" grpId="0"/>
      <p:bldP spid="55" grpId="0" animBg="1"/>
      <p:bldP spid="92" grpId="0" animBg="1"/>
      <p:bldP spid="56" grpId="0" animBg="1"/>
      <p:bldP spid="79" grpId="0" animBg="1"/>
      <p:bldP spid="89" grpId="0" animBg="1"/>
      <p:bldP spid="47" grpId="0" animBg="1"/>
      <p:bldP spid="86" grpId="0"/>
      <p:bldP spid="108" grpId="0" animBg="1"/>
      <p:bldP spid="111" grpId="0"/>
      <p:bldP spid="112" grpId="0"/>
      <p:bldP spid="115" grpId="0"/>
      <p:bldP spid="11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/>
          <p:cNvSpPr/>
          <p:nvPr/>
        </p:nvSpPr>
        <p:spPr>
          <a:xfrm>
            <a:off x="3673960" y="1307501"/>
            <a:ext cx="833438" cy="1787525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 sz="1000">
              <a:solidFill>
                <a:srgbClr val="FFFFFF"/>
              </a:solidFill>
              <a:latin typeface="Open Sans" charset="0"/>
              <a:ea typeface="ＭＳ Ｐゴシック" charset="0"/>
              <a:cs typeface="Open Sans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4079627" y="1307501"/>
            <a:ext cx="0" cy="1787525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sysDash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721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 dirty="0" smtClean="0">
                <a:latin typeface="Open Sans" charset="0"/>
                <a:ea typeface="ＭＳ Ｐゴシック" charset="0"/>
                <a:cs typeface="Open Sans" charset="0"/>
              </a:rPr>
              <a:t>Actions internals</a:t>
            </a:r>
            <a:endParaRPr lang="en-US" dirty="0">
              <a:latin typeface="Open Sans" charset="0"/>
              <a:ea typeface="ＭＳ Ｐゴシック" charset="0"/>
              <a:cs typeface="Open Sans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3823989" y="1380526"/>
            <a:ext cx="584200" cy="230188"/>
          </a:xfrm>
          <a:prstGeom prst="ellipse">
            <a:avLst/>
          </a:prstGeom>
          <a:solidFill>
            <a:schemeClr val="accent5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100" dirty="0" smtClean="0">
                <a:latin typeface="Open Sans" charset="0"/>
                <a:ea typeface="Open Sans" charset="0"/>
                <a:cs typeface="Open Sans" charset="0"/>
              </a:rPr>
              <a:t>2e</a:t>
            </a:r>
            <a:endParaRPr lang="en-US" sz="1100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3823989" y="1661514"/>
            <a:ext cx="584200" cy="228600"/>
          </a:xfrm>
          <a:prstGeom prst="ellipse">
            <a:avLst/>
          </a:prstGeom>
          <a:solidFill>
            <a:schemeClr val="accent5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100" dirty="0" smtClean="0">
                <a:latin typeface="Open Sans" charset="0"/>
                <a:ea typeface="Open Sans" charset="0"/>
                <a:cs typeface="Open Sans" charset="0"/>
              </a:rPr>
              <a:t>4b</a:t>
            </a:r>
            <a:endParaRPr lang="en-US" sz="1100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3823989" y="1940914"/>
            <a:ext cx="584200" cy="230187"/>
          </a:xfrm>
          <a:prstGeom prst="ellipse">
            <a:avLst/>
          </a:prstGeom>
          <a:solidFill>
            <a:schemeClr val="accent5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100" dirty="0" smtClean="0">
                <a:latin typeface="Open Sans" charset="0"/>
                <a:ea typeface="Open Sans" charset="0"/>
                <a:cs typeface="Open Sans" charset="0"/>
              </a:rPr>
              <a:t>a7</a:t>
            </a:r>
            <a:endParaRPr lang="en-US" sz="1100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3823989" y="2221901"/>
            <a:ext cx="584200" cy="228600"/>
          </a:xfrm>
          <a:prstGeom prst="ellipse">
            <a:avLst/>
          </a:prstGeom>
          <a:solidFill>
            <a:schemeClr val="accent5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100" dirty="0" smtClean="0">
                <a:latin typeface="Open Sans" charset="0"/>
                <a:ea typeface="Open Sans" charset="0"/>
                <a:cs typeface="Open Sans" charset="0"/>
              </a:rPr>
              <a:t>82</a:t>
            </a:r>
            <a:endParaRPr lang="en-US" sz="1100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3823989" y="2501301"/>
            <a:ext cx="584200" cy="230188"/>
          </a:xfrm>
          <a:prstGeom prst="ellipse">
            <a:avLst/>
          </a:prstGeom>
          <a:solidFill>
            <a:schemeClr val="accent5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100" dirty="0" smtClean="0">
                <a:latin typeface="Open Sans" charset="0"/>
                <a:ea typeface="Open Sans" charset="0"/>
                <a:cs typeface="Open Sans" charset="0"/>
              </a:rPr>
              <a:t>45</a:t>
            </a:r>
            <a:endParaRPr lang="en-US" sz="1100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3823989" y="2780701"/>
            <a:ext cx="584200" cy="230188"/>
          </a:xfrm>
          <a:prstGeom prst="ellipse">
            <a:avLst/>
          </a:prstGeom>
          <a:solidFill>
            <a:schemeClr val="accent5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100" dirty="0" smtClean="0">
                <a:latin typeface="Open Sans" charset="0"/>
                <a:ea typeface="Open Sans" charset="0"/>
                <a:cs typeface="Open Sans" charset="0"/>
              </a:rPr>
              <a:t>c1</a:t>
            </a:r>
            <a:endParaRPr lang="en-US" sz="1100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5045874" y="2700979"/>
            <a:ext cx="80593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 dirty="0" smtClean="0">
                <a:solidFill>
                  <a:srgbClr val="008000"/>
                </a:solidFill>
                <a:latin typeface="Open Sans" charset="0"/>
              </a:rPr>
              <a:t>HEAD</a:t>
            </a:r>
            <a:endParaRPr lang="en-US" sz="1800" dirty="0">
              <a:solidFill>
                <a:srgbClr val="008000"/>
              </a:solidFill>
              <a:latin typeface="Open Sans" charset="0"/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2160986" y="2667470"/>
            <a:ext cx="114140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r"/>
            <a:r>
              <a:rPr lang="en-US" sz="1800" dirty="0" smtClean="0">
                <a:solidFill>
                  <a:srgbClr val="008000"/>
                </a:solidFill>
                <a:latin typeface="Open Sans" charset="0"/>
              </a:rPr>
              <a:t>commit</a:t>
            </a:r>
            <a:endParaRPr lang="en-US" sz="1800" dirty="0">
              <a:solidFill>
                <a:srgbClr val="008000"/>
              </a:solidFill>
              <a:latin typeface="Open Sans" charset="0"/>
            </a:endParaRP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3688458" y="917259"/>
            <a:ext cx="76676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/>
            <a:r>
              <a:rPr lang="en-US" sz="1800" u="sng" dirty="0" smtClean="0">
                <a:solidFill>
                  <a:schemeClr val="bg1">
                    <a:lumMod val="50000"/>
                  </a:schemeClr>
                </a:solidFill>
                <a:latin typeface="Open Sans" charset="0"/>
              </a:rPr>
              <a:t>tree</a:t>
            </a:r>
            <a:endParaRPr lang="en-US" sz="1800" u="sng" dirty="0">
              <a:solidFill>
                <a:schemeClr val="bg1">
                  <a:lumMod val="50000"/>
                </a:schemeClr>
              </a:solidFill>
              <a:latin typeface="Open Sans" charset="0"/>
            </a:endParaRP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2005836" y="2099094"/>
            <a:ext cx="129655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r"/>
            <a:r>
              <a:rPr lang="en-US" sz="1800" dirty="0" smtClean="0">
                <a:solidFill>
                  <a:srgbClr val="008000"/>
                </a:solidFill>
                <a:latin typeface="Open Sans" charset="0"/>
              </a:rPr>
              <a:t>checkout</a:t>
            </a:r>
            <a:endParaRPr lang="en-US" sz="1800" dirty="0">
              <a:solidFill>
                <a:srgbClr val="008000"/>
              </a:solidFill>
              <a:latin typeface="Open Sans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3334588" y="2326124"/>
            <a:ext cx="364067" cy="0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4568480" y="2923443"/>
            <a:ext cx="412352" cy="0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334588" y="2886517"/>
            <a:ext cx="364066" cy="3507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3690639" y="3078479"/>
            <a:ext cx="9001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/>
            <a:r>
              <a:rPr lang="en-US" sz="1800" i="1" dirty="0" smtClean="0">
                <a:solidFill>
                  <a:srgbClr val="008000"/>
                </a:solidFill>
                <a:latin typeface="Open Sans" charset="0"/>
              </a:rPr>
              <a:t>ahead</a:t>
            </a:r>
            <a:endParaRPr lang="en-US" sz="1800" i="1" dirty="0">
              <a:solidFill>
                <a:srgbClr val="008000"/>
              </a:solidFill>
              <a:latin typeface="Open Sans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4590751" y="2272701"/>
            <a:ext cx="584200" cy="228600"/>
          </a:xfrm>
          <a:prstGeom prst="ellipse">
            <a:avLst/>
          </a:prstGeom>
          <a:solidFill>
            <a:schemeClr val="accent5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100" dirty="0" smtClean="0">
                <a:latin typeface="Open Sans" charset="0"/>
                <a:ea typeface="Open Sans" charset="0"/>
                <a:cs typeface="Open Sans" charset="0"/>
              </a:rPr>
              <a:t>38</a:t>
            </a:r>
            <a:endParaRPr lang="en-US" sz="1100" dirty="0">
              <a:latin typeface="Open Sans" charset="0"/>
              <a:ea typeface="Open Sans" charset="0"/>
              <a:cs typeface="Open Sans" charset="0"/>
            </a:endParaRPr>
          </a:p>
        </p:txBody>
      </p:sp>
      <p:cxnSp>
        <p:nvCxnSpPr>
          <p:cNvPr id="24" name="Straight Connector 23"/>
          <p:cNvCxnSpPr>
            <a:stCxn id="14" idx="6"/>
            <a:endCxn id="21" idx="4"/>
          </p:cNvCxnSpPr>
          <p:nvPr/>
        </p:nvCxnSpPr>
        <p:spPr>
          <a:xfrm flipV="1">
            <a:off x="4408189" y="2501301"/>
            <a:ext cx="474662" cy="11509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sysDash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6768770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>
                <a:latin typeface="Open Sans" charset="0"/>
                <a:ea typeface="ＭＳ Ｐゴシック" charset="0"/>
                <a:cs typeface="Open Sans" charset="0"/>
              </a:rPr>
              <a:t>Personal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0" y="923925"/>
            <a:ext cx="4938713" cy="3781425"/>
          </a:xfrm>
        </p:spPr>
        <p:txBody>
          <a:bodyPr/>
          <a:lstStyle/>
          <a:p>
            <a:pPr marL="385763" indent="-385763">
              <a:spcBef>
                <a:spcPct val="0"/>
              </a:spcBef>
              <a:buFont typeface="Helvetica" charset="0"/>
              <a:buAutoNum type="arabicPeriod"/>
            </a:pPr>
            <a:r>
              <a:rPr lang="en-US" sz="1800" dirty="0" smtClean="0">
                <a:ea typeface="ＭＳ Ｐゴシック" charset="0"/>
              </a:rPr>
              <a:t>clone</a:t>
            </a:r>
            <a:endParaRPr lang="en-US" sz="1800" dirty="0">
              <a:ea typeface="ＭＳ Ｐゴシック" charset="0"/>
            </a:endParaRPr>
          </a:p>
          <a:p>
            <a:pPr marL="385763" indent="-385763">
              <a:spcBef>
                <a:spcPct val="0"/>
              </a:spcBef>
              <a:buFont typeface="Helvetica" charset="0"/>
              <a:buAutoNum type="arabicPeriod"/>
            </a:pPr>
            <a:r>
              <a:rPr lang="en-US" sz="1800" b="1" dirty="0">
                <a:ea typeface="ＭＳ Ｐゴシック" charset="0"/>
              </a:rPr>
              <a:t> </a:t>
            </a:r>
            <a:r>
              <a:rPr lang="en-US" sz="1800" b="1" dirty="0" smtClean="0">
                <a:ea typeface="ＭＳ Ｐゴシック" charset="0"/>
              </a:rPr>
              <a:t>fetch</a:t>
            </a:r>
            <a:r>
              <a:rPr lang="en-US" sz="1800" dirty="0" smtClean="0">
                <a:ea typeface="ＭＳ Ｐゴシック" charset="0"/>
              </a:rPr>
              <a:t> (pull) </a:t>
            </a:r>
            <a:r>
              <a:rPr lang="en-US" sz="1800" dirty="0">
                <a:ea typeface="ＭＳ Ｐゴシック" charset="0"/>
              </a:rPr>
              <a:t>to update </a:t>
            </a:r>
            <a:r>
              <a:rPr lang="en-US" sz="1800" dirty="0" smtClean="0">
                <a:ea typeface="ＭＳ Ｐゴシック" charset="0"/>
              </a:rPr>
              <a:t>master</a:t>
            </a:r>
            <a:endParaRPr lang="en-US" sz="1800" dirty="0">
              <a:ea typeface="ＭＳ Ｐゴシック" charset="0"/>
            </a:endParaRPr>
          </a:p>
          <a:p>
            <a:pPr marL="385763" indent="-385763">
              <a:spcBef>
                <a:spcPct val="0"/>
              </a:spcBef>
              <a:buFont typeface="Helvetica" charset="0"/>
              <a:buAutoNum type="arabicPeriod"/>
            </a:pPr>
            <a:r>
              <a:rPr lang="en-US" sz="1800" dirty="0">
                <a:ea typeface="ＭＳ Ｐゴシック" charset="0"/>
              </a:rPr>
              <a:t>checkout (feature) branch, story, defect</a:t>
            </a:r>
          </a:p>
          <a:p>
            <a:pPr marL="385763" indent="-385763">
              <a:spcBef>
                <a:spcPct val="0"/>
              </a:spcBef>
              <a:buFont typeface="Helvetica" charset="0"/>
              <a:buAutoNum type="arabicPeriod"/>
            </a:pPr>
            <a:r>
              <a:rPr lang="en-US" sz="1800" b="1" dirty="0" smtClean="0">
                <a:ea typeface="ＭＳ Ｐゴシック" charset="0"/>
              </a:rPr>
              <a:t> diff</a:t>
            </a:r>
            <a:r>
              <a:rPr lang="en-US" sz="1800" dirty="0" smtClean="0">
                <a:ea typeface="ＭＳ Ｐゴシック" charset="0"/>
              </a:rPr>
              <a:t> and edit </a:t>
            </a:r>
            <a:r>
              <a:rPr lang="en-US" sz="1800" dirty="0">
                <a:ea typeface="ＭＳ Ｐゴシック" charset="0"/>
              </a:rPr>
              <a:t>little pieces (test code first?)</a:t>
            </a:r>
          </a:p>
          <a:p>
            <a:pPr marL="385763" indent="-385763">
              <a:spcBef>
                <a:spcPct val="0"/>
              </a:spcBef>
              <a:buFont typeface="Helvetica" charset="0"/>
              <a:buAutoNum type="arabicPeriod"/>
            </a:pPr>
            <a:r>
              <a:rPr lang="en-US" sz="1800" b="1" dirty="0" smtClean="0">
                <a:ea typeface="ＭＳ Ｐゴシック" charset="0"/>
              </a:rPr>
              <a:t> add</a:t>
            </a:r>
            <a:r>
              <a:rPr lang="en-US" sz="1800" dirty="0" smtClean="0">
                <a:ea typeface="ＭＳ Ｐゴシック" charset="0"/>
              </a:rPr>
              <a:t> </a:t>
            </a:r>
            <a:r>
              <a:rPr lang="en-US" sz="1800" dirty="0">
                <a:ea typeface="ＭＳ Ｐゴシック" charset="0"/>
              </a:rPr>
              <a:t>to local stage</a:t>
            </a:r>
          </a:p>
          <a:p>
            <a:pPr marL="385763" indent="-385763">
              <a:spcBef>
                <a:spcPct val="0"/>
              </a:spcBef>
              <a:buFont typeface="Helvetica" charset="0"/>
              <a:buAutoNum type="arabicPeriod"/>
            </a:pPr>
            <a:r>
              <a:rPr lang="en-US" sz="1800" b="1" dirty="0">
                <a:ea typeface="ＭＳ Ｐゴシック" charset="0"/>
              </a:rPr>
              <a:t> </a:t>
            </a:r>
            <a:r>
              <a:rPr lang="en-US" sz="1800" b="1" dirty="0" smtClean="0">
                <a:ea typeface="ＭＳ Ｐゴシック" charset="0"/>
              </a:rPr>
              <a:t>edit</a:t>
            </a:r>
            <a:r>
              <a:rPr lang="en-US" sz="1800" dirty="0" smtClean="0">
                <a:ea typeface="ＭＳ Ｐゴシック" charset="0"/>
              </a:rPr>
              <a:t> &amp; </a:t>
            </a:r>
            <a:r>
              <a:rPr lang="en-US" sz="1800" b="1" dirty="0" smtClean="0">
                <a:ea typeface="ＭＳ Ｐゴシック" charset="0"/>
              </a:rPr>
              <a:t>unit </a:t>
            </a:r>
            <a:r>
              <a:rPr lang="en-US" sz="1800" b="1" dirty="0">
                <a:ea typeface="ＭＳ Ｐゴシック" charset="0"/>
              </a:rPr>
              <a:t>test</a:t>
            </a:r>
          </a:p>
          <a:p>
            <a:pPr marL="385763" indent="-385763">
              <a:spcBef>
                <a:spcPct val="0"/>
              </a:spcBef>
              <a:buFont typeface="Helvetica" charset="0"/>
              <a:buAutoNum type="arabicPeriod"/>
            </a:pPr>
            <a:r>
              <a:rPr lang="en-US" sz="1800" b="1" dirty="0" smtClean="0">
                <a:ea typeface="ＭＳ Ｐゴシック" charset="0"/>
              </a:rPr>
              <a:t> add</a:t>
            </a:r>
            <a:r>
              <a:rPr lang="en-US" sz="1800" dirty="0" smtClean="0">
                <a:ea typeface="ＭＳ Ｐゴシック" charset="0"/>
              </a:rPr>
              <a:t> &amp; </a:t>
            </a:r>
            <a:r>
              <a:rPr lang="en-US" sz="1800" b="1" dirty="0" smtClean="0">
                <a:ea typeface="ＭＳ Ｐゴシック" charset="0"/>
              </a:rPr>
              <a:t>commit</a:t>
            </a:r>
            <a:endParaRPr lang="en-US" sz="1800" b="1" dirty="0">
              <a:ea typeface="ＭＳ Ｐゴシック" charset="0"/>
            </a:endParaRPr>
          </a:p>
          <a:p>
            <a:pPr marL="385763" indent="-385763">
              <a:spcBef>
                <a:spcPct val="0"/>
              </a:spcBef>
              <a:buFont typeface="Helvetica" charset="0"/>
              <a:buAutoNum type="arabicPeriod"/>
            </a:pPr>
            <a:r>
              <a:rPr lang="en-US" sz="1800" b="1" dirty="0" smtClean="0">
                <a:ea typeface="ＭＳ Ｐゴシック" charset="0"/>
              </a:rPr>
              <a:t> rebase</a:t>
            </a:r>
            <a:r>
              <a:rPr lang="en-US" sz="1800" dirty="0" smtClean="0">
                <a:ea typeface="ＭＳ Ｐゴシック" charset="0"/>
              </a:rPr>
              <a:t> </a:t>
            </a:r>
            <a:r>
              <a:rPr lang="en-US" sz="1800" dirty="0">
                <a:ea typeface="ＭＳ Ｐゴシック" charset="0"/>
              </a:rPr>
              <a:t>squash (combine commits)</a:t>
            </a:r>
          </a:p>
          <a:p>
            <a:pPr marL="385763" indent="-385763">
              <a:spcBef>
                <a:spcPct val="0"/>
              </a:spcBef>
              <a:buFont typeface="Helvetica" charset="0"/>
              <a:buAutoNum type="arabicPeriod"/>
            </a:pPr>
            <a:r>
              <a:rPr lang="en-US" sz="1800" b="1" dirty="0">
                <a:ea typeface="ＭＳ Ｐゴシック" charset="0"/>
              </a:rPr>
              <a:t> merge</a:t>
            </a:r>
            <a:r>
              <a:rPr lang="en-US" sz="1800" dirty="0">
                <a:ea typeface="ＭＳ Ｐゴシック" charset="0"/>
              </a:rPr>
              <a:t> local master</a:t>
            </a:r>
          </a:p>
          <a:p>
            <a:pPr marL="385763" indent="-385763">
              <a:spcBef>
                <a:spcPct val="0"/>
              </a:spcBef>
              <a:buFont typeface="Helvetica" charset="0"/>
              <a:buAutoNum type="arabicPeriod"/>
            </a:pPr>
            <a:r>
              <a:rPr lang="en-US" sz="1800" dirty="0" smtClean="0">
                <a:ea typeface="ＭＳ Ｐゴシック" charset="0"/>
              </a:rPr>
              <a:t> (</a:t>
            </a:r>
            <a:r>
              <a:rPr lang="en-US" sz="1800" dirty="0">
                <a:ea typeface="ＭＳ Ｐゴシック" charset="0"/>
              </a:rPr>
              <a:t>automated) </a:t>
            </a:r>
            <a:r>
              <a:rPr lang="en-US" sz="1800" b="1" dirty="0">
                <a:ea typeface="ＭＳ Ｐゴシック" charset="0"/>
              </a:rPr>
              <a:t>end-to-end test </a:t>
            </a:r>
          </a:p>
          <a:p>
            <a:pPr marL="385763" indent="-385763">
              <a:spcBef>
                <a:spcPct val="0"/>
              </a:spcBef>
              <a:buFont typeface="Helvetica" charset="0"/>
              <a:buAutoNum type="arabicPeriod"/>
            </a:pPr>
            <a:r>
              <a:rPr lang="en-US" sz="1800" b="1" dirty="0" smtClean="0">
                <a:ea typeface="ＭＳ Ｐゴシック" charset="0"/>
              </a:rPr>
              <a:t> push</a:t>
            </a:r>
            <a:r>
              <a:rPr lang="en-US" sz="1800" dirty="0" smtClean="0">
                <a:ea typeface="ＭＳ Ｐゴシック" charset="0"/>
              </a:rPr>
              <a:t> </a:t>
            </a:r>
            <a:r>
              <a:rPr lang="en-US" sz="1800" dirty="0">
                <a:ea typeface="ＭＳ Ｐゴシック" charset="0"/>
              </a:rPr>
              <a:t>feature </a:t>
            </a:r>
            <a:r>
              <a:rPr lang="en-US" sz="1800" dirty="0" smtClean="0">
                <a:ea typeface="ＭＳ Ｐゴシック" charset="0"/>
              </a:rPr>
              <a:t>upstream</a:t>
            </a:r>
          </a:p>
          <a:p>
            <a:pPr marL="385763" indent="-385763">
              <a:spcBef>
                <a:spcPct val="0"/>
              </a:spcBef>
              <a:buFont typeface="Helvetica" charset="0"/>
              <a:buAutoNum type="arabicPeriod"/>
            </a:pPr>
            <a:r>
              <a:rPr lang="en-US" sz="1800" dirty="0">
                <a:ea typeface="ＭＳ Ｐゴシック" charset="0"/>
              </a:rPr>
              <a:t> </a:t>
            </a:r>
            <a:r>
              <a:rPr lang="en-US" sz="1800" dirty="0" smtClean="0">
                <a:ea typeface="ＭＳ Ｐゴシック" charset="0"/>
                <a:hlinkClick r:id="rId3"/>
              </a:rPr>
              <a:t>hooks</a:t>
            </a:r>
            <a:r>
              <a:rPr lang="en-US" sz="1800" dirty="0" smtClean="0">
                <a:ea typeface="ＭＳ Ｐゴシック" charset="0"/>
              </a:rPr>
              <a:t> initiate integration tests</a:t>
            </a:r>
            <a:endParaRPr lang="en-US" sz="1800" dirty="0">
              <a:ea typeface="ＭＳ Ｐゴシック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158875" y="2195513"/>
            <a:ext cx="14144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latin typeface="Open Sans Light" charset="0"/>
                <a:cs typeface="Open Sans Light" charset="0"/>
              </a:rPr>
              <a:t>integrate</a:t>
            </a:r>
          </a:p>
        </p:txBody>
      </p:sp>
      <p:sp>
        <p:nvSpPr>
          <p:cNvPr id="33796" name="Rectangle 9"/>
          <p:cNvSpPr>
            <a:spLocks noChangeArrowheads="1"/>
          </p:cNvSpPr>
          <p:nvPr/>
        </p:nvSpPr>
        <p:spPr bwMode="auto">
          <a:xfrm>
            <a:off x="1158875" y="817563"/>
            <a:ext cx="13906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latin typeface="Open Sans Light" charset="0"/>
                <a:cs typeface="Open Sans Light" charset="0"/>
              </a:rPr>
              <a:t>separate</a:t>
            </a:r>
          </a:p>
        </p:txBody>
      </p:sp>
      <p:sp>
        <p:nvSpPr>
          <p:cNvPr id="33797" name="Rectangle 10"/>
          <p:cNvSpPr>
            <a:spLocks noChangeArrowheads="1"/>
          </p:cNvSpPr>
          <p:nvPr/>
        </p:nvSpPr>
        <p:spPr bwMode="auto">
          <a:xfrm>
            <a:off x="1158875" y="1606550"/>
            <a:ext cx="11239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latin typeface="Open Sans Light" charset="0"/>
                <a:cs typeface="Open Sans Light" charset="0"/>
              </a:rPr>
              <a:t>modify</a:t>
            </a:r>
          </a:p>
        </p:txBody>
      </p:sp>
      <p:cxnSp>
        <p:nvCxnSpPr>
          <p:cNvPr id="6" name="Elbow Connector 5"/>
          <p:cNvCxnSpPr>
            <a:cxnSpLocks noChangeShapeType="1"/>
          </p:cNvCxnSpPr>
          <p:nvPr/>
        </p:nvCxnSpPr>
        <p:spPr bwMode="auto">
          <a:xfrm rot="16200000" flipV="1">
            <a:off x="6612732" y="2439194"/>
            <a:ext cx="836612" cy="349250"/>
          </a:xfrm>
          <a:prstGeom prst="bentConnector3">
            <a:avLst>
              <a:gd name="adj1" fmla="val 100000"/>
            </a:avLst>
          </a:prstGeom>
          <a:noFill/>
          <a:ln w="25400">
            <a:solidFill>
              <a:srgbClr val="4F81BD"/>
            </a:solidFill>
            <a:miter lim="800000"/>
            <a:headEnd/>
            <a:tailEnd type="arrow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 dirty="0" smtClean="0">
                <a:latin typeface="Open Sans" charset="0"/>
                <a:ea typeface="ＭＳ Ｐゴシック" charset="0"/>
                <a:cs typeface="Open Sans" charset="0"/>
              </a:rPr>
              <a:t>Github </a:t>
            </a:r>
            <a:r>
              <a:rPr lang="en-US" dirty="0">
                <a:latin typeface="Open Sans" charset="0"/>
                <a:ea typeface="ＭＳ Ｐゴシック" charset="0"/>
                <a:cs typeface="Open Sans" charset="0"/>
              </a:rPr>
              <a:t>Flavored </a:t>
            </a:r>
            <a:r>
              <a:rPr lang="en-US" dirty="0" smtClean="0">
                <a:latin typeface="Open Sans" charset="0"/>
                <a:ea typeface="ＭＳ Ｐゴシック" charset="0"/>
                <a:cs typeface="Open Sans" charset="0"/>
              </a:rPr>
              <a:t>Markdown</a:t>
            </a:r>
            <a:endParaRPr lang="en-US" dirty="0">
              <a:latin typeface="Open Sans" charset="0"/>
              <a:ea typeface="ＭＳ Ｐゴシック" charset="0"/>
              <a:cs typeface="Open Sans" charset="0"/>
            </a:endParaRPr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>
          <a:xfrm>
            <a:off x="944990" y="358384"/>
            <a:ext cx="7274467" cy="4157430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US" sz="1500" dirty="0">
                <a:latin typeface="Courier New" charset="0"/>
                <a:ea typeface="ＭＳ Ｐゴシック" charset="0"/>
                <a:cs typeface="Courier New" charset="0"/>
              </a:rPr>
              <a:t># Heading </a:t>
            </a:r>
            <a:r>
              <a:rPr lang="en-US" sz="1500" dirty="0" smtClean="0">
                <a:latin typeface="Courier New" charset="0"/>
                <a:ea typeface="ＭＳ Ｐゴシック" charset="0"/>
                <a:cs typeface="Courier New" charset="0"/>
              </a:rPr>
              <a:t>1 #</a:t>
            </a:r>
            <a:endParaRPr lang="en-US" sz="1500" dirty="0">
              <a:latin typeface="Courier New" charset="0"/>
              <a:ea typeface="ＭＳ Ｐゴシック" charset="0"/>
              <a:cs typeface="Courier New" charset="0"/>
            </a:endParaRPr>
          </a:p>
          <a:p>
            <a:pPr marL="0" indent="0">
              <a:buFont typeface="Arial" charset="0"/>
              <a:buNone/>
            </a:pPr>
            <a:endParaRPr lang="en-US" sz="1500" dirty="0">
              <a:latin typeface="Courier New" charset="0"/>
              <a:ea typeface="ＭＳ Ｐゴシック" charset="0"/>
              <a:cs typeface="Courier New" charset="0"/>
            </a:endParaRPr>
          </a:p>
          <a:p>
            <a:pPr marL="0" indent="0">
              <a:buFont typeface="Arial" charset="0"/>
              <a:buNone/>
            </a:pPr>
            <a:r>
              <a:rPr lang="en-US" sz="1500" dirty="0" smtClean="0">
                <a:latin typeface="Courier New" charset="0"/>
                <a:ea typeface="ＭＳ Ｐゴシック" charset="0"/>
                <a:cs typeface="Courier New" charset="0"/>
              </a:rPr>
              <a:t>#</a:t>
            </a:r>
            <a:r>
              <a:rPr lang="en-US" sz="1500" dirty="0">
                <a:latin typeface="Courier New" charset="0"/>
                <a:ea typeface="ＭＳ Ｐゴシック" charset="0"/>
                <a:cs typeface="Courier New" charset="0"/>
              </a:rPr>
              <a:t># Heading </a:t>
            </a:r>
            <a:r>
              <a:rPr lang="en-US" sz="1500" dirty="0" smtClean="0">
                <a:latin typeface="Courier New" charset="0"/>
                <a:ea typeface="ＭＳ Ｐゴシック" charset="0"/>
                <a:cs typeface="Courier New" charset="0"/>
              </a:rPr>
              <a:t>1.1 #</a:t>
            </a:r>
            <a:endParaRPr lang="en-US" sz="1500" dirty="0">
              <a:latin typeface="Courier New" charset="0"/>
              <a:ea typeface="ＭＳ Ｐゴシック" charset="0"/>
              <a:cs typeface="Courier New" charset="0"/>
            </a:endParaRPr>
          </a:p>
          <a:p>
            <a:pPr marL="0" indent="0">
              <a:buFont typeface="Arial" charset="0"/>
              <a:buNone/>
            </a:pPr>
            <a:endParaRPr lang="en-US" sz="1500" dirty="0">
              <a:latin typeface="Courier New" charset="0"/>
              <a:ea typeface="ＭＳ Ｐゴシック" charset="0"/>
              <a:cs typeface="Courier New" charset="0"/>
            </a:endParaRPr>
          </a:p>
          <a:p>
            <a:pPr marL="0" indent="0">
              <a:buNone/>
            </a:pPr>
            <a:r>
              <a:rPr lang="en-US" sz="1500" dirty="0" smtClean="0">
                <a:latin typeface="Courier New" charset="0"/>
                <a:ea typeface="ＭＳ Ｐゴシック" charset="0"/>
                <a:cs typeface="Courier New" charset="0"/>
              </a:rPr>
              <a:t>0</a:t>
            </a:r>
            <a:r>
              <a:rPr lang="en-US" sz="1500" dirty="0">
                <a:latin typeface="Courier New" charset="0"/>
                <a:ea typeface="ＭＳ Ｐゴシック" charset="0"/>
                <a:cs typeface="Courier New" charset="0"/>
              </a:rPr>
              <a:t>. List 1</a:t>
            </a:r>
          </a:p>
          <a:p>
            <a:pPr marL="0" indent="0">
              <a:buNone/>
            </a:pPr>
            <a:r>
              <a:rPr lang="en-US" sz="1500" dirty="0" smtClean="0">
                <a:latin typeface="Courier New" charset="0"/>
                <a:ea typeface="ＭＳ Ｐゴシック" charset="0"/>
                <a:cs typeface="Courier New" charset="0"/>
              </a:rPr>
              <a:t>   * </a:t>
            </a:r>
            <a:r>
              <a:rPr lang="en-US" sz="1500" dirty="0">
                <a:latin typeface="Courier New" charset="0"/>
                <a:ea typeface="ＭＳ Ｐゴシック" charset="0"/>
                <a:cs typeface="Courier New" charset="0"/>
              </a:rPr>
              <a:t>[Internal](Heading 1.1)</a:t>
            </a:r>
          </a:p>
          <a:p>
            <a:pPr marL="0" indent="0">
              <a:buNone/>
            </a:pPr>
            <a:r>
              <a:rPr lang="en-US" sz="1500" dirty="0" smtClean="0">
                <a:latin typeface="Courier New" charset="0"/>
                <a:ea typeface="ＭＳ Ｐゴシック" charset="0"/>
                <a:cs typeface="Courier New" charset="0"/>
              </a:rPr>
              <a:t>   * </a:t>
            </a:r>
            <a:r>
              <a:rPr lang="en-US" sz="1500" dirty="0">
                <a:latin typeface="Courier New" charset="0"/>
                <a:ea typeface="ＭＳ Ｐゴシック" charset="0"/>
                <a:cs typeface="Courier New" charset="0"/>
              </a:rPr>
              <a:t>&lt;a target=“_blank” href=“#Heading1.1”&gt;Internal&lt;/a&gt;</a:t>
            </a:r>
          </a:p>
          <a:p>
            <a:pPr marL="0" indent="0">
              <a:buNone/>
            </a:pPr>
            <a:endParaRPr lang="en-US" sz="1500" dirty="0" smtClean="0">
              <a:latin typeface="Courier New" charset="0"/>
              <a:ea typeface="ＭＳ Ｐゴシック" charset="0"/>
              <a:cs typeface="Courier New" charset="0"/>
            </a:endParaRPr>
          </a:p>
          <a:p>
            <a:pPr marL="0" indent="0">
              <a:buNone/>
            </a:pPr>
            <a:r>
              <a:rPr lang="en-US" sz="1500" dirty="0" smtClean="0">
                <a:latin typeface="Courier New" charset="0"/>
                <a:ea typeface="ＭＳ Ｐゴシック" charset="0"/>
                <a:cs typeface="Courier New" charset="0"/>
              </a:rPr>
              <a:t>   `</a:t>
            </a:r>
            <a:r>
              <a:rPr lang="en-US" sz="1500" dirty="0">
                <a:latin typeface="Courier New" charset="0"/>
                <a:ea typeface="ＭＳ Ｐゴシック" charset="0"/>
                <a:cs typeface="Courier New" charset="0"/>
              </a:rPr>
              <a:t>``</a:t>
            </a:r>
          </a:p>
          <a:p>
            <a:pPr marL="0" indent="0">
              <a:buNone/>
            </a:pPr>
            <a:r>
              <a:rPr lang="en-US" sz="1500" dirty="0" smtClean="0">
                <a:latin typeface="Courier New" charset="0"/>
                <a:ea typeface="ＭＳ Ｐゴシック" charset="0"/>
                <a:cs typeface="Courier New" charset="0"/>
              </a:rPr>
              <a:t>   init</a:t>
            </a:r>
            <a:endParaRPr lang="en-US" sz="1500" dirty="0">
              <a:latin typeface="Courier New" charset="0"/>
              <a:ea typeface="ＭＳ Ｐゴシック" charset="0"/>
              <a:cs typeface="Courier New" charset="0"/>
            </a:endParaRPr>
          </a:p>
          <a:p>
            <a:pPr marL="0" indent="0">
              <a:buNone/>
            </a:pPr>
            <a:r>
              <a:rPr lang="en-US" sz="1500" dirty="0" smtClean="0">
                <a:latin typeface="Courier New" charset="0"/>
                <a:ea typeface="ＭＳ Ｐゴシック" charset="0"/>
                <a:cs typeface="Courier New" charset="0"/>
              </a:rPr>
              <a:t>   `</a:t>
            </a:r>
            <a:r>
              <a:rPr lang="en-US" sz="1500" dirty="0">
                <a:latin typeface="Courier New" charset="0"/>
                <a:ea typeface="ＭＳ Ｐゴシック" charset="0"/>
                <a:cs typeface="Courier New" charset="0"/>
              </a:rPr>
              <a:t>``</a:t>
            </a:r>
          </a:p>
          <a:p>
            <a:pPr marL="0" indent="0">
              <a:buNone/>
            </a:pPr>
            <a:endParaRPr lang="en-US" sz="1500" dirty="0">
              <a:latin typeface="Courier New" charset="0"/>
              <a:ea typeface="ＭＳ Ｐゴシック" charset="0"/>
              <a:cs typeface="Courier New" charset="0"/>
            </a:endParaRPr>
          </a:p>
          <a:p>
            <a:pPr marL="0" indent="0">
              <a:buNone/>
            </a:pPr>
            <a:r>
              <a:rPr lang="en-US" sz="1500" dirty="0">
                <a:latin typeface="Courier New" charset="0"/>
                <a:ea typeface="ＭＳ Ｐゴシック" charset="0"/>
                <a:cs typeface="Courier New" charset="0"/>
              </a:rPr>
              <a:t>| header1 | numbers |</a:t>
            </a:r>
          </a:p>
          <a:p>
            <a:pPr marL="0" indent="0">
              <a:buNone/>
            </a:pPr>
            <a:r>
              <a:rPr lang="en-US" sz="1500" dirty="0">
                <a:latin typeface="Courier New" charset="0"/>
                <a:ea typeface="ＭＳ Ｐゴシック" charset="0"/>
                <a:cs typeface="Courier New" charset="0"/>
              </a:rPr>
              <a:t>| ------- | ------: |</a:t>
            </a:r>
          </a:p>
          <a:p>
            <a:pPr marL="0" indent="0">
              <a:buNone/>
            </a:pPr>
            <a:r>
              <a:rPr lang="en-US" sz="1500" dirty="0">
                <a:latin typeface="Courier New" charset="0"/>
                <a:ea typeface="ＭＳ Ｐゴシック" charset="0"/>
                <a:cs typeface="Courier New" charset="0"/>
              </a:rPr>
              <a:t>| text 1  |   12.12 |</a:t>
            </a:r>
          </a:p>
          <a:p>
            <a:pPr marL="0" indent="0">
              <a:buFont typeface="Arial" charset="0"/>
              <a:buNone/>
            </a:pPr>
            <a:endParaRPr lang="en-US" sz="1500" dirty="0">
              <a:latin typeface="Courier New" charset="0"/>
              <a:ea typeface="ＭＳ Ｐゴシック" charset="0"/>
              <a:cs typeface="Courier New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244460" y="2810578"/>
            <a:ext cx="2974997" cy="338554"/>
          </a:xfrm>
          <a:prstGeom prst="rect">
            <a:avLst/>
          </a:prstGeom>
          <a:ln>
            <a:solidFill>
              <a:srgbClr val="4F81BD"/>
            </a:solidFill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20000"/>
              </a:spcBef>
              <a:buClr>
                <a:srgbClr val="9F5FCF"/>
              </a:buClr>
            </a:pPr>
            <a:r>
              <a:rPr lang="en-US" sz="1600" i="1" dirty="0">
                <a:latin typeface="Open Sans Light"/>
                <a:cs typeface="Open Sans Light"/>
              </a:rPr>
              <a:t>3 spaces before ``` to indent</a:t>
            </a:r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>
                <a:latin typeface="Open Sans" charset="0"/>
                <a:ea typeface="ＭＳ Ｐゴシック" charset="0"/>
                <a:cs typeface="Open Sans" charset="0"/>
              </a:rPr>
              <a:t>Github Flavored List Markup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>
          <a:xfrm>
            <a:off x="1485900" y="1028700"/>
            <a:ext cx="2784475" cy="3508375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US" sz="1500" dirty="0">
                <a:latin typeface="Courier New" charset="0"/>
                <a:ea typeface="ＭＳ Ｐゴシック" charset="0"/>
                <a:cs typeface="Courier New" charset="0"/>
              </a:rPr>
              <a:t>0. List 1</a:t>
            </a:r>
          </a:p>
          <a:p>
            <a:pPr marL="0" indent="0">
              <a:buFont typeface="Arial" charset="0"/>
              <a:buNone/>
            </a:pPr>
            <a:endParaRPr lang="en-US" sz="1500" dirty="0">
              <a:latin typeface="Courier New" charset="0"/>
              <a:ea typeface="ＭＳ Ｐゴシック" charset="0"/>
              <a:cs typeface="Courier New" charset="0"/>
            </a:endParaRPr>
          </a:p>
          <a:p>
            <a:pPr marL="0" indent="0">
              <a:buFont typeface="Arial" charset="0"/>
              <a:buNone/>
            </a:pPr>
            <a:r>
              <a:rPr lang="en-US" sz="1500" dirty="0">
                <a:latin typeface="Courier New" charset="0"/>
                <a:ea typeface="ＭＳ Ｐゴシック" charset="0"/>
                <a:cs typeface="Courier New" charset="0"/>
              </a:rPr>
              <a:t>   ```</a:t>
            </a:r>
          </a:p>
          <a:p>
            <a:pPr marL="0" indent="0">
              <a:buFont typeface="Arial" charset="0"/>
              <a:buNone/>
            </a:pPr>
            <a:r>
              <a:rPr lang="en-US" sz="1500" dirty="0">
                <a:latin typeface="Courier New" charset="0"/>
                <a:ea typeface="ＭＳ Ｐゴシック" charset="0"/>
                <a:cs typeface="Courier New" charset="0"/>
              </a:rPr>
              <a:t>text</a:t>
            </a:r>
          </a:p>
          <a:p>
            <a:pPr marL="0" indent="0">
              <a:buFont typeface="Arial" charset="0"/>
              <a:buNone/>
            </a:pPr>
            <a:r>
              <a:rPr lang="en-US" sz="1500" dirty="0">
                <a:latin typeface="Courier New" charset="0"/>
                <a:ea typeface="ＭＳ Ｐゴシック" charset="0"/>
                <a:cs typeface="Courier New" charset="0"/>
              </a:rPr>
              <a:t>   ```</a:t>
            </a:r>
          </a:p>
          <a:p>
            <a:pPr marL="0" indent="0">
              <a:buFont typeface="Arial" charset="0"/>
              <a:buNone/>
            </a:pPr>
            <a:endParaRPr lang="en-US" sz="1500" dirty="0">
              <a:latin typeface="Courier New" charset="0"/>
              <a:ea typeface="ＭＳ Ｐゴシック" charset="0"/>
              <a:cs typeface="Courier New" charset="0"/>
            </a:endParaRPr>
          </a:p>
          <a:p>
            <a:pPr marL="0" indent="0">
              <a:buFont typeface="Arial" charset="0"/>
              <a:buNone/>
            </a:pPr>
            <a:r>
              <a:rPr lang="en-US" sz="1500" dirty="0">
                <a:latin typeface="Courier New" charset="0"/>
                <a:ea typeface="ＭＳ Ｐゴシック" charset="0"/>
                <a:cs typeface="Courier New" charset="0"/>
              </a:rPr>
              <a:t>0. List 2</a:t>
            </a:r>
          </a:p>
          <a:p>
            <a:pPr marL="0" indent="0">
              <a:buFont typeface="Arial" charset="0"/>
              <a:buNone/>
            </a:pPr>
            <a:endParaRPr lang="en-US" sz="1500" dirty="0">
              <a:latin typeface="Courier New" charset="0"/>
              <a:ea typeface="ＭＳ Ｐゴシック" charset="0"/>
              <a:cs typeface="Courier New" charset="0"/>
            </a:endParaRPr>
          </a:p>
          <a:p>
            <a:pPr marL="0" indent="0">
              <a:buFont typeface="Arial" charset="0"/>
              <a:buNone/>
            </a:pPr>
            <a:r>
              <a:rPr lang="en-US" sz="1500" dirty="0">
                <a:latin typeface="Courier New" charset="0"/>
                <a:ea typeface="ＭＳ Ｐゴシック" charset="0"/>
                <a:cs typeface="Courier New" charset="0"/>
              </a:rPr>
              <a:t>   * Item 1</a:t>
            </a:r>
          </a:p>
          <a:p>
            <a:pPr marL="0" indent="0">
              <a:buFont typeface="Arial" charset="0"/>
              <a:buNone/>
            </a:pPr>
            <a:r>
              <a:rPr lang="en-US" sz="1500" dirty="0">
                <a:latin typeface="Courier New" charset="0"/>
                <a:ea typeface="ＭＳ Ｐゴシック" charset="0"/>
                <a:cs typeface="Courier New" charset="0"/>
              </a:rPr>
              <a:t>   * Item 2</a:t>
            </a:r>
          </a:p>
        </p:txBody>
      </p:sp>
      <p:sp>
        <p:nvSpPr>
          <p:cNvPr id="23555" name="Content Placeholder 2"/>
          <p:cNvSpPr txBox="1">
            <a:spLocks/>
          </p:cNvSpPr>
          <p:nvPr/>
        </p:nvSpPr>
        <p:spPr bwMode="auto">
          <a:xfrm>
            <a:off x="4681538" y="1119188"/>
            <a:ext cx="2784475" cy="350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7013" indent="-227013" defTabSz="912813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912813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912813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912813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912813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9F5FCF"/>
              </a:buClr>
              <a:buFont typeface="Arial" charset="0"/>
              <a:buChar char="•"/>
            </a:pPr>
            <a:r>
              <a:rPr lang="en-US" sz="1800" dirty="0">
                <a:latin typeface="Open Sans" charset="0"/>
                <a:cs typeface="Open Sans" charset="0"/>
              </a:rPr>
              <a:t>``` denote coding (HTML)</a:t>
            </a:r>
          </a:p>
          <a:p>
            <a:pPr eaLnBrk="1" hangingPunct="1">
              <a:spcBef>
                <a:spcPct val="20000"/>
              </a:spcBef>
              <a:buClr>
                <a:srgbClr val="9F5FCF"/>
              </a:buClr>
              <a:buFont typeface="Arial" charset="0"/>
              <a:buChar char="•"/>
            </a:pPr>
            <a:endParaRPr lang="en-US" sz="1800" dirty="0">
              <a:latin typeface="Open Sans" charset="0"/>
              <a:cs typeface="Open Sans" charset="0"/>
            </a:endParaRPr>
          </a:p>
          <a:p>
            <a:pPr eaLnBrk="1" hangingPunct="1">
              <a:spcBef>
                <a:spcPct val="20000"/>
              </a:spcBef>
              <a:buClr>
                <a:srgbClr val="9F5FCF"/>
              </a:buClr>
              <a:buFont typeface="Arial" charset="0"/>
              <a:buChar char="•"/>
            </a:pPr>
            <a:r>
              <a:rPr lang="en-US" sz="1800" dirty="0">
                <a:latin typeface="Open Sans" charset="0"/>
                <a:cs typeface="Open Sans" charset="0"/>
              </a:rPr>
              <a:t>3 spaces before ``` to indent</a:t>
            </a:r>
          </a:p>
          <a:p>
            <a:pPr eaLnBrk="1" hangingPunct="1">
              <a:spcBef>
                <a:spcPct val="20000"/>
              </a:spcBef>
              <a:buClr>
                <a:srgbClr val="9F5FCF"/>
              </a:buClr>
              <a:buFont typeface="Arial" charset="0"/>
              <a:buChar char="•"/>
            </a:pPr>
            <a:endParaRPr lang="en-US" sz="1800" dirty="0">
              <a:latin typeface="Open Sans" charset="0"/>
              <a:cs typeface="Open Sans" charset="0"/>
            </a:endParaRPr>
          </a:p>
          <a:p>
            <a:pPr eaLnBrk="1" hangingPunct="1">
              <a:spcBef>
                <a:spcPct val="20000"/>
              </a:spcBef>
              <a:buClr>
                <a:srgbClr val="9F5FCF"/>
              </a:buClr>
              <a:buFont typeface="Arial" charset="0"/>
              <a:buChar char="•"/>
            </a:pPr>
            <a:r>
              <a:rPr lang="en-US" sz="1800" dirty="0">
                <a:latin typeface="Open Sans" charset="0"/>
                <a:cs typeface="Open Sans" charset="0"/>
              </a:rPr>
              <a:t>?</a:t>
            </a:r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>
                <a:latin typeface="Open Sans" charset="0"/>
                <a:ea typeface="ＭＳ Ｐゴシック" charset="0"/>
                <a:cs typeface="Open Sans" charset="0"/>
              </a:rPr>
              <a:t>Github Flavored Table Markup</a:t>
            </a:r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>
          <a:xfrm>
            <a:off x="1162050" y="1028700"/>
            <a:ext cx="7613650" cy="3394075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US" sz="1500" dirty="0">
                <a:latin typeface="Courier New" charset="0"/>
                <a:ea typeface="ＭＳ Ｐゴシック" charset="0"/>
                <a:cs typeface="Courier New" charset="0"/>
              </a:rPr>
              <a:t>| header1 | numbers |</a:t>
            </a:r>
          </a:p>
          <a:p>
            <a:pPr marL="0" indent="0">
              <a:buFont typeface="Arial" charset="0"/>
              <a:buNone/>
            </a:pPr>
            <a:r>
              <a:rPr lang="en-US" sz="1500" dirty="0">
                <a:latin typeface="Courier New" charset="0"/>
                <a:ea typeface="ＭＳ Ｐゴシック" charset="0"/>
                <a:cs typeface="Courier New" charset="0"/>
              </a:rPr>
              <a:t>| ------- | ------: |</a:t>
            </a:r>
          </a:p>
          <a:p>
            <a:pPr marL="0" indent="0">
              <a:buFont typeface="Arial" charset="0"/>
              <a:buNone/>
            </a:pPr>
            <a:r>
              <a:rPr lang="en-US" sz="1500" dirty="0">
                <a:latin typeface="Courier New" charset="0"/>
                <a:ea typeface="ＭＳ Ｐゴシック" charset="0"/>
                <a:cs typeface="Courier New" charset="0"/>
              </a:rPr>
              <a:t>| text 1  |   12.12 |</a:t>
            </a:r>
          </a:p>
        </p:txBody>
      </p:sp>
      <p:sp>
        <p:nvSpPr>
          <p:cNvPr id="24579" name="Content Placeholder 2"/>
          <p:cNvSpPr txBox="1">
            <a:spLocks/>
          </p:cNvSpPr>
          <p:nvPr/>
        </p:nvSpPr>
        <p:spPr bwMode="auto">
          <a:xfrm>
            <a:off x="4681538" y="1119188"/>
            <a:ext cx="2784475" cy="350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7013" indent="-227013" defTabSz="912813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912813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912813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912813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912813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9F5FCF"/>
              </a:buClr>
              <a:buFont typeface="Arial" charset="0"/>
              <a:buChar char="•"/>
            </a:pPr>
            <a:r>
              <a:rPr lang="en-US" sz="1800">
                <a:latin typeface="Open Sans" charset="0"/>
                <a:cs typeface="Open Sans" charset="0"/>
              </a:rPr>
              <a:t>Colon right-aligns</a:t>
            </a:r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7" name="Straight Connector 106"/>
          <p:cNvCxnSpPr>
            <a:cxnSpLocks noChangeShapeType="1"/>
          </p:cNvCxnSpPr>
          <p:nvPr/>
        </p:nvCxnSpPr>
        <p:spPr bwMode="auto">
          <a:xfrm flipV="1">
            <a:off x="5510673" y="944891"/>
            <a:ext cx="0" cy="41191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triangle" w="lg" len="med"/>
          </a:ln>
          <a:effectLst>
            <a:outerShdw blurRad="393700" dist="50800" dir="5400000" algn="ctr" rotWithShape="0">
              <a:schemeClr val="bg1">
                <a:alpha val="42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" name="Rectangle 28"/>
          <p:cNvSpPr/>
          <p:nvPr/>
        </p:nvSpPr>
        <p:spPr>
          <a:xfrm>
            <a:off x="3472323" y="1289152"/>
            <a:ext cx="1671637" cy="297656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/>
          <a:lstStyle/>
          <a:p>
            <a:pPr eaLnBrk="1" hangingPunct="1">
              <a:defRPr/>
            </a:pPr>
            <a:endParaRPr lang="en-US">
              <a:solidFill>
                <a:srgbClr val="FFFFFF"/>
              </a:solidFill>
              <a:latin typeface="Open Sans Light" charset="0"/>
              <a:ea typeface="ＭＳ Ｐゴシック" charset="0"/>
              <a:cs typeface="Open Sans Light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5023310" y="1290386"/>
            <a:ext cx="1293813" cy="1677194"/>
          </a:xfrm>
          <a:prstGeom prst="rect">
            <a:avLst/>
          </a:prstGeom>
          <a:solidFill>
            <a:srgbClr val="89BF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/>
          <a:lstStyle/>
          <a:p>
            <a:pPr algn="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Open Sans Light" charset="0"/>
                <a:ea typeface="Open Sans Light" charset="0"/>
                <a:cs typeface="Open Sans Light" charset="0"/>
              </a:rPr>
              <a:t>github.com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594562" y="1789215"/>
            <a:ext cx="1226976" cy="857250"/>
          </a:xfrm>
          <a:prstGeom prst="rect">
            <a:avLst/>
          </a:prstGeom>
          <a:solidFill>
            <a:srgbClr val="FF66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Open Sans Light" charset="0"/>
                <a:ea typeface="Open Sans Light" charset="0"/>
                <a:cs typeface="Open Sans Light" charset="0"/>
              </a:rPr>
              <a:t>acct</a:t>
            </a: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/repo</a:t>
            </a: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89" name="Rectangle 88"/>
          <p:cNvSpPr/>
          <p:nvPr/>
        </p:nvSpPr>
        <p:spPr>
          <a:xfrm flipV="1">
            <a:off x="6670908" y="1284519"/>
            <a:ext cx="1914743" cy="146954"/>
          </a:xfrm>
          <a:prstGeom prst="rect">
            <a:avLst/>
          </a:prstGeom>
          <a:solidFill>
            <a:srgbClr val="00A9F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6892127" y="844010"/>
            <a:ext cx="509588" cy="28733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latin typeface="Open Sans Light" charset="0"/>
                <a:ea typeface="Open Sans Light" charset="0"/>
                <a:cs typeface="Open Sans Light" charset="0"/>
              </a:rPr>
              <a:t>iOS</a:t>
            </a: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4" name="Elbow Connector 3"/>
          <p:cNvCxnSpPr>
            <a:endCxn id="57" idx="1"/>
          </p:cNvCxnSpPr>
          <p:nvPr/>
        </p:nvCxnSpPr>
        <p:spPr>
          <a:xfrm flipV="1">
            <a:off x="6448722" y="685593"/>
            <a:ext cx="1316418" cy="3180461"/>
          </a:xfrm>
          <a:prstGeom prst="bentConnector3">
            <a:avLst>
              <a:gd name="adj1" fmla="val 24136"/>
            </a:avLst>
          </a:prstGeom>
          <a:ln w="12700">
            <a:solidFill>
              <a:schemeClr val="accent4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3594560" y="509689"/>
            <a:ext cx="3017398" cy="42545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Open Sans Light" charset="0"/>
                <a:ea typeface="Open Sans Light" charset="0"/>
                <a:cs typeface="Open Sans Light" charset="0"/>
              </a:rPr>
              <a:t>browser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742965" y="722414"/>
            <a:ext cx="2412821" cy="35433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b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i="1" dirty="0" smtClean="0">
                <a:latin typeface="Open Sans Light" charset="0"/>
                <a:ea typeface="Open Sans Light" charset="0"/>
                <a:cs typeface="Open Sans Light" charset="0"/>
              </a:rPr>
              <a:t>local</a:t>
            </a:r>
            <a:endParaRPr lang="en-US" i="1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20487" name="TextBox 284"/>
          <p:cNvSpPr txBox="1">
            <a:spLocks noChangeArrowheads="1"/>
          </p:cNvSpPr>
          <p:nvPr/>
        </p:nvSpPr>
        <p:spPr bwMode="auto">
          <a:xfrm>
            <a:off x="5655570" y="916015"/>
            <a:ext cx="1003248" cy="223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681" tIns="34340" rIns="68681" bIns="34340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500" dirty="0" smtClean="0">
                <a:latin typeface="Open Sans Light" charset="0"/>
                <a:cs typeface="Open Sans Light" charset="0"/>
              </a:rPr>
              <a:t>Copyright 2016 </a:t>
            </a:r>
            <a:r>
              <a:rPr lang="en-US" sz="500" dirty="0">
                <a:latin typeface="Open Sans Light" charset="0"/>
                <a:cs typeface="Open Sans Light" charset="0"/>
              </a:rPr>
              <a:t>by Wilson </a:t>
            </a:r>
            <a:r>
              <a:rPr lang="en-US" sz="500" dirty="0" smtClean="0">
                <a:latin typeface="Open Sans Light" charset="0"/>
                <a:cs typeface="Open Sans Light" charset="0"/>
              </a:rPr>
              <a:t>Mar</a:t>
            </a:r>
          </a:p>
          <a:p>
            <a:pPr algn="r" eaLnBrk="1" hangingPunct="1"/>
            <a:r>
              <a:rPr lang="en-US" sz="500" dirty="0" smtClean="0">
                <a:latin typeface="Open Sans Light" charset="0"/>
                <a:cs typeface="Open Sans Light" charset="0"/>
              </a:rPr>
              <a:t>All rights reserved.</a:t>
            </a:r>
            <a:endParaRPr lang="en-US" sz="500" dirty="0">
              <a:latin typeface="Open Sans Light" charset="0"/>
              <a:cs typeface="Open Sans Light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1590913" y="1793977"/>
            <a:ext cx="1200150" cy="852487"/>
          </a:xfrm>
          <a:prstGeom prst="rect">
            <a:avLst/>
          </a:prstGeom>
          <a:solidFill>
            <a:srgbClr val="FF66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1690925" y="2071789"/>
            <a:ext cx="1014413" cy="48418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Open Sans Light" charset="0"/>
                <a:ea typeface="Open Sans Light" charset="0"/>
                <a:cs typeface="Open Sans Light" charset="0"/>
              </a:rPr>
              <a:t>markdown&amp; code</a:t>
            </a:r>
          </a:p>
        </p:txBody>
      </p:sp>
      <p:cxnSp>
        <p:nvCxnSpPr>
          <p:cNvPr id="138" name="Straight Connector 137"/>
          <p:cNvCxnSpPr>
            <a:stCxn id="33" idx="1"/>
          </p:cNvCxnSpPr>
          <p:nvPr/>
        </p:nvCxnSpPr>
        <p:spPr>
          <a:xfrm flipH="1">
            <a:off x="2395775" y="1535214"/>
            <a:ext cx="163513" cy="242888"/>
          </a:xfrm>
          <a:prstGeom prst="line">
            <a:avLst/>
          </a:prstGeom>
          <a:ln>
            <a:solidFill>
              <a:schemeClr val="tx1"/>
            </a:solidFill>
            <a:headEnd type="triangl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2559288" y="1390752"/>
            <a:ext cx="442912" cy="28892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Open Sans Light" charset="0"/>
                <a:ea typeface="Open Sans Light" charset="0"/>
                <a:cs typeface="Open Sans Light" charset="0"/>
              </a:rPr>
              <a:t>git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251683" y="3167163"/>
            <a:ext cx="1419225" cy="109855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b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acct.github.io</a:t>
            </a: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837083" y="2732416"/>
            <a:ext cx="844550" cy="619125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b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Open Sans Light" charset="0"/>
                <a:ea typeface="Open Sans Light" charset="0"/>
                <a:cs typeface="Open Sans Light" charset="0"/>
              </a:rPr>
              <a:t>Python</a:t>
            </a:r>
          </a:p>
        </p:txBody>
      </p:sp>
      <p:sp>
        <p:nvSpPr>
          <p:cNvPr id="40" name="Rectangle 39"/>
          <p:cNvSpPr/>
          <p:nvPr/>
        </p:nvSpPr>
        <p:spPr>
          <a:xfrm>
            <a:off x="3832685" y="1390752"/>
            <a:ext cx="723900" cy="287337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Open Sans Light" charset="0"/>
                <a:ea typeface="Open Sans Light" charset="0"/>
                <a:cs typeface="Open Sans Light" charset="0"/>
              </a:rPr>
              <a:t>editor</a:t>
            </a:r>
          </a:p>
        </p:txBody>
      </p:sp>
      <p:sp>
        <p:nvSpPr>
          <p:cNvPr id="41" name="Rectangle 40"/>
          <p:cNvSpPr/>
          <p:nvPr/>
        </p:nvSpPr>
        <p:spPr>
          <a:xfrm>
            <a:off x="7019053" y="1390752"/>
            <a:ext cx="1577937" cy="254267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b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714353" y="3534707"/>
            <a:ext cx="1200150" cy="643141"/>
          </a:xfrm>
          <a:prstGeom prst="rect">
            <a:avLst/>
          </a:prstGeom>
          <a:solidFill>
            <a:srgbClr val="FF66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b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wiki</a:t>
            </a: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1908594" y="3507923"/>
            <a:ext cx="1093606" cy="669925"/>
          </a:xfrm>
          <a:prstGeom prst="rect">
            <a:avLst/>
          </a:prstGeom>
          <a:solidFill>
            <a:srgbClr val="FF66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/>
          <a:lstStyle/>
          <a:p>
            <a:pPr algn="ctr" eaLnBrk="1" hangingPunct="1">
              <a:defRPr/>
            </a:pPr>
            <a:r>
              <a:rPr lang="en-US" dirty="0" smtClean="0">
                <a:solidFill>
                  <a:srgbClr val="FFFFFF"/>
                </a:solidFill>
                <a:latin typeface="Open Sans Light" charset="0"/>
                <a:ea typeface="ＭＳ Ｐゴシック" charset="0"/>
                <a:cs typeface="Open Sans Light" charset="0"/>
              </a:rPr>
              <a:t>_site</a:t>
            </a:r>
            <a:endParaRPr lang="en-US" dirty="0">
              <a:solidFill>
                <a:srgbClr val="FFFFFF"/>
              </a:solidFill>
              <a:latin typeface="Open Sans Light" charset="0"/>
              <a:ea typeface="ＭＳ Ｐゴシック" charset="0"/>
              <a:cs typeface="Open Sans Light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2086394" y="3806373"/>
            <a:ext cx="712787" cy="295275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HTML+</a:t>
            </a: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7686425" y="3617033"/>
            <a:ext cx="953485" cy="508981"/>
          </a:xfrm>
          <a:prstGeom prst="rect">
            <a:avLst/>
          </a:prstGeom>
          <a:solidFill>
            <a:srgbClr val="FF66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/>
          <a:lstStyle/>
          <a:p>
            <a:pPr algn="ctr" eaLnBrk="1" hangingPunct="1">
              <a:defRPr/>
            </a:pPr>
            <a:endParaRPr lang="en-US" dirty="0">
              <a:solidFill>
                <a:srgbClr val="FFFFFF"/>
              </a:solidFill>
              <a:latin typeface="Open Sans Light" charset="0"/>
              <a:ea typeface="ＭＳ Ｐゴシック" charset="0"/>
              <a:cs typeface="Open Sans Light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7778595" y="3754539"/>
            <a:ext cx="773036" cy="295275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HTML+</a:t>
            </a: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105" name="Straight Connector 104"/>
          <p:cNvCxnSpPr>
            <a:cxnSpLocks noChangeShapeType="1"/>
            <a:endCxn id="65" idx="0"/>
          </p:cNvCxnSpPr>
          <p:nvPr/>
        </p:nvCxnSpPr>
        <p:spPr bwMode="auto">
          <a:xfrm>
            <a:off x="4506818" y="2566431"/>
            <a:ext cx="42830" cy="202233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lg" len="med"/>
            <a:tailEnd type="triangle" w="lg" len="med"/>
          </a:ln>
          <a:effectLst>
            <a:outerShdw blurRad="393700" dist="50800" dir="5400000" algn="ctr" rotWithShape="0">
              <a:schemeClr val="bg1">
                <a:alpha val="42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4" name="Straight Connector 113"/>
          <p:cNvCxnSpPr>
            <a:stCxn id="33" idx="3"/>
            <a:endCxn id="30" idx="1"/>
          </p:cNvCxnSpPr>
          <p:nvPr/>
        </p:nvCxnSpPr>
        <p:spPr>
          <a:xfrm>
            <a:off x="3002200" y="1535215"/>
            <a:ext cx="592362" cy="682625"/>
          </a:xfrm>
          <a:prstGeom prst="line">
            <a:avLst/>
          </a:prstGeom>
          <a:ln>
            <a:solidFill>
              <a:schemeClr val="tx1"/>
            </a:solidFill>
            <a:headEnd type="triangl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/>
          <p:cNvSpPr/>
          <p:nvPr/>
        </p:nvSpPr>
        <p:spPr>
          <a:xfrm>
            <a:off x="835494" y="794754"/>
            <a:ext cx="846139" cy="34448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t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Open Sans Light" charset="0"/>
                <a:ea typeface="Open Sans Light" charset="0"/>
                <a:cs typeface="Open Sans Light" charset="0"/>
              </a:rPr>
              <a:t>browser</a:t>
            </a:r>
          </a:p>
        </p:txBody>
      </p:sp>
      <p:cxnSp>
        <p:nvCxnSpPr>
          <p:cNvPr id="150" name="Straight Connector 149"/>
          <p:cNvCxnSpPr>
            <a:cxnSpLocks noChangeShapeType="1"/>
            <a:stCxn id="149" idx="0"/>
            <a:endCxn id="121" idx="2"/>
          </p:cNvCxnSpPr>
          <p:nvPr/>
        </p:nvCxnSpPr>
        <p:spPr bwMode="auto">
          <a:xfrm flipH="1" flipV="1">
            <a:off x="1258564" y="1139242"/>
            <a:ext cx="5556" cy="166461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triangle" w="lg" len="med"/>
          </a:ln>
          <a:effectLst>
            <a:outerShdw blurRad="393700" dist="50800" dir="5400000" algn="ctr" rotWithShape="0">
              <a:schemeClr val="bg1">
                <a:alpha val="42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2" name="Straight Connector 161"/>
          <p:cNvCxnSpPr>
            <a:cxnSpLocks noChangeShapeType="1"/>
            <a:endCxn id="40" idx="2"/>
          </p:cNvCxnSpPr>
          <p:nvPr/>
        </p:nvCxnSpPr>
        <p:spPr bwMode="auto">
          <a:xfrm flipV="1">
            <a:off x="4194635" y="1678089"/>
            <a:ext cx="0" cy="122238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lg" len="med"/>
            <a:tailEnd type="none" w="lg" len="med"/>
          </a:ln>
          <a:effectLst>
            <a:outerShdw blurRad="393700" dist="50800" dir="5400000" algn="ctr" rotWithShape="0">
              <a:schemeClr val="bg1">
                <a:alpha val="42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" name="Rectangle 46"/>
          <p:cNvSpPr/>
          <p:nvPr/>
        </p:nvSpPr>
        <p:spPr>
          <a:xfrm>
            <a:off x="6295415" y="3845704"/>
            <a:ext cx="332623" cy="4183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b"/>
          <a:lstStyle/>
          <a:p>
            <a:pPr algn="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/x</a:t>
            </a: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218" name="Straight Connector 217"/>
          <p:cNvCxnSpPr>
            <a:cxnSpLocks noChangeShapeType="1"/>
            <a:endCxn id="79" idx="0"/>
          </p:cNvCxnSpPr>
          <p:nvPr/>
        </p:nvCxnSpPr>
        <p:spPr bwMode="auto">
          <a:xfrm>
            <a:off x="2190988" y="1091150"/>
            <a:ext cx="0" cy="702827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lg" len="med"/>
            <a:tailEnd type="none" w="lg" len="med"/>
          </a:ln>
          <a:effectLst>
            <a:outerShdw blurRad="393700" dist="50800" dir="5400000" algn="ctr" rotWithShape="0">
              <a:schemeClr val="bg1">
                <a:alpha val="42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9" name="Straight Connector 218"/>
          <p:cNvCxnSpPr>
            <a:cxnSpLocks noChangeShapeType="1"/>
            <a:endCxn id="79" idx="1"/>
          </p:cNvCxnSpPr>
          <p:nvPr/>
        </p:nvCxnSpPr>
        <p:spPr bwMode="auto">
          <a:xfrm flipV="1">
            <a:off x="1390985" y="2220221"/>
            <a:ext cx="199928" cy="583632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lg" len="med"/>
            <a:tailEnd type="none" w="lg" len="med"/>
          </a:ln>
          <a:effectLst>
            <a:outerShdw blurRad="393700" dist="50800" dir="5400000" algn="ctr" rotWithShape="0">
              <a:schemeClr val="bg1">
                <a:alpha val="42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9" name="Straight Connector 208"/>
          <p:cNvCxnSpPr>
            <a:stCxn id="149" idx="0"/>
          </p:cNvCxnSpPr>
          <p:nvPr/>
        </p:nvCxnSpPr>
        <p:spPr>
          <a:xfrm>
            <a:off x="1264120" y="2803853"/>
            <a:ext cx="610022" cy="653824"/>
          </a:xfrm>
          <a:prstGeom prst="line">
            <a:avLst/>
          </a:prstGeom>
          <a:ln>
            <a:solidFill>
              <a:schemeClr val="bg1"/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148"/>
          <p:cNvSpPr/>
          <p:nvPr/>
        </p:nvSpPr>
        <p:spPr>
          <a:xfrm>
            <a:off x="1010120" y="2803853"/>
            <a:ext cx="508000" cy="287338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Open Sans Light" charset="0"/>
                <a:ea typeface="Open Sans Light" charset="0"/>
                <a:cs typeface="Open Sans Light" charset="0"/>
              </a:rPr>
              <a:t>grip</a:t>
            </a:r>
          </a:p>
        </p:txBody>
      </p:sp>
      <p:sp>
        <p:nvSpPr>
          <p:cNvPr id="50" name="Rectangle 49"/>
          <p:cNvSpPr/>
          <p:nvPr/>
        </p:nvSpPr>
        <p:spPr>
          <a:xfrm>
            <a:off x="7366716" y="2552913"/>
            <a:ext cx="712788" cy="287337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Open Sans Light" charset="0"/>
                <a:ea typeface="Open Sans Light" charset="0"/>
                <a:cs typeface="Open Sans Light" charset="0"/>
              </a:rPr>
              <a:t>render</a:t>
            </a:r>
          </a:p>
        </p:txBody>
      </p:sp>
      <p:cxnSp>
        <p:nvCxnSpPr>
          <p:cNvPr id="51" name="Straight Connector 50"/>
          <p:cNvCxnSpPr>
            <a:cxnSpLocks noChangeShapeType="1"/>
            <a:stCxn id="97" idx="0"/>
          </p:cNvCxnSpPr>
          <p:nvPr/>
        </p:nvCxnSpPr>
        <p:spPr bwMode="auto">
          <a:xfrm flipH="1" flipV="1">
            <a:off x="7936164" y="2840250"/>
            <a:ext cx="227004" cy="77678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triangle" w="lg" len="med"/>
          </a:ln>
          <a:effectLst>
            <a:outerShdw blurRad="393700" dist="50800" dir="5400000" algn="ctr" rotWithShape="0">
              <a:schemeClr val="bg1">
                <a:alpha val="42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4" name="Rectangle 53"/>
          <p:cNvSpPr/>
          <p:nvPr/>
        </p:nvSpPr>
        <p:spPr>
          <a:xfrm>
            <a:off x="8084360" y="1793977"/>
            <a:ext cx="441325" cy="282575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latin typeface="Open Sans Light" charset="0"/>
                <a:ea typeface="Open Sans Light" charset="0"/>
                <a:cs typeface="Open Sans Light" charset="0"/>
              </a:rPr>
              <a:t>pdf</a:t>
            </a: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56" name="Straight Connector 55"/>
          <p:cNvCxnSpPr>
            <a:cxnSpLocks noChangeShapeType="1"/>
            <a:stCxn id="50" idx="0"/>
            <a:endCxn id="54" idx="2"/>
          </p:cNvCxnSpPr>
          <p:nvPr/>
        </p:nvCxnSpPr>
        <p:spPr bwMode="auto">
          <a:xfrm flipV="1">
            <a:off x="7723110" y="2076552"/>
            <a:ext cx="581913" cy="476361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lg" len="med"/>
            <a:tailEnd type="triangle" w="lg" len="med"/>
          </a:ln>
          <a:effectLst>
            <a:outerShdw blurRad="393700" dist="50800" dir="5400000" algn="ctr" rotWithShape="0">
              <a:schemeClr val="bg1">
                <a:alpha val="42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8" name="Rectangle 57"/>
          <p:cNvSpPr/>
          <p:nvPr/>
        </p:nvSpPr>
        <p:spPr>
          <a:xfrm>
            <a:off x="7414914" y="842840"/>
            <a:ext cx="695325" cy="28733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Open Sans Light" charset="0"/>
                <a:ea typeface="Open Sans Light" charset="0"/>
                <a:cs typeface="Open Sans Light" charset="0"/>
              </a:rPr>
              <a:t>kindle</a:t>
            </a:r>
          </a:p>
        </p:txBody>
      </p:sp>
      <p:cxnSp>
        <p:nvCxnSpPr>
          <p:cNvPr id="60" name="Straight Connector 59"/>
          <p:cNvCxnSpPr>
            <a:cxnSpLocks noChangeShapeType="1"/>
            <a:stCxn id="76" idx="0"/>
            <a:endCxn id="58" idx="2"/>
          </p:cNvCxnSpPr>
          <p:nvPr/>
        </p:nvCxnSpPr>
        <p:spPr bwMode="auto">
          <a:xfrm flipV="1">
            <a:off x="7715967" y="1130178"/>
            <a:ext cx="46610" cy="611334"/>
          </a:xfrm>
          <a:prstGeom prst="line">
            <a:avLst/>
          </a:prstGeom>
          <a:noFill/>
          <a:ln w="25400">
            <a:solidFill>
              <a:schemeClr val="tx1">
                <a:alpha val="27058"/>
              </a:schemeClr>
            </a:solidFill>
            <a:round/>
            <a:headEnd type="none" w="lg" len="med"/>
            <a:tailEnd type="triangle" w="lg" len="med"/>
          </a:ln>
          <a:effectLst>
            <a:outerShdw blurRad="393700" dist="50800" dir="5400000" algn="ctr" rotWithShape="0">
              <a:schemeClr val="bg1">
                <a:alpha val="42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4" name="Straight Connector 63"/>
          <p:cNvCxnSpPr>
            <a:cxnSpLocks noChangeShapeType="1"/>
            <a:stCxn id="65" idx="1"/>
            <a:endCxn id="149" idx="3"/>
          </p:cNvCxnSpPr>
          <p:nvPr/>
        </p:nvCxnSpPr>
        <p:spPr bwMode="auto">
          <a:xfrm flipH="1" flipV="1">
            <a:off x="1518120" y="2947522"/>
            <a:ext cx="2525457" cy="153742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7" name="Rectangle 56"/>
          <p:cNvSpPr/>
          <p:nvPr/>
        </p:nvSpPr>
        <p:spPr>
          <a:xfrm>
            <a:off x="7765140" y="541924"/>
            <a:ext cx="831850" cy="28733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Open Sans Light" charset="0"/>
                <a:ea typeface="Open Sans Light" charset="0"/>
                <a:cs typeface="Open Sans Light" charset="0"/>
              </a:rPr>
              <a:t>browser</a:t>
            </a:r>
          </a:p>
        </p:txBody>
      </p:sp>
      <p:sp>
        <p:nvSpPr>
          <p:cNvPr id="75" name="Rectangle 74"/>
          <p:cNvSpPr/>
          <p:nvPr/>
        </p:nvSpPr>
        <p:spPr>
          <a:xfrm>
            <a:off x="5546387" y="574777"/>
            <a:ext cx="945310" cy="29527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Open Sans Light" charset="0"/>
                <a:ea typeface="Open Sans Light" charset="0"/>
                <a:cs typeface="Open Sans Light" charset="0"/>
              </a:rPr>
              <a:t>dillenger.io</a:t>
            </a:r>
          </a:p>
        </p:txBody>
      </p:sp>
      <p:sp>
        <p:nvSpPr>
          <p:cNvPr id="82" name="Rectangle 81"/>
          <p:cNvSpPr/>
          <p:nvPr/>
        </p:nvSpPr>
        <p:spPr>
          <a:xfrm>
            <a:off x="4470622" y="576364"/>
            <a:ext cx="983789" cy="29527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Open Sans Light" charset="0"/>
                <a:ea typeface="Open Sans Light" charset="0"/>
                <a:cs typeface="Open Sans Light" charset="0"/>
              </a:rPr>
              <a:t>stackedit.io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1193104" y="3441800"/>
            <a:ext cx="681038" cy="288925"/>
          </a:xfrm>
          <a:prstGeom prst="rect">
            <a:avLst/>
          </a:prstGeom>
          <a:solidFill>
            <a:schemeClr val="bg2">
              <a:lumMod val="50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i="1" dirty="0">
                <a:latin typeface="Open Sans Light" charset="0"/>
                <a:ea typeface="Open Sans Light" charset="0"/>
                <a:cs typeface="Open Sans Light" charset="0"/>
              </a:rPr>
              <a:t>CI/CD</a:t>
            </a:r>
          </a:p>
        </p:txBody>
      </p:sp>
      <p:sp>
        <p:nvSpPr>
          <p:cNvPr id="67" name="Rectangle 66"/>
          <p:cNvSpPr/>
          <p:nvPr/>
        </p:nvSpPr>
        <p:spPr>
          <a:xfrm>
            <a:off x="3823677" y="3644591"/>
            <a:ext cx="1016000" cy="21489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eaLnBrk="1" hangingPunct="1">
              <a:defRPr/>
            </a:pPr>
            <a:r>
              <a:rPr lang="en-US" dirty="0" smtClean="0">
                <a:solidFill>
                  <a:srgbClr val="FFFFFF"/>
                </a:solidFill>
                <a:latin typeface="Open Sans Light" charset="0"/>
                <a:ea typeface="ＭＳ Ｐゴシック" charset="0"/>
                <a:cs typeface="Open Sans Light" charset="0"/>
              </a:rPr>
              <a:t>markdown</a:t>
            </a:r>
            <a:endParaRPr lang="en-US" dirty="0">
              <a:solidFill>
                <a:srgbClr val="FFFFFF"/>
              </a:solidFill>
              <a:latin typeface="Open Sans Light" charset="0"/>
              <a:ea typeface="ＭＳ Ｐゴシック" charset="0"/>
              <a:cs typeface="Open Sans Light" charset="0"/>
            </a:endParaRPr>
          </a:p>
        </p:txBody>
      </p:sp>
      <p:cxnSp>
        <p:nvCxnSpPr>
          <p:cNvPr id="71" name="Straight Connector 70"/>
          <p:cNvCxnSpPr/>
          <p:nvPr/>
        </p:nvCxnSpPr>
        <p:spPr>
          <a:xfrm flipV="1">
            <a:off x="3861379" y="2672193"/>
            <a:ext cx="0" cy="86251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3391869" y="3170952"/>
            <a:ext cx="542925" cy="2984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t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Open Sans Light" charset="0"/>
                <a:ea typeface="Open Sans Light" charset="0"/>
                <a:cs typeface="Open Sans Light" charset="0"/>
              </a:rPr>
              <a:t>ghw</a:t>
            </a:r>
          </a:p>
        </p:txBody>
      </p:sp>
      <p:cxnSp>
        <p:nvCxnSpPr>
          <p:cNvPr id="83" name="Elbow Connector 82"/>
          <p:cNvCxnSpPr>
            <a:endCxn id="48" idx="1"/>
          </p:cNvCxnSpPr>
          <p:nvPr/>
        </p:nvCxnSpPr>
        <p:spPr>
          <a:xfrm rot="16200000" flipV="1">
            <a:off x="2780606" y="1536368"/>
            <a:ext cx="2117836" cy="489928"/>
          </a:xfrm>
          <a:prstGeom prst="bentConnector4">
            <a:avLst>
              <a:gd name="adj1" fmla="val -301"/>
              <a:gd name="adj2" fmla="val 146660"/>
            </a:avLst>
          </a:prstGeom>
          <a:ln>
            <a:solidFill>
              <a:schemeClr val="accent4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cxnSpLocks noChangeShapeType="1"/>
          </p:cNvCxnSpPr>
          <p:nvPr/>
        </p:nvCxnSpPr>
        <p:spPr bwMode="auto">
          <a:xfrm flipH="1" flipV="1">
            <a:off x="4078137" y="933552"/>
            <a:ext cx="6350" cy="457200"/>
          </a:xfrm>
          <a:prstGeom prst="line">
            <a:avLst/>
          </a:prstGeom>
          <a:noFill/>
          <a:ln w="25400">
            <a:solidFill>
              <a:schemeClr val="accent5">
                <a:lumMod val="50000"/>
              </a:schemeClr>
            </a:solidFill>
            <a:round/>
            <a:headEnd type="none" w="lg" len="med"/>
            <a:tailEnd type="none" w="lg" len="med"/>
          </a:ln>
          <a:effectLst>
            <a:outerShdw blurRad="393700" dist="50800" dir="5400000" algn="ctr" rotWithShape="0">
              <a:schemeClr val="bg1">
                <a:alpha val="42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6" name="Straight Connector 95"/>
          <p:cNvCxnSpPr/>
          <p:nvPr/>
        </p:nvCxnSpPr>
        <p:spPr>
          <a:xfrm flipH="1" flipV="1">
            <a:off x="2916475" y="1678089"/>
            <a:ext cx="6350" cy="1755775"/>
          </a:xfrm>
          <a:prstGeom prst="line">
            <a:avLst/>
          </a:prstGeom>
          <a:ln>
            <a:solidFill>
              <a:srgbClr val="548D3D"/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>
            <a:spLocks noChangeArrowheads="1"/>
          </p:cNvSpPr>
          <p:nvPr/>
        </p:nvSpPr>
        <p:spPr bwMode="auto">
          <a:xfrm>
            <a:off x="3109886" y="2951541"/>
            <a:ext cx="398191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050" dirty="0">
                <a:latin typeface="Open Sans" charset="0"/>
                <a:cs typeface="Open Sans" charset="0"/>
              </a:rPr>
              <a:t>API</a:t>
            </a:r>
          </a:p>
        </p:txBody>
      </p:sp>
      <p:cxnSp>
        <p:nvCxnSpPr>
          <p:cNvPr id="130" name="Elbow Connector 129"/>
          <p:cNvCxnSpPr>
            <a:stCxn id="90" idx="2"/>
            <a:endCxn id="49" idx="2"/>
          </p:cNvCxnSpPr>
          <p:nvPr/>
        </p:nvCxnSpPr>
        <p:spPr>
          <a:xfrm rot="5400000" flipH="1" flipV="1">
            <a:off x="4866906" y="1761414"/>
            <a:ext cx="4924" cy="4827943"/>
          </a:xfrm>
          <a:prstGeom prst="bentConnector3">
            <a:avLst>
              <a:gd name="adj1" fmla="val -4642567"/>
            </a:avLst>
          </a:prstGeom>
          <a:ln>
            <a:solidFill>
              <a:schemeClr val="tx1"/>
            </a:solidFill>
            <a:prstDash val="solid"/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/>
          <p:cNvSpPr txBox="1">
            <a:spLocks noChangeArrowheads="1"/>
          </p:cNvSpPr>
          <p:nvPr/>
        </p:nvSpPr>
        <p:spPr bwMode="auto">
          <a:xfrm>
            <a:off x="3307842" y="893926"/>
            <a:ext cx="69762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solidFill>
                  <a:schemeClr val="accent4"/>
                </a:solidFill>
                <a:latin typeface="Open Sans" charset="0"/>
                <a:cs typeface="Open Sans" charset="0"/>
              </a:rPr>
              <a:t>HTML+</a:t>
            </a:r>
            <a:endParaRPr lang="en-US" sz="1200" dirty="0">
              <a:solidFill>
                <a:schemeClr val="accent4"/>
              </a:solidFill>
              <a:latin typeface="Open Sans" charset="0"/>
              <a:cs typeface="Open Sans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7434979" y="1741512"/>
            <a:ext cx="561975" cy="285750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latin typeface="Open Sans Light" charset="0"/>
                <a:ea typeface="Open Sans Light" charset="0"/>
                <a:cs typeface="Open Sans Light" charset="0"/>
              </a:rPr>
              <a:t>mobi</a:t>
            </a: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84" name="Straight Connector 83"/>
          <p:cNvCxnSpPr>
            <a:cxnSpLocks noChangeShapeType="1"/>
            <a:stCxn id="50" idx="0"/>
            <a:endCxn id="76" idx="2"/>
          </p:cNvCxnSpPr>
          <p:nvPr/>
        </p:nvCxnSpPr>
        <p:spPr bwMode="auto">
          <a:xfrm flipH="1" flipV="1">
            <a:off x="7715967" y="2027262"/>
            <a:ext cx="7143" cy="525651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lg" len="med"/>
            <a:tailEnd type="triangle" w="lg" len="med"/>
          </a:ln>
          <a:effectLst>
            <a:outerShdw blurRad="393700" dist="50800" dir="5400000" algn="ctr" rotWithShape="0">
              <a:schemeClr val="bg1">
                <a:alpha val="42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8" name="Rectangle 87"/>
          <p:cNvSpPr/>
          <p:nvPr/>
        </p:nvSpPr>
        <p:spPr>
          <a:xfrm>
            <a:off x="7076089" y="2134532"/>
            <a:ext cx="563563" cy="284163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Open Sans Light" charset="0"/>
                <a:ea typeface="Open Sans Light" charset="0"/>
                <a:cs typeface="Open Sans Light" charset="0"/>
              </a:rPr>
              <a:t>ePub</a:t>
            </a:r>
          </a:p>
        </p:txBody>
      </p:sp>
      <p:cxnSp>
        <p:nvCxnSpPr>
          <p:cNvPr id="93" name="Straight Connector 92"/>
          <p:cNvCxnSpPr>
            <a:cxnSpLocks noChangeShapeType="1"/>
            <a:stCxn id="50" idx="0"/>
            <a:endCxn id="88" idx="2"/>
          </p:cNvCxnSpPr>
          <p:nvPr/>
        </p:nvCxnSpPr>
        <p:spPr bwMode="auto">
          <a:xfrm flipH="1" flipV="1">
            <a:off x="7357871" y="2418695"/>
            <a:ext cx="365239" cy="134218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lg" len="med"/>
            <a:tailEnd type="triangle" w="lg" len="med"/>
          </a:ln>
          <a:effectLst>
            <a:outerShdw blurRad="393700" dist="50800" dir="5400000" algn="ctr" rotWithShape="0">
              <a:schemeClr val="bg1">
                <a:alpha val="42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" name="Straight Connector 97"/>
          <p:cNvCxnSpPr>
            <a:cxnSpLocks noChangeShapeType="1"/>
            <a:stCxn id="88" idx="0"/>
            <a:endCxn id="68" idx="2"/>
          </p:cNvCxnSpPr>
          <p:nvPr/>
        </p:nvCxnSpPr>
        <p:spPr bwMode="auto">
          <a:xfrm flipH="1" flipV="1">
            <a:off x="7146921" y="1131347"/>
            <a:ext cx="210950" cy="1003185"/>
          </a:xfrm>
          <a:prstGeom prst="line">
            <a:avLst/>
          </a:prstGeom>
          <a:noFill/>
          <a:ln w="25400">
            <a:solidFill>
              <a:schemeClr val="tx1">
                <a:alpha val="27058"/>
              </a:schemeClr>
            </a:solidFill>
            <a:round/>
            <a:headEnd type="none" w="lg" len="med"/>
            <a:tailEnd type="triangle" w="lg" len="med"/>
          </a:ln>
          <a:effectLst>
            <a:outerShdw blurRad="393700" dist="50800" dir="5400000" algn="ctr" rotWithShape="0">
              <a:schemeClr val="bg1">
                <a:alpha val="42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Rectangle 98"/>
          <p:cNvSpPr/>
          <p:nvPr/>
        </p:nvSpPr>
        <p:spPr>
          <a:xfrm>
            <a:off x="7374189" y="1490687"/>
            <a:ext cx="561975" cy="285750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Open Sans Light" charset="0"/>
                <a:ea typeface="Open Sans Light" charset="0"/>
                <a:cs typeface="Open Sans Light" charset="0"/>
              </a:rPr>
              <a:t>AZW</a:t>
            </a:r>
          </a:p>
        </p:txBody>
      </p:sp>
      <p:sp>
        <p:nvSpPr>
          <p:cNvPr id="85" name="Rectangle 84"/>
          <p:cNvSpPr/>
          <p:nvPr/>
        </p:nvSpPr>
        <p:spPr>
          <a:xfrm>
            <a:off x="1897300" y="2721077"/>
            <a:ext cx="893762" cy="619125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b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Ruby</a:t>
            </a: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2013188" y="2787752"/>
            <a:ext cx="692150" cy="287337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Jekyll+</a:t>
            </a: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998792" y="2976291"/>
            <a:ext cx="14160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gitbook.io,</a:t>
            </a:r>
          </a:p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leanpub.com, </a:t>
            </a:r>
            <a:r>
              <a:rPr lang="en-US" sz="1200" dirty="0" smtClean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EC2, etc</a:t>
            </a:r>
            <a:r>
              <a:rPr lang="en-US" sz="1200" dirty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.</a:t>
            </a:r>
          </a:p>
        </p:txBody>
      </p:sp>
      <p:cxnSp>
        <p:nvCxnSpPr>
          <p:cNvPr id="77" name="Elbow Connector 76"/>
          <p:cNvCxnSpPr>
            <a:stCxn id="50" idx="1"/>
            <a:endCxn id="57" idx="1"/>
          </p:cNvCxnSpPr>
          <p:nvPr/>
        </p:nvCxnSpPr>
        <p:spPr>
          <a:xfrm rot="10800000" flipH="1">
            <a:off x="7366716" y="685594"/>
            <a:ext cx="398424" cy="2010989"/>
          </a:xfrm>
          <a:prstGeom prst="bentConnector3">
            <a:avLst>
              <a:gd name="adj1" fmla="val -151298"/>
            </a:avLst>
          </a:prstGeom>
          <a:ln>
            <a:solidFill>
              <a:srgbClr val="548D3D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>
            <a:spLocks noChangeArrowheads="1"/>
          </p:cNvSpPr>
          <p:nvPr/>
        </p:nvSpPr>
        <p:spPr bwMode="auto">
          <a:xfrm>
            <a:off x="7172098" y="619059"/>
            <a:ext cx="59621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100" dirty="0" smtClean="0">
                <a:latin typeface="Open Sans" charset="0"/>
                <a:cs typeface="Open Sans" charset="0"/>
              </a:rPr>
              <a:t>Users:</a:t>
            </a:r>
            <a:endParaRPr lang="en-US" sz="1100" dirty="0">
              <a:latin typeface="Open Sans" charset="0"/>
              <a:cs typeface="Open Sans" charset="0"/>
            </a:endParaRPr>
          </a:p>
        </p:txBody>
      </p:sp>
      <p:cxnSp>
        <p:nvCxnSpPr>
          <p:cNvPr id="73" name="Straight Connector 72"/>
          <p:cNvCxnSpPr>
            <a:cxnSpLocks noChangeShapeType="1"/>
            <a:stCxn id="54" idx="0"/>
          </p:cNvCxnSpPr>
          <p:nvPr/>
        </p:nvCxnSpPr>
        <p:spPr bwMode="auto">
          <a:xfrm flipV="1">
            <a:off x="8305023" y="829261"/>
            <a:ext cx="0" cy="96471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triangle" w="lg" len="med"/>
          </a:ln>
          <a:effectLst>
            <a:outerShdw blurRad="393700" dist="50800" dir="5400000" algn="ctr" rotWithShape="0">
              <a:schemeClr val="bg1">
                <a:alpha val="42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4051737" y="1053241"/>
            <a:ext cx="45397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solidFill>
                  <a:schemeClr val="accent5">
                    <a:lumMod val="50000"/>
                  </a:schemeClr>
                </a:solidFill>
                <a:latin typeface="Open Sans" charset="0"/>
                <a:cs typeface="Open Sans" charset="0"/>
              </a:rPr>
              <a:t>raw</a:t>
            </a:r>
            <a:endParaRPr lang="en-US" sz="1200" dirty="0">
              <a:solidFill>
                <a:schemeClr val="accent5">
                  <a:lumMod val="50000"/>
                </a:schemeClr>
              </a:solidFill>
              <a:latin typeface="Open Sans" charset="0"/>
              <a:cs typeface="Open Sans" charset="0"/>
            </a:endParaRPr>
          </a:p>
        </p:txBody>
      </p:sp>
      <p:cxnSp>
        <p:nvCxnSpPr>
          <p:cNvPr id="91" name="Straight Connector 90"/>
          <p:cNvCxnSpPr>
            <a:stCxn id="79" idx="3"/>
            <a:endCxn id="30" idx="1"/>
          </p:cNvCxnSpPr>
          <p:nvPr/>
        </p:nvCxnSpPr>
        <p:spPr>
          <a:xfrm flipV="1">
            <a:off x="2791063" y="2217840"/>
            <a:ext cx="803499" cy="2381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Elbow Connector 100"/>
          <p:cNvCxnSpPr>
            <a:stCxn id="113" idx="2"/>
            <a:endCxn id="57" idx="1"/>
          </p:cNvCxnSpPr>
          <p:nvPr/>
        </p:nvCxnSpPr>
        <p:spPr>
          <a:xfrm rot="5400000" flipH="1" flipV="1">
            <a:off x="4454936" y="760997"/>
            <a:ext cx="3385607" cy="3234799"/>
          </a:xfrm>
          <a:prstGeom prst="bentConnector4">
            <a:avLst>
              <a:gd name="adj1" fmla="val -7773"/>
              <a:gd name="adj2" fmla="val 69341"/>
            </a:avLst>
          </a:prstGeom>
          <a:ln w="12700">
            <a:solidFill>
              <a:schemeClr val="accent4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>
            <a:cxnSpLocks noChangeShapeType="1"/>
          </p:cNvCxnSpPr>
          <p:nvPr/>
        </p:nvCxnSpPr>
        <p:spPr bwMode="auto">
          <a:xfrm flipH="1">
            <a:off x="1598007" y="956231"/>
            <a:ext cx="585785" cy="0"/>
          </a:xfrm>
          <a:prstGeom prst="line">
            <a:avLst/>
          </a:prstGeom>
          <a:noFill/>
          <a:ln w="25400">
            <a:solidFill>
              <a:schemeClr val="accent4"/>
            </a:solidFill>
            <a:round/>
            <a:headEnd type="none" w="lg" len="med"/>
            <a:tailEnd type="triangle" w="lg" len="med"/>
          </a:ln>
          <a:effectLst>
            <a:outerShdw blurRad="393700" dist="50800" dir="5400000" algn="ctr" rotWithShape="0">
              <a:schemeClr val="tx1">
                <a:alpha val="43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8" name="Rectangle 207"/>
          <p:cNvSpPr/>
          <p:nvPr/>
        </p:nvSpPr>
        <p:spPr>
          <a:xfrm>
            <a:off x="1861482" y="829261"/>
            <a:ext cx="1192213" cy="454652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Haroopad</a:t>
            </a:r>
            <a:r>
              <a:rPr lang="en-US" dirty="0">
                <a:latin typeface="Open Sans Light" charset="0"/>
                <a:ea typeface="Open Sans Light" charset="0"/>
                <a:cs typeface="Open Sans Light" charset="0"/>
              </a:rPr>
              <a:t>,</a:t>
            </a:r>
          </a:p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Open Sans Light" charset="0"/>
                <a:ea typeface="Open Sans Light" charset="0"/>
                <a:cs typeface="Open Sans Light" charset="0"/>
              </a:rPr>
              <a:t>mou.io, etc.</a:t>
            </a:r>
          </a:p>
        </p:txBody>
      </p:sp>
      <p:sp>
        <p:nvSpPr>
          <p:cNvPr id="49" name="Rectangle 48"/>
          <p:cNvSpPr/>
          <p:nvPr/>
        </p:nvSpPr>
        <p:spPr>
          <a:xfrm>
            <a:off x="6886649" y="3895925"/>
            <a:ext cx="79338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Open Sans Light" charset="0"/>
                <a:cs typeface="Open Sans Light" charset="0"/>
              </a:rPr>
              <a:t>Dropbox</a:t>
            </a:r>
            <a:endParaRPr lang="en-US" sz="1200" dirty="0">
              <a:solidFill>
                <a:srgbClr val="000000"/>
              </a:solidFill>
            </a:endParaRPr>
          </a:p>
        </p:txBody>
      </p:sp>
      <p:cxnSp>
        <p:nvCxnSpPr>
          <p:cNvPr id="118" name="Straight Connector 117"/>
          <p:cNvCxnSpPr>
            <a:cxnSpLocks noChangeShapeType="1"/>
            <a:stCxn id="90" idx="2"/>
            <a:endCxn id="97" idx="2"/>
          </p:cNvCxnSpPr>
          <p:nvPr/>
        </p:nvCxnSpPr>
        <p:spPr bwMode="auto">
          <a:xfrm rot="5400000" flipH="1" flipV="1">
            <a:off x="5283365" y="1298045"/>
            <a:ext cx="51834" cy="5707771"/>
          </a:xfrm>
          <a:prstGeom prst="bentConnector3">
            <a:avLst>
              <a:gd name="adj1" fmla="val -441023"/>
            </a:avLst>
          </a:prstGeom>
          <a:noFill/>
          <a:ln w="25400">
            <a:solidFill>
              <a:schemeClr val="tx1"/>
            </a:solidFill>
            <a:round/>
            <a:headEnd type="none" w="lg" len="med"/>
            <a:tailEnd type="triangle" w="lg" len="med"/>
          </a:ln>
          <a:effectLst>
            <a:outerShdw blurRad="393700" dist="50800" dir="5400000" algn="ctr" rotWithShape="0">
              <a:schemeClr val="bg1">
                <a:alpha val="42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" name="TextBox 101"/>
          <p:cNvSpPr txBox="1">
            <a:spLocks noChangeArrowheads="1"/>
          </p:cNvSpPr>
          <p:nvPr/>
        </p:nvSpPr>
        <p:spPr bwMode="auto">
          <a:xfrm>
            <a:off x="7856784" y="1068472"/>
            <a:ext cx="5099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solidFill>
                  <a:schemeClr val="accent2"/>
                </a:solidFill>
                <a:latin typeface="Open Sans" charset="0"/>
                <a:cs typeface="Open Sans" charset="0"/>
              </a:rPr>
              <a:t>CDN</a:t>
            </a:r>
            <a:endParaRPr lang="en-US" sz="1200" dirty="0">
              <a:solidFill>
                <a:schemeClr val="accent2"/>
              </a:solidFill>
              <a:latin typeface="Open Sans" charset="0"/>
              <a:cs typeface="Open Sans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18391" y="1218726"/>
            <a:ext cx="6598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offline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46" name="Straight Connector 145"/>
          <p:cNvCxnSpPr>
            <a:cxnSpLocks noChangeShapeType="1"/>
            <a:endCxn id="68" idx="1"/>
          </p:cNvCxnSpPr>
          <p:nvPr/>
        </p:nvCxnSpPr>
        <p:spPr bwMode="auto">
          <a:xfrm flipV="1">
            <a:off x="6317123" y="987679"/>
            <a:ext cx="575004" cy="346453"/>
          </a:xfrm>
          <a:prstGeom prst="line">
            <a:avLst/>
          </a:prstGeom>
          <a:noFill/>
          <a:ln w="12700">
            <a:solidFill>
              <a:schemeClr val="accent4"/>
            </a:solidFill>
            <a:round/>
            <a:headEnd type="none" w="lg" len="med"/>
            <a:tailEnd type="triangle" w="lg" len="med"/>
          </a:ln>
          <a:effectLst>
            <a:outerShdw blurRad="393700" dist="50800" dir="5400000" algn="ctr" rotWithShape="0">
              <a:schemeClr val="bg1">
                <a:alpha val="42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4" name="Straight Connector 103"/>
          <p:cNvCxnSpPr>
            <a:stCxn id="81" idx="2"/>
            <a:endCxn id="90" idx="0"/>
          </p:cNvCxnSpPr>
          <p:nvPr/>
        </p:nvCxnSpPr>
        <p:spPr>
          <a:xfrm>
            <a:off x="2359263" y="3075089"/>
            <a:ext cx="96134" cy="432834"/>
          </a:xfrm>
          <a:prstGeom prst="line">
            <a:avLst/>
          </a:prstGeom>
          <a:ln>
            <a:solidFill>
              <a:schemeClr val="bg1"/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>
            <a:spLocks noChangeArrowheads="1"/>
          </p:cNvSpPr>
          <p:nvPr/>
        </p:nvSpPr>
        <p:spPr bwMode="auto">
          <a:xfrm>
            <a:off x="5142307" y="1064670"/>
            <a:ext cx="4191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Open Sans" charset="0"/>
                <a:cs typeface="Open Sans" charset="0"/>
              </a:rPr>
              <a:t>API</a:t>
            </a:r>
          </a:p>
        </p:txBody>
      </p:sp>
      <p:cxnSp>
        <p:nvCxnSpPr>
          <p:cNvPr id="110" name="Straight Connector 109"/>
          <p:cNvCxnSpPr>
            <a:stCxn id="79" idx="2"/>
            <a:endCxn id="85" idx="0"/>
          </p:cNvCxnSpPr>
          <p:nvPr/>
        </p:nvCxnSpPr>
        <p:spPr>
          <a:xfrm>
            <a:off x="2190988" y="2646464"/>
            <a:ext cx="153193" cy="74613"/>
          </a:xfrm>
          <a:prstGeom prst="line">
            <a:avLst/>
          </a:prstGeom>
          <a:ln>
            <a:solidFill>
              <a:schemeClr val="bg1"/>
            </a:solidFill>
            <a:headEnd type="triangl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cxnSpLocks noChangeShapeType="1"/>
            <a:endCxn id="97" idx="1"/>
          </p:cNvCxnSpPr>
          <p:nvPr/>
        </p:nvCxnSpPr>
        <p:spPr bwMode="auto">
          <a:xfrm flipV="1">
            <a:off x="7346531" y="3871524"/>
            <a:ext cx="339894" cy="2440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med"/>
            <a:tailEnd type="triangle" w="lg" len="med"/>
          </a:ln>
          <a:effectLst>
            <a:outerShdw blurRad="393700" dist="50800" dir="5400000" algn="ctr" rotWithShape="0">
              <a:schemeClr val="bg1">
                <a:alpha val="42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0" name="Straight Connector 99"/>
          <p:cNvCxnSpPr>
            <a:endCxn id="134" idx="1"/>
          </p:cNvCxnSpPr>
          <p:nvPr/>
        </p:nvCxnSpPr>
        <p:spPr>
          <a:xfrm>
            <a:off x="5055719" y="3270802"/>
            <a:ext cx="319122" cy="107937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111"/>
          <p:cNvCxnSpPr>
            <a:endCxn id="57" idx="1"/>
          </p:cNvCxnSpPr>
          <p:nvPr/>
        </p:nvCxnSpPr>
        <p:spPr>
          <a:xfrm flipV="1">
            <a:off x="6086929" y="685593"/>
            <a:ext cx="1678211" cy="2756207"/>
          </a:xfrm>
          <a:prstGeom prst="bentConnector3">
            <a:avLst>
              <a:gd name="adj1" fmla="val 40431"/>
            </a:avLst>
          </a:prstGeom>
          <a:ln w="12700">
            <a:solidFill>
              <a:schemeClr val="accent4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-249472" y="600949"/>
            <a:ext cx="184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34" name="Rectangle 133"/>
          <p:cNvSpPr/>
          <p:nvPr/>
        </p:nvSpPr>
        <p:spPr>
          <a:xfrm>
            <a:off x="5374841" y="3270802"/>
            <a:ext cx="712088" cy="215873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HTML+</a:t>
            </a: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5844404" y="3760615"/>
            <a:ext cx="730074" cy="214474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HTML+</a:t>
            </a: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59" name="Straight Connector 58"/>
          <p:cNvCxnSpPr>
            <a:cxnSpLocks noChangeShapeType="1"/>
            <a:endCxn id="137" idx="1"/>
          </p:cNvCxnSpPr>
          <p:nvPr/>
        </p:nvCxnSpPr>
        <p:spPr bwMode="auto">
          <a:xfrm>
            <a:off x="5023310" y="3270802"/>
            <a:ext cx="821094" cy="59705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ash"/>
            <a:round/>
            <a:headEnd/>
            <a:tailEnd type="triangle" w="lg" len="med"/>
          </a:ln>
          <a:effectLst>
            <a:outerShdw blurRad="393700" dist="50800" dir="5400000" algn="ctr" rotWithShape="0">
              <a:schemeClr val="bg1">
                <a:alpha val="42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5" name="Straight Connector 94"/>
          <p:cNvCxnSpPr>
            <a:cxnSpLocks noChangeShapeType="1"/>
          </p:cNvCxnSpPr>
          <p:nvPr/>
        </p:nvCxnSpPr>
        <p:spPr bwMode="auto">
          <a:xfrm flipV="1">
            <a:off x="4461982" y="3425779"/>
            <a:ext cx="8640" cy="243885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lg" len="med"/>
            <a:tailEnd type="triangle" w="lg" len="med"/>
          </a:ln>
          <a:effectLst>
            <a:outerShdw blurRad="393700" dist="50800" dir="5400000" algn="ctr" rotWithShape="0">
              <a:schemeClr val="bg1">
                <a:alpha val="42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3" name="Rectangle 112"/>
          <p:cNvSpPr/>
          <p:nvPr/>
        </p:nvSpPr>
        <p:spPr>
          <a:xfrm>
            <a:off x="4229446" y="3929944"/>
            <a:ext cx="601790" cy="141256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116" name="Straight Connector 115"/>
          <p:cNvCxnSpPr>
            <a:endCxn id="113" idx="3"/>
          </p:cNvCxnSpPr>
          <p:nvPr/>
        </p:nvCxnSpPr>
        <p:spPr>
          <a:xfrm rot="5400000">
            <a:off x="4554622" y="3531884"/>
            <a:ext cx="745302" cy="192074"/>
          </a:xfrm>
          <a:prstGeom prst="bentConnector2">
            <a:avLst/>
          </a:prstGeom>
          <a:ln>
            <a:solidFill>
              <a:schemeClr val="tx1"/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>
            <a:off x="4983623" y="1787843"/>
            <a:ext cx="1270792" cy="855663"/>
          </a:xfrm>
          <a:prstGeom prst="rect">
            <a:avLst/>
          </a:prstGeom>
          <a:solidFill>
            <a:srgbClr val="FF66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acct/acct.github.io</a:t>
            </a: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3643063" y="2065146"/>
            <a:ext cx="1122067" cy="578360"/>
          </a:xfrm>
          <a:prstGeom prst="rect">
            <a:avLst/>
          </a:prstGeom>
          <a:solidFill>
            <a:srgbClr val="FF66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t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Open Sans Light" charset="0"/>
                <a:ea typeface="Open Sans Light" charset="0"/>
                <a:cs typeface="Open Sans Light" charset="0"/>
              </a:rPr>
              <a:t>gh-pages br.</a:t>
            </a:r>
          </a:p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694676" y="2365451"/>
            <a:ext cx="1015370" cy="22006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markdown</a:t>
            </a: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115" name="Straight Connector 114"/>
          <p:cNvCxnSpPr>
            <a:cxnSpLocks noChangeShapeType="1"/>
            <a:stCxn id="103" idx="0"/>
          </p:cNvCxnSpPr>
          <p:nvPr/>
        </p:nvCxnSpPr>
        <p:spPr bwMode="auto">
          <a:xfrm flipH="1" flipV="1">
            <a:off x="4556587" y="1546621"/>
            <a:ext cx="1062432" cy="241222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lg" len="med"/>
            <a:tailEnd type="none" w="lg" len="med"/>
          </a:ln>
          <a:effectLst>
            <a:outerShdw blurRad="393700" dist="50800" dir="5400000" algn="ctr" rotWithShape="0">
              <a:schemeClr val="bg1">
                <a:alpha val="42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Rectangle 38"/>
          <p:cNvSpPr/>
          <p:nvPr/>
        </p:nvSpPr>
        <p:spPr>
          <a:xfrm>
            <a:off x="5106533" y="2365451"/>
            <a:ext cx="1016000" cy="22154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markdown</a:t>
            </a: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117" name="TextBox 116"/>
          <p:cNvSpPr txBox="1">
            <a:spLocks noChangeArrowheads="1"/>
          </p:cNvSpPr>
          <p:nvPr/>
        </p:nvSpPr>
        <p:spPr bwMode="auto">
          <a:xfrm>
            <a:off x="7753522" y="4154905"/>
            <a:ext cx="44187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Open Sans" charset="0"/>
                <a:cs typeface="Open Sans" charset="0"/>
              </a:rPr>
              <a:t>FTP</a:t>
            </a:r>
            <a:endParaRPr lang="en-US" sz="1200" dirty="0">
              <a:latin typeface="Open Sans" charset="0"/>
              <a:cs typeface="Open Sans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4043577" y="2768664"/>
            <a:ext cx="1012142" cy="665199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Jekyll+ Kramdown</a:t>
            </a:r>
            <a:b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</a:b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Liquid</a:t>
            </a: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70" name="Straight Connector 69"/>
          <p:cNvCxnSpPr>
            <a:cxnSpLocks noChangeShapeType="1"/>
          </p:cNvCxnSpPr>
          <p:nvPr/>
        </p:nvCxnSpPr>
        <p:spPr bwMode="auto">
          <a:xfrm flipH="1">
            <a:off x="5023310" y="2632100"/>
            <a:ext cx="228373" cy="100316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 type="none" w="lg" len="med"/>
            <a:tailEnd type="triangle" w="lg" len="med"/>
          </a:ln>
          <a:effectLst>
            <a:outerShdw blurRad="393700" dist="50800" dir="5400000" algn="ctr" rotWithShape="0">
              <a:schemeClr val="bg1">
                <a:alpha val="42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" name="Rectangle 2"/>
          <p:cNvSpPr/>
          <p:nvPr/>
        </p:nvSpPr>
        <p:spPr>
          <a:xfrm>
            <a:off x="742965" y="4421503"/>
            <a:ext cx="192120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https://goo.gl/12C1BF</a:t>
            </a:r>
          </a:p>
        </p:txBody>
      </p:sp>
    </p:spTree>
    <p:extLst>
      <p:ext uri="{BB962C8B-B14F-4D97-AF65-F5344CB8AC3E}">
        <p14:creationId xmlns:p14="http://schemas.microsoft.com/office/powerpoint/2010/main" val="60174801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 nodeType="clickPar">
                      <p:stCondLst>
                        <p:cond delay="indefinite"/>
                      </p:stCondLst>
                      <p:childTnLst>
                        <p:par>
                          <p:cTn id="2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 animBg="1"/>
      <p:bldP spid="68" grpId="0" animBg="1"/>
      <p:bldP spid="48" grpId="0" animBg="1"/>
      <p:bldP spid="122" grpId="0" animBg="1"/>
      <p:bldP spid="79" grpId="0" animBg="1"/>
      <p:bldP spid="129" grpId="0" animBg="1"/>
      <p:bldP spid="33" grpId="0" animBg="1"/>
      <p:bldP spid="34" grpId="0" animBg="1"/>
      <p:bldP spid="36" grpId="0" animBg="1"/>
      <p:bldP spid="40" grpId="0" animBg="1"/>
      <p:bldP spid="41" grpId="0" animBg="1"/>
      <p:bldP spid="44" grpId="0" animBg="1"/>
      <p:bldP spid="90" grpId="0" animBg="1"/>
      <p:bldP spid="92" grpId="0" animBg="1"/>
      <p:bldP spid="97" grpId="0" animBg="1"/>
      <p:bldP spid="80" grpId="0" animBg="1"/>
      <p:bldP spid="121" grpId="0" animBg="1"/>
      <p:bldP spid="47" grpId="0"/>
      <p:bldP spid="149" grpId="0" animBg="1"/>
      <p:bldP spid="50" grpId="0" animBg="1"/>
      <p:bldP spid="54" grpId="0" animBg="1"/>
      <p:bldP spid="58" grpId="0" animBg="1"/>
      <p:bldP spid="57" grpId="0" animBg="1"/>
      <p:bldP spid="75" grpId="0" animBg="1"/>
      <p:bldP spid="82" grpId="0" animBg="1"/>
      <p:bldP spid="106" grpId="0" animBg="1"/>
      <p:bldP spid="67" grpId="0" animBg="1"/>
      <p:bldP spid="72" grpId="0" animBg="1"/>
      <p:bldP spid="94" grpId="0"/>
      <p:bldP spid="94" grpId="1"/>
      <p:bldP spid="156" grpId="0"/>
      <p:bldP spid="76" grpId="0" animBg="1"/>
      <p:bldP spid="88" grpId="0" animBg="1"/>
      <p:bldP spid="99" grpId="0" animBg="1"/>
      <p:bldP spid="85" grpId="0" animBg="1"/>
      <p:bldP spid="81" grpId="0" animBg="1"/>
      <p:bldP spid="86" grpId="0"/>
      <p:bldP spid="87" grpId="0"/>
      <p:bldP spid="208" grpId="0" animBg="1"/>
      <p:bldP spid="49" grpId="0"/>
      <p:bldP spid="102" grpId="0"/>
      <p:bldP spid="9" grpId="0"/>
      <p:bldP spid="109" grpId="0"/>
      <p:bldP spid="134" grpId="0" animBg="1"/>
      <p:bldP spid="137" grpId="0" animBg="1"/>
      <p:bldP spid="113" grpId="0" animBg="1"/>
      <p:bldP spid="103" grpId="0" animBg="1"/>
      <p:bldP spid="62" grpId="0" animBg="1"/>
      <p:bldP spid="45" grpId="0" animBg="1"/>
      <p:bldP spid="39" grpId="0" animBg="1"/>
      <p:bldP spid="117" grpId="0"/>
      <p:bldP spid="6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29904"/>
            <a:ext cx="7772400" cy="1864684"/>
          </a:xfrm>
        </p:spPr>
        <p:txBody>
          <a:bodyPr anchor="b"/>
          <a:lstStyle/>
          <a:p>
            <a:r>
              <a:rPr lang="en-US" sz="5400" dirty="0" smtClean="0"/>
              <a:t>How Testers Master</a:t>
            </a:r>
            <a:br>
              <a:rPr lang="en-US" sz="5400" dirty="0" smtClean="0"/>
            </a:br>
            <a:r>
              <a:rPr lang="en-US" sz="5400" dirty="0" smtClean="0"/>
              <a:t>Git and GitHub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20843" y="3042196"/>
            <a:ext cx="3159313" cy="544584"/>
          </a:xfrm>
        </p:spPr>
        <p:txBody>
          <a:bodyPr/>
          <a:lstStyle/>
          <a:p>
            <a:pPr algn="r"/>
            <a:r>
              <a:rPr lang="en-US" dirty="0" smtClean="0"/>
              <a:t>at StarWest/StarEast</a:t>
            </a:r>
            <a:endParaRPr lang="en-US" dirty="0"/>
          </a:p>
          <a:p>
            <a:pPr algn="r"/>
            <a:endParaRPr lang="en-US" dirty="0" smtClean="0"/>
          </a:p>
        </p:txBody>
      </p:sp>
      <p:sp>
        <p:nvSpPr>
          <p:cNvPr id="4" name="Subtitle 2"/>
          <p:cNvSpPr txBox="1">
            <a:spLocks/>
          </p:cNvSpPr>
          <p:nvPr/>
        </p:nvSpPr>
        <p:spPr bwMode="auto">
          <a:xfrm>
            <a:off x="2143616" y="3394512"/>
            <a:ext cx="6400800" cy="1143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defTabSz="6858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None/>
              <a:defRPr sz="2100" kern="1200">
                <a:solidFill>
                  <a:schemeClr val="tx1">
                    <a:tint val="75000"/>
                  </a:schemeClr>
                </a:solidFill>
                <a:latin typeface="Open Sans" charset="0"/>
                <a:ea typeface="ＭＳ Ｐゴシック" charset="0"/>
                <a:cs typeface="Open Sans" charset="0"/>
              </a:defRPr>
            </a:lvl1pPr>
            <a:lvl2pPr marL="343403" indent="0" algn="ctr" defTabSz="6858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marL="686806" indent="0" algn="ctr" defTabSz="6858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 marL="1030209" indent="0" algn="ctr" defTabSz="6858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 marL="1373612" indent="0" algn="ctr" defTabSz="6858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Open Sans" charset="0"/>
                <a:ea typeface="Open Sans" charset="0"/>
                <a:cs typeface="Open Sans" charset="0"/>
              </a:defRPr>
            </a:lvl5pPr>
            <a:lvl6pPr marL="1717015" indent="0" algn="ctr" defTabSz="68680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60418" indent="0" algn="ctr" defTabSz="68680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3820" indent="0" algn="ctr" defTabSz="68680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7223" indent="0" algn="ctr" defTabSz="68680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by @WilsonMar</a:t>
            </a:r>
          </a:p>
          <a:p>
            <a:pPr algn="r"/>
            <a:r>
              <a:rPr lang="en-US" dirty="0" smtClean="0"/>
              <a:t>Skype: wilsonmar4</a:t>
            </a:r>
          </a:p>
          <a:p>
            <a:pPr algn="r"/>
            <a:r>
              <a:rPr lang="en-US" dirty="0" smtClean="0"/>
              <a:t>https://wilsonmar.github.io</a:t>
            </a:r>
            <a:endParaRPr lang="en-US" dirty="0"/>
          </a:p>
        </p:txBody>
      </p:sp>
      <p:pic>
        <p:nvPicPr>
          <p:cNvPr id="5" name="Picture 4" descr="wilsonmar_2009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441" y="2659761"/>
            <a:ext cx="1724877" cy="172487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571729" y="2493105"/>
            <a:ext cx="184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1218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 descr="starwest git clas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9704" y="-646797"/>
            <a:ext cx="10428511" cy="6517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611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 dirty="0" smtClean="0">
                <a:latin typeface="Open Sans" charset="0"/>
                <a:ea typeface="ＭＳ Ｐゴシック" charset="0"/>
                <a:cs typeface="Open Sans" charset="0"/>
              </a:rPr>
              <a:t>Java tools popularity</a:t>
            </a:r>
            <a:endParaRPr lang="en-US" dirty="0">
              <a:latin typeface="Open Sans" charset="0"/>
              <a:ea typeface="ＭＳ Ｐゴシック" charset="0"/>
              <a:cs typeface="Open Sans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64131" y="4711275"/>
            <a:ext cx="789151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800" dirty="0"/>
              <a:t>http://zeroturnaround.com/rebellabs/java-tools-and-technologies-landscape-for-2014/</a:t>
            </a:r>
          </a:p>
        </p:txBody>
      </p:sp>
      <p:pic>
        <p:nvPicPr>
          <p:cNvPr id="4" name="Picture 3" descr="java dev servey tool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131" y="385170"/>
            <a:ext cx="7756452" cy="4326105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813750" y="2937520"/>
            <a:ext cx="2828812" cy="1541629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866552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GitHub user statistics</a:t>
            </a:r>
            <a:endParaRPr lang="en-US" dirty="0"/>
          </a:p>
        </p:txBody>
      </p:sp>
      <p:pic>
        <p:nvPicPr>
          <p:cNvPr id="4" name="Content Placeholder 3" descr="Screen Shot 2016-09-05 at 2.45.37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62" b="9362"/>
          <a:stretch>
            <a:fillRect/>
          </a:stretch>
        </p:blipFill>
        <p:spPr>
          <a:xfrm>
            <a:off x="934370" y="166255"/>
            <a:ext cx="8146762" cy="3394075"/>
          </a:xfrm>
        </p:spPr>
      </p:pic>
      <p:sp>
        <p:nvSpPr>
          <p:cNvPr id="5" name="Rectangle 4"/>
          <p:cNvSpPr/>
          <p:nvPr/>
        </p:nvSpPr>
        <p:spPr>
          <a:xfrm>
            <a:off x="934370" y="376318"/>
            <a:ext cx="2369865" cy="8937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/>
          </a:p>
        </p:txBody>
      </p:sp>
      <p:sp>
        <p:nvSpPr>
          <p:cNvPr id="3" name="Oval Callout 2"/>
          <p:cNvSpPr/>
          <p:nvPr/>
        </p:nvSpPr>
        <p:spPr>
          <a:xfrm>
            <a:off x="1175218" y="482157"/>
            <a:ext cx="1611626" cy="611518"/>
          </a:xfrm>
          <a:prstGeom prst="wedgeEllipseCallout">
            <a:avLst>
              <a:gd name="adj1" fmla="val 41520"/>
              <a:gd name="adj2" fmla="val 79481"/>
            </a:avLst>
          </a:prstGeom>
          <a:solidFill>
            <a:srgbClr val="FF66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Open Sans Light"/>
                <a:cs typeface="Open Sans Light"/>
              </a:rPr>
              <a:t>newbie?</a:t>
            </a:r>
          </a:p>
        </p:txBody>
      </p:sp>
      <p:sp>
        <p:nvSpPr>
          <p:cNvPr id="6" name="Oval Callout 5"/>
          <p:cNvSpPr/>
          <p:nvPr/>
        </p:nvSpPr>
        <p:spPr>
          <a:xfrm>
            <a:off x="934370" y="2491192"/>
            <a:ext cx="1734885" cy="611518"/>
          </a:xfrm>
          <a:prstGeom prst="wedgeEllipseCallout">
            <a:avLst>
              <a:gd name="adj1" fmla="val -8612"/>
              <a:gd name="adj2" fmla="val -76288"/>
            </a:avLst>
          </a:prstGeom>
          <a:solidFill>
            <a:srgbClr val="FF66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Open Sans Light"/>
                <a:cs typeface="Open Sans Light"/>
              </a:rPr>
              <a:t>popular?</a:t>
            </a:r>
          </a:p>
        </p:txBody>
      </p:sp>
      <p:sp>
        <p:nvSpPr>
          <p:cNvPr id="7" name="Oval Callout 6"/>
          <p:cNvSpPr/>
          <p:nvPr/>
        </p:nvSpPr>
        <p:spPr>
          <a:xfrm>
            <a:off x="5667770" y="2280469"/>
            <a:ext cx="2034286" cy="611518"/>
          </a:xfrm>
          <a:prstGeom prst="wedgeEllipseCallout">
            <a:avLst>
              <a:gd name="adj1" fmla="val 19471"/>
              <a:gd name="adj2" fmla="val -99365"/>
            </a:avLst>
          </a:prstGeom>
          <a:solidFill>
            <a:srgbClr val="FF66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Open Sans Light"/>
                <a:cs typeface="Open Sans Light"/>
              </a:rPr>
              <a:t>tenacious?</a:t>
            </a:r>
          </a:p>
        </p:txBody>
      </p:sp>
      <p:sp>
        <p:nvSpPr>
          <p:cNvPr id="8" name="Oval Callout 7"/>
          <p:cNvSpPr/>
          <p:nvPr/>
        </p:nvSpPr>
        <p:spPr>
          <a:xfrm>
            <a:off x="2875035" y="2515668"/>
            <a:ext cx="2034286" cy="611518"/>
          </a:xfrm>
          <a:prstGeom prst="wedgeEllipseCallout">
            <a:avLst>
              <a:gd name="adj1" fmla="val -66078"/>
              <a:gd name="adj2" fmla="val -89750"/>
            </a:avLst>
          </a:prstGeom>
          <a:solidFill>
            <a:srgbClr val="FF66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Open Sans Light"/>
                <a:cs typeface="Open Sans Light"/>
              </a:rPr>
              <a:t>respected?</a:t>
            </a:r>
          </a:p>
        </p:txBody>
      </p:sp>
    </p:spTree>
    <p:extLst>
      <p:ext uri="{BB962C8B-B14F-4D97-AF65-F5344CB8AC3E}">
        <p14:creationId xmlns:p14="http://schemas.microsoft.com/office/powerpoint/2010/main" val="2574575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>
                <a:latin typeface="Open Sans" charset="0"/>
                <a:ea typeface="ＭＳ Ｐゴシック" charset="0"/>
                <a:cs typeface="Open Sans" charset="0"/>
              </a:rPr>
              <a:t>GitHub Enterprise</a:t>
            </a:r>
          </a:p>
        </p:txBody>
      </p:sp>
      <p:sp>
        <p:nvSpPr>
          <p:cNvPr id="18434" name="Content Placeholder 2"/>
          <p:cNvSpPr>
            <a:spLocks noGrp="1"/>
          </p:cNvSpPr>
          <p:nvPr>
            <p:ph idx="1"/>
          </p:nvPr>
        </p:nvSpPr>
        <p:spPr>
          <a:xfrm>
            <a:off x="1067504" y="331327"/>
            <a:ext cx="8147050" cy="3394075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US" dirty="0">
                <a:ea typeface="ＭＳ Ｐゴシック" charset="0"/>
                <a:hlinkClick r:id="rId3"/>
              </a:rPr>
              <a:t>https://enterprise.github.com/home</a:t>
            </a:r>
            <a:endParaRPr lang="en-US" dirty="0">
              <a:ea typeface="ＭＳ Ｐゴシック" charset="0"/>
            </a:endParaRPr>
          </a:p>
          <a:p>
            <a:pPr marL="0" indent="0"/>
            <a:endParaRPr lang="en-US" dirty="0">
              <a:ea typeface="ＭＳ Ｐゴシック" charset="0"/>
            </a:endParaRPr>
          </a:p>
          <a:p>
            <a:pPr marL="0" indent="0">
              <a:buFont typeface="Wingdings" charset="0"/>
              <a:buChar char=""/>
            </a:pPr>
            <a:r>
              <a:rPr lang="en-US" dirty="0">
                <a:ea typeface="ＭＳ Ｐゴシック" charset="0"/>
              </a:rPr>
              <a:t> Launched 2011 for private repos</a:t>
            </a:r>
          </a:p>
          <a:p>
            <a:pPr marL="0" indent="0">
              <a:buFont typeface="Wingdings" charset="0"/>
              <a:buChar char=""/>
            </a:pPr>
            <a:r>
              <a:rPr lang="en-US" dirty="0">
                <a:ea typeface="ＭＳ Ｐゴシック" charset="0"/>
              </a:rPr>
              <a:t> $250/user/year (less under SAP license)</a:t>
            </a:r>
          </a:p>
          <a:p>
            <a:pPr marL="0" indent="0">
              <a:buFont typeface="Wingdings" charset="0"/>
              <a:buChar char=""/>
            </a:pPr>
            <a:r>
              <a:rPr lang="en-US" dirty="0">
                <a:ea typeface="ＭＳ Ｐゴシック" charset="0"/>
              </a:rPr>
              <a:t> 24/7 support</a:t>
            </a:r>
          </a:p>
          <a:p>
            <a:pPr marL="0" indent="0">
              <a:buFont typeface="Wingdings" charset="0"/>
              <a:buChar char=""/>
            </a:pPr>
            <a:r>
              <a:rPr lang="en-US" dirty="0">
                <a:ea typeface="ＭＳ Ｐゴシック" charset="0"/>
              </a:rPr>
              <a:t> On-premises OVF under VMware</a:t>
            </a:r>
          </a:p>
          <a:p>
            <a:pPr marL="0" indent="0">
              <a:buFont typeface="Wingdings" charset="0"/>
              <a:buChar char=""/>
            </a:pPr>
            <a:r>
              <a:rPr lang="en-US" dirty="0">
                <a:ea typeface="ＭＳ Ｐゴシック" charset="0"/>
              </a:rPr>
              <a:t> </a:t>
            </a:r>
          </a:p>
          <a:p>
            <a:pPr marL="0" indent="0">
              <a:buFont typeface="Wingdings" charset="0"/>
              <a:buChar char=""/>
            </a:pPr>
            <a:r>
              <a:rPr lang="en-US" dirty="0">
                <a:ea typeface="ＭＳ Ｐゴシック" charset="0"/>
              </a:rPr>
              <a:t> LDAP/AD integration</a:t>
            </a:r>
          </a:p>
          <a:p>
            <a:pPr marL="0" indent="0">
              <a:buFont typeface="Wingdings" charset="0"/>
              <a:buChar char=""/>
            </a:pPr>
            <a:r>
              <a:rPr lang="en-US" dirty="0">
                <a:ea typeface="ＭＳ Ｐゴシック" charset="0"/>
              </a:rPr>
              <a:t> Code review features</a:t>
            </a:r>
          </a:p>
          <a:p>
            <a:pPr marL="0" indent="0">
              <a:buFont typeface="Wingdings" charset="0"/>
              <a:buChar char=""/>
            </a:pPr>
            <a:endParaRPr lang="en-US" dirty="0">
              <a:ea typeface="ＭＳ Ｐゴシック" charset="0"/>
            </a:endParaRPr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>
                <a:latin typeface="Open Sans" charset="0"/>
                <a:ea typeface="ＭＳ Ｐゴシック" charset="0"/>
                <a:cs typeface="Open Sans" charset="0"/>
              </a:rPr>
              <a:t>GitLab Enterprise vs. </a:t>
            </a:r>
            <a:br>
              <a:rPr lang="en-US">
                <a:latin typeface="Open Sans" charset="0"/>
                <a:ea typeface="ＭＳ Ｐゴシック" charset="0"/>
                <a:cs typeface="Open Sans" charset="0"/>
              </a:rPr>
            </a:br>
            <a:r>
              <a:rPr lang="en-US">
                <a:latin typeface="Open Sans" charset="0"/>
                <a:ea typeface="ＭＳ Ｐゴシック" charset="0"/>
                <a:cs typeface="Open Sans" charset="0"/>
              </a:rPr>
              <a:t>GitHub Enterprise</a:t>
            </a:r>
          </a:p>
        </p:txBody>
      </p:sp>
      <p:sp>
        <p:nvSpPr>
          <p:cNvPr id="19458" name="Content Placeholder 2"/>
          <p:cNvSpPr>
            <a:spLocks noGrp="1"/>
          </p:cNvSpPr>
          <p:nvPr>
            <p:ph idx="1"/>
          </p:nvPr>
        </p:nvSpPr>
        <p:spPr>
          <a:xfrm>
            <a:off x="1067504" y="332567"/>
            <a:ext cx="8147050" cy="3394075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US" dirty="0" smtClean="0">
                <a:ea typeface="ＭＳ Ｐゴシック" charset="0"/>
                <a:hlinkClick r:id="rId3"/>
              </a:rPr>
              <a:t>https://about.gitlab.com</a:t>
            </a:r>
            <a:r>
              <a:rPr lang="en-US" dirty="0" smtClean="0">
                <a:ea typeface="ＭＳ Ｐゴシック" charset="0"/>
              </a:rPr>
              <a:t> </a:t>
            </a:r>
          </a:p>
          <a:p>
            <a:pPr marL="0" indent="0">
              <a:buFont typeface="Arial" charset="0"/>
              <a:buNone/>
            </a:pPr>
            <a:endParaRPr lang="en-US" dirty="0">
              <a:ea typeface="ＭＳ Ｐゴシック" charset="0"/>
            </a:endParaRPr>
          </a:p>
          <a:p>
            <a:pPr marL="0" indent="0">
              <a:buFont typeface="Wingdings" charset="0"/>
              <a:buChar char=""/>
            </a:pPr>
            <a:r>
              <a:rPr lang="en-US" dirty="0">
                <a:ea typeface="ＭＳ Ｐゴシック" charset="0"/>
              </a:rPr>
              <a:t> _</a:t>
            </a:r>
          </a:p>
          <a:p>
            <a:pPr marL="0" indent="0">
              <a:buFont typeface="Wingdings" charset="0"/>
              <a:buChar char=""/>
            </a:pPr>
            <a:r>
              <a:rPr lang="en-US" dirty="0">
                <a:ea typeface="ＭＳ Ｐゴシック" charset="0"/>
              </a:rPr>
              <a:t> $149/user/year (unlimited private repos)</a:t>
            </a:r>
          </a:p>
          <a:p>
            <a:pPr marL="0" indent="0">
              <a:buFont typeface="Wingdings" charset="0"/>
              <a:buChar char=""/>
            </a:pPr>
            <a:r>
              <a:rPr lang="en-US" dirty="0">
                <a:ea typeface="ＭＳ Ｐゴシック" charset="0"/>
              </a:rPr>
              <a:t> 24/7 support</a:t>
            </a:r>
          </a:p>
          <a:p>
            <a:pPr marL="0" indent="0">
              <a:buFont typeface="Wingdings" charset="0"/>
              <a:buChar char=""/>
            </a:pPr>
            <a:r>
              <a:rPr lang="en-US" dirty="0">
                <a:ea typeface="ＭＳ Ｐゴシック" charset="0"/>
              </a:rPr>
              <a:t> On-premises on metal (not VMs), clustered</a:t>
            </a:r>
          </a:p>
          <a:p>
            <a:pPr marL="0" indent="0">
              <a:buFont typeface="Wingdings" charset="0"/>
              <a:buChar char=""/>
            </a:pPr>
            <a:r>
              <a:rPr lang="en-US" dirty="0">
                <a:ea typeface="ＭＳ Ｐゴシック" charset="0"/>
              </a:rPr>
              <a:t> Binary files with GitLab Annex</a:t>
            </a:r>
          </a:p>
          <a:p>
            <a:pPr marL="0" indent="0">
              <a:buFont typeface="Wingdings" charset="0"/>
              <a:buChar char=""/>
            </a:pPr>
            <a:r>
              <a:rPr lang="en-US" dirty="0">
                <a:ea typeface="ＭＳ Ｐゴシック" charset="0"/>
              </a:rPr>
              <a:t> LDAP/AD integration</a:t>
            </a:r>
          </a:p>
          <a:p>
            <a:pPr marL="0" indent="0">
              <a:buFont typeface="Wingdings" charset="0"/>
              <a:buChar char=""/>
            </a:pPr>
            <a:r>
              <a:rPr lang="en-US" dirty="0">
                <a:ea typeface="ＭＳ Ｐゴシック" charset="0"/>
              </a:rPr>
              <a:t> Code review with approvals</a:t>
            </a:r>
          </a:p>
          <a:p>
            <a:pPr marL="0" indent="0">
              <a:buFont typeface="Wingdings" charset="0"/>
              <a:buChar char=""/>
            </a:pPr>
            <a:endParaRPr lang="en-US" dirty="0">
              <a:ea typeface="ＭＳ Ｐゴシック" charset="0"/>
            </a:endParaRPr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 dirty="0">
                <a:latin typeface="Open Sans" charset="0"/>
                <a:ea typeface="ＭＳ Ｐゴシック" charset="0"/>
                <a:cs typeface="Open Sans" charset="0"/>
              </a:rPr>
              <a:t>Introductory </a:t>
            </a:r>
            <a:r>
              <a:rPr lang="en-US" dirty="0" smtClean="0">
                <a:latin typeface="Open Sans" charset="0"/>
                <a:ea typeface="ＭＳ Ｐゴシック" charset="0"/>
                <a:cs typeface="Open Sans" charset="0"/>
              </a:rPr>
              <a:t>activities</a:t>
            </a:r>
            <a:endParaRPr lang="en-US" dirty="0">
              <a:latin typeface="Open Sans" charset="0"/>
              <a:ea typeface="ＭＳ Ｐゴシック" charset="0"/>
              <a:cs typeface="Open Sans" charset="0"/>
            </a:endParaRPr>
          </a:p>
        </p:txBody>
      </p:sp>
      <p:sp>
        <p:nvSpPr>
          <p:cNvPr id="8194" name="Content Placeholder 1"/>
          <p:cNvSpPr>
            <a:spLocks noGrp="1"/>
          </p:cNvSpPr>
          <p:nvPr>
            <p:ph idx="1"/>
          </p:nvPr>
        </p:nvSpPr>
        <p:spPr>
          <a:xfrm>
            <a:off x="2034286" y="306706"/>
            <a:ext cx="7168508" cy="3394075"/>
          </a:xfrm>
        </p:spPr>
        <p:txBody>
          <a:bodyPr/>
          <a:lstStyle/>
          <a:p>
            <a:pPr marL="457200" indent="-457200">
              <a:buFont typeface="Helvetica" charset="0"/>
              <a:buAutoNum type="arabicPeriod"/>
            </a:pPr>
            <a:r>
              <a:rPr lang="en-US" sz="2400" dirty="0">
                <a:ea typeface="ＭＳ Ｐゴシック" charset="0"/>
              </a:rPr>
              <a:t>Decide on GitHub</a:t>
            </a:r>
          </a:p>
          <a:p>
            <a:pPr marL="457200" indent="-457200">
              <a:buFont typeface="Helvetica" charset="0"/>
              <a:buAutoNum type="arabicPeriod"/>
            </a:pPr>
            <a:r>
              <a:rPr lang="en-US" sz="2400" dirty="0">
                <a:ea typeface="ＭＳ Ｐゴシック" charset="0"/>
              </a:rPr>
              <a:t>Enter the GitHub Ecosystem </a:t>
            </a:r>
            <a:r>
              <a:rPr lang="en-US" sz="2400" dirty="0" smtClean="0">
                <a:ea typeface="ＭＳ Ｐゴシック" charset="0"/>
              </a:rPr>
              <a:t>(famous </a:t>
            </a:r>
            <a:r>
              <a:rPr lang="en-US" sz="2400" dirty="0">
                <a:ea typeface="ＭＳ Ｐゴシック" charset="0"/>
              </a:rPr>
              <a:t>repos)</a:t>
            </a:r>
          </a:p>
          <a:p>
            <a:pPr marL="457200" indent="-457200">
              <a:buFont typeface="Helvetica" charset="0"/>
              <a:buAutoNum type="arabicPeriod"/>
            </a:pPr>
            <a:r>
              <a:rPr lang="en-US" sz="2400" dirty="0">
                <a:ea typeface="ＭＳ Ｐゴシック" charset="0"/>
              </a:rPr>
              <a:t>Code </a:t>
            </a:r>
            <a:r>
              <a:rPr lang="en-US" sz="2400" dirty="0" smtClean="0">
                <a:ea typeface="ＭＳ Ｐゴシック" charset="0"/>
              </a:rPr>
              <a:t>Markdown in GitHub.com</a:t>
            </a:r>
            <a:endParaRPr lang="en-US" sz="2400" dirty="0">
              <a:ea typeface="ＭＳ Ｐゴシック" charset="0"/>
            </a:endParaRPr>
          </a:p>
          <a:p>
            <a:pPr marL="457200" indent="-457200">
              <a:buFont typeface="Helvetica" charset="0"/>
              <a:buAutoNum type="arabicPeriod"/>
            </a:pPr>
            <a:r>
              <a:rPr lang="en-US" sz="2400" dirty="0" smtClean="0">
                <a:ea typeface="ＭＳ Ｐゴシック" charset="0"/>
              </a:rPr>
              <a:t>Make a one-page static website</a:t>
            </a:r>
            <a:endParaRPr lang="en-US" sz="2400" dirty="0">
              <a:ea typeface="ＭＳ Ｐゴシック" charset="0"/>
            </a:endParaRPr>
          </a:p>
          <a:p>
            <a:pPr marL="457200" indent="-457200">
              <a:buFont typeface="Helvetica" charset="0"/>
              <a:buAutoNum type="arabicPeriod"/>
            </a:pPr>
            <a:r>
              <a:rPr lang="en-US" sz="2400" dirty="0">
                <a:ea typeface="ＭＳ Ｐゴシック" charset="0"/>
              </a:rPr>
              <a:t>Install </a:t>
            </a:r>
            <a:r>
              <a:rPr lang="en-US" sz="2400" dirty="0" smtClean="0">
                <a:ea typeface="ＭＳ Ｐゴシック" charset="0"/>
              </a:rPr>
              <a:t>command </a:t>
            </a:r>
            <a:r>
              <a:rPr lang="en-US" sz="2400" dirty="0">
                <a:ea typeface="ＭＳ Ｐゴシック" charset="0"/>
              </a:rPr>
              <a:t>line client</a:t>
            </a:r>
          </a:p>
          <a:p>
            <a:pPr marL="457200" indent="-457200">
              <a:buFont typeface="Helvetica" charset="0"/>
              <a:buAutoNum type="arabicPeriod"/>
            </a:pPr>
            <a:r>
              <a:rPr lang="en-US" sz="2400" dirty="0">
                <a:ea typeface="ＭＳ Ｐゴシック" charset="0"/>
              </a:rPr>
              <a:t>Configure </a:t>
            </a:r>
            <a:r>
              <a:rPr lang="en-US" sz="2400" dirty="0" smtClean="0">
                <a:ea typeface="ＭＳ Ｐゴシック" charset="0"/>
              </a:rPr>
              <a:t>environment </a:t>
            </a:r>
            <a:r>
              <a:rPr lang="en-US" sz="2400" dirty="0">
                <a:ea typeface="ＭＳ Ｐゴシック" charset="0"/>
              </a:rPr>
              <a:t>(SSH)</a:t>
            </a:r>
          </a:p>
          <a:p>
            <a:pPr marL="457200" indent="-457200">
              <a:buFont typeface="Helvetica" charset="0"/>
              <a:buAutoNum type="arabicPeriod"/>
            </a:pPr>
            <a:r>
              <a:rPr lang="en-US" sz="2400" dirty="0">
                <a:ea typeface="ＭＳ Ｐゴシック" charset="0"/>
              </a:rPr>
              <a:t>Setup </a:t>
            </a:r>
            <a:r>
              <a:rPr lang="en-US" sz="2400" dirty="0" smtClean="0">
                <a:ea typeface="ＭＳ Ｐゴシック" charset="0"/>
              </a:rPr>
              <a:t>GUI </a:t>
            </a:r>
            <a:r>
              <a:rPr lang="en-US" sz="2400" dirty="0">
                <a:ea typeface="ＭＳ Ｐゴシック" charset="0"/>
              </a:rPr>
              <a:t>client</a:t>
            </a:r>
          </a:p>
          <a:p>
            <a:pPr marL="457200" indent="-457200">
              <a:buFont typeface="Helvetica" charset="0"/>
              <a:buAutoNum type="arabicPeriod"/>
            </a:pPr>
            <a:r>
              <a:rPr lang="en-US" sz="2400" dirty="0" smtClean="0">
                <a:ea typeface="ＭＳ Ｐゴシック" charset="0"/>
              </a:rPr>
              <a:t>Analyze a repo on GitHub</a:t>
            </a:r>
            <a:endParaRPr lang="en-US" sz="2400" dirty="0">
              <a:ea typeface="ＭＳ Ｐゴシック" charset="0"/>
            </a:endParaRPr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>
                <a:latin typeface="Open Sans" charset="0"/>
                <a:ea typeface="ＭＳ Ｐゴシック" charset="0"/>
                <a:cs typeface="Open Sans" charset="0"/>
              </a:rPr>
              <a:t>Daily tasks</a:t>
            </a:r>
          </a:p>
        </p:txBody>
      </p:sp>
      <p:sp>
        <p:nvSpPr>
          <p:cNvPr id="10242" name="Content Placeholder 1"/>
          <p:cNvSpPr>
            <a:spLocks noGrp="1"/>
          </p:cNvSpPr>
          <p:nvPr>
            <p:ph idx="1"/>
          </p:nvPr>
        </p:nvSpPr>
        <p:spPr>
          <a:xfrm>
            <a:off x="2010768" y="391074"/>
            <a:ext cx="6862777" cy="3394075"/>
          </a:xfrm>
        </p:spPr>
        <p:txBody>
          <a:bodyPr/>
          <a:lstStyle/>
          <a:p>
            <a:pPr marL="457200" indent="-457200">
              <a:buFont typeface="Helvetica" charset="0"/>
              <a:buAutoNum type="arabicPeriod" startAt="9"/>
            </a:pPr>
            <a:r>
              <a:rPr lang="en-US" dirty="0">
                <a:ea typeface="ＭＳ Ｐゴシック" charset="0"/>
              </a:rPr>
              <a:t>Configure your repo and workflow on GitHub</a:t>
            </a:r>
          </a:p>
          <a:p>
            <a:pPr marL="457200" indent="-457200">
              <a:buFont typeface="Helvetica" charset="0"/>
              <a:buAutoNum type="arabicPeriod" startAt="9"/>
            </a:pPr>
            <a:r>
              <a:rPr lang="en-US" dirty="0" smtClean="0">
                <a:ea typeface="ＭＳ Ｐゴシック" charset="0"/>
              </a:rPr>
              <a:t>Configure a local repo from </a:t>
            </a:r>
            <a:r>
              <a:rPr lang="en-US" dirty="0">
                <a:ea typeface="ＭＳ Ｐゴシック" charset="0"/>
              </a:rPr>
              <a:t>GitHub</a:t>
            </a:r>
          </a:p>
          <a:p>
            <a:pPr marL="457200" indent="-457200">
              <a:buFont typeface="Helvetica" charset="0"/>
              <a:buAutoNum type="arabicPeriod" startAt="9"/>
            </a:pPr>
            <a:r>
              <a:rPr lang="en-US" dirty="0">
                <a:ea typeface="ＭＳ Ｐゴシック" charset="0"/>
              </a:rPr>
              <a:t>Analyze local repository</a:t>
            </a:r>
          </a:p>
          <a:p>
            <a:pPr marL="457200" indent="-457200">
              <a:buFont typeface="Helvetica" charset="0"/>
              <a:buAutoNum type="arabicPeriod" startAt="9"/>
            </a:pPr>
            <a:r>
              <a:rPr lang="en-US" dirty="0">
                <a:ea typeface="ＭＳ Ｐゴシック" charset="0"/>
              </a:rPr>
              <a:t>Fetch remote changes into local repo</a:t>
            </a:r>
          </a:p>
          <a:p>
            <a:pPr marL="457200" indent="-457200">
              <a:buFont typeface="Helvetica" charset="0"/>
              <a:buAutoNum type="arabicPeriod" startAt="9"/>
            </a:pPr>
            <a:r>
              <a:rPr lang="en-US" dirty="0">
                <a:ea typeface="ＭＳ Ｐゴシック" charset="0"/>
              </a:rPr>
              <a:t>Make changes in a local repo</a:t>
            </a:r>
          </a:p>
          <a:p>
            <a:pPr marL="457200" indent="-457200">
              <a:buFont typeface="Helvetica" charset="0"/>
              <a:buAutoNum type="arabicPeriod" startAt="9"/>
            </a:pPr>
            <a:r>
              <a:rPr lang="en-US" dirty="0">
                <a:ea typeface="ＭＳ Ｐゴシック" charset="0"/>
              </a:rPr>
              <a:t>Remove files</a:t>
            </a:r>
          </a:p>
          <a:p>
            <a:pPr marL="457200" indent="-457200">
              <a:buFont typeface="Helvetica" charset="0"/>
              <a:buAutoNum type="arabicPeriod" startAt="9"/>
            </a:pPr>
            <a:r>
              <a:rPr lang="en-US" dirty="0">
                <a:ea typeface="ＭＳ Ｐゴシック" charset="0"/>
              </a:rPr>
              <a:t>Stash &amp; un-stash tracked files temporarily</a:t>
            </a:r>
          </a:p>
          <a:p>
            <a:pPr marL="457200" indent="-457200">
              <a:buFont typeface="Helvetica" charset="0"/>
              <a:buAutoNum type="arabicPeriod" startAt="9"/>
            </a:pPr>
            <a:r>
              <a:rPr lang="en-US" dirty="0">
                <a:ea typeface="ＭＳ Ｐゴシック" charset="0"/>
              </a:rPr>
              <a:t>Ignore files in repo and globally</a:t>
            </a:r>
          </a:p>
          <a:p>
            <a:pPr marL="457200" indent="-457200">
              <a:buFont typeface="Helvetica" charset="0"/>
              <a:buAutoNum type="arabicPeriod" startAt="9"/>
            </a:pPr>
            <a:r>
              <a:rPr lang="en-US" dirty="0">
                <a:ea typeface="ＭＳ Ｐゴシック" charset="0"/>
              </a:rPr>
              <a:t>Commit changes and amend</a:t>
            </a:r>
          </a:p>
          <a:p>
            <a:pPr marL="457200" indent="-457200">
              <a:buFont typeface="Helvetica" charset="0"/>
              <a:buAutoNum type="arabicPeriod" startAt="9"/>
            </a:pPr>
            <a:r>
              <a:rPr lang="en-US" dirty="0">
                <a:ea typeface="ＭＳ Ｐゴシック" charset="0"/>
              </a:rPr>
              <a:t>Test locally and back-out</a:t>
            </a:r>
          </a:p>
          <a:p>
            <a:pPr marL="457200" indent="-457200">
              <a:buFont typeface="Helvetica" charset="0"/>
              <a:buAutoNum type="arabicPeriod" startAt="9"/>
            </a:pPr>
            <a:endParaRPr lang="en-US" dirty="0">
              <a:ea typeface="ＭＳ Ｐゴシック" charset="0"/>
            </a:endParaRPr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oncurCorporateTemplate2013_Helvetica_16x9">
  <a:themeElements>
    <a:clrScheme name="Concur 2013">
      <a:dk1>
        <a:srgbClr val="000000"/>
      </a:dk1>
      <a:lt1>
        <a:srgbClr val="FFFFFF"/>
      </a:lt1>
      <a:dk2>
        <a:srgbClr val="004A7D"/>
      </a:dk2>
      <a:lt2>
        <a:srgbClr val="CBCBC4"/>
      </a:lt2>
      <a:accent1>
        <a:srgbClr val="0078C9"/>
      </a:accent1>
      <a:accent2>
        <a:srgbClr val="00A9F2"/>
      </a:accent2>
      <a:accent3>
        <a:srgbClr val="89BF42"/>
      </a:accent3>
      <a:accent4>
        <a:srgbClr val="548D3D"/>
      </a:accent4>
      <a:accent5>
        <a:srgbClr val="D25533"/>
      </a:accent5>
      <a:accent6>
        <a:srgbClr val="F4A900"/>
      </a:accent6>
      <a:hlink>
        <a:srgbClr val="898D8D"/>
      </a:hlink>
      <a:folHlink>
        <a:srgbClr val="898D8D"/>
      </a:folHlink>
    </a:clrScheme>
    <a:fontScheme name="Custom 8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solidFill>
            <a:schemeClr val="bg1"/>
          </a:solidFill>
        </a:ln>
      </a:spPr>
      <a:bodyPr rtlCol="0" anchor="ctr"/>
      <a:lstStyle>
        <a:defPPr algn="ctr">
          <a:defRPr sz="24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ConcurCorporateTemplate2013_Helvetica_16x9" id="{A09BE1D0-94B0-44B7-9420-2ECF7BB955CC}" vid="{59E5CBDF-7240-4762-BDFB-AAFD424E1A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20650</TotalTime>
  <Words>2706</Words>
  <Application>Microsoft Macintosh PowerPoint</Application>
  <PresentationFormat>On-screen Show (16:9)</PresentationFormat>
  <Paragraphs>572</Paragraphs>
  <Slides>28</Slides>
  <Notes>25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ConcurCorporateTemplate2013_Helvetica_16x9</vt:lpstr>
      <vt:lpstr>How Testers Master Git and GitHub</vt:lpstr>
      <vt:lpstr>About Wilson Mar</vt:lpstr>
      <vt:lpstr>PowerPoint Presentation</vt:lpstr>
      <vt:lpstr>Java tools popularity</vt:lpstr>
      <vt:lpstr>GitHub user statistics</vt:lpstr>
      <vt:lpstr>GitHub Enterprise</vt:lpstr>
      <vt:lpstr>GitLab Enterprise vs.  GitHub Enterprise</vt:lpstr>
      <vt:lpstr>Introductory activities</vt:lpstr>
      <vt:lpstr>Daily tasks</vt:lpstr>
      <vt:lpstr>Scary-ish tasks</vt:lpstr>
      <vt:lpstr>and GitHub File Handling</vt:lpstr>
      <vt:lpstr>clone options (SSH)</vt:lpstr>
      <vt:lpstr>~/.ssh/config</vt:lpstr>
      <vt:lpstr>.gitconfig</vt:lpstr>
      <vt:lpstr>Commit individual hunk</vt:lpstr>
      <vt:lpstr>Basic action verbs</vt:lpstr>
      <vt:lpstr>Git command map</vt:lpstr>
      <vt:lpstr>Lifecycle</vt:lpstr>
      <vt:lpstr>Git Flow workflow (2010)</vt:lpstr>
      <vt:lpstr>Agile Story Branch Pattern</vt:lpstr>
      <vt:lpstr>Feature branch</vt:lpstr>
      <vt:lpstr>Actions internals</vt:lpstr>
      <vt:lpstr>Personal workflow</vt:lpstr>
      <vt:lpstr>Github Flavored Markdown</vt:lpstr>
      <vt:lpstr>Github Flavored List Markup</vt:lpstr>
      <vt:lpstr>Github Flavored Table Markup</vt:lpstr>
      <vt:lpstr>PowerPoint Presentation</vt:lpstr>
      <vt:lpstr>How Testers Master Git and GitHub</vt:lpstr>
    </vt:vector>
  </TitlesOfParts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Documents for this event</dc:title>
  <dc:creator>Wilson Mar</dc:creator>
  <cp:lastModifiedBy>.</cp:lastModifiedBy>
  <cp:revision>651</cp:revision>
  <cp:lastPrinted>2015-11-18T16:47:39Z</cp:lastPrinted>
  <dcterms:created xsi:type="dcterms:W3CDTF">2016-03-09T21:14:16Z</dcterms:created>
  <dcterms:modified xsi:type="dcterms:W3CDTF">2016-09-09T00:14:15Z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lephone number">
    <vt:lpwstr>3103207878</vt:lpwstr>
  </property>
  <property fmtid="{D5CDD505-2E9C-101B-9397-08002B2CF9AE}" pid="3" name="Language">
    <vt:lpwstr>en-us</vt:lpwstr>
  </property>
</Properties>
</file>