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42" r:id="rId2"/>
    <p:sldId id="343" r:id="rId3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8" autoAdjust="0"/>
  </p:normalViewPr>
  <p:slideViewPr>
    <p:cSldViewPr snapToGrid="0" snapToObjects="1">
      <p:cViewPr>
        <p:scale>
          <a:sx n="121" d="100"/>
          <a:sy n="121" d="100"/>
        </p:scale>
        <p:origin x="-392" y="-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4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29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requirements.txt file is a standard way to store a list of versioned requirements from a </a:t>
            </a:r>
            <a:r>
              <a:rPr lang="en-US" dirty="0" err="1" smtClean="0"/>
              <a:t>virtualenv</a:t>
            </a:r>
            <a:r>
              <a:rPr lang="en-US" dirty="0" smtClean="0"/>
              <a:t>. Conda has an equivalent file called and environment.yaml. </a:t>
            </a:r>
          </a:p>
          <a:p>
            <a:pPr marL="0" marR="0" indent="0" algn="l" defTabSz="3429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15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960165" y="1681435"/>
            <a:ext cx="6089346" cy="57733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/>
          <a:p>
            <a:r>
              <a:rPr lang="en-US" dirty="0" smtClean="0">
                <a:latin typeface="Open Sans"/>
                <a:cs typeface="Open Sans"/>
              </a:rPr>
              <a:t>CI Pipeline</a:t>
            </a:r>
            <a:endParaRPr lang="en-US" dirty="0">
              <a:latin typeface="Open Sans"/>
              <a:cs typeface="Open Sans"/>
            </a:endParaRPr>
          </a:p>
        </p:txBody>
      </p:sp>
      <p:sp>
        <p:nvSpPr>
          <p:cNvPr id="21" name="Can 20"/>
          <p:cNvSpPr/>
          <p:nvPr/>
        </p:nvSpPr>
        <p:spPr>
          <a:xfrm>
            <a:off x="939103" y="301205"/>
            <a:ext cx="1296387" cy="896132"/>
          </a:xfrm>
          <a:prstGeom prst="ca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app source</a:t>
            </a:r>
            <a:endParaRPr lang="en-US" sz="1600" dirty="0">
              <a:latin typeface="Open Sans Light"/>
              <a:cs typeface="Open Sans Light"/>
            </a:endParaRPr>
          </a:p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049041" y="1197337"/>
            <a:ext cx="36" cy="4689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n 22"/>
          <p:cNvSpPr/>
          <p:nvPr/>
        </p:nvSpPr>
        <p:spPr>
          <a:xfrm>
            <a:off x="4224354" y="301205"/>
            <a:ext cx="1249776" cy="822960"/>
          </a:xfrm>
          <a:prstGeom prst="ca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DockerHub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images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14293" y="236156"/>
            <a:ext cx="600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SCM</a:t>
            </a:r>
            <a:endParaRPr lang="en-US" sz="16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1327" y="837789"/>
            <a:ext cx="1105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Dockerfile</a:t>
            </a:r>
            <a:endParaRPr lang="en-US" sz="16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cxnSp>
        <p:nvCxnSpPr>
          <p:cNvPr id="29" name="Straight Arrow Connector 28"/>
          <p:cNvCxnSpPr>
            <a:stCxn id="42" idx="0"/>
            <a:endCxn id="23" idx="3"/>
          </p:cNvCxnSpPr>
          <p:nvPr/>
        </p:nvCxnSpPr>
        <p:spPr>
          <a:xfrm flipV="1">
            <a:off x="4848796" y="1124165"/>
            <a:ext cx="446" cy="5503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49598" y="1666307"/>
            <a:ext cx="1275325" cy="57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CI (Jenkins)</a:t>
            </a:r>
            <a:br>
              <a:rPr lang="en-US" sz="1600" dirty="0" smtClean="0">
                <a:latin typeface="Open Sans Light"/>
                <a:ea typeface="Open Sans Light" charset="0"/>
                <a:cs typeface="Open Sans Light"/>
              </a:rPr>
            </a:b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collect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2313" y="2285719"/>
            <a:ext cx="17040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600" dirty="0" smtClean="0">
                <a:latin typeface="Open Sans Light"/>
                <a:cs typeface="Open Sans Light"/>
              </a:rPr>
              <a:t>Instantiate CI server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211133" y="1674520"/>
            <a:ext cx="1275325" cy="57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publish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35839" y="2285719"/>
            <a:ext cx="16105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en-US" sz="1600" dirty="0" smtClean="0">
                <a:latin typeface="Open Sans Light"/>
                <a:cs typeface="Open Sans Light"/>
              </a:rPr>
              <a:t>Build Docker image with tag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sz="1600" dirty="0" smtClean="0">
                <a:latin typeface="Open Sans Light"/>
                <a:cs typeface="Open Sans Light"/>
              </a:rPr>
              <a:t>Push Docker image to DockerHub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99735" y="1674520"/>
            <a:ext cx="1275325" cy="57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deploy</a:t>
            </a:r>
            <a:br>
              <a:rPr lang="en-US" sz="1600" dirty="0" smtClean="0">
                <a:latin typeface="Open Sans Light"/>
                <a:ea typeface="Open Sans Light" charset="0"/>
                <a:cs typeface="Open Sans Light"/>
              </a:rPr>
            </a:b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image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46342" y="2285719"/>
            <a:ext cx="1537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en-US" sz="1600" dirty="0" smtClean="0">
                <a:latin typeface="Open Sans Light"/>
                <a:cs typeface="Open Sans Light"/>
              </a:rPr>
              <a:t>Pull Docker image</a:t>
            </a:r>
          </a:p>
        </p:txBody>
      </p:sp>
      <p:cxnSp>
        <p:nvCxnSpPr>
          <p:cNvPr id="51" name="Straight Arrow Connector 50"/>
          <p:cNvCxnSpPr>
            <a:stCxn id="23" idx="3"/>
          </p:cNvCxnSpPr>
          <p:nvPr/>
        </p:nvCxnSpPr>
        <p:spPr>
          <a:xfrm>
            <a:off x="4849242" y="1124165"/>
            <a:ext cx="950493" cy="5503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356852" y="1666307"/>
            <a:ext cx="1275325" cy="57733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smoke test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on app svr.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199420" y="2285719"/>
            <a:ext cx="1805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4"/>
            </a:pPr>
            <a:r>
              <a:rPr lang="en-US" sz="1600" dirty="0" smtClean="0">
                <a:latin typeface="Open Sans Light"/>
                <a:cs typeface="Open Sans Light"/>
              </a:rPr>
              <a:t>Provision VPC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751876" y="1666307"/>
            <a:ext cx="1275325" cy="57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build &amp; compile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91045" y="2331886"/>
            <a:ext cx="1544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Run Gulp,</a:t>
            </a:r>
            <a:b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</a:br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Maven, etc.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Code scan</a:t>
            </a:r>
            <a:endParaRPr lang="en-US" sz="1600" dirty="0">
              <a:solidFill>
                <a:srgbClr val="A6A6A6"/>
              </a:solidFill>
              <a:latin typeface="Open Sans Light"/>
              <a:cs typeface="Open Sans Light"/>
            </a:endParaRPr>
          </a:p>
        </p:txBody>
      </p:sp>
      <p:cxnSp>
        <p:nvCxnSpPr>
          <p:cNvPr id="61" name="Straight Arrow Connector 60"/>
          <p:cNvCxnSpPr>
            <a:stCxn id="34" idx="3"/>
            <a:endCxn id="42" idx="1"/>
          </p:cNvCxnSpPr>
          <p:nvPr/>
        </p:nvCxnSpPr>
        <p:spPr>
          <a:xfrm>
            <a:off x="2224923" y="1954973"/>
            <a:ext cx="1986210" cy="821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2" idx="3"/>
            <a:endCxn id="47" idx="1"/>
          </p:cNvCxnSpPr>
          <p:nvPr/>
        </p:nvCxnSpPr>
        <p:spPr>
          <a:xfrm>
            <a:off x="5486458" y="1963186"/>
            <a:ext cx="3132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3"/>
            <a:endCxn id="52" idx="1"/>
          </p:cNvCxnSpPr>
          <p:nvPr/>
        </p:nvCxnSpPr>
        <p:spPr>
          <a:xfrm flipV="1">
            <a:off x="7075060" y="1954973"/>
            <a:ext cx="281792" cy="821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n 69"/>
          <p:cNvSpPr/>
          <p:nvPr/>
        </p:nvSpPr>
        <p:spPr>
          <a:xfrm>
            <a:off x="2606100" y="301205"/>
            <a:ext cx="1249776" cy="822960"/>
          </a:xfrm>
          <a:prstGeom prst="can">
            <a:avLst/>
          </a:prstGeom>
          <a:solidFill>
            <a:schemeClr val="tx2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Artifactory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images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71" name="Straight Arrow Connector 70"/>
          <p:cNvCxnSpPr>
            <a:endCxn id="70" idx="3"/>
          </p:cNvCxnSpPr>
          <p:nvPr/>
        </p:nvCxnSpPr>
        <p:spPr>
          <a:xfrm flipV="1">
            <a:off x="3230988" y="1124165"/>
            <a:ext cx="0" cy="572515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3"/>
          </p:cNvCxnSpPr>
          <p:nvPr/>
        </p:nvCxnSpPr>
        <p:spPr>
          <a:xfrm>
            <a:off x="3230988" y="1124165"/>
            <a:ext cx="993366" cy="550355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31095" y="865683"/>
            <a:ext cx="1478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Open Sans Light"/>
                <a:cs typeface="Open Sans Light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Open Sans Light"/>
                <a:cs typeface="Open Sans Light"/>
              </a:rPr>
              <a:t>commit, tag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4649401" y="1144852"/>
            <a:ext cx="0" cy="5214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199420" y="3379529"/>
            <a:ext cx="16919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7"/>
            </a:pPr>
            <a:r>
              <a:rPr lang="en-US" sz="1600" dirty="0" smtClean="0">
                <a:latin typeface="Open Sans Light"/>
                <a:cs typeface="Open Sans Light"/>
              </a:rPr>
              <a:t>Logging</a:t>
            </a:r>
            <a:endParaRPr lang="en-US" sz="1600" dirty="0">
              <a:latin typeface="Open Sans Light"/>
              <a:cs typeface="Open Sans Light"/>
            </a:endParaRPr>
          </a:p>
          <a:p>
            <a:pPr marL="342900" indent="-342900">
              <a:buFont typeface="+mj-lt"/>
              <a:buAutoNum type="arabicPeriod" startAt="17"/>
            </a:pPr>
            <a:r>
              <a:rPr lang="en-US" sz="1600" dirty="0">
                <a:latin typeface="Open Sans Light"/>
                <a:cs typeface="Open Sans Light"/>
              </a:rPr>
              <a:t>Monitoring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sz="1600" dirty="0" smtClean="0">
                <a:latin typeface="Open Sans Light"/>
                <a:cs typeface="Open Sans Light"/>
              </a:rPr>
              <a:t>Scaling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sz="1600" dirty="0" smtClean="0">
                <a:latin typeface="Open Sans Light"/>
                <a:cs typeface="Open Sans Light"/>
              </a:rPr>
              <a:t>Notification to Slack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100" name="Can 99"/>
          <p:cNvSpPr/>
          <p:nvPr/>
        </p:nvSpPr>
        <p:spPr>
          <a:xfrm>
            <a:off x="7364781" y="301205"/>
            <a:ext cx="1249776" cy="822960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on-server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databases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101" name="Straight Arrow Connector 100"/>
          <p:cNvCxnSpPr>
            <a:stCxn id="52" idx="0"/>
            <a:endCxn id="100" idx="3"/>
          </p:cNvCxnSpPr>
          <p:nvPr/>
        </p:nvCxnSpPr>
        <p:spPr>
          <a:xfrm flipH="1" flipV="1">
            <a:off x="7989669" y="1124165"/>
            <a:ext cx="4846" cy="542142"/>
          </a:xfrm>
          <a:prstGeom prst="straightConnector1">
            <a:avLst/>
          </a:prstGeom>
          <a:ln w="25400">
            <a:solidFill>
              <a:schemeClr val="accent4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199420" y="2662694"/>
            <a:ext cx="1709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6"/>
            </a:pPr>
            <a:r>
              <a:rPr lang="en-US" sz="1600" dirty="0" smtClean="0">
                <a:latin typeface="Open Sans Light"/>
                <a:cs typeface="Open Sans Light"/>
              </a:rPr>
              <a:t>Functional smoke &amp; E2E test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756506" y="4044713"/>
            <a:ext cx="14534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5"/>
            </a:pPr>
            <a:r>
              <a:rPr lang="en-US" sz="1600" dirty="0" smtClean="0">
                <a:latin typeface="Open Sans Light"/>
                <a:cs typeface="Open Sans Light"/>
              </a:rPr>
              <a:t>Run Docker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72313" y="3803811"/>
            <a:ext cx="20411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sz="16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Define Docker credentials in CI</a:t>
            </a:r>
            <a:endParaRPr lang="en-US" sz="16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2313" y="4290935"/>
            <a:ext cx="1879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sz="16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Invoke Docker</a:t>
            </a:r>
            <a:endParaRPr lang="en-US" sz="16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cxnSp>
        <p:nvCxnSpPr>
          <p:cNvPr id="38" name="Straight Arrow Connector 37"/>
          <p:cNvCxnSpPr>
            <a:stCxn id="52" idx="0"/>
            <a:endCxn id="37" idx="0"/>
          </p:cNvCxnSpPr>
          <p:nvPr/>
        </p:nvCxnSpPr>
        <p:spPr>
          <a:xfrm flipH="1" flipV="1">
            <a:off x="6424623" y="506945"/>
            <a:ext cx="1569892" cy="1159362"/>
          </a:xfrm>
          <a:prstGeom prst="straightConnector1">
            <a:avLst/>
          </a:prstGeom>
          <a:ln w="25400">
            <a:solidFill>
              <a:schemeClr val="accent4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72313" y="2788658"/>
            <a:ext cx="18942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 smtClean="0">
                <a:latin typeface="Open Sans Light"/>
                <a:cs typeface="Open Sans Light"/>
              </a:rPr>
              <a:t>Config. Jenkins packages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38546" y="1370437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sz="1600" dirty="0" smtClean="0">
                <a:latin typeface="Open Sans Light"/>
                <a:cs typeface="Open Sans Light"/>
              </a:rPr>
              <a:t>push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50393" y="1081870"/>
            <a:ext cx="1453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3"/>
            </a:pPr>
            <a:r>
              <a:rPr lang="en-US" sz="1600" dirty="0" smtClean="0">
                <a:latin typeface="Open Sans Light"/>
                <a:cs typeface="Open Sans Light"/>
              </a:rPr>
              <a:t>Register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72313" y="3306928"/>
            <a:ext cx="17040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sz="1600" dirty="0" smtClean="0">
                <a:latin typeface="Open Sans Light"/>
                <a:cs typeface="Open Sans Light"/>
              </a:rPr>
              <a:t>Checkout from GitHub</a:t>
            </a:r>
          </a:p>
        </p:txBody>
      </p:sp>
      <p:sp>
        <p:nvSpPr>
          <p:cNvPr id="37" name="Can 36"/>
          <p:cNvSpPr/>
          <p:nvPr/>
        </p:nvSpPr>
        <p:spPr>
          <a:xfrm>
            <a:off x="5799735" y="301205"/>
            <a:ext cx="1249776" cy="822960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external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APIs &amp; DBs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98268" y="1131257"/>
            <a:ext cx="11092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Java </a:t>
            </a:r>
          </a:p>
          <a:p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only</a:t>
            </a:r>
            <a:endParaRPr lang="en-US" sz="1600" dirty="0">
              <a:solidFill>
                <a:srgbClr val="A6A6A6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1484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3" grpId="0" animBg="1"/>
      <p:bldP spid="28" grpId="0"/>
      <p:bldP spid="34" grpId="0"/>
      <p:bldP spid="41" grpId="0"/>
      <p:bldP spid="42" grpId="0"/>
      <p:bldP spid="44" grpId="0"/>
      <p:bldP spid="47" grpId="0"/>
      <p:bldP spid="50" grpId="0" build="p"/>
      <p:bldP spid="52" grpId="0" animBg="1"/>
      <p:bldP spid="54" grpId="0"/>
      <p:bldP spid="56" grpId="0"/>
      <p:bldP spid="57" grpId="0"/>
      <p:bldP spid="70" grpId="0" animBg="1"/>
      <p:bldP spid="82" grpId="0"/>
      <p:bldP spid="99" grpId="0"/>
      <p:bldP spid="100" grpId="0" animBg="1"/>
      <p:bldP spid="106" grpId="0"/>
      <p:bldP spid="107" grpId="0"/>
      <p:bldP spid="33" grpId="0"/>
      <p:bldP spid="36" grpId="0"/>
      <p:bldP spid="39" grpId="0" build="p"/>
      <p:bldP spid="40" grpId="0" build="p"/>
      <p:bldP spid="43" grpId="0"/>
      <p:bldP spid="45" grpId="0"/>
      <p:bldP spid="37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866183" y="2285107"/>
            <a:ext cx="4738326" cy="4619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2870368" y="364186"/>
            <a:ext cx="1847167" cy="622526"/>
          </a:xfrm>
          <a:prstGeom prst="ca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requirements.txt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6" name="Can 5"/>
          <p:cNvSpPr/>
          <p:nvPr/>
        </p:nvSpPr>
        <p:spPr>
          <a:xfrm>
            <a:off x="5740605" y="364186"/>
            <a:ext cx="1847167" cy="622526"/>
          </a:xfrm>
          <a:prstGeom prst="ca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>
                <a:latin typeface="Open Sans Light"/>
                <a:cs typeface="Open Sans Light"/>
              </a:rPr>
              <a:t>environment.yaml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40605" y="3240376"/>
            <a:ext cx="902922" cy="36742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Python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40605" y="3639259"/>
            <a:ext cx="1275325" cy="36736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Conda CLI</a:t>
            </a:r>
            <a:endParaRPr lang="en-US" sz="1600" dirty="0" smtClean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18715" y="3240376"/>
            <a:ext cx="876466" cy="36742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Python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18715" y="3639259"/>
            <a:ext cx="1275325" cy="36736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easy_install</a:t>
            </a:r>
            <a:endParaRPr lang="en-US" sz="1600" dirty="0" smtClean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70368" y="3240376"/>
            <a:ext cx="970924" cy="36742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Python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70368" y="3639259"/>
            <a:ext cx="1275325" cy="36736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easy_install</a:t>
            </a:r>
            <a:endParaRPr lang="en-US" sz="1600" dirty="0" smtClean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40605" y="4017118"/>
            <a:ext cx="1275325" cy="36736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Miniconda</a:t>
            </a:r>
            <a:endParaRPr lang="en-US" sz="1600" dirty="0" smtClean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15930" y="4017118"/>
            <a:ext cx="1275325" cy="36736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Anaconda</a:t>
            </a:r>
            <a:endParaRPr lang="en-US" sz="1600" dirty="0" smtClean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7534" y="4004737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Plug-ins:</a:t>
            </a:r>
            <a:endParaRPr lang="en-US" sz="1600" dirty="0" smtClean="0">
              <a:latin typeface="Open Sans Light"/>
              <a:cs typeface="Open Sans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7534" y="3681565"/>
            <a:ext cx="1813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Plug-ins manager</a:t>
            </a:r>
            <a:endParaRPr lang="en-US" sz="1600" dirty="0" smtClean="0">
              <a:latin typeface="Open Sans Light"/>
              <a:cs typeface="Open 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7534" y="2196442"/>
            <a:ext cx="1813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Command:</a:t>
            </a:r>
            <a:endParaRPr lang="en-US" sz="1600" dirty="0" smtClean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414227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build="p"/>
      <p:bldP spid="17" grpId="0" build="p"/>
      <p:bldP spid="18" grpId="0" build="p"/>
    </p:bld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35107</TotalTime>
  <Words>134</Words>
  <Application>Microsoft Macintosh PowerPoint</Application>
  <PresentationFormat>On-screen Show (16:9)</PresentationFormat>
  <Paragraphs>54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ConcurCorporateTemplate2013_Helvetica_16x9</vt:lpstr>
      <vt:lpstr>CI Pipeline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681</cp:revision>
  <cp:lastPrinted>2015-11-18T16:47:39Z</cp:lastPrinted>
  <dcterms:created xsi:type="dcterms:W3CDTF">2016-03-09T21:14:16Z</dcterms:created>
  <dcterms:modified xsi:type="dcterms:W3CDTF">2016-08-03T20:07:56Z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