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5"/>
  </p:notesMasterIdLst>
  <p:handoutMasterIdLst>
    <p:handoutMasterId r:id="rId36"/>
  </p:handoutMasterIdLst>
  <p:sldIdLst>
    <p:sldId id="323" r:id="rId2"/>
    <p:sldId id="333" r:id="rId3"/>
    <p:sldId id="332" r:id="rId4"/>
    <p:sldId id="310" r:id="rId5"/>
    <p:sldId id="326" r:id="rId6"/>
    <p:sldId id="331" r:id="rId7"/>
    <p:sldId id="311" r:id="rId8"/>
    <p:sldId id="299" r:id="rId9"/>
    <p:sldId id="344" r:id="rId10"/>
    <p:sldId id="315" r:id="rId11"/>
    <p:sldId id="319" r:id="rId12"/>
    <p:sldId id="322" r:id="rId13"/>
    <p:sldId id="304" r:id="rId14"/>
    <p:sldId id="336" r:id="rId15"/>
    <p:sldId id="335" r:id="rId16"/>
    <p:sldId id="340" r:id="rId17"/>
    <p:sldId id="328" r:id="rId18"/>
    <p:sldId id="338" r:id="rId19"/>
    <p:sldId id="312" r:id="rId20"/>
    <p:sldId id="339" r:id="rId21"/>
    <p:sldId id="343" r:id="rId22"/>
    <p:sldId id="325" r:id="rId23"/>
    <p:sldId id="334" r:id="rId24"/>
    <p:sldId id="305" r:id="rId25"/>
    <p:sldId id="345" r:id="rId26"/>
    <p:sldId id="342" r:id="rId27"/>
    <p:sldId id="327" r:id="rId28"/>
    <p:sldId id="329" r:id="rId29"/>
    <p:sldId id="341" r:id="rId30"/>
    <p:sldId id="306" r:id="rId31"/>
    <p:sldId id="300" r:id="rId32"/>
    <p:sldId id="324" r:id="rId33"/>
    <p:sldId id="337" r:id="rId34"/>
  </p:sldIdLst>
  <p:sldSz cx="9144000" cy="5143500" type="screen16x9"/>
  <p:notesSz cx="9144000" cy="6858000"/>
  <p:defaultTextStyle>
    <a:defPPr>
      <a:defRPr lang="en-US"/>
    </a:defPPr>
    <a:lvl1pPr algn="l" defTabSz="342900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1pPr>
    <a:lvl2pPr marL="342900" indent="114300" algn="l" defTabSz="342900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2pPr>
    <a:lvl3pPr marL="685800" indent="228600" algn="l" defTabSz="342900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3pPr>
    <a:lvl4pPr marL="1028700" indent="342900" algn="l" defTabSz="342900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4pPr>
    <a:lvl5pPr marL="1373188" indent="455613" algn="l" defTabSz="342900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useTimings="0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42" autoAdjust="0"/>
    <p:restoredTop sz="94660"/>
  </p:normalViewPr>
  <p:slideViewPr>
    <p:cSldViewPr snapToGrid="0" snapToObjects="1">
      <p:cViewPr>
        <p:scale>
          <a:sx n="232" d="100"/>
          <a:sy n="232" d="100"/>
        </p:scale>
        <p:origin x="1992" y="-8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889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3" d="100"/>
          <a:sy n="113" d="100"/>
        </p:scale>
        <p:origin x="1880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notesMaster" Target="notesMasters/notesMaster1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interSettings" Target="printerSettings/printerSettings1.bin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fld id="{FEF272E4-3360-514D-A674-601D35C59CE6}" type="datetimeFigureOut">
              <a:rPr lang="en-US"/>
              <a:pPr>
                <a:defRPr/>
              </a:pPr>
              <a:t>9/16/16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fld id="{4BF126F7-F020-3C42-A4F2-F7DF2703D0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7974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fld id="{B2FA19E1-9E5B-8E45-B70A-1B1E383CD60F}" type="datetimeFigureOut">
              <a:rPr lang="en-US"/>
              <a:pPr>
                <a:defRPr/>
              </a:pPr>
              <a:t>9/16/16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fld id="{631C2E65-C48E-EB49-B8DF-701DB40EA4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7134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3429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342900" algn="l" defTabSz="3429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685800" algn="l" defTabSz="3429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028700" algn="l" defTabSz="3429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373188" algn="l" defTabSz="3429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1717015" algn="l" defTabSz="34340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60418" algn="l" defTabSz="34340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3820" algn="l" defTabSz="34340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7223" algn="l" defTabSz="34340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1C2E65-C48E-EB49-B8DF-701DB40EA457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0037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662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defTabSz="914400" eaLnBrk="1" hangingPunct="1">
              <a:spcBef>
                <a:spcPct val="0"/>
              </a:spcBef>
            </a:pPr>
            <a:r>
              <a:rPr lang="en-US" dirty="0" smtClean="0">
                <a:latin typeface="Calibri" charset="0"/>
              </a:rPr>
              <a:t>NOTE</a:t>
            </a:r>
            <a:r>
              <a:rPr lang="en-US" dirty="0">
                <a:latin typeface="Calibri" charset="0"/>
              </a:rPr>
              <a:t>: This is described in </a:t>
            </a:r>
            <a:r>
              <a:rPr lang="en-US" b="1" dirty="0">
                <a:latin typeface="Calibri" charset="0"/>
              </a:rPr>
              <a:t>ACTIVITY 8: Copy repo from GitHub to local git, page 71</a:t>
            </a:r>
            <a:endParaRPr lang="en-US" dirty="0">
              <a:latin typeface="Calibri" charset="0"/>
            </a:endParaRPr>
          </a:p>
          <a:p>
            <a:pPr defTabSz="914400" eaLnBrk="1" hangingPunct="1">
              <a:spcBef>
                <a:spcPct val="0"/>
              </a:spcBef>
            </a:pPr>
            <a:endParaRPr lang="en-US" dirty="0" smtClean="0">
              <a:latin typeface="Calibri" charset="0"/>
            </a:endParaRPr>
          </a:p>
          <a:p>
            <a:pPr defTabSz="914400" eaLnBrk="1" hangingPunct="1">
              <a:spcBef>
                <a:spcPct val="0"/>
              </a:spcBef>
            </a:pPr>
            <a:r>
              <a:rPr lang="en-US" dirty="0" smtClean="0">
                <a:latin typeface="Calibri" charset="0"/>
              </a:rPr>
              <a:t>A </a:t>
            </a:r>
            <a:r>
              <a:rPr lang="en-US" dirty="0">
                <a:latin typeface="Calibri" charset="0"/>
              </a:rPr>
              <a:t>local copy of a repository from github.com or private enterprise </a:t>
            </a:r>
            <a:r>
              <a:rPr lang="en-US" dirty="0" smtClean="0">
                <a:latin typeface="Calibri" charset="0"/>
              </a:rPr>
              <a:t>repo</a:t>
            </a:r>
            <a:endParaRPr lang="en-US" dirty="0">
              <a:latin typeface="Calibri" charset="0"/>
            </a:endParaRPr>
          </a:p>
          <a:p>
            <a:pPr defTabSz="914400"/>
            <a:r>
              <a:rPr lang="en-US" dirty="0">
                <a:latin typeface="Calibri" charset="0"/>
              </a:rPr>
              <a:t>can be transferred using the </a:t>
            </a:r>
            <a:r>
              <a:rPr lang="en-US" b="1" dirty="0" smtClean="0">
                <a:latin typeface="Calibri" charset="0"/>
              </a:rPr>
              <a:t>clone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>
                <a:latin typeface="Calibri" charset="0"/>
              </a:rPr>
              <a:t>command issued from within a </a:t>
            </a:r>
            <a:r>
              <a:rPr lang="en-US" b="1" dirty="0" smtClean="0">
                <a:latin typeface="Calibri" charset="0"/>
              </a:rPr>
              <a:t>executable</a:t>
            </a:r>
            <a:r>
              <a:rPr lang="en-US" b="1" dirty="0">
                <a:latin typeface="Calibri" charset="0"/>
              </a:rPr>
              <a:t>.</a:t>
            </a:r>
          </a:p>
          <a:p>
            <a:pPr defTabSz="914400"/>
            <a:r>
              <a:rPr lang="en-US" dirty="0">
                <a:latin typeface="Calibri" charset="0"/>
              </a:rPr>
              <a:t>Settings such as the user’s name and email address are specified in </a:t>
            </a:r>
            <a:r>
              <a:rPr lang="en-US" b="1" dirty="0">
                <a:latin typeface="Calibri" charset="0"/>
              </a:rPr>
              <a:t>config</a:t>
            </a:r>
            <a:r>
              <a:rPr lang="en-US" dirty="0">
                <a:latin typeface="Calibri" charset="0"/>
              </a:rPr>
              <a:t>uration commands.</a:t>
            </a:r>
          </a:p>
          <a:p>
            <a:pPr defTabSz="914400"/>
            <a:r>
              <a:rPr lang="en-US" dirty="0">
                <a:latin typeface="Calibri" charset="0"/>
              </a:rPr>
              <a:t>The target URL is typically copied from the </a:t>
            </a:r>
            <a:r>
              <a:rPr lang="en-US" dirty="0" err="1">
                <a:latin typeface="Calibri" charset="0"/>
              </a:rPr>
              <a:t>github</a:t>
            </a:r>
            <a:r>
              <a:rPr lang="en-US" dirty="0">
                <a:latin typeface="Calibri" charset="0"/>
              </a:rPr>
              <a:t> web page.</a:t>
            </a:r>
          </a:p>
          <a:p>
            <a:pPr defTabSz="914400"/>
            <a:r>
              <a:rPr lang="en-US" dirty="0">
                <a:latin typeface="Calibri" charset="0"/>
              </a:rPr>
              <a:t>But the </a:t>
            </a:r>
            <a:r>
              <a:rPr lang="en-US" dirty="0" smtClean="0">
                <a:latin typeface="Calibri" charset="0"/>
              </a:rPr>
              <a:t>client </a:t>
            </a:r>
            <a:r>
              <a:rPr lang="en-US" dirty="0">
                <a:latin typeface="Calibri" charset="0"/>
              </a:rPr>
              <a:t>can also process commands which handle transfers more securely use public and private keys.</a:t>
            </a:r>
          </a:p>
          <a:p>
            <a:pPr defTabSz="914400"/>
            <a:r>
              <a:rPr lang="en-US" dirty="0">
                <a:latin typeface="Calibri" charset="0"/>
              </a:rPr>
              <a:t>The </a:t>
            </a:r>
            <a:r>
              <a:rPr lang="en-US" dirty="0" err="1">
                <a:latin typeface="Calibri" charset="0"/>
              </a:rPr>
              <a:t>ssh-keygen</a:t>
            </a:r>
            <a:r>
              <a:rPr lang="en-US" dirty="0">
                <a:latin typeface="Calibri" charset="0"/>
              </a:rPr>
              <a:t> generates pairs in the </a:t>
            </a:r>
            <a:r>
              <a:rPr lang="en-US" b="1" dirty="0">
                <a:latin typeface="Calibri" charset="0"/>
              </a:rPr>
              <a:t>.</a:t>
            </a:r>
            <a:r>
              <a:rPr lang="en-US" b="1" dirty="0" err="1">
                <a:latin typeface="Calibri" charset="0"/>
              </a:rPr>
              <a:t>ssh</a:t>
            </a:r>
            <a:r>
              <a:rPr lang="en-US" b="1" dirty="0">
                <a:latin typeface="Calibri" charset="0"/>
              </a:rPr>
              <a:t> </a:t>
            </a:r>
            <a:r>
              <a:rPr lang="en-US" dirty="0">
                <a:latin typeface="Calibri" charset="0"/>
              </a:rPr>
              <a:t>folder in the home folder of the current user.</a:t>
            </a:r>
          </a:p>
          <a:p>
            <a:pPr defTabSz="914400"/>
            <a:r>
              <a:rPr lang="en-US" dirty="0">
                <a:latin typeface="Calibri" charset="0"/>
              </a:rPr>
              <a:t>The command makes pass phrase optional, but we recommend it.</a:t>
            </a:r>
          </a:p>
          <a:p>
            <a:pPr defTabSz="914400"/>
            <a:r>
              <a:rPr lang="en-US" dirty="0">
                <a:latin typeface="Calibri" charset="0"/>
              </a:rPr>
              <a:t>The contents of the public key is pasted in the </a:t>
            </a:r>
            <a:r>
              <a:rPr lang="en-US" dirty="0" err="1">
                <a:latin typeface="Calibri" charset="0"/>
              </a:rPr>
              <a:t>github</a:t>
            </a:r>
            <a:r>
              <a:rPr lang="en-US" dirty="0">
                <a:latin typeface="Calibri" charset="0"/>
              </a:rPr>
              <a:t> web site for use in signing what it sends out, through typically port 443 rather than port 80.</a:t>
            </a:r>
          </a:p>
          <a:p>
            <a:pPr defTabSz="914400"/>
            <a:endParaRPr lang="en-US" dirty="0">
              <a:latin typeface="Calibri" charset="0"/>
            </a:endParaRPr>
          </a:p>
          <a:p>
            <a:pPr defTabSz="914400"/>
            <a:r>
              <a:rPr lang="en-US" dirty="0">
                <a:latin typeface="Calibri" charset="0"/>
              </a:rPr>
              <a:t>There are other options for cloning that we don’t have time for today.</a:t>
            </a:r>
          </a:p>
          <a:p>
            <a:pPr defTabSz="914400"/>
            <a:r>
              <a:rPr lang="en-US" dirty="0">
                <a:latin typeface="Calibri" charset="0"/>
              </a:rPr>
              <a:t>But remember that one can add the name of a directory folder to create on the local drive</a:t>
            </a:r>
            <a:r>
              <a:rPr lang="en-US" dirty="0" smtClean="0">
                <a:latin typeface="Calibri" charset="0"/>
              </a:rPr>
              <a:t>.</a:t>
            </a:r>
          </a:p>
          <a:p>
            <a:pPr defTabSz="914400"/>
            <a:r>
              <a:rPr lang="en-US" dirty="0" smtClean="0">
                <a:latin typeface="Calibri" charset="0"/>
              </a:rPr>
              <a:t>See </a:t>
            </a:r>
            <a:r>
              <a:rPr lang="en-US" dirty="0" err="1" smtClean="0">
                <a:latin typeface="Calibri" charset="0"/>
              </a:rPr>
              <a:t>LukyBoy’s</a:t>
            </a:r>
            <a:r>
              <a:rPr lang="en-US" dirty="0" smtClean="0">
                <a:latin typeface="Calibri" charset="0"/>
              </a:rPr>
              <a:t> answer</a:t>
            </a:r>
            <a:r>
              <a:rPr lang="en-US" baseline="0" dirty="0" smtClean="0">
                <a:latin typeface="Calibri" charset="0"/>
              </a:rPr>
              <a:t> in </a:t>
            </a:r>
            <a:r>
              <a:rPr lang="en-US" dirty="0" smtClean="0">
                <a:latin typeface="Calibri" charset="0"/>
              </a:rPr>
              <a:t>http://</a:t>
            </a:r>
            <a:r>
              <a:rPr lang="en-US" dirty="0" err="1" smtClean="0">
                <a:latin typeface="Calibri" charset="0"/>
              </a:rPr>
              <a:t>stackoverflow.com</a:t>
            </a:r>
            <a:r>
              <a:rPr lang="en-US" dirty="0" smtClean="0">
                <a:latin typeface="Calibri" charset="0"/>
              </a:rPr>
              <a:t>/questions/4220416/can-</a:t>
            </a:r>
            <a:r>
              <a:rPr lang="en-US" dirty="0" err="1" smtClean="0">
                <a:latin typeface="Calibri" charset="0"/>
              </a:rPr>
              <a:t>i</a:t>
            </a:r>
            <a:r>
              <a:rPr lang="en-US" dirty="0" smtClean="0">
                <a:latin typeface="Calibri" charset="0"/>
              </a:rPr>
              <a:t>-specify-multiple-users-for-myself-in-gitconfig</a:t>
            </a:r>
          </a:p>
          <a:p>
            <a:pPr defTabSz="914400"/>
            <a:endParaRPr lang="en-US" dirty="0" smtClean="0">
              <a:latin typeface="Calibri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Calibri" charset="0"/>
              </a:rPr>
              <a:t>https://</a:t>
            </a:r>
            <a:r>
              <a:rPr lang="en-US" dirty="0" err="1" smtClean="0">
                <a:latin typeface="Calibri" charset="0"/>
              </a:rPr>
              <a:t>orrsella.com</a:t>
            </a:r>
            <a:r>
              <a:rPr lang="en-US" dirty="0" smtClean="0">
                <a:latin typeface="Calibri" charset="0"/>
              </a:rPr>
              <a:t>/2013/08/10/git-using-different-user-emails-for-different-repositories/</a:t>
            </a:r>
          </a:p>
        </p:txBody>
      </p:sp>
      <p:sp>
        <p:nvSpPr>
          <p:cNvPr id="2662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FFB4A165-36B0-3D4C-AEFE-09FB28E1B792}" type="slidenum">
              <a:rPr lang="en-US" sz="1200">
                <a:latin typeface="Calibri" charset="0"/>
              </a:rPr>
              <a:pPr/>
              <a:t>13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096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>
                <a:latin typeface="Calibri" charset="0"/>
              </a:rPr>
              <a:t>From page 45 of the </a:t>
            </a:r>
            <a:r>
              <a:rPr lang="en-US" dirty="0" smtClean="0">
                <a:latin typeface="Calibri" charset="0"/>
              </a:rPr>
              <a:t>Book </a:t>
            </a:r>
            <a:r>
              <a:rPr lang="en-US" dirty="0">
                <a:latin typeface="Calibri" charset="0"/>
              </a:rPr>
              <a:t>v2 by Scott Chacon.</a:t>
            </a:r>
          </a:p>
        </p:txBody>
      </p:sp>
      <p:sp>
        <p:nvSpPr>
          <p:cNvPr id="409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EB7929C0-CE8B-CA4B-AC3A-5450CF3C0B2A}" type="slidenum">
              <a:rPr lang="en-US" sz="1200">
                <a:latin typeface="Calibri" charset="0"/>
              </a:rPr>
              <a:pPr/>
              <a:t>14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096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>
                <a:latin typeface="Calibri" charset="0"/>
              </a:rPr>
              <a:t>From page 45 of the </a:t>
            </a:r>
            <a:r>
              <a:rPr lang="en-US" dirty="0" smtClean="0">
                <a:latin typeface="Calibri" charset="0"/>
              </a:rPr>
              <a:t>Book </a:t>
            </a:r>
            <a:r>
              <a:rPr lang="en-US" dirty="0">
                <a:latin typeface="Calibri" charset="0"/>
              </a:rPr>
              <a:t>v2 by Scott Chacon.</a:t>
            </a:r>
          </a:p>
        </p:txBody>
      </p:sp>
      <p:sp>
        <p:nvSpPr>
          <p:cNvPr id="409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EB7929C0-CE8B-CA4B-AC3A-5450CF3C0B2A}" type="slidenum">
              <a:rPr lang="en-US" sz="1200">
                <a:latin typeface="Calibri" charset="0"/>
              </a:rPr>
              <a:pPr/>
              <a:t>15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096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>
                <a:latin typeface="Calibri" charset="0"/>
              </a:rPr>
              <a:t>based on https://</a:t>
            </a:r>
            <a:r>
              <a:rPr lang="en-US" dirty="0" err="1" smtClean="0">
                <a:latin typeface="Calibri" charset="0"/>
              </a:rPr>
              <a:t>gist.github.com</a:t>
            </a:r>
            <a:r>
              <a:rPr lang="en-US" dirty="0" smtClean="0">
                <a:latin typeface="Calibri" charset="0"/>
              </a:rPr>
              <a:t>/</a:t>
            </a:r>
            <a:r>
              <a:rPr lang="en-US" dirty="0" err="1" smtClean="0">
                <a:latin typeface="Calibri" charset="0"/>
              </a:rPr>
              <a:t>mwhite</a:t>
            </a:r>
            <a:r>
              <a:rPr lang="en-US" dirty="0" smtClean="0">
                <a:latin typeface="Calibri" charset="0"/>
              </a:rPr>
              <a:t>/6887990</a:t>
            </a:r>
          </a:p>
          <a:p>
            <a:r>
              <a:rPr lang="en-US" dirty="0" smtClean="0">
                <a:latin typeface="Calibri" charset="0"/>
              </a:rPr>
              <a:t>https://</a:t>
            </a:r>
            <a:r>
              <a:rPr lang="en-US" dirty="0" err="1" smtClean="0">
                <a:latin typeface="Calibri" charset="0"/>
              </a:rPr>
              <a:t>githowto.com</a:t>
            </a:r>
            <a:r>
              <a:rPr lang="en-US" dirty="0" smtClean="0">
                <a:latin typeface="Calibri" charset="0"/>
              </a:rPr>
              <a:t>/aliases</a:t>
            </a:r>
          </a:p>
          <a:p>
            <a:r>
              <a:rPr lang="en-US" dirty="0" smtClean="0">
                <a:latin typeface="Calibri" charset="0"/>
              </a:rPr>
              <a:t>git config --global </a:t>
            </a:r>
            <a:r>
              <a:rPr lang="en-US" dirty="0" err="1" smtClean="0">
                <a:latin typeface="Calibri" charset="0"/>
              </a:rPr>
              <a:t>alias.ci</a:t>
            </a:r>
            <a:r>
              <a:rPr lang="en-US" dirty="0" smtClean="0">
                <a:latin typeface="Calibri" charset="0"/>
              </a:rPr>
              <a:t> commit</a:t>
            </a:r>
          </a:p>
          <a:p>
            <a:r>
              <a:rPr lang="en-US" dirty="0" smtClean="0">
                <a:latin typeface="Calibri" charset="0"/>
              </a:rPr>
              <a:t>http://</a:t>
            </a:r>
            <a:r>
              <a:rPr lang="en-US" dirty="0" err="1" smtClean="0">
                <a:latin typeface="Calibri" charset="0"/>
              </a:rPr>
              <a:t>durdn.com</a:t>
            </a:r>
            <a:r>
              <a:rPr lang="en-US" dirty="0" smtClean="0">
                <a:latin typeface="Calibri" charset="0"/>
              </a:rPr>
              <a:t>/blog/2012/11/22/must-have-git-aliases-advanced-examples/</a:t>
            </a:r>
          </a:p>
          <a:p>
            <a:r>
              <a:rPr lang="en-US" dirty="0" smtClean="0">
                <a:latin typeface="Calibri" charset="0"/>
              </a:rPr>
              <a:t>http://</a:t>
            </a:r>
            <a:r>
              <a:rPr lang="en-US" dirty="0" err="1" smtClean="0">
                <a:latin typeface="Calibri" charset="0"/>
              </a:rPr>
              <a:t>blogs.atlassian.com</a:t>
            </a:r>
            <a:r>
              <a:rPr lang="en-US" dirty="0" smtClean="0">
                <a:latin typeface="Calibri" charset="0"/>
              </a:rPr>
              <a:t>/2014/10/advanced-git-aliases/</a:t>
            </a:r>
          </a:p>
          <a:p>
            <a:r>
              <a:rPr lang="en-US" dirty="0" smtClean="0">
                <a:latin typeface="Calibri" charset="0"/>
              </a:rPr>
              <a:t>https://</a:t>
            </a:r>
            <a:r>
              <a:rPr lang="en-US" dirty="0" err="1" smtClean="0">
                <a:latin typeface="Calibri" charset="0"/>
              </a:rPr>
              <a:t>www.youtube.com</a:t>
            </a:r>
            <a:r>
              <a:rPr lang="en-US" dirty="0" smtClean="0">
                <a:latin typeface="Calibri" charset="0"/>
              </a:rPr>
              <a:t>/</a:t>
            </a:r>
            <a:r>
              <a:rPr lang="en-US" dirty="0" err="1" smtClean="0">
                <a:latin typeface="Calibri" charset="0"/>
              </a:rPr>
              <a:t>watch?v</a:t>
            </a:r>
            <a:r>
              <a:rPr lang="en-US" dirty="0" smtClean="0">
                <a:latin typeface="Calibri" charset="0"/>
              </a:rPr>
              <a:t>=-kVzV6m5_Qg</a:t>
            </a:r>
          </a:p>
          <a:p>
            <a:r>
              <a:rPr lang="en-US" dirty="0" smtClean="0">
                <a:latin typeface="Calibri" charset="0"/>
              </a:rPr>
              <a:t>https://</a:t>
            </a:r>
            <a:r>
              <a:rPr lang="en-US" dirty="0" err="1" smtClean="0">
                <a:latin typeface="Calibri" charset="0"/>
              </a:rPr>
              <a:t>bitbucket.org</a:t>
            </a:r>
            <a:r>
              <a:rPr lang="en-US" dirty="0" smtClean="0">
                <a:latin typeface="Calibri" charset="0"/>
              </a:rPr>
              <a:t>/</a:t>
            </a:r>
            <a:r>
              <a:rPr lang="en-US" dirty="0" err="1" smtClean="0">
                <a:latin typeface="Calibri" charset="0"/>
              </a:rPr>
              <a:t>durdn</a:t>
            </a:r>
            <a:r>
              <a:rPr lang="en-US" dirty="0" smtClean="0">
                <a:latin typeface="Calibri" charset="0"/>
              </a:rPr>
              <a:t>/</a:t>
            </a:r>
            <a:r>
              <a:rPr lang="en-US" dirty="0" err="1" smtClean="0">
                <a:latin typeface="Calibri" charset="0"/>
              </a:rPr>
              <a:t>cfg</a:t>
            </a:r>
            <a:r>
              <a:rPr lang="en-US" dirty="0" smtClean="0">
                <a:latin typeface="Calibri" charset="0"/>
              </a:rPr>
              <a:t>/</a:t>
            </a:r>
            <a:r>
              <a:rPr lang="en-US" dirty="0" err="1" smtClean="0">
                <a:latin typeface="Calibri" charset="0"/>
              </a:rPr>
              <a:t>src</a:t>
            </a:r>
            <a:r>
              <a:rPr lang="en-US" dirty="0" smtClean="0">
                <a:latin typeface="Calibri" charset="0"/>
              </a:rPr>
              <a:t>/master/.</a:t>
            </a:r>
            <a:r>
              <a:rPr lang="en-US" dirty="0" err="1" smtClean="0">
                <a:latin typeface="Calibri" charset="0"/>
              </a:rPr>
              <a:t>gitconfig?at</a:t>
            </a:r>
            <a:r>
              <a:rPr lang="en-US" dirty="0" smtClean="0">
                <a:latin typeface="Calibri" charset="0"/>
              </a:rPr>
              <a:t>=</a:t>
            </a:r>
            <a:r>
              <a:rPr lang="en-US" dirty="0" err="1" smtClean="0">
                <a:latin typeface="Calibri" charset="0"/>
              </a:rPr>
              <a:t>master&amp;fileviewer</a:t>
            </a:r>
            <a:r>
              <a:rPr lang="en-US" dirty="0" smtClean="0">
                <a:latin typeface="Calibri" charset="0"/>
              </a:rPr>
              <a:t>=file-view-default</a:t>
            </a:r>
          </a:p>
          <a:p>
            <a:endParaRPr lang="en-US" dirty="0" smtClean="0">
              <a:latin typeface="Calibri" charset="0"/>
            </a:endParaRPr>
          </a:p>
          <a:p>
            <a:r>
              <a:rPr lang="de-DE" dirty="0" smtClean="0">
                <a:latin typeface="Calibri" charset="0"/>
              </a:rPr>
              <a:t>https://</a:t>
            </a:r>
            <a:r>
              <a:rPr lang="de-DE" dirty="0" err="1" smtClean="0">
                <a:latin typeface="Calibri" charset="0"/>
              </a:rPr>
              <a:t>git.wiki.kernel.org</a:t>
            </a:r>
            <a:r>
              <a:rPr lang="de-DE" dirty="0" smtClean="0">
                <a:latin typeface="Calibri" charset="0"/>
              </a:rPr>
              <a:t>/</a:t>
            </a:r>
            <a:r>
              <a:rPr lang="de-DE" dirty="0" err="1" smtClean="0">
                <a:latin typeface="Calibri" charset="0"/>
              </a:rPr>
              <a:t>index.php</a:t>
            </a:r>
            <a:r>
              <a:rPr lang="de-DE" dirty="0" smtClean="0">
                <a:latin typeface="Calibri" charset="0"/>
              </a:rPr>
              <a:t>/</a:t>
            </a:r>
            <a:r>
              <a:rPr lang="de-DE" dirty="0" err="1" smtClean="0">
                <a:latin typeface="Calibri" charset="0"/>
              </a:rPr>
              <a:t>Aliases</a:t>
            </a:r>
            <a:endParaRPr lang="de-DE" dirty="0" smtClean="0">
              <a:latin typeface="Calibri" charset="0"/>
            </a:endParaRPr>
          </a:p>
          <a:p>
            <a:r>
              <a:rPr lang="hr-HR" dirty="0" smtClean="0">
                <a:latin typeface="Calibri" charset="0"/>
              </a:rPr>
              <a:t>http://jondavidjohn.com/git-aliases-parameters/</a:t>
            </a:r>
          </a:p>
          <a:p>
            <a:endParaRPr lang="en-US" dirty="0" smtClean="0">
              <a:latin typeface="Calibri" charset="0"/>
            </a:endParaRPr>
          </a:p>
          <a:p>
            <a:endParaRPr lang="en-US" dirty="0">
              <a:latin typeface="Calibri" charset="0"/>
            </a:endParaRPr>
          </a:p>
        </p:txBody>
      </p:sp>
      <p:sp>
        <p:nvSpPr>
          <p:cNvPr id="409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EB7929C0-CE8B-CA4B-AC3A-5450CF3C0B2A}" type="slidenum">
              <a:rPr lang="en-US" sz="1200">
                <a:latin typeface="Calibri" charset="0"/>
              </a:rPr>
              <a:pPr/>
              <a:t>16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096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>
                <a:latin typeface="Calibri" charset="0"/>
              </a:rPr>
              <a:t>Here</a:t>
            </a:r>
            <a:r>
              <a:rPr lang="en-US" baseline="0" dirty="0" smtClean="0">
                <a:latin typeface="Calibri" charset="0"/>
              </a:rPr>
              <a:t> is an example of of a feature available from SourceTree client not as easy with command line clients,</a:t>
            </a:r>
          </a:p>
          <a:p>
            <a:r>
              <a:rPr lang="en-US" baseline="0" dirty="0" smtClean="0">
                <a:latin typeface="Calibri" charset="0"/>
              </a:rPr>
              <a:t>It can be done with a dash </a:t>
            </a:r>
            <a:r>
              <a:rPr lang="en-US" baseline="0" dirty="0" err="1" smtClean="0">
                <a:latin typeface="Calibri" charset="0"/>
              </a:rPr>
              <a:t>i</a:t>
            </a:r>
            <a:r>
              <a:rPr lang="en-US" baseline="0" dirty="0" smtClean="0">
                <a:latin typeface="Calibri" charset="0"/>
              </a:rPr>
              <a:t> added to commit add, for interactive.</a:t>
            </a:r>
          </a:p>
          <a:p>
            <a:r>
              <a:rPr lang="en-US" baseline="0" dirty="0" smtClean="0">
                <a:latin typeface="Calibri" charset="0"/>
              </a:rPr>
              <a:t>From https://</a:t>
            </a:r>
            <a:r>
              <a:rPr lang="en-US" baseline="0" dirty="0" err="1" smtClean="0">
                <a:latin typeface="Calibri" charset="0"/>
              </a:rPr>
              <a:t>app.pluralsight.com</a:t>
            </a:r>
            <a:r>
              <a:rPr lang="en-US" baseline="0" dirty="0" smtClean="0">
                <a:latin typeface="Calibri" charset="0"/>
              </a:rPr>
              <a:t>/library/courses/using-git-with-</a:t>
            </a:r>
            <a:r>
              <a:rPr lang="en-US" baseline="0" dirty="0" err="1" smtClean="0">
                <a:latin typeface="Calibri" charset="0"/>
              </a:rPr>
              <a:t>gui</a:t>
            </a:r>
            <a:r>
              <a:rPr lang="en-US" baseline="0" dirty="0" smtClean="0">
                <a:latin typeface="Calibri" charset="0"/>
              </a:rPr>
              <a:t>/table-of-contents</a:t>
            </a:r>
            <a:endParaRPr lang="en-US" dirty="0">
              <a:latin typeface="Calibri" charset="0"/>
            </a:endParaRPr>
          </a:p>
        </p:txBody>
      </p:sp>
      <p:sp>
        <p:nvSpPr>
          <p:cNvPr id="409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EB7929C0-CE8B-CA4B-AC3A-5450CF3C0B2A}" type="slidenum">
              <a:rPr lang="en-US" sz="1200">
                <a:latin typeface="Calibri" charset="0"/>
              </a:rPr>
              <a:pPr/>
              <a:t>17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174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defTabSz="914400"/>
            <a:r>
              <a:rPr lang="en-US" dirty="0" smtClean="0">
                <a:latin typeface="Calibri" charset="0"/>
              </a:rPr>
              <a:t>by Vincent </a:t>
            </a:r>
            <a:r>
              <a:rPr lang="en-US" dirty="0" err="1" smtClean="0">
                <a:latin typeface="Calibri" charset="0"/>
              </a:rPr>
              <a:t>Dressen</a:t>
            </a:r>
            <a:endParaRPr lang="en-US" dirty="0" smtClean="0">
              <a:latin typeface="Calibri" charset="0"/>
            </a:endParaRPr>
          </a:p>
          <a:p>
            <a:pPr defTabSz="914400"/>
            <a:r>
              <a:rPr lang="en-US" dirty="0" smtClean="0">
                <a:latin typeface="Calibri" charset="0"/>
              </a:rPr>
              <a:t>The </a:t>
            </a:r>
            <a:r>
              <a:rPr lang="en-US" b="1" dirty="0" smtClean="0">
                <a:latin typeface="Calibri" charset="0"/>
              </a:rPr>
              <a:t>master</a:t>
            </a:r>
            <a:r>
              <a:rPr lang="en-US" dirty="0" smtClean="0">
                <a:latin typeface="Calibri" charset="0"/>
              </a:rPr>
              <a:t> branch is the production branch. </a:t>
            </a:r>
          </a:p>
          <a:p>
            <a:pPr defTabSz="914400"/>
            <a:r>
              <a:rPr lang="en-US" dirty="0" smtClean="0">
                <a:latin typeface="Calibri" charset="0"/>
              </a:rPr>
              <a:t>The </a:t>
            </a:r>
            <a:r>
              <a:rPr lang="en-US" b="1" dirty="0" smtClean="0">
                <a:latin typeface="Calibri" charset="0"/>
              </a:rPr>
              <a:t>release</a:t>
            </a:r>
            <a:r>
              <a:rPr lang="en-US" dirty="0" smtClean="0">
                <a:latin typeface="Calibri" charset="0"/>
              </a:rPr>
              <a:t> branch provides a stable base</a:t>
            </a:r>
            <a:r>
              <a:rPr lang="en-US" baseline="0" dirty="0" smtClean="0">
                <a:latin typeface="Calibri" charset="0"/>
              </a:rPr>
              <a:t> for usually automated deploy to production at defined times.</a:t>
            </a:r>
            <a:endParaRPr lang="en-US" dirty="0" smtClean="0">
              <a:latin typeface="Calibri" charset="0"/>
            </a:endParaRPr>
          </a:p>
          <a:p>
            <a:pPr defTabSz="914400"/>
            <a:r>
              <a:rPr lang="en-US" dirty="0" smtClean="0">
                <a:latin typeface="Calibri" charset="0"/>
              </a:rPr>
              <a:t>The </a:t>
            </a:r>
            <a:r>
              <a:rPr lang="en-US" b="1" dirty="0" smtClean="0">
                <a:latin typeface="Calibri" charset="0"/>
              </a:rPr>
              <a:t>develop</a:t>
            </a:r>
            <a:r>
              <a:rPr lang="en-US" baseline="0" dirty="0" smtClean="0">
                <a:latin typeface="Calibri" charset="0"/>
              </a:rPr>
              <a:t> branch are used for automatic n</a:t>
            </a:r>
            <a:r>
              <a:rPr lang="en-US" dirty="0" smtClean="0">
                <a:latin typeface="Calibri" charset="0"/>
              </a:rPr>
              <a:t>ightly integration test builds.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Calibri" charset="0"/>
              </a:rPr>
              <a:t>These are all long-running branches that remain</a:t>
            </a:r>
            <a:r>
              <a:rPr lang="en-US" baseline="0" dirty="0" smtClean="0">
                <a:latin typeface="Calibri" charset="0"/>
              </a:rPr>
              <a:t> on the repository indefinitely.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Calibri" charset="0"/>
              </a:rPr>
              <a:t>Hotfix branches are created only when needed</a:t>
            </a:r>
            <a:r>
              <a:rPr lang="en-US" baseline="0" dirty="0" smtClean="0">
                <a:latin typeface="Calibri" charset="0"/>
              </a:rPr>
              <a:t> to fix production. Having them in a separate branch enables regular work to continue while a hotfix is being developed and tested.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Calibri" charset="0"/>
              </a:rPr>
              <a:t>Branch</a:t>
            </a:r>
            <a:r>
              <a:rPr lang="en-US" baseline="0" dirty="0" smtClean="0">
                <a:latin typeface="Calibri" charset="0"/>
              </a:rPr>
              <a:t> n</a:t>
            </a:r>
            <a:r>
              <a:rPr lang="en-US" dirty="0" smtClean="0">
                <a:latin typeface="Calibri" charset="0"/>
              </a:rPr>
              <a:t>ames begin with “hotfix”.</a:t>
            </a:r>
          </a:p>
          <a:p>
            <a:pPr defTabSz="914400"/>
            <a:endParaRPr lang="en-US" dirty="0" smtClean="0">
              <a:latin typeface="Calibri" charset="0"/>
            </a:endParaRPr>
          </a:p>
          <a:p>
            <a:pPr defTabSz="914400"/>
            <a:endParaRPr lang="en-US" dirty="0">
              <a:latin typeface="Calibri" charset="0"/>
            </a:endParaRPr>
          </a:p>
          <a:p>
            <a:pPr defTabSz="914400"/>
            <a:r>
              <a:rPr lang="en-US" dirty="0">
                <a:latin typeface="Calibri" charset="0"/>
              </a:rPr>
              <a:t>Let’s construct a map of how to visualize how to work locally with your </a:t>
            </a:r>
            <a:r>
              <a:rPr lang="en-US" dirty="0" err="1">
                <a:latin typeface="Calibri" charset="0"/>
              </a:rPr>
              <a:t>github</a:t>
            </a:r>
            <a:r>
              <a:rPr lang="en-US" dirty="0">
                <a:latin typeface="Calibri" charset="0"/>
              </a:rPr>
              <a:t> repos on </a:t>
            </a:r>
            <a:r>
              <a:rPr lang="en-US" b="1" dirty="0" err="1">
                <a:latin typeface="Calibri" charset="0"/>
              </a:rPr>
              <a:t>github.com</a:t>
            </a:r>
            <a:r>
              <a:rPr lang="en-US" dirty="0">
                <a:latin typeface="Calibri" charset="0"/>
              </a:rPr>
              <a:t>.</a:t>
            </a:r>
          </a:p>
          <a:p>
            <a:pPr defTabSz="914400"/>
            <a:endParaRPr lang="en-US" dirty="0">
              <a:latin typeface="Calibri" charset="0"/>
            </a:endParaRPr>
          </a:p>
          <a:p>
            <a:pPr defTabSz="914400"/>
            <a:r>
              <a:rPr lang="en-US" dirty="0">
                <a:latin typeface="Calibri" charset="0"/>
              </a:rPr>
              <a:t>Tracked? Modified?</a:t>
            </a:r>
          </a:p>
          <a:p>
            <a:pPr defTabSz="914400"/>
            <a:endParaRPr lang="en-US" dirty="0">
              <a:latin typeface="Calibri" charset="0"/>
            </a:endParaRPr>
          </a:p>
          <a:p>
            <a:pPr defTabSz="914400"/>
            <a:endParaRPr lang="en-US" dirty="0">
              <a:latin typeface="Calibri" charset="0"/>
            </a:endParaRPr>
          </a:p>
        </p:txBody>
      </p:sp>
      <p:sp>
        <p:nvSpPr>
          <p:cNvPr id="3174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01E49DB7-AEC4-2C4C-9935-55B74D403015}" type="slidenum">
              <a:rPr lang="en-US" sz="1200">
                <a:latin typeface="Calibri" charset="0"/>
              </a:rPr>
              <a:pPr/>
              <a:t>19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891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>
                <a:latin typeface="Calibri" charset="0"/>
              </a:rPr>
              <a:t>Activity 13.</a:t>
            </a:r>
            <a:endParaRPr lang="en-US" dirty="0">
              <a:latin typeface="Calibri" charset="0"/>
            </a:endParaRPr>
          </a:p>
        </p:txBody>
      </p:sp>
      <p:sp>
        <p:nvSpPr>
          <p:cNvPr id="3891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8ECC5652-6981-B54B-99DC-22DE1687C204}" type="slidenum">
              <a:rPr lang="en-US" sz="1200">
                <a:latin typeface="Calibri" charset="0"/>
              </a:rPr>
              <a:pPr/>
              <a:t>20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662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defTabSz="914400"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  <p:sp>
        <p:nvSpPr>
          <p:cNvPr id="2662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FFB4A165-36B0-3D4C-AEFE-09FB28E1B792}" type="slidenum">
              <a:rPr lang="en-US" sz="1200">
                <a:latin typeface="Calibri" charset="0"/>
              </a:rPr>
              <a:pPr/>
              <a:t>21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662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defTabSz="914400"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  <p:sp>
        <p:nvSpPr>
          <p:cNvPr id="2662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FFB4A165-36B0-3D4C-AEFE-09FB28E1B792}" type="slidenum">
              <a:rPr lang="en-US" sz="1200">
                <a:latin typeface="Calibri" charset="0"/>
              </a:rPr>
              <a:pPr/>
              <a:t>22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891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>
                <a:latin typeface="Calibri" charset="0"/>
              </a:rPr>
              <a:t>Activity 13.</a:t>
            </a:r>
            <a:endParaRPr lang="en-US" dirty="0">
              <a:latin typeface="Calibri" charset="0"/>
            </a:endParaRPr>
          </a:p>
        </p:txBody>
      </p:sp>
      <p:sp>
        <p:nvSpPr>
          <p:cNvPr id="3891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8ECC5652-6981-B54B-99DC-22DE1687C204}" type="slidenum">
              <a:rPr lang="en-US" sz="1200">
                <a:latin typeface="Calibri" charset="0"/>
              </a:rPr>
              <a:pPr/>
              <a:t>23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21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921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9D84DD24-AB4D-EC44-9476-4345D2C30337}" type="slidenum">
              <a:rPr lang="en-US" sz="1200">
                <a:latin typeface="Calibri" charset="0"/>
              </a:rPr>
              <a:pPr/>
              <a:t>4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096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>
                <a:latin typeface="Calibri" charset="0"/>
              </a:rPr>
              <a:t>From page 45 of the </a:t>
            </a:r>
            <a:r>
              <a:rPr lang="en-US" dirty="0" smtClean="0">
                <a:latin typeface="Calibri" charset="0"/>
              </a:rPr>
              <a:t>Book </a:t>
            </a:r>
            <a:r>
              <a:rPr lang="en-US" dirty="0">
                <a:latin typeface="Calibri" charset="0"/>
              </a:rPr>
              <a:t>v2 by Scott Chacon.</a:t>
            </a:r>
          </a:p>
        </p:txBody>
      </p:sp>
      <p:sp>
        <p:nvSpPr>
          <p:cNvPr id="409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EB7929C0-CE8B-CA4B-AC3A-5450CF3C0B2A}" type="slidenum">
              <a:rPr lang="en-US" sz="1200">
                <a:latin typeface="Calibri" charset="0"/>
              </a:rPr>
              <a:pPr/>
              <a:t>24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096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>
                <a:latin typeface="Calibri" charset="0"/>
              </a:rPr>
              <a:t>From page 45 of the </a:t>
            </a:r>
            <a:r>
              <a:rPr lang="en-US" dirty="0" smtClean="0">
                <a:latin typeface="Calibri" charset="0"/>
              </a:rPr>
              <a:t>Book </a:t>
            </a:r>
            <a:r>
              <a:rPr lang="en-US" dirty="0">
                <a:latin typeface="Calibri" charset="0"/>
              </a:rPr>
              <a:t>v2 by Scott Chacon.</a:t>
            </a:r>
          </a:p>
        </p:txBody>
      </p:sp>
      <p:sp>
        <p:nvSpPr>
          <p:cNvPr id="409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EB7929C0-CE8B-CA4B-AC3A-5450CF3C0B2A}" type="slidenum">
              <a:rPr lang="en-US" sz="1200">
                <a:latin typeface="Calibri" charset="0"/>
              </a:rPr>
              <a:pPr/>
              <a:t>25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you’re unsure</a:t>
            </a:r>
            <a:r>
              <a:rPr lang="en-US" baseline="0" dirty="0" smtClean="0"/>
              <a:t> any of these, let’s verify by creating a repository, next.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1C2E65-C48E-EB49-B8DF-701DB40EA457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38900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174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defTabSz="914400"/>
            <a:r>
              <a:rPr lang="en-US" dirty="0" smtClean="0">
                <a:latin typeface="Calibri" charset="0"/>
              </a:rPr>
              <a:t>Changes are shown from the bottom</a:t>
            </a:r>
            <a:r>
              <a:rPr lang="en-US" baseline="0" dirty="0" smtClean="0">
                <a:latin typeface="Calibri" charset="0"/>
              </a:rPr>
              <a:t> </a:t>
            </a:r>
            <a:r>
              <a:rPr lang="en-US" dirty="0" smtClean="0">
                <a:latin typeface="Calibri" charset="0"/>
              </a:rPr>
              <a:t>up because that’s how git logs lists</a:t>
            </a:r>
            <a:r>
              <a:rPr lang="en-US" baseline="0" dirty="0" smtClean="0">
                <a:latin typeface="Calibri" charset="0"/>
              </a:rPr>
              <a:t> changes.</a:t>
            </a:r>
            <a:endParaRPr lang="en-US" dirty="0" smtClean="0">
              <a:latin typeface="Calibri" charset="0"/>
            </a:endParaRPr>
          </a:p>
          <a:p>
            <a:pPr defTabSz="914400"/>
            <a:r>
              <a:rPr lang="en-US" dirty="0" smtClean="0">
                <a:latin typeface="Calibri" charset="0"/>
              </a:rPr>
              <a:t>^ caret symbol, ~ tilde symbol</a:t>
            </a:r>
          </a:p>
          <a:p>
            <a:pPr defTabSz="914400"/>
            <a:endParaRPr lang="en-US" dirty="0" smtClean="0">
              <a:latin typeface="Calibri" charset="0"/>
            </a:endParaRPr>
          </a:p>
          <a:p>
            <a:pPr defTabSz="914400"/>
            <a:endParaRPr lang="en-US" dirty="0" smtClean="0">
              <a:latin typeface="Calibri" charset="0"/>
            </a:endParaRPr>
          </a:p>
          <a:p>
            <a:pPr defTabSz="914400"/>
            <a:r>
              <a:rPr lang="en-US" dirty="0" smtClean="0">
                <a:latin typeface="Calibri" charset="0"/>
              </a:rPr>
              <a:t>http://</a:t>
            </a:r>
            <a:r>
              <a:rPr lang="en-US" dirty="0" err="1" smtClean="0">
                <a:latin typeface="Calibri" charset="0"/>
              </a:rPr>
              <a:t>www.paulboxley.com</a:t>
            </a:r>
            <a:r>
              <a:rPr lang="en-US" dirty="0" smtClean="0">
                <a:latin typeface="Calibri" charset="0"/>
              </a:rPr>
              <a:t>/blog/2011/06/git-caret-and-tilde</a:t>
            </a:r>
          </a:p>
          <a:p>
            <a:pPr defTabSz="914400"/>
            <a:endParaRPr lang="en-US" dirty="0" smtClean="0">
              <a:latin typeface="Calibri" charset="0"/>
            </a:endParaRPr>
          </a:p>
          <a:p>
            <a:pPr defTabSz="914400"/>
            <a:r>
              <a:rPr lang="en-US" dirty="0" smtClean="0">
                <a:latin typeface="Calibri" charset="0"/>
              </a:rPr>
              <a:t>objects are </a:t>
            </a:r>
            <a:r>
              <a:rPr lang="en-US" dirty="0" err="1" smtClean="0">
                <a:latin typeface="Calibri" charset="0"/>
              </a:rPr>
              <a:t>sharded</a:t>
            </a:r>
            <a:r>
              <a:rPr lang="en-US" dirty="0" smtClean="0">
                <a:latin typeface="Calibri" charset="0"/>
              </a:rPr>
              <a:t> within</a:t>
            </a:r>
            <a:r>
              <a:rPr lang="en-US" baseline="0" dirty="0" smtClean="0">
                <a:latin typeface="Calibri" charset="0"/>
              </a:rPr>
              <a:t> folders named for the first two characters of objects.</a:t>
            </a:r>
            <a:endParaRPr lang="en-US" dirty="0">
              <a:latin typeface="Calibri" charset="0"/>
            </a:endParaRPr>
          </a:p>
          <a:p>
            <a:pPr defTabSz="914400"/>
            <a:endParaRPr lang="en-US" dirty="0">
              <a:latin typeface="Calibri" charset="0"/>
            </a:endParaRPr>
          </a:p>
          <a:p>
            <a:pPr defTabSz="914400"/>
            <a:endParaRPr lang="en-US" dirty="0">
              <a:latin typeface="Calibri" charset="0"/>
            </a:endParaRPr>
          </a:p>
        </p:txBody>
      </p:sp>
      <p:sp>
        <p:nvSpPr>
          <p:cNvPr id="3174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01E49DB7-AEC4-2C4C-9935-55B74D403015}" type="slidenum">
              <a:rPr lang="en-US" sz="1200">
                <a:latin typeface="Calibri" charset="0"/>
              </a:rPr>
              <a:pPr/>
              <a:t>27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969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defTabSz="914400" eaLnBrk="1" hangingPunct="1">
              <a:spcBef>
                <a:spcPct val="0"/>
              </a:spcBef>
            </a:pPr>
            <a:r>
              <a:rPr lang="en-US" dirty="0" smtClean="0">
                <a:latin typeface="Calibri" charset="0"/>
              </a:rPr>
              <a:t>See Activity 12.</a:t>
            </a:r>
          </a:p>
          <a:p>
            <a:pPr defTabSz="914400" eaLnBrk="1" hangingPunct="1">
              <a:spcBef>
                <a:spcPct val="0"/>
              </a:spcBef>
            </a:pPr>
            <a:r>
              <a:rPr lang="en-US" dirty="0" smtClean="0">
                <a:latin typeface="Calibri" charset="0"/>
              </a:rPr>
              <a:t>Source: Josh </a:t>
            </a:r>
            <a:r>
              <a:rPr lang="en-US" dirty="0" err="1" smtClean="0">
                <a:latin typeface="Calibri" charset="0"/>
              </a:rPr>
              <a:t>Susser’s</a:t>
            </a:r>
            <a:r>
              <a:rPr lang="en-US" dirty="0" smtClean="0">
                <a:latin typeface="Calibri" charset="0"/>
              </a:rPr>
              <a:t> Agile and the Story Branch Pattern</a:t>
            </a:r>
          </a:p>
          <a:p>
            <a:pPr defTabSz="914400" eaLnBrk="1" hangingPunct="1">
              <a:spcBef>
                <a:spcPct val="0"/>
              </a:spcBef>
            </a:pPr>
            <a:r>
              <a:rPr lang="en-US" dirty="0" smtClean="0">
                <a:latin typeface="Calibri" charset="0"/>
              </a:rPr>
              <a:t>http://</a:t>
            </a:r>
            <a:r>
              <a:rPr lang="en-US" dirty="0" err="1" smtClean="0">
                <a:latin typeface="Calibri" charset="0"/>
              </a:rPr>
              <a:t>reinh.com</a:t>
            </a:r>
            <a:r>
              <a:rPr lang="en-US" dirty="0" smtClean="0">
                <a:latin typeface="Calibri" charset="0"/>
              </a:rPr>
              <a:t>/blog/2009/03/02/a-git-workflow-for-agile-</a:t>
            </a:r>
            <a:r>
              <a:rPr lang="en-US" dirty="0" err="1" smtClean="0">
                <a:latin typeface="Calibri" charset="0"/>
              </a:rPr>
              <a:t>teams.html</a:t>
            </a:r>
            <a:endParaRPr lang="en-US" dirty="0" smtClean="0">
              <a:latin typeface="Calibri" charset="0"/>
            </a:endParaRPr>
          </a:p>
          <a:p>
            <a:pPr defTabSz="914400"/>
            <a:endParaRPr lang="en-US" dirty="0" smtClean="0">
              <a:latin typeface="Calibri" charset="0"/>
            </a:endParaRPr>
          </a:p>
          <a:p>
            <a:pPr defTabSz="914400"/>
            <a:r>
              <a:rPr lang="en-US" dirty="0" smtClean="0">
                <a:latin typeface="Calibri" charset="0"/>
              </a:rPr>
              <a:t>Let’s construct a map of how to visualize how to work locally with your github repos on </a:t>
            </a:r>
            <a:r>
              <a:rPr lang="en-US" b="1" dirty="0" err="1" smtClean="0">
                <a:latin typeface="Calibri" charset="0"/>
              </a:rPr>
              <a:t>github.com</a:t>
            </a:r>
            <a:r>
              <a:rPr lang="en-US" dirty="0" smtClean="0">
                <a:latin typeface="Calibri" charset="0"/>
              </a:rPr>
              <a:t>.</a:t>
            </a:r>
          </a:p>
          <a:p>
            <a:pPr defTabSz="914400"/>
            <a:endParaRPr lang="en-US" dirty="0" smtClean="0">
              <a:latin typeface="Calibri" charset="0"/>
            </a:endParaRPr>
          </a:p>
          <a:p>
            <a:pPr defTabSz="914400" eaLnBrk="1" hangingPunct="1">
              <a:spcBef>
                <a:spcPct val="0"/>
              </a:spcBef>
            </a:pPr>
            <a:endParaRPr lang="en-US" dirty="0" smtClean="0">
              <a:latin typeface="Calibri" charset="0"/>
            </a:endParaRPr>
          </a:p>
          <a:p>
            <a:pPr defTabSz="914400" eaLnBrk="1" hangingPunct="1">
              <a:spcBef>
                <a:spcPct val="0"/>
              </a:spcBef>
            </a:pPr>
            <a:r>
              <a:rPr lang="en-US" dirty="0" smtClean="0">
                <a:latin typeface="Calibri" charset="0"/>
              </a:rPr>
              <a:t>This </a:t>
            </a:r>
            <a:r>
              <a:rPr lang="en-US" dirty="0">
                <a:latin typeface="Calibri" charset="0"/>
              </a:rPr>
              <a:t>illustrates the interaction between local </a:t>
            </a:r>
            <a:r>
              <a:rPr lang="en-US" dirty="0" smtClean="0">
                <a:latin typeface="Calibri" charset="0"/>
              </a:rPr>
              <a:t>and </a:t>
            </a:r>
            <a:r>
              <a:rPr lang="en-US" dirty="0">
                <a:latin typeface="Calibri" charset="0"/>
              </a:rPr>
              <a:t>GitHub website.</a:t>
            </a:r>
          </a:p>
          <a:p>
            <a:pPr defTabSz="914400" eaLnBrk="1" hangingPunct="1">
              <a:spcBef>
                <a:spcPct val="0"/>
              </a:spcBef>
            </a:pPr>
            <a:r>
              <a:rPr lang="en-US" dirty="0">
                <a:latin typeface="Calibri" charset="0"/>
              </a:rPr>
              <a:t>In many shops, the master branch is not updated manually but only automatically by a script after all tests in </a:t>
            </a:r>
            <a:r>
              <a:rPr lang="en-US" b="1" dirty="0">
                <a:latin typeface="Calibri" charset="0"/>
              </a:rPr>
              <a:t>staging</a:t>
            </a:r>
            <a:r>
              <a:rPr lang="en-US" dirty="0">
                <a:latin typeface="Calibri" charset="0"/>
              </a:rPr>
              <a:t> report success.</a:t>
            </a:r>
          </a:p>
          <a:p>
            <a:pPr defTabSz="914400" eaLnBrk="1" hangingPunct="1">
              <a:spcBef>
                <a:spcPct val="0"/>
              </a:spcBef>
            </a:pPr>
            <a:r>
              <a:rPr lang="en-US" dirty="0">
                <a:latin typeface="Calibri" charset="0"/>
              </a:rPr>
              <a:t>Assets in the release branch are updated after run tests run clean against the </a:t>
            </a:r>
            <a:r>
              <a:rPr lang="en-US" b="1" dirty="0">
                <a:latin typeface="Calibri" charset="0"/>
              </a:rPr>
              <a:t>develop</a:t>
            </a:r>
            <a:r>
              <a:rPr lang="en-US" dirty="0">
                <a:latin typeface="Calibri" charset="0"/>
              </a:rPr>
              <a:t> branch.</a:t>
            </a:r>
          </a:p>
          <a:p>
            <a:pPr defTabSz="914400" eaLnBrk="1" hangingPunct="1">
              <a:spcBef>
                <a:spcPct val="0"/>
              </a:spcBef>
            </a:pPr>
            <a:r>
              <a:rPr lang="en-US" dirty="0">
                <a:latin typeface="Calibri" charset="0"/>
              </a:rPr>
              <a:t>Those tests would ensure </a:t>
            </a:r>
            <a:r>
              <a:rPr lang="en-US" b="1" dirty="0">
                <a:latin typeface="Calibri" charset="0"/>
              </a:rPr>
              <a:t>integration</a:t>
            </a:r>
            <a:r>
              <a:rPr lang="en-US" dirty="0">
                <a:latin typeface="Calibri" charset="0"/>
              </a:rPr>
              <a:t> correctness by end-to-end test scripts and team walkthroughs.</a:t>
            </a:r>
          </a:p>
          <a:p>
            <a:pPr defTabSz="914400" eaLnBrk="1" hangingPunct="1">
              <a:spcBef>
                <a:spcPct val="0"/>
              </a:spcBef>
            </a:pPr>
            <a:r>
              <a:rPr lang="en-US" dirty="0">
                <a:latin typeface="Calibri" charset="0"/>
              </a:rPr>
              <a:t>So most developers only interact with the </a:t>
            </a:r>
            <a:r>
              <a:rPr lang="en-US" b="1" dirty="0">
                <a:latin typeface="Calibri" charset="0"/>
              </a:rPr>
              <a:t>develop</a:t>
            </a:r>
            <a:r>
              <a:rPr lang="en-US" dirty="0">
                <a:latin typeface="Calibri" charset="0"/>
              </a:rPr>
              <a:t> branch.</a:t>
            </a:r>
          </a:p>
          <a:p>
            <a:pPr defTabSz="914400" eaLnBrk="1" hangingPunct="1">
              <a:spcBef>
                <a:spcPct val="0"/>
              </a:spcBef>
            </a:pPr>
            <a:r>
              <a:rPr lang="en-US" dirty="0">
                <a:latin typeface="Calibri" charset="0"/>
              </a:rPr>
              <a:t>So when we </a:t>
            </a:r>
            <a:r>
              <a:rPr lang="en-US" b="1" dirty="0">
                <a:latin typeface="Calibri" charset="0"/>
              </a:rPr>
              <a:t>clone</a:t>
            </a:r>
            <a:r>
              <a:rPr lang="en-US" dirty="0">
                <a:latin typeface="Calibri" charset="0"/>
              </a:rPr>
              <a:t> a repo locally, we usually include a </a:t>
            </a:r>
            <a:r>
              <a:rPr lang="en-US" b="1" dirty="0">
                <a:latin typeface="Calibri" charset="0"/>
              </a:rPr>
              <a:t>branch</a:t>
            </a:r>
            <a:r>
              <a:rPr lang="en-US" dirty="0">
                <a:latin typeface="Calibri" charset="0"/>
              </a:rPr>
              <a:t> specification.</a:t>
            </a:r>
          </a:p>
          <a:p>
            <a:pPr defTabSz="914400" eaLnBrk="1" hangingPunct="1">
              <a:spcBef>
                <a:spcPct val="0"/>
              </a:spcBef>
            </a:pPr>
            <a:r>
              <a:rPr lang="en-US" dirty="0">
                <a:latin typeface="Calibri" charset="0"/>
              </a:rPr>
              <a:t>Each clone includes an entire copy of the repo, including all its history.</a:t>
            </a:r>
          </a:p>
          <a:p>
            <a:pPr defTabSz="914400" eaLnBrk="1" hangingPunct="1">
              <a:spcBef>
                <a:spcPct val="0"/>
              </a:spcBef>
            </a:pPr>
            <a:r>
              <a:rPr lang="en-US" dirty="0">
                <a:latin typeface="Calibri" charset="0"/>
              </a:rPr>
              <a:t>Each branch contains a set of </a:t>
            </a:r>
            <a:r>
              <a:rPr lang="en-US" b="1" dirty="0">
                <a:latin typeface="Calibri" charset="0"/>
              </a:rPr>
              <a:t>commits</a:t>
            </a:r>
            <a:r>
              <a:rPr lang="en-US" dirty="0">
                <a:latin typeface="Calibri" charset="0"/>
              </a:rPr>
              <a:t>, shown here with the oldest a the bottom and most recent at the top.</a:t>
            </a:r>
          </a:p>
          <a:p>
            <a:pPr defTabSz="914400" eaLnBrk="1" hangingPunct="1">
              <a:spcBef>
                <a:spcPct val="0"/>
              </a:spcBef>
            </a:pPr>
            <a:r>
              <a:rPr lang="en-US" dirty="0">
                <a:latin typeface="Calibri" charset="0"/>
              </a:rPr>
              <a:t>Only the first 3 characters of the hash for each commit is shown. </a:t>
            </a:r>
            <a:r>
              <a:rPr lang="en-US" dirty="0" smtClean="0">
                <a:latin typeface="Calibri" charset="0"/>
              </a:rPr>
              <a:t>usually </a:t>
            </a:r>
            <a:r>
              <a:rPr lang="en-US" dirty="0">
                <a:latin typeface="Calibri" charset="0"/>
              </a:rPr>
              <a:t>shows the first 7 characters.</a:t>
            </a:r>
          </a:p>
          <a:p>
            <a:pPr defTabSz="914400" eaLnBrk="1" hangingPunct="1">
              <a:spcBef>
                <a:spcPct val="0"/>
              </a:spcBef>
            </a:pPr>
            <a:r>
              <a:rPr lang="en-US" dirty="0">
                <a:latin typeface="Calibri" charset="0"/>
              </a:rPr>
              <a:t>If we are to make a change, it’s best to create a </a:t>
            </a:r>
            <a:r>
              <a:rPr lang="en-US" b="1" dirty="0">
                <a:latin typeface="Calibri" charset="0"/>
              </a:rPr>
              <a:t>new branch</a:t>
            </a:r>
            <a:r>
              <a:rPr lang="en-US" dirty="0">
                <a:latin typeface="Calibri" charset="0"/>
              </a:rPr>
              <a:t> as a container for changes to several files made together.</a:t>
            </a:r>
          </a:p>
          <a:p>
            <a:pPr defTabSz="914400" eaLnBrk="1" hangingPunct="1">
              <a:spcBef>
                <a:spcPct val="0"/>
              </a:spcBef>
            </a:pPr>
            <a:r>
              <a:rPr lang="en-US" dirty="0">
                <a:latin typeface="Calibri" charset="0"/>
              </a:rPr>
              <a:t>The first change we make is add a new file, and commit it. But we don’t push it up yet because we’re not done with the package.</a:t>
            </a:r>
          </a:p>
          <a:p>
            <a:pPr defTabSz="914400" eaLnBrk="1" hangingPunct="1">
              <a:spcBef>
                <a:spcPct val="0"/>
              </a:spcBef>
            </a:pPr>
            <a:r>
              <a:rPr lang="en-US" dirty="0">
                <a:latin typeface="Calibri" charset="0"/>
              </a:rPr>
              <a:t>That evening, someone else committed a change in the repo.</a:t>
            </a:r>
          </a:p>
          <a:p>
            <a:pPr defTabSz="914400" eaLnBrk="1" hangingPunct="1">
              <a:spcBef>
                <a:spcPct val="0"/>
              </a:spcBef>
            </a:pPr>
            <a:r>
              <a:rPr lang="en-US" dirty="0">
                <a:latin typeface="Calibri" charset="0"/>
              </a:rPr>
              <a:t>In the morning we do a </a:t>
            </a:r>
            <a:r>
              <a:rPr lang="en-US" b="1" dirty="0">
                <a:latin typeface="Calibri" charset="0"/>
              </a:rPr>
              <a:t>fetch</a:t>
            </a:r>
            <a:r>
              <a:rPr lang="en-US" dirty="0">
                <a:latin typeface="Calibri" charset="0"/>
              </a:rPr>
              <a:t> and see it on our machine.</a:t>
            </a:r>
          </a:p>
          <a:p>
            <a:pPr defTabSz="914400" eaLnBrk="1" hangingPunct="1">
              <a:spcBef>
                <a:spcPct val="0"/>
              </a:spcBef>
            </a:pPr>
            <a:r>
              <a:rPr lang="en-US" dirty="0">
                <a:latin typeface="Calibri" charset="0"/>
              </a:rPr>
              <a:t>We make another change (mi3) locally and commit it locally.</a:t>
            </a:r>
          </a:p>
          <a:p>
            <a:pPr defTabSz="914400" eaLnBrk="1" hangingPunct="1">
              <a:spcBef>
                <a:spcPct val="0"/>
              </a:spcBef>
            </a:pPr>
            <a:r>
              <a:rPr lang="en-US" dirty="0">
                <a:latin typeface="Calibri" charset="0"/>
              </a:rPr>
              <a:t>When we do a fetch at noon, we realize someone else changed the same file and same line.</a:t>
            </a:r>
          </a:p>
          <a:p>
            <a:pPr defTabSz="914400" eaLnBrk="1" hangingPunct="1">
              <a:spcBef>
                <a:spcPct val="0"/>
              </a:spcBef>
            </a:pPr>
            <a:r>
              <a:rPr lang="en-US" dirty="0">
                <a:latin typeface="Calibri" charset="0"/>
              </a:rPr>
              <a:t>So we need to see what the </a:t>
            </a:r>
            <a:r>
              <a:rPr lang="en-US" b="1" dirty="0">
                <a:latin typeface="Calibri" charset="0"/>
              </a:rPr>
              <a:t>diff</a:t>
            </a:r>
            <a:r>
              <a:rPr lang="en-US" dirty="0">
                <a:latin typeface="Calibri" charset="0"/>
              </a:rPr>
              <a:t> is, then </a:t>
            </a:r>
            <a:r>
              <a:rPr lang="en-US" b="1" dirty="0">
                <a:latin typeface="Calibri" charset="0"/>
              </a:rPr>
              <a:t>merge</a:t>
            </a:r>
            <a:r>
              <a:rPr lang="en-US" dirty="0">
                <a:latin typeface="Calibri" charset="0"/>
              </a:rPr>
              <a:t> that with my changes.</a:t>
            </a:r>
          </a:p>
          <a:p>
            <a:pPr defTabSz="914400" eaLnBrk="1" hangingPunct="1">
              <a:spcBef>
                <a:spcPct val="0"/>
              </a:spcBef>
            </a:pPr>
            <a:r>
              <a:rPr lang="en-US" dirty="0">
                <a:latin typeface="Calibri" charset="0"/>
              </a:rPr>
              <a:t>Once we have </a:t>
            </a:r>
            <a:r>
              <a:rPr lang="en-US" b="1" dirty="0">
                <a:latin typeface="Calibri" charset="0"/>
              </a:rPr>
              <a:t>resolved</a:t>
            </a:r>
            <a:r>
              <a:rPr lang="en-US" dirty="0">
                <a:latin typeface="Calibri" charset="0"/>
              </a:rPr>
              <a:t> differences, we can merge again.</a:t>
            </a:r>
          </a:p>
          <a:p>
            <a:pPr defTabSz="914400" eaLnBrk="1" hangingPunct="1">
              <a:spcBef>
                <a:spcPct val="0"/>
              </a:spcBef>
            </a:pPr>
            <a:r>
              <a:rPr lang="en-US" dirty="0">
                <a:latin typeface="Calibri" charset="0"/>
              </a:rPr>
              <a:t>When we push into GitHub, everyone else will be able to review it and use it.</a:t>
            </a:r>
          </a:p>
          <a:p>
            <a:pPr defTabSz="914400"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  <a:p>
            <a:pPr defTabSz="914400" eaLnBrk="1" hangingPunct="1">
              <a:spcBef>
                <a:spcPct val="0"/>
              </a:spcBef>
            </a:pPr>
            <a:r>
              <a:rPr lang="en-US" dirty="0" err="1">
                <a:latin typeface="Calibri" charset="0"/>
              </a:rPr>
              <a:t>Kangax.hithub.io</a:t>
            </a:r>
            <a:r>
              <a:rPr lang="en-US" dirty="0">
                <a:latin typeface="Calibri" charset="0"/>
              </a:rPr>
              <a:t>/</a:t>
            </a:r>
            <a:r>
              <a:rPr lang="en-US" dirty="0" err="1">
                <a:latin typeface="Calibri" charset="0"/>
              </a:rPr>
              <a:t>compat</a:t>
            </a:r>
            <a:r>
              <a:rPr lang="en-US" dirty="0">
                <a:latin typeface="Calibri" charset="0"/>
              </a:rPr>
              <a:t>-table/es6</a:t>
            </a:r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77EB3C8D-4258-BC4D-BA25-C4C5D7F66D06}" type="slidenum">
              <a:rPr lang="en-US" sz="1200">
                <a:latin typeface="Calibri" charset="0"/>
              </a:rPr>
              <a:pPr/>
              <a:t>28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481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defTabSz="914400" eaLnBrk="1" hangingPunct="1">
              <a:spcBef>
                <a:spcPct val="0"/>
              </a:spcBef>
            </a:pPr>
            <a:r>
              <a:rPr lang="en-US" dirty="0">
                <a:latin typeface="Calibri" charset="0"/>
              </a:rPr>
              <a:t>The 3 basic stages of work are first to </a:t>
            </a:r>
            <a:r>
              <a:rPr lang="en-US" b="1" dirty="0">
                <a:latin typeface="Calibri" charset="0"/>
              </a:rPr>
              <a:t>separate</a:t>
            </a:r>
            <a:r>
              <a:rPr lang="en-US" dirty="0">
                <a:latin typeface="Calibri" charset="0"/>
              </a:rPr>
              <a:t> a repo from </a:t>
            </a:r>
            <a:r>
              <a:rPr lang="en-US" dirty="0" err="1">
                <a:latin typeface="Calibri" charset="0"/>
              </a:rPr>
              <a:t>github</a:t>
            </a:r>
            <a:r>
              <a:rPr lang="en-US" dirty="0">
                <a:latin typeface="Calibri" charset="0"/>
              </a:rPr>
              <a:t>, modify it, then integrate changes back in.</a:t>
            </a:r>
          </a:p>
          <a:p>
            <a:pPr defTabSz="914400"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  <a:p>
            <a:pPr defTabSz="914400"/>
            <a:r>
              <a:rPr lang="en-US" dirty="0">
                <a:latin typeface="Calibri" charset="0"/>
              </a:rPr>
              <a:t>The basic objective here is to enable individual developers to operate </a:t>
            </a:r>
            <a:r>
              <a:rPr lang="en-US" b="1" dirty="0">
                <a:latin typeface="Calibri" charset="0"/>
              </a:rPr>
              <a:t>separately</a:t>
            </a:r>
            <a:r>
              <a:rPr lang="en-US" dirty="0">
                <a:latin typeface="Calibri" charset="0"/>
              </a:rPr>
              <a:t> such that a main branch is kept pure and operational all the time while also providing feature branches "room" for developers to make modifications as experiments.</a:t>
            </a:r>
          </a:p>
          <a:p>
            <a:pPr defTabSz="914400"/>
            <a:r>
              <a:rPr lang="en-US" dirty="0">
                <a:latin typeface="Calibri" charset="0"/>
              </a:rPr>
              <a:t>Automated testing at the unit level before uploading to GitHub AND automated invocation of end-to-end testing scripts on the repository shared by everyone is what keeps the system humming.</a:t>
            </a:r>
          </a:p>
          <a:p>
            <a:pPr defTabSz="914400"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  <a:p>
            <a:pPr defTabSz="914400"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  <a:p>
            <a:pPr defTabSz="914400" eaLnBrk="1" hangingPunct="1">
              <a:spcBef>
                <a:spcPct val="0"/>
              </a:spcBef>
            </a:pPr>
            <a:r>
              <a:rPr lang="en-US" dirty="0">
                <a:latin typeface="Calibri" charset="0"/>
              </a:rPr>
              <a:t>Source: Josh </a:t>
            </a:r>
            <a:r>
              <a:rPr lang="en-US" dirty="0" err="1">
                <a:latin typeface="Calibri" charset="0"/>
              </a:rPr>
              <a:t>Susser’s</a:t>
            </a:r>
            <a:r>
              <a:rPr lang="en-US" dirty="0">
                <a:latin typeface="Calibri" charset="0"/>
              </a:rPr>
              <a:t> Agile </a:t>
            </a:r>
            <a:r>
              <a:rPr lang="en-US" dirty="0" smtClean="0">
                <a:latin typeface="Calibri" charset="0"/>
              </a:rPr>
              <a:t>and </a:t>
            </a:r>
            <a:r>
              <a:rPr lang="en-US" dirty="0">
                <a:latin typeface="Calibri" charset="0"/>
              </a:rPr>
              <a:t>the Story Branch Pattern</a:t>
            </a:r>
          </a:p>
          <a:p>
            <a:pPr defTabSz="914400" eaLnBrk="1" hangingPunct="1">
              <a:spcBef>
                <a:spcPct val="0"/>
              </a:spcBef>
            </a:pPr>
            <a:r>
              <a:rPr lang="en-US" dirty="0">
                <a:latin typeface="Calibri" charset="0"/>
              </a:rPr>
              <a:t>http://</a:t>
            </a:r>
            <a:r>
              <a:rPr lang="en-US" dirty="0" err="1">
                <a:latin typeface="Calibri" charset="0"/>
              </a:rPr>
              <a:t>reinh.com</a:t>
            </a:r>
            <a:r>
              <a:rPr lang="en-US" dirty="0">
                <a:latin typeface="Calibri" charset="0"/>
              </a:rPr>
              <a:t>/blog/2009/03/02/a-git-workflow-for-agile-</a:t>
            </a:r>
            <a:r>
              <a:rPr lang="en-US" dirty="0" err="1">
                <a:latin typeface="Calibri" charset="0"/>
              </a:rPr>
              <a:t>teams.html</a:t>
            </a:r>
            <a:endParaRPr lang="en-US" dirty="0">
              <a:latin typeface="Calibri" charset="0"/>
            </a:endParaRPr>
          </a:p>
          <a:p>
            <a:pPr defTabSz="914400"/>
            <a:endParaRPr lang="en-US" dirty="0">
              <a:latin typeface="Calibri" charset="0"/>
            </a:endParaRPr>
          </a:p>
          <a:p>
            <a:pPr defTabSz="914400"/>
            <a:r>
              <a:rPr lang="en-US" dirty="0">
                <a:latin typeface="Calibri" charset="0"/>
              </a:rPr>
              <a:t>Let’s construct a map of how to visualize how to work locally with your </a:t>
            </a:r>
            <a:r>
              <a:rPr lang="en-US" dirty="0" err="1">
                <a:latin typeface="Calibri" charset="0"/>
              </a:rPr>
              <a:t>github</a:t>
            </a:r>
            <a:r>
              <a:rPr lang="en-US" dirty="0">
                <a:latin typeface="Calibri" charset="0"/>
              </a:rPr>
              <a:t> repos on </a:t>
            </a:r>
            <a:r>
              <a:rPr lang="en-US" b="1" dirty="0" err="1">
                <a:latin typeface="Calibri" charset="0"/>
              </a:rPr>
              <a:t>github.com</a:t>
            </a:r>
            <a:r>
              <a:rPr lang="en-US" dirty="0">
                <a:latin typeface="Calibri" charset="0"/>
              </a:rPr>
              <a:t>.</a:t>
            </a:r>
          </a:p>
          <a:p>
            <a:pPr defTabSz="914400"/>
            <a:endParaRPr lang="en-US" dirty="0">
              <a:latin typeface="Calibri" charset="0"/>
            </a:endParaRPr>
          </a:p>
          <a:p>
            <a:pPr defTabSz="914400"/>
            <a:r>
              <a:rPr lang="en-US" dirty="0">
                <a:latin typeface="Calibri" charset="0"/>
              </a:rPr>
              <a:t>Tracked? Modified?</a:t>
            </a:r>
          </a:p>
          <a:p>
            <a:pPr defTabSz="914400"/>
            <a:endParaRPr lang="en-US" dirty="0">
              <a:latin typeface="Calibri" charset="0"/>
            </a:endParaRPr>
          </a:p>
          <a:p>
            <a:pPr defTabSz="914400"/>
            <a:endParaRPr lang="en-US" dirty="0">
              <a:latin typeface="Calibri" charset="0"/>
            </a:endParaRPr>
          </a:p>
        </p:txBody>
      </p:sp>
      <p:sp>
        <p:nvSpPr>
          <p:cNvPr id="3481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8B37333B-FD03-4D47-8A74-785E076A7D03}" type="slidenum">
              <a:rPr lang="en-US" sz="1200">
                <a:latin typeface="Calibri" charset="0"/>
              </a:rPr>
              <a:pPr/>
              <a:t>30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1C2E65-C48E-EB49-B8DF-701DB40EA457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38900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D707AA75-4C72-1247-9FFD-674B1F195056}" type="slidenum">
              <a:rPr lang="en-US" sz="1200">
                <a:latin typeface="Calibri" charset="0"/>
              </a:rPr>
              <a:pPr/>
              <a:t>32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1C2E65-C48E-EB49-B8DF-701DB40EA457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0037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662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defTabSz="914400"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  <p:sp>
        <p:nvSpPr>
          <p:cNvPr id="2662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FFB4A165-36B0-3D4C-AEFE-09FB28E1B792}" type="slidenum">
              <a:rPr lang="en-US" sz="1200">
                <a:latin typeface="Calibri" charset="0"/>
              </a:rPr>
              <a:pPr/>
              <a:t>5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1C2E65-C48E-EB49-B8DF-701DB40EA457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0705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1C2E65-C48E-EB49-B8DF-701DB40EA457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1061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21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921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9D84DD24-AB4D-EC44-9476-4345D2C30337}" type="slidenum">
              <a:rPr lang="en-US" sz="1200">
                <a:latin typeface="Calibri" charset="0"/>
              </a:rPr>
              <a:pPr/>
              <a:t>9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126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1126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00F5FF10-62B2-C946-ADB2-94ADC7B9D917}" type="slidenum">
              <a:rPr lang="en-US" sz="1200">
                <a:latin typeface="Calibri" charset="0"/>
              </a:rPr>
              <a:pPr/>
              <a:t>10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331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1331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764F951C-723C-964C-8CD1-E7471F1EBFE9}" type="slidenum">
              <a:rPr lang="en-US" sz="1200">
                <a:latin typeface="Calibri" charset="0"/>
              </a:rPr>
              <a:pPr/>
              <a:t>11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741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z="900" kern="1200" dirty="0" err="1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GitHub.com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 stores repositories, or </a:t>
            </a:r>
            <a:r>
              <a:rPr lang="en-US" sz="900" b="1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repos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 for short. After opening a repo which we have not been designated as a contributor or member, when we try to </a:t>
            </a:r>
            <a:r>
              <a:rPr lang="en-US" sz="900" b="1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edit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 that repo, GitHub automatically </a:t>
            </a:r>
            <a:r>
              <a:rPr lang="en-US" sz="900" b="1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forks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 the repository under your personal account from what we call the </a:t>
            </a:r>
            <a:r>
              <a:rPr lang="en-US" sz="900" b="1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upstream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 repo. Each new fork contains all history up until that operation. </a:t>
            </a: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If we want a copy of a repo on our local machine, we have several choices. For one-time use, we usually click </a:t>
            </a:r>
            <a:r>
              <a:rPr lang="en-US" sz="900" b="1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Download ZIP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 on GitHub when we don’t want its change tracking history.</a:t>
            </a: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After we unzip to a </a:t>
            </a:r>
            <a:r>
              <a:rPr lang="en-US" sz="900" b="1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new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 </a:t>
            </a:r>
            <a:r>
              <a:rPr lang="en-US" sz="900" b="1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folder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, its files are accessible by a Mac </a:t>
            </a:r>
            <a:r>
              <a:rPr lang="en-US" sz="900" b="1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Finder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 or </a:t>
            </a:r>
            <a:r>
              <a:rPr lang="en-US" sz="900" b="1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Windows File Explorer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 as well as IDEs and custom apps. </a:t>
            </a: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PROTIP: Apps usually have their own default folder so they have a </a:t>
            </a:r>
            <a:r>
              <a:rPr lang="en-US" sz="900" i="1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consistent 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place to look for assets. So many unzip directly into that default folder.</a:t>
            </a: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There is always risk of hardware or human failure, so we always need to archive versions to fall back to. Traditionally we create occasional c</a:t>
            </a:r>
            <a:r>
              <a:rPr lang="en-US" sz="900" b="1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opies of entire files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 in full backups or by zipping to an </a:t>
            </a:r>
            <a:r>
              <a:rPr lang="en-US" sz="900" b="1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external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 location (usually with a date and time stamp in the file folder name). This approach made it difficult to analyze differences among different versions.</a:t>
            </a: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Each IDE may have its own utility to identify and merge differences. </a:t>
            </a: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But people using would likely think this a messy, error-prone approach. </a:t>
            </a: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The more popular alternative today is to use a client to </a:t>
            </a:r>
            <a:r>
              <a:rPr lang="en-US" sz="900" b="1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clone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 repos onto a local </a:t>
            </a:r>
            <a:r>
              <a:rPr lang="en-US" sz="900" b="1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repository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 which apps access. GitHub would be the external file store.</a:t>
            </a: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provides its own way to </a:t>
            </a:r>
            <a:r>
              <a:rPr lang="en-US" sz="900" b="1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compare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 changes over time that integrates with archival in GitHub.</a:t>
            </a: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Because does versioning at a fine-grained level, versions can also be managed at a low level.</a:t>
            </a:r>
            <a:r>
              <a:rPr lang="en-US" dirty="0" smtClean="0">
                <a:effectLst/>
              </a:rPr>
              <a:t> </a:t>
            </a:r>
          </a:p>
          <a:p>
            <a:endParaRPr lang="en-US" dirty="0">
              <a:latin typeface="Calibri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dirty="0">
                <a:latin typeface="Calibri" charset="0"/>
              </a:rPr>
              <a:t> NEXT: Let’s look at different security options for making that clone command.</a:t>
            </a:r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92243904-BF6F-9049-8B97-39B905082BDF}" type="slidenum">
              <a:rPr lang="en-US" sz="1200">
                <a:latin typeface="Calibri" charset="0"/>
              </a:rPr>
              <a:pPr/>
              <a:t>12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8029575" y="4797425"/>
            <a:ext cx="819150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681" tIns="34340" rIns="68681" bIns="34340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fld id="{5CBE2FF3-4231-A849-BC6F-2D008A00616B}" type="slidenum">
              <a:rPr lang="en-US" sz="1100" smtClean="0">
                <a:solidFill>
                  <a:srgbClr val="FFFFFF"/>
                </a:solidFill>
                <a:cs typeface="+mn-cs"/>
              </a:rPr>
              <a:pPr algn="r" eaLnBrk="1" hangingPunct="1">
                <a:defRPr/>
              </a:pPr>
              <a:t>‹#›</a:t>
            </a:fld>
            <a:endParaRPr lang="en-US" sz="1100" smtClean="0">
              <a:solidFill>
                <a:srgbClr val="FFFFFF"/>
              </a:solidFill>
              <a:cs typeface="+mn-cs"/>
            </a:endParaRPr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auto">
          <a:xfrm>
            <a:off x="8674100" y="4797425"/>
            <a:ext cx="357188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681" tIns="34340" rIns="68681" bIns="34340">
            <a:spAutoFit/>
          </a:bodyPr>
          <a:lstStyle/>
          <a:p>
            <a:pPr eaLnBrk="1" hangingPunct="1"/>
            <a:fld id="{4E2CBA63-3641-F040-B233-75E85BC7975D}" type="slidenum">
              <a:rPr lang="en-US">
                <a:solidFill>
                  <a:srgbClr val="7F7F7F"/>
                </a:solidFill>
              </a:rPr>
              <a:pPr eaLnBrk="1" hangingPunct="1"/>
              <a:t>‹#›</a:t>
            </a:fld>
            <a:endParaRPr lang="en-US">
              <a:solidFill>
                <a:srgbClr val="7F7F7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6"/>
            <a:ext cx="7772400" cy="1102519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980" y="2914650"/>
            <a:ext cx="6400800" cy="131445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34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68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302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36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70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60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38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72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802074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6200000">
            <a:off x="-2083413" y="2304437"/>
            <a:ext cx="4738326" cy="461962"/>
          </a:xfrm>
        </p:spPr>
        <p:txBody>
          <a:bodyPr/>
          <a:lstStyle>
            <a:lvl1pPr>
              <a:defRPr sz="2800" b="0" i="0">
                <a:latin typeface="Open Sans Light"/>
                <a:ea typeface="Open Sans Light"/>
                <a:cs typeface="Open Sans Ligh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28700"/>
            <a:ext cx="8146762" cy="3394075"/>
          </a:xfrm>
        </p:spPr>
        <p:txBody>
          <a:bodyPr/>
          <a:lstStyle>
            <a:lvl1pPr>
              <a:defRPr>
                <a:latin typeface="Open Sans" charset="0"/>
                <a:ea typeface="Open Sans" charset="0"/>
                <a:cs typeface="Open Sans" charset="0"/>
              </a:defRPr>
            </a:lvl1pPr>
            <a:lvl2pPr>
              <a:defRPr>
                <a:latin typeface="Open Sans" charset="0"/>
                <a:ea typeface="Open Sans" charset="0"/>
                <a:cs typeface="Open Sans" charset="0"/>
              </a:defRPr>
            </a:lvl2pPr>
            <a:lvl3pPr>
              <a:defRPr>
                <a:latin typeface="Open Sans" charset="0"/>
                <a:ea typeface="Open Sans" charset="0"/>
                <a:cs typeface="Open Sans" charset="0"/>
              </a:defRPr>
            </a:lvl3pPr>
            <a:lvl4pPr>
              <a:defRPr>
                <a:latin typeface="Open Sans" charset="0"/>
                <a:ea typeface="Open Sans" charset="0"/>
                <a:cs typeface="Open Sans" charset="0"/>
              </a:defRPr>
            </a:lvl4pPr>
            <a:lvl5pPr>
              <a:defRPr>
                <a:latin typeface="Open Sans" charset="0"/>
                <a:ea typeface="Open Sans" charset="0"/>
                <a:cs typeface="Open Sans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5C097BBE-8FA6-E947-A847-A3244058BF6F}" type="datetimeFigureOut">
              <a:rPr lang="en-US"/>
              <a:pPr>
                <a:defRPr/>
              </a:pPr>
              <a:t>9/16/16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D02242A3-86AE-D64F-B624-D0649DD039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202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 rot="-5400000">
            <a:off x="-2012950" y="2114551"/>
            <a:ext cx="45608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0075" y="1028700"/>
            <a:ext cx="818515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685800" rtl="0" eaLnBrk="0" fontAlgn="base" hangingPunct="0">
        <a:spcBef>
          <a:spcPct val="0"/>
        </a:spcBef>
        <a:spcAft>
          <a:spcPct val="0"/>
        </a:spcAft>
        <a:defRPr sz="2800" kern="1200">
          <a:solidFill>
            <a:schemeClr val="accent1"/>
          </a:solidFill>
          <a:latin typeface="Open Sans Light"/>
          <a:ea typeface="ＭＳ Ｐゴシック" charset="0"/>
          <a:cs typeface="Open Sans Light"/>
        </a:defRPr>
      </a:lvl1pPr>
      <a:lvl2pPr algn="l" defTabSz="685800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Open Sans Light" pitchFamily="34" charset="0"/>
          <a:ea typeface="ＭＳ Ｐゴシック" charset="0"/>
          <a:cs typeface="Open Sans Light" pitchFamily="34" charset="0"/>
        </a:defRPr>
      </a:lvl2pPr>
      <a:lvl3pPr algn="l" defTabSz="685800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Open Sans Light" pitchFamily="34" charset="0"/>
          <a:ea typeface="ＭＳ Ｐゴシック" charset="0"/>
          <a:cs typeface="Open Sans Light" pitchFamily="34" charset="0"/>
        </a:defRPr>
      </a:lvl3pPr>
      <a:lvl4pPr algn="l" defTabSz="685800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Open Sans Light" pitchFamily="34" charset="0"/>
          <a:ea typeface="ＭＳ Ｐゴシック" charset="0"/>
          <a:cs typeface="Open Sans Light" pitchFamily="34" charset="0"/>
        </a:defRPr>
      </a:lvl4pPr>
      <a:lvl5pPr algn="l" defTabSz="685800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Open Sans Light" pitchFamily="34" charset="0"/>
          <a:ea typeface="ＭＳ Ｐゴシック" charset="0"/>
          <a:cs typeface="Open Sans Light" pitchFamily="34" charset="0"/>
        </a:defRPr>
      </a:lvl5pPr>
      <a:lvl6pPr marL="457200" algn="l" defTabSz="685800" rtl="0" fontAlgn="base"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Helvetica" charset="0"/>
        </a:defRPr>
      </a:lvl6pPr>
      <a:lvl7pPr marL="914400" algn="l" defTabSz="685800" rtl="0" fontAlgn="base"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Helvetica" charset="0"/>
        </a:defRPr>
      </a:lvl7pPr>
      <a:lvl8pPr marL="1371600" algn="l" defTabSz="685800" rtl="0" fontAlgn="base"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Helvetica" charset="0"/>
        </a:defRPr>
      </a:lvl8pPr>
      <a:lvl9pPr marL="1828800" algn="l" defTabSz="685800" rtl="0" fontAlgn="base"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Helvetica" charset="0"/>
        </a:defRPr>
      </a:lvl9pPr>
    </p:titleStyle>
    <p:bodyStyle>
      <a:lvl1pPr marL="257175" indent="-257175" algn="l" defTabSz="6858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sz="2100" kern="1200">
          <a:solidFill>
            <a:schemeClr val="tx1"/>
          </a:solidFill>
          <a:latin typeface="Open Sans" charset="0"/>
          <a:ea typeface="ＭＳ Ｐゴシック" charset="0"/>
          <a:cs typeface="Open Sans" charset="0"/>
        </a:defRPr>
      </a:lvl1pPr>
      <a:lvl2pPr marL="557213" indent="-214313" algn="l" defTabSz="6858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–"/>
        <a:defRPr kern="12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2pPr>
      <a:lvl3pPr marL="857250" indent="-171450" algn="l" defTabSz="6858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sz="1500" kern="12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3pPr>
      <a:lvl4pPr marL="1201738" indent="-171450" algn="l" defTabSz="6858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–"/>
        <a:defRPr sz="1400" kern="12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4pPr>
      <a:lvl5pPr marL="1544638" indent="-171450" algn="l" defTabSz="6858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sz="1400" kern="12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5pPr>
      <a:lvl6pPr marL="1888716" indent="-171701" algn="l" defTabSz="686806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32119" indent="-171701" algn="l" defTabSz="686806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5522" indent="-171701" algn="l" defTabSz="686806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8925" indent="-171701" algn="l" defTabSz="686806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3403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6806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30209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3612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7015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60418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3820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7223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url.git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ilsonmar.github.io/" TargetMode="External"/><Relationship Id="rId3" Type="http://schemas.openxmlformats.org/officeDocument/2006/relationships/image" Target="../media/image1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github.com/wilsonmar/git-utilities/blob/master/git-sample-repo-create.sh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www.atlassian.com/git/tutorials/git-hooks/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enterprise.github.com/home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about.gitlab.com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29904"/>
            <a:ext cx="7772400" cy="1864684"/>
          </a:xfrm>
        </p:spPr>
        <p:txBody>
          <a:bodyPr anchor="b"/>
          <a:lstStyle/>
          <a:p>
            <a:r>
              <a:rPr lang="en-US" sz="5400" dirty="0" smtClean="0"/>
              <a:t>How Testers Master</a:t>
            </a:r>
            <a:br>
              <a:rPr lang="en-US" sz="5400" dirty="0" smtClean="0"/>
            </a:br>
            <a:r>
              <a:rPr lang="en-US" sz="5400" dirty="0" smtClean="0"/>
              <a:t>Git and GitHub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0144" y="2531032"/>
            <a:ext cx="3159313" cy="863480"/>
          </a:xfrm>
        </p:spPr>
        <p:txBody>
          <a:bodyPr/>
          <a:lstStyle/>
          <a:p>
            <a:r>
              <a:rPr lang="en-US" dirty="0" smtClean="0"/>
              <a:t>at StarWest</a:t>
            </a:r>
          </a:p>
          <a:p>
            <a:r>
              <a:rPr lang="en-US" dirty="0" smtClean="0"/>
              <a:t>October 4, 2016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4" name="Subtitle 2"/>
          <p:cNvSpPr txBox="1">
            <a:spLocks/>
          </p:cNvSpPr>
          <p:nvPr/>
        </p:nvSpPr>
        <p:spPr bwMode="auto">
          <a:xfrm>
            <a:off x="2143616" y="3394512"/>
            <a:ext cx="6400800" cy="1143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defTabSz="6858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None/>
              <a:defRPr sz="2100" kern="1200">
                <a:solidFill>
                  <a:schemeClr val="tx1">
                    <a:tint val="75000"/>
                  </a:schemeClr>
                </a:solidFill>
                <a:latin typeface="Open Sans" charset="0"/>
                <a:ea typeface="ＭＳ Ｐゴシック" charset="0"/>
                <a:cs typeface="Open Sans" charset="0"/>
              </a:defRPr>
            </a:lvl1pPr>
            <a:lvl2pPr marL="343403" indent="0" algn="ctr" defTabSz="6858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None/>
              <a:defRPr kern="1200">
                <a:solidFill>
                  <a:schemeClr val="tx1">
                    <a:tint val="75000"/>
                  </a:schemeClr>
                </a:solidFill>
                <a:latin typeface="Open Sans" charset="0"/>
                <a:ea typeface="Open Sans" charset="0"/>
                <a:cs typeface="Open Sans" charset="0"/>
              </a:defRPr>
            </a:lvl2pPr>
            <a:lvl3pPr marL="686806" indent="0" algn="ctr" defTabSz="6858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Open Sans" charset="0"/>
                <a:ea typeface="Open Sans" charset="0"/>
                <a:cs typeface="Open Sans" charset="0"/>
              </a:defRPr>
            </a:lvl3pPr>
            <a:lvl4pPr marL="1030209" indent="0" algn="ctr" defTabSz="6858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Open Sans" charset="0"/>
                <a:ea typeface="Open Sans" charset="0"/>
                <a:cs typeface="Open Sans" charset="0"/>
              </a:defRPr>
            </a:lvl4pPr>
            <a:lvl5pPr marL="1373612" indent="0" algn="ctr" defTabSz="6858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Open Sans" charset="0"/>
                <a:ea typeface="Open Sans" charset="0"/>
                <a:cs typeface="Open Sans" charset="0"/>
              </a:defRPr>
            </a:lvl5pPr>
            <a:lvl6pPr marL="1717015" indent="0" algn="ctr" defTabSz="68680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60418" indent="0" algn="ctr" defTabSz="68680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3820" indent="0" algn="ctr" defTabSz="68680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7223" indent="0" algn="ctr" defTabSz="68680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by @WilsonMar</a:t>
            </a:r>
          </a:p>
          <a:p>
            <a:pPr algn="r"/>
            <a:r>
              <a:rPr lang="en-US" dirty="0" smtClean="0"/>
              <a:t>Skype: wilsonmar4</a:t>
            </a:r>
          </a:p>
          <a:p>
            <a:pPr algn="r"/>
            <a:r>
              <a:rPr lang="en-US" dirty="0" smtClean="0"/>
              <a:t>https://wilsonmar.github.io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571729" y="2493105"/>
            <a:ext cx="1846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49045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itle 1"/>
          <p:cNvSpPr>
            <a:spLocks noGrp="1"/>
          </p:cNvSpPr>
          <p:nvPr>
            <p:ph type="title"/>
          </p:nvPr>
        </p:nvSpPr>
        <p:spPr>
          <a:xfrm rot="16200000">
            <a:off x="-2082799" y="2305050"/>
            <a:ext cx="4737100" cy="460375"/>
          </a:xfrm>
        </p:spPr>
        <p:txBody>
          <a:bodyPr/>
          <a:lstStyle/>
          <a:p>
            <a:r>
              <a:rPr lang="en-US">
                <a:latin typeface="Open Sans" charset="0"/>
                <a:ea typeface="ＭＳ Ｐゴシック" charset="0"/>
                <a:cs typeface="Open Sans" charset="0"/>
              </a:rPr>
              <a:t>Daily tasks</a:t>
            </a:r>
          </a:p>
        </p:txBody>
      </p:sp>
      <p:sp>
        <p:nvSpPr>
          <p:cNvPr id="10242" name="Content Placeholder 1"/>
          <p:cNvSpPr>
            <a:spLocks noGrp="1"/>
          </p:cNvSpPr>
          <p:nvPr>
            <p:ph idx="1"/>
          </p:nvPr>
        </p:nvSpPr>
        <p:spPr>
          <a:xfrm>
            <a:off x="2010768" y="391074"/>
            <a:ext cx="6862777" cy="3394075"/>
          </a:xfrm>
        </p:spPr>
        <p:txBody>
          <a:bodyPr/>
          <a:lstStyle/>
          <a:p>
            <a:pPr marL="457200" indent="-457200">
              <a:buFont typeface="Helvetica" charset="0"/>
              <a:buAutoNum type="arabicPeriod" startAt="9"/>
            </a:pPr>
            <a:r>
              <a:rPr lang="en-US" dirty="0">
                <a:ea typeface="ＭＳ Ｐゴシック" charset="0"/>
              </a:rPr>
              <a:t>Configure </a:t>
            </a:r>
            <a:r>
              <a:rPr lang="en-US" dirty="0" smtClean="0">
                <a:ea typeface="ＭＳ Ｐゴシック" charset="0"/>
              </a:rPr>
              <a:t>repo </a:t>
            </a:r>
            <a:r>
              <a:rPr lang="en-US" dirty="0">
                <a:ea typeface="ＭＳ Ｐゴシック" charset="0"/>
              </a:rPr>
              <a:t>and workflow on GitHub</a:t>
            </a:r>
          </a:p>
          <a:p>
            <a:pPr marL="457200" indent="-457200">
              <a:buFont typeface="Helvetica" charset="0"/>
              <a:buAutoNum type="arabicPeriod" startAt="9"/>
            </a:pPr>
            <a:r>
              <a:rPr lang="en-US" dirty="0" smtClean="0">
                <a:ea typeface="ＭＳ Ｐゴシック" charset="0"/>
              </a:rPr>
              <a:t>Configure a local repo from </a:t>
            </a:r>
            <a:r>
              <a:rPr lang="en-US" dirty="0">
                <a:ea typeface="ＭＳ Ｐゴシック" charset="0"/>
              </a:rPr>
              <a:t>GitHub</a:t>
            </a:r>
          </a:p>
          <a:p>
            <a:pPr marL="457200" indent="-457200">
              <a:buFont typeface="Helvetica" charset="0"/>
              <a:buAutoNum type="arabicPeriod" startAt="9"/>
            </a:pPr>
            <a:r>
              <a:rPr lang="en-US" dirty="0">
                <a:ea typeface="ＭＳ Ｐゴシック" charset="0"/>
              </a:rPr>
              <a:t>Analyze local repository</a:t>
            </a:r>
          </a:p>
          <a:p>
            <a:pPr marL="457200" indent="-457200">
              <a:buFont typeface="Helvetica" charset="0"/>
              <a:buAutoNum type="arabicPeriod" startAt="9"/>
            </a:pPr>
            <a:r>
              <a:rPr lang="en-US" dirty="0">
                <a:ea typeface="ＭＳ Ｐゴシック" charset="0"/>
              </a:rPr>
              <a:t>Fetch remote changes into local repo</a:t>
            </a:r>
          </a:p>
          <a:p>
            <a:pPr marL="457200" indent="-457200">
              <a:buFont typeface="Helvetica" charset="0"/>
              <a:buAutoNum type="arabicPeriod" startAt="9"/>
            </a:pPr>
            <a:r>
              <a:rPr lang="en-US" dirty="0">
                <a:ea typeface="ＭＳ Ｐゴシック" charset="0"/>
              </a:rPr>
              <a:t>Make changes in a local repo</a:t>
            </a:r>
          </a:p>
          <a:p>
            <a:pPr marL="457200" indent="-457200">
              <a:buFont typeface="Helvetica" charset="0"/>
              <a:buAutoNum type="arabicPeriod" startAt="9"/>
            </a:pPr>
            <a:r>
              <a:rPr lang="en-US" dirty="0">
                <a:ea typeface="ＭＳ Ｐゴシック" charset="0"/>
              </a:rPr>
              <a:t>Remove files</a:t>
            </a:r>
          </a:p>
          <a:p>
            <a:pPr marL="457200" indent="-457200">
              <a:buFont typeface="Helvetica" charset="0"/>
              <a:buAutoNum type="arabicPeriod" startAt="9"/>
            </a:pPr>
            <a:r>
              <a:rPr lang="en-US" dirty="0">
                <a:ea typeface="ＭＳ Ｐゴシック" charset="0"/>
              </a:rPr>
              <a:t>Stash &amp; un-stash tracked files temporarily</a:t>
            </a:r>
          </a:p>
          <a:p>
            <a:pPr marL="457200" indent="-457200">
              <a:buFont typeface="Helvetica" charset="0"/>
              <a:buAutoNum type="arabicPeriod" startAt="9"/>
            </a:pPr>
            <a:r>
              <a:rPr lang="en-US" dirty="0">
                <a:ea typeface="ＭＳ Ｐゴシック" charset="0"/>
              </a:rPr>
              <a:t>Ignore files in repo and globally</a:t>
            </a:r>
          </a:p>
          <a:p>
            <a:pPr marL="457200" indent="-457200">
              <a:buFont typeface="Helvetica" charset="0"/>
              <a:buAutoNum type="arabicPeriod" startAt="9"/>
            </a:pPr>
            <a:r>
              <a:rPr lang="en-US" dirty="0">
                <a:ea typeface="ＭＳ Ｐゴシック" charset="0"/>
              </a:rPr>
              <a:t>Commit changes and amend</a:t>
            </a:r>
          </a:p>
          <a:p>
            <a:pPr marL="457200" indent="-457200">
              <a:buFont typeface="Helvetica" charset="0"/>
              <a:buAutoNum type="arabicPeriod" startAt="9"/>
            </a:pPr>
            <a:r>
              <a:rPr lang="en-US" dirty="0">
                <a:ea typeface="ＭＳ Ｐゴシック" charset="0"/>
              </a:rPr>
              <a:t>Test locally and back-out</a:t>
            </a:r>
          </a:p>
          <a:p>
            <a:pPr marL="457200" indent="-457200">
              <a:buFont typeface="Helvetica" charset="0"/>
              <a:buAutoNum type="arabicPeriod" startAt="9"/>
            </a:pPr>
            <a:endParaRPr lang="en-US" dirty="0">
              <a:ea typeface="ＭＳ Ｐゴシック" charset="0"/>
            </a:endParaRPr>
          </a:p>
        </p:txBody>
      </p: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>
          <a:xfrm rot="16200000">
            <a:off x="-2082799" y="2305050"/>
            <a:ext cx="4737100" cy="460375"/>
          </a:xfrm>
        </p:spPr>
        <p:txBody>
          <a:bodyPr/>
          <a:lstStyle/>
          <a:p>
            <a:r>
              <a:rPr lang="en-US">
                <a:latin typeface="Open Sans" charset="0"/>
                <a:ea typeface="ＭＳ Ｐゴシック" charset="0"/>
                <a:cs typeface="Open Sans" charset="0"/>
              </a:rPr>
              <a:t>Scary-ish tasks</a:t>
            </a:r>
          </a:p>
        </p:txBody>
      </p:sp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1951973" y="389026"/>
            <a:ext cx="6551389" cy="4032740"/>
          </a:xfrm>
        </p:spPr>
        <p:txBody>
          <a:bodyPr/>
          <a:lstStyle/>
          <a:p>
            <a:pPr marL="457200" indent="-457200">
              <a:buFont typeface="Helvetica" charset="0"/>
              <a:buAutoNum type="arabicPeriod" startAt="19"/>
            </a:pPr>
            <a:r>
              <a:rPr lang="en-US" dirty="0">
                <a:ea typeface="ＭＳ Ｐゴシック" charset="0"/>
              </a:rPr>
              <a:t>Resolve a conflicting merge condition</a:t>
            </a:r>
          </a:p>
          <a:p>
            <a:pPr marL="457200" indent="-457200">
              <a:buFont typeface="Helvetica" charset="0"/>
              <a:buAutoNum type="arabicPeriod" startAt="19"/>
            </a:pPr>
            <a:r>
              <a:rPr lang="en-US" dirty="0">
                <a:ea typeface="ＭＳ Ｐゴシック" charset="0"/>
              </a:rPr>
              <a:t>Identify differences</a:t>
            </a:r>
          </a:p>
          <a:p>
            <a:pPr marL="457200" indent="-457200">
              <a:buFont typeface="Helvetica" charset="0"/>
              <a:buAutoNum type="arabicPeriod" startAt="19"/>
            </a:pPr>
            <a:r>
              <a:rPr lang="en-US" dirty="0">
                <a:ea typeface="ＭＳ Ｐゴシック" charset="0"/>
              </a:rPr>
              <a:t>Install and try different diff/merge tools</a:t>
            </a:r>
          </a:p>
          <a:p>
            <a:pPr marL="457200" indent="-457200">
              <a:buFont typeface="Helvetica" charset="0"/>
              <a:buAutoNum type="arabicPeriod" startAt="19"/>
            </a:pPr>
            <a:r>
              <a:rPr lang="en-US" dirty="0">
                <a:ea typeface="ＭＳ Ｐゴシック" charset="0"/>
              </a:rPr>
              <a:t>File push request</a:t>
            </a:r>
          </a:p>
          <a:p>
            <a:pPr marL="457200" indent="-457200">
              <a:buFont typeface="Helvetica" charset="0"/>
              <a:buAutoNum type="arabicPeriod" startAt="19"/>
            </a:pPr>
            <a:r>
              <a:rPr lang="en-US" dirty="0">
                <a:ea typeface="ＭＳ Ｐゴシック" charset="0"/>
              </a:rPr>
              <a:t>Clean-up locally</a:t>
            </a:r>
          </a:p>
          <a:p>
            <a:pPr marL="457200" indent="-457200">
              <a:buFont typeface="Helvetica" charset="0"/>
              <a:buAutoNum type="arabicPeriod" startAt="19"/>
            </a:pPr>
            <a:r>
              <a:rPr lang="en-US" dirty="0" smtClean="0">
                <a:ea typeface="ＭＳ Ｐゴシック" charset="0"/>
              </a:rPr>
              <a:t>Process GitHub repos automatically</a:t>
            </a:r>
          </a:p>
          <a:p>
            <a:pPr marL="457200" indent="-457200">
              <a:buFont typeface="Helvetica" charset="0"/>
              <a:buAutoNum type="arabicPeriod" startAt="19"/>
            </a:pPr>
            <a:r>
              <a:rPr lang="en-US" dirty="0">
                <a:ea typeface="ＭＳ Ｐゴシック" charset="0"/>
              </a:rPr>
              <a:t>Render Markdown locally</a:t>
            </a:r>
          </a:p>
          <a:p>
            <a:pPr marL="457200" indent="-457200">
              <a:buFont typeface="Helvetica" charset="0"/>
              <a:buAutoNum type="arabicPeriod" startAt="19"/>
            </a:pPr>
            <a:endParaRPr lang="en-US" dirty="0" smtClean="0">
              <a:ea typeface="ＭＳ Ｐゴシック" charset="0"/>
            </a:endParaRPr>
          </a:p>
          <a:p>
            <a:pPr marL="0" indent="0">
              <a:buNone/>
            </a:pPr>
            <a:r>
              <a:rPr lang="en-US" dirty="0" smtClean="0">
                <a:ea typeface="ＭＳ Ｐゴシック" charset="0"/>
              </a:rPr>
              <a:t>Beyond this tutorial</a:t>
            </a:r>
          </a:p>
          <a:p>
            <a:pPr marL="0" indent="0">
              <a:buNone/>
            </a:pPr>
            <a:r>
              <a:rPr lang="en-US" dirty="0" smtClean="0">
                <a:ea typeface="ＭＳ Ｐゴシック" charset="0"/>
              </a:rPr>
              <a:t>* Sub-modules and sub-trees</a:t>
            </a:r>
            <a:endParaRPr lang="en-US" dirty="0">
              <a:ea typeface="ＭＳ Ｐゴシック" charset="0"/>
            </a:endParaRPr>
          </a:p>
          <a:p>
            <a:pPr marL="457200" indent="-457200">
              <a:buFont typeface="Helvetica" charset="0"/>
              <a:buAutoNum type="arabicPeriod" startAt="19"/>
            </a:pPr>
            <a:endParaRPr lang="en-US" dirty="0">
              <a:ea typeface="ＭＳ Ｐゴシック" charset="0"/>
            </a:endParaRPr>
          </a:p>
          <a:p>
            <a:pPr marL="457200" indent="-457200">
              <a:buFont typeface="Helvetica" charset="0"/>
              <a:buAutoNum type="arabicPeriod" startAt="19"/>
            </a:pPr>
            <a:endParaRPr lang="en-US" dirty="0">
              <a:ea typeface="ＭＳ Ｐゴシック" charset="0"/>
            </a:endParaRPr>
          </a:p>
          <a:p>
            <a:pPr marL="457200" indent="-457200">
              <a:buFont typeface="Helvetica" charset="0"/>
              <a:buAutoNum type="arabicPeriod" startAt="19"/>
            </a:pPr>
            <a:endParaRPr lang="en-US" dirty="0">
              <a:ea typeface="ＭＳ Ｐゴシック" charset="0"/>
            </a:endParaRPr>
          </a:p>
        </p:txBody>
      </p: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ounded Rectangle 60"/>
          <p:cNvSpPr/>
          <p:nvPr/>
        </p:nvSpPr>
        <p:spPr>
          <a:xfrm>
            <a:off x="1886403" y="475857"/>
            <a:ext cx="5162177" cy="3040064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r">
              <a:defRPr/>
            </a:pPr>
            <a:endParaRPr lang="en-US" sz="1000" dirty="0">
              <a:solidFill>
                <a:schemeClr val="bg1"/>
              </a:solidFill>
              <a:latin typeface="Open Sans Light" charset="0"/>
              <a:ea typeface="ＭＳ Ｐゴシック" charset="0"/>
              <a:cs typeface="Open Sans Light" charset="0"/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3968737" y="636194"/>
            <a:ext cx="2370137" cy="2047875"/>
          </a:xfrm>
          <a:prstGeom prst="roundRect">
            <a:avLst/>
          </a:prstGeom>
          <a:solidFill>
            <a:schemeClr val="accent3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>
              <a:defRPr/>
            </a:pPr>
            <a:endParaRPr lang="en-US" sz="1200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  <a:p>
            <a:pPr algn="ctr">
              <a:defRPr/>
            </a:pPr>
            <a:endParaRPr lang="en-US" sz="1200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  <a:p>
            <a:pPr algn="ctr">
              <a:defRPr/>
            </a:pPr>
            <a:endParaRPr lang="en-US" sz="1200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  <a:p>
            <a:pPr algn="ctr">
              <a:defRPr/>
            </a:pPr>
            <a:endParaRPr lang="en-US" sz="1200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  <a:p>
            <a:pPr algn="ctr">
              <a:defRPr/>
            </a:pPr>
            <a:endParaRPr lang="en-US" sz="1200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  <a:p>
            <a:pPr algn="ctr">
              <a:defRPr/>
            </a:pPr>
            <a:endParaRPr lang="en-US" sz="1200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  <a:p>
            <a:pPr algn="ctr">
              <a:defRPr/>
            </a:pPr>
            <a:endParaRPr lang="en-US" sz="1200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  <a:p>
            <a:pPr algn="ctr">
              <a:defRPr/>
            </a:pPr>
            <a:r>
              <a:rPr lang="en-US" sz="1200" i="1" dirty="0" smtClean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Local repo</a:t>
            </a:r>
            <a:r>
              <a:rPr lang="en-US" sz="1200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.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732246" y="1326290"/>
            <a:ext cx="627085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sz="1050" i="1" dirty="0" smtClean="0">
                <a:latin typeface="Open Sans"/>
                <a:ea typeface="+mn-ea"/>
                <a:cs typeface="+mn-cs"/>
              </a:rPr>
              <a:t>history</a:t>
            </a:r>
            <a:endParaRPr lang="en-US" sz="1050" i="1" dirty="0">
              <a:latin typeface="Open Sans"/>
              <a:ea typeface="+mn-ea"/>
              <a:cs typeface="+mn-cs"/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2147874" y="2731695"/>
            <a:ext cx="3062288" cy="784225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r">
              <a:defRPr/>
            </a:pPr>
            <a:r>
              <a:rPr lang="en-US" sz="1050" dirty="0">
                <a:solidFill>
                  <a:schemeClr val="bg1"/>
                </a:solidFill>
                <a:latin typeface="Open Sans Light" charset="0"/>
                <a:ea typeface="ＭＳ Ｐゴシック" charset="0"/>
                <a:cs typeface="Open Sans Light" charset="0"/>
              </a:rPr>
              <a:t>Downloads </a:t>
            </a:r>
            <a:r>
              <a:rPr lang="en-US" sz="1050" dirty="0" smtClean="0">
                <a:solidFill>
                  <a:schemeClr val="bg1"/>
                </a:solidFill>
                <a:latin typeface="Open Sans Light" charset="0"/>
                <a:ea typeface="ＭＳ Ｐゴシック" charset="0"/>
                <a:cs typeface="Open Sans Light" charset="0"/>
              </a:rPr>
              <a:t>folder</a:t>
            </a:r>
            <a:endParaRPr lang="en-US" sz="1050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cxnSp>
        <p:nvCxnSpPr>
          <p:cNvPr id="104" name="Straight Arrow Connector 103"/>
          <p:cNvCxnSpPr>
            <a:endCxn id="8" idx="2"/>
          </p:cNvCxnSpPr>
          <p:nvPr/>
        </p:nvCxnSpPr>
        <p:spPr>
          <a:xfrm flipV="1">
            <a:off x="2607740" y="1198170"/>
            <a:ext cx="0" cy="423862"/>
          </a:xfrm>
          <a:prstGeom prst="straightConnector1">
            <a:avLst/>
          </a:prstGeom>
          <a:ln>
            <a:solidFill>
              <a:schemeClr val="accent2"/>
            </a:solidFill>
            <a:tailEnd type="triangle" w="lg" len="lg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>
            <a:stCxn id="74" idx="1"/>
            <a:endCxn id="135" idx="2"/>
          </p:cNvCxnSpPr>
          <p:nvPr/>
        </p:nvCxnSpPr>
        <p:spPr>
          <a:xfrm flipH="1" flipV="1">
            <a:off x="5333987" y="917182"/>
            <a:ext cx="456267" cy="330946"/>
          </a:xfrm>
          <a:prstGeom prst="straightConnector1">
            <a:avLst/>
          </a:prstGeom>
          <a:ln>
            <a:solidFill>
              <a:schemeClr val="accent2"/>
            </a:solidFill>
            <a:tailEnd type="triangle" w="lg" len="lg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>
            <a:cxnSpLocks noChangeShapeType="1"/>
            <a:stCxn id="58" idx="0"/>
            <a:endCxn id="135" idx="2"/>
          </p:cNvCxnSpPr>
          <p:nvPr/>
        </p:nvCxnSpPr>
        <p:spPr bwMode="auto">
          <a:xfrm flipV="1">
            <a:off x="4672793" y="917182"/>
            <a:ext cx="661194" cy="573088"/>
          </a:xfrm>
          <a:prstGeom prst="straightConnector1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lg" len="lg"/>
          </a:ln>
          <a:effectLst>
            <a:outerShdw blurRad="50800" dist="38100" dir="2700000" algn="tl" rotWithShape="0">
              <a:schemeClr val="tx1">
                <a:alpha val="43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392" name="Title 1"/>
          <p:cNvSpPr>
            <a:spLocks noGrp="1"/>
          </p:cNvSpPr>
          <p:nvPr>
            <p:ph type="title"/>
          </p:nvPr>
        </p:nvSpPr>
        <p:spPr>
          <a:xfrm rot="16200000">
            <a:off x="-2082799" y="2305050"/>
            <a:ext cx="4737100" cy="460375"/>
          </a:xfrm>
        </p:spPr>
        <p:txBody>
          <a:bodyPr/>
          <a:lstStyle/>
          <a:p>
            <a:r>
              <a:rPr lang="en-US" dirty="0" smtClean="0">
                <a:latin typeface="Open Sans" charset="0"/>
                <a:ea typeface="ＭＳ Ｐゴシック" charset="0"/>
                <a:cs typeface="Open Sans" charset="0"/>
              </a:rPr>
              <a:t>and GitHub </a:t>
            </a:r>
            <a:r>
              <a:rPr lang="en-US" dirty="0">
                <a:latin typeface="Open Sans" charset="0"/>
                <a:ea typeface="ＭＳ Ｐゴシック" charset="0"/>
                <a:cs typeface="Open Sans" charset="0"/>
              </a:rPr>
              <a:t>File </a:t>
            </a:r>
            <a:r>
              <a:rPr lang="en-US" dirty="0" smtClean="0">
                <a:latin typeface="Open Sans" charset="0"/>
                <a:ea typeface="ＭＳ Ｐゴシック" charset="0"/>
                <a:cs typeface="Open Sans" charset="0"/>
              </a:rPr>
              <a:t>Handling</a:t>
            </a:r>
            <a:endParaRPr lang="en-US" dirty="0">
              <a:latin typeface="Open Sans" charset="0"/>
              <a:ea typeface="ＭＳ Ｐゴシック" charset="0"/>
              <a:cs typeface="Open Sans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249599" y="607620"/>
            <a:ext cx="839788" cy="312737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50" dirty="0">
                <a:latin typeface="Open Sans"/>
              </a:rPr>
              <a:t>IDE/app</a:t>
            </a:r>
          </a:p>
        </p:txBody>
      </p:sp>
      <p:sp>
        <p:nvSpPr>
          <p:cNvPr id="11" name="Can 10"/>
          <p:cNvSpPr>
            <a:spLocks noChangeArrowheads="1"/>
          </p:cNvSpPr>
          <p:nvPr/>
        </p:nvSpPr>
        <p:spPr bwMode="auto">
          <a:xfrm>
            <a:off x="3669493" y="2832264"/>
            <a:ext cx="1254919" cy="387350"/>
          </a:xfrm>
          <a:prstGeom prst="can">
            <a:avLst>
              <a:gd name="adj" fmla="val 25000"/>
            </a:avLst>
          </a:prstGeom>
          <a:solidFill>
            <a:srgbClr val="99CC00"/>
          </a:solidFill>
          <a:ln w="9525">
            <a:solidFill>
              <a:schemeClr val="bg1"/>
            </a:solidFill>
            <a:round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/>
          <a:lstStyle/>
          <a:p>
            <a:pPr>
              <a:defRPr/>
            </a:pPr>
            <a:r>
              <a:rPr lang="en-US" sz="1050" dirty="0">
                <a:solidFill>
                  <a:schemeClr val="lt1"/>
                </a:solidFill>
                <a:latin typeface="Open Sans"/>
                <a:ea typeface="+mn-ea"/>
                <a:cs typeface="+mn-cs"/>
              </a:rPr>
              <a:t>repo-master.zip</a:t>
            </a:r>
          </a:p>
        </p:txBody>
      </p:sp>
      <p:sp>
        <p:nvSpPr>
          <p:cNvPr id="41" name="Can 40"/>
          <p:cNvSpPr>
            <a:spLocks noChangeArrowheads="1"/>
          </p:cNvSpPr>
          <p:nvPr/>
        </p:nvSpPr>
        <p:spPr bwMode="auto">
          <a:xfrm>
            <a:off x="4063987" y="1107682"/>
            <a:ext cx="1201737" cy="1241425"/>
          </a:xfrm>
          <a:prstGeom prst="can">
            <a:avLst>
              <a:gd name="adj" fmla="val 24998"/>
            </a:avLst>
          </a:prstGeom>
          <a:solidFill>
            <a:schemeClr val="accent2"/>
          </a:solidFill>
          <a:ln>
            <a:noFill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lang="en-US" sz="1000">
              <a:solidFill>
                <a:srgbClr val="FFFFFF"/>
              </a:solidFill>
              <a:latin typeface="Open Sans" charset="0"/>
              <a:cs typeface="+mn-cs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4165587" y="1490270"/>
            <a:ext cx="1014412" cy="6556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en-US" sz="1050" dirty="0">
                <a:solidFill>
                  <a:schemeClr val="accent2"/>
                </a:solidFill>
                <a:latin typeface="Open Sans"/>
              </a:rPr>
              <a:t>folder</a:t>
            </a:r>
          </a:p>
        </p:txBody>
      </p:sp>
      <p:sp>
        <p:nvSpPr>
          <p:cNvPr id="59" name="Rectangle 58"/>
          <p:cNvSpPr/>
          <p:nvPr/>
        </p:nvSpPr>
        <p:spPr>
          <a:xfrm>
            <a:off x="4284649" y="1758557"/>
            <a:ext cx="796925" cy="287338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050" dirty="0">
                <a:latin typeface="Open Sans"/>
              </a:rPr>
              <a:t>file</a:t>
            </a:r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4212369" y="1089377"/>
            <a:ext cx="9620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200" i="1">
                <a:solidFill>
                  <a:schemeClr val="bg1"/>
                </a:solidFill>
                <a:latin typeface="Open Sans" charset="0"/>
              </a:rPr>
              <a:t>app default</a:t>
            </a:r>
          </a:p>
        </p:txBody>
      </p:sp>
      <p:cxnSp>
        <p:nvCxnSpPr>
          <p:cNvPr id="63" name="Straight Arrow Connector 62"/>
          <p:cNvCxnSpPr>
            <a:cxnSpLocks noChangeShapeType="1"/>
            <a:stCxn id="7" idx="2"/>
          </p:cNvCxnSpPr>
          <p:nvPr/>
        </p:nvCxnSpPr>
        <p:spPr bwMode="auto">
          <a:xfrm>
            <a:off x="3670287" y="920357"/>
            <a:ext cx="371475" cy="301625"/>
          </a:xfrm>
          <a:prstGeom prst="straightConnector1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lg" len="lg"/>
          </a:ln>
          <a:effectLst>
            <a:outerShdw blurRad="63500" dist="25401" dir="2700000" algn="tl" rotWithShape="0">
              <a:schemeClr val="tx1">
                <a:alpha val="43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3" name="Can 72"/>
          <p:cNvSpPr>
            <a:spLocks noChangeArrowheads="1"/>
          </p:cNvSpPr>
          <p:nvPr/>
        </p:nvSpPr>
        <p:spPr bwMode="auto">
          <a:xfrm>
            <a:off x="5786424" y="1107682"/>
            <a:ext cx="1200150" cy="1217613"/>
          </a:xfrm>
          <a:prstGeom prst="can">
            <a:avLst>
              <a:gd name="adj" fmla="val 25002"/>
            </a:avLst>
          </a:prstGeom>
          <a:solidFill>
            <a:schemeClr val="accent2"/>
          </a:solidFill>
          <a:ln>
            <a:noFill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lang="en-US" sz="1000">
              <a:solidFill>
                <a:srgbClr val="FFFFFF"/>
              </a:solidFill>
              <a:latin typeface="Open Sans" charset="0"/>
              <a:cs typeface="+mn-cs"/>
            </a:endParaRPr>
          </a:p>
        </p:txBody>
      </p:sp>
      <p:sp>
        <p:nvSpPr>
          <p:cNvPr id="74" name="TextBox 73"/>
          <p:cNvSpPr txBox="1">
            <a:spLocks noChangeArrowheads="1"/>
          </p:cNvSpPr>
          <p:nvPr/>
        </p:nvSpPr>
        <p:spPr bwMode="auto">
          <a:xfrm>
            <a:off x="5790254" y="1110015"/>
            <a:ext cx="11938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200" i="1" dirty="0">
                <a:solidFill>
                  <a:srgbClr val="FFFFFF"/>
                </a:solidFill>
                <a:latin typeface="Open Sans" charset="0"/>
              </a:rPr>
              <a:t>external copies</a:t>
            </a: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5224449" y="1801420"/>
            <a:ext cx="561975" cy="0"/>
          </a:xfrm>
          <a:prstGeom prst="straightConnector1">
            <a:avLst/>
          </a:prstGeom>
          <a:ln>
            <a:solidFill>
              <a:schemeClr val="accent2"/>
            </a:solidFill>
            <a:tailEnd type="triangle" w="lg" len="lg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5868974" y="1490270"/>
            <a:ext cx="1014413" cy="6556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en-US" sz="1050" dirty="0">
                <a:solidFill>
                  <a:schemeClr val="accent2"/>
                </a:solidFill>
                <a:latin typeface="Open Sans"/>
              </a:rPr>
              <a:t>folder</a:t>
            </a:r>
          </a:p>
        </p:txBody>
      </p:sp>
      <p:sp>
        <p:nvSpPr>
          <p:cNvPr id="79" name="Rectangle 78"/>
          <p:cNvSpPr/>
          <p:nvPr/>
        </p:nvSpPr>
        <p:spPr>
          <a:xfrm>
            <a:off x="5976924" y="1758557"/>
            <a:ext cx="796925" cy="287338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050" dirty="0">
                <a:latin typeface="Open Sans"/>
              </a:rPr>
              <a:t>file</a:t>
            </a:r>
          </a:p>
        </p:txBody>
      </p:sp>
      <p:cxnSp>
        <p:nvCxnSpPr>
          <p:cNvPr id="84" name="Straight Arrow Connector 83"/>
          <p:cNvCxnSpPr/>
          <p:nvPr/>
        </p:nvCxnSpPr>
        <p:spPr>
          <a:xfrm flipV="1">
            <a:off x="3240074" y="1826465"/>
            <a:ext cx="1057275" cy="17463"/>
          </a:xfrm>
          <a:prstGeom prst="straightConnector1">
            <a:avLst/>
          </a:prstGeom>
          <a:ln>
            <a:solidFill>
              <a:schemeClr val="accent2"/>
            </a:solidFill>
            <a:headEnd type="triangle" w="lg" len="lg"/>
            <a:tailEnd type="triangle" w="lg" len="lg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3377518" y="1614095"/>
            <a:ext cx="681985" cy="4154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sz="1050" i="1" dirty="0">
                <a:solidFill>
                  <a:schemeClr val="bg1"/>
                </a:solidFill>
                <a:latin typeface="Open Sans"/>
                <a:ea typeface="+mn-ea"/>
                <a:cs typeface="+mn-cs"/>
              </a:rPr>
              <a:t>manual </a:t>
            </a:r>
            <a:br>
              <a:rPr lang="en-US" sz="1050" i="1" dirty="0">
                <a:solidFill>
                  <a:schemeClr val="bg1"/>
                </a:solidFill>
                <a:latin typeface="Open Sans"/>
                <a:ea typeface="+mn-ea"/>
                <a:cs typeface="+mn-cs"/>
              </a:rPr>
            </a:br>
            <a:r>
              <a:rPr lang="en-US" sz="1050" i="1" dirty="0">
                <a:solidFill>
                  <a:schemeClr val="bg1"/>
                </a:solidFill>
                <a:latin typeface="Open Sans"/>
                <a:ea typeface="+mn-ea"/>
                <a:cs typeface="+mn-cs"/>
              </a:rPr>
              <a:t>copy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241511" y="1580757"/>
            <a:ext cx="498876" cy="4154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sz="1050" i="1" dirty="0">
                <a:solidFill>
                  <a:schemeClr val="bg1"/>
                </a:solidFill>
                <a:latin typeface="Open Sans"/>
                <a:ea typeface="+mn-ea"/>
                <a:cs typeface="+mn-cs"/>
              </a:rPr>
              <a:t>zip/</a:t>
            </a:r>
            <a:br>
              <a:rPr lang="en-US" sz="1050" i="1" dirty="0">
                <a:solidFill>
                  <a:schemeClr val="bg1"/>
                </a:solidFill>
                <a:latin typeface="Open Sans"/>
                <a:ea typeface="+mn-ea"/>
                <a:cs typeface="+mn-cs"/>
              </a:rPr>
            </a:br>
            <a:r>
              <a:rPr lang="en-US" sz="1050" i="1" dirty="0">
                <a:solidFill>
                  <a:schemeClr val="bg1"/>
                </a:solidFill>
                <a:latin typeface="Open Sans"/>
                <a:ea typeface="+mn-ea"/>
                <a:cs typeface="+mn-cs"/>
              </a:rPr>
              <a:t>copy</a:t>
            </a:r>
          </a:p>
        </p:txBody>
      </p:sp>
      <p:cxnSp>
        <p:nvCxnSpPr>
          <p:cNvPr id="38" name="Straight Arrow Connector 37"/>
          <p:cNvCxnSpPr>
            <a:cxnSpLocks noChangeShapeType="1"/>
          </p:cNvCxnSpPr>
          <p:nvPr/>
        </p:nvCxnSpPr>
        <p:spPr bwMode="auto">
          <a:xfrm flipH="1" flipV="1">
            <a:off x="7873987" y="2431657"/>
            <a:ext cx="6350" cy="328613"/>
          </a:xfrm>
          <a:prstGeom prst="straightConnector1">
            <a:avLst/>
          </a:prstGeom>
          <a:noFill/>
          <a:ln w="25400">
            <a:solidFill>
              <a:srgbClr val="99CC00"/>
            </a:solidFill>
            <a:round/>
            <a:headEnd/>
            <a:tailEnd type="triangle" w="lg" len="lg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" name="TextBox 39"/>
          <p:cNvSpPr txBox="1"/>
          <p:nvPr/>
        </p:nvSpPr>
        <p:spPr>
          <a:xfrm>
            <a:off x="7883512" y="2530082"/>
            <a:ext cx="466794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050" dirty="0">
                <a:solidFill>
                  <a:srgbClr val="99CC00"/>
                </a:solidFill>
                <a:latin typeface="Open Sans"/>
                <a:ea typeface="+mn-ea"/>
                <a:cs typeface="+mn-cs"/>
              </a:rPr>
              <a:t>Fork</a:t>
            </a:r>
          </a:p>
        </p:txBody>
      </p:sp>
      <p:cxnSp>
        <p:nvCxnSpPr>
          <p:cNvPr id="42" name="Straight Arrow Connector 41"/>
          <p:cNvCxnSpPr>
            <a:endCxn id="11" idx="4"/>
          </p:cNvCxnSpPr>
          <p:nvPr/>
        </p:nvCxnSpPr>
        <p:spPr>
          <a:xfrm flipH="1" flipV="1">
            <a:off x="4924412" y="3025939"/>
            <a:ext cx="2381250" cy="22226"/>
          </a:xfrm>
          <a:prstGeom prst="straightConnector1">
            <a:avLst/>
          </a:prstGeom>
          <a:ln>
            <a:solidFill>
              <a:srgbClr val="99CC00"/>
            </a:solidFill>
            <a:tailEnd type="triangle" w="lg" len="lg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endCxn id="11" idx="4"/>
          </p:cNvCxnSpPr>
          <p:nvPr/>
        </p:nvCxnSpPr>
        <p:spPr>
          <a:xfrm flipH="1">
            <a:off x="4924412" y="2265527"/>
            <a:ext cx="2814638" cy="760412"/>
          </a:xfrm>
          <a:prstGeom prst="straightConnector1">
            <a:avLst/>
          </a:prstGeom>
          <a:ln>
            <a:solidFill>
              <a:srgbClr val="99CC00"/>
            </a:solidFill>
            <a:tailEnd type="triangle" w="lg" len="lg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4" idx="0"/>
            <a:endCxn id="48" idx="2"/>
          </p:cNvCxnSpPr>
          <p:nvPr/>
        </p:nvCxnSpPr>
        <p:spPr>
          <a:xfrm flipH="1" flipV="1">
            <a:off x="2736043" y="2172895"/>
            <a:ext cx="5556" cy="701765"/>
          </a:xfrm>
          <a:prstGeom prst="straightConnector1">
            <a:avLst/>
          </a:prstGeom>
          <a:ln>
            <a:solidFill>
              <a:schemeClr val="accent2"/>
            </a:solidFill>
            <a:tailEnd type="triangle" w="lg" len="lg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stCxn id="48" idx="0"/>
            <a:endCxn id="7" idx="2"/>
          </p:cNvCxnSpPr>
          <p:nvPr/>
        </p:nvCxnSpPr>
        <p:spPr>
          <a:xfrm flipV="1">
            <a:off x="2736043" y="920357"/>
            <a:ext cx="933450" cy="569913"/>
          </a:xfrm>
          <a:prstGeom prst="straightConnector1">
            <a:avLst/>
          </a:prstGeom>
          <a:ln>
            <a:solidFill>
              <a:schemeClr val="accent2"/>
            </a:solidFill>
            <a:tailEnd type="triangle" w="lg" len="lg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7885099" y="2368157"/>
            <a:ext cx="4445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050" dirty="0">
                <a:solidFill>
                  <a:srgbClr val="99CC00"/>
                </a:solidFill>
                <a:latin typeface="Open Sans"/>
                <a:ea typeface="+mn-ea"/>
                <a:cs typeface="+mn-cs"/>
              </a:rPr>
              <a:t>Edit</a:t>
            </a:r>
          </a:p>
        </p:txBody>
      </p:sp>
      <p:cxnSp>
        <p:nvCxnSpPr>
          <p:cNvPr id="133" name="Straight Arrow Connector 132"/>
          <p:cNvCxnSpPr>
            <a:cxnSpLocks noChangeShapeType="1"/>
            <a:endCxn id="50" idx="3"/>
          </p:cNvCxnSpPr>
          <p:nvPr/>
        </p:nvCxnSpPr>
        <p:spPr bwMode="auto">
          <a:xfrm flipH="1">
            <a:off x="6810363" y="714992"/>
            <a:ext cx="1222374" cy="3969"/>
          </a:xfrm>
          <a:prstGeom prst="straightConnector1">
            <a:avLst/>
          </a:prstGeom>
          <a:noFill/>
          <a:ln w="38100">
            <a:solidFill>
              <a:srgbClr val="1F914D"/>
            </a:solidFill>
            <a:round/>
            <a:headEnd/>
            <a:tailEnd type="triangle" w="lg" len="lg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5" name="Rectangle 134"/>
          <p:cNvSpPr/>
          <p:nvPr/>
        </p:nvSpPr>
        <p:spPr>
          <a:xfrm>
            <a:off x="4748199" y="594920"/>
            <a:ext cx="1171575" cy="322262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50" dirty="0">
                <a:latin typeface="Open Sans"/>
              </a:rPr>
              <a:t>compare (diff)</a:t>
            </a:r>
          </a:p>
        </p:txBody>
      </p:sp>
      <p:cxnSp>
        <p:nvCxnSpPr>
          <p:cNvPr id="95" name="Straight Arrow Connector 94"/>
          <p:cNvCxnSpPr>
            <a:endCxn id="7" idx="1"/>
          </p:cNvCxnSpPr>
          <p:nvPr/>
        </p:nvCxnSpPr>
        <p:spPr>
          <a:xfrm>
            <a:off x="2893999" y="756845"/>
            <a:ext cx="355600" cy="7144"/>
          </a:xfrm>
          <a:prstGeom prst="straightConnector1">
            <a:avLst/>
          </a:prstGeom>
          <a:ln>
            <a:solidFill>
              <a:schemeClr val="accent2"/>
            </a:solidFill>
            <a:tailEnd type="triangle" w="lg" len="lg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Rounded Rectangle 105"/>
          <p:cNvSpPr/>
          <p:nvPr/>
        </p:nvSpPr>
        <p:spPr>
          <a:xfrm>
            <a:off x="7305662" y="2780907"/>
            <a:ext cx="927100" cy="735013"/>
          </a:xfrm>
          <a:prstGeom prst="roundRect">
            <a:avLst/>
          </a:prstGeom>
          <a:solidFill>
            <a:srgbClr val="99CC0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en-US" sz="1000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/>
            </a:r>
            <a:br>
              <a:rPr lang="en-US" sz="1000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</a:br>
            <a:r>
              <a:rPr lang="en-US" sz="1000" i="1" dirty="0" smtClean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GitHub.com</a:t>
            </a:r>
            <a:r>
              <a:rPr lang="en-US" sz="1000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/>
            </a:r>
            <a:br>
              <a:rPr lang="en-US" sz="1000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</a:br>
            <a:r>
              <a:rPr lang="en-US" sz="1000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 repo</a:t>
            </a:r>
          </a:p>
          <a:p>
            <a:pPr algn="ctr">
              <a:defRPr/>
            </a:pPr>
            <a:endParaRPr lang="en-US" sz="1000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  <a:p>
            <a:pPr algn="ctr">
              <a:defRPr/>
            </a:pPr>
            <a:endParaRPr lang="en-US" sz="1000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</p:txBody>
      </p:sp>
      <p:cxnSp>
        <p:nvCxnSpPr>
          <p:cNvPr id="111" name="Straight Arrow Connector 110"/>
          <p:cNvCxnSpPr>
            <a:stCxn id="14" idx="0"/>
          </p:cNvCxnSpPr>
          <p:nvPr/>
        </p:nvCxnSpPr>
        <p:spPr>
          <a:xfrm flipV="1">
            <a:off x="2741599" y="1971373"/>
            <a:ext cx="1528763" cy="903287"/>
          </a:xfrm>
          <a:prstGeom prst="straightConnector1">
            <a:avLst/>
          </a:prstGeom>
          <a:ln>
            <a:solidFill>
              <a:schemeClr val="accent2"/>
            </a:solidFill>
            <a:tailEnd type="triangle" w="lg" len="lg"/>
          </a:ln>
          <a:effectLst>
            <a:outerShdw blurRad="50800" dist="38100" dir="2700000" algn="tl" rotWithShape="0">
              <a:schemeClr val="tx1">
                <a:alpha val="43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5803706" y="3092614"/>
            <a:ext cx="111125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sz="525" dirty="0">
                <a:latin typeface="Open Sans"/>
                <a:ea typeface="+mn-ea"/>
                <a:cs typeface="+mn-cs"/>
              </a:rPr>
              <a:t>@Copyright Wilson Mar 2015.</a:t>
            </a:r>
          </a:p>
          <a:p>
            <a:pPr algn="r">
              <a:defRPr/>
            </a:pPr>
            <a:r>
              <a:rPr lang="en-US" sz="525" dirty="0">
                <a:latin typeface="Open Sans"/>
                <a:ea typeface="+mn-ea"/>
                <a:cs typeface="+mn-cs"/>
              </a:rPr>
              <a:t>All rights reserved.</a:t>
            </a:r>
          </a:p>
        </p:txBody>
      </p:sp>
      <p:sp>
        <p:nvSpPr>
          <p:cNvPr id="47" name="Rounded Rectangle 46"/>
          <p:cNvSpPr/>
          <p:nvPr/>
        </p:nvSpPr>
        <p:spPr>
          <a:xfrm>
            <a:off x="7365987" y="636195"/>
            <a:ext cx="825500" cy="1784350"/>
          </a:xfrm>
          <a:prstGeom prst="roundRect">
            <a:avLst/>
          </a:prstGeom>
          <a:solidFill>
            <a:srgbClr val="99CC0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your</a:t>
            </a:r>
            <a:br>
              <a:rPr lang="en-US" sz="1200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</a:br>
            <a:r>
              <a:rPr lang="en-US" sz="1200" i="1" dirty="0" smtClean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GitHub</a:t>
            </a:r>
            <a:r>
              <a:rPr lang="en-US" sz="1200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/>
            </a:r>
            <a:br>
              <a:rPr lang="en-US" sz="1200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</a:br>
            <a:r>
              <a:rPr lang="en-US" sz="1200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.com or hosted</a:t>
            </a:r>
          </a:p>
          <a:p>
            <a:pPr algn="ctr">
              <a:defRPr/>
            </a:pPr>
            <a:r>
              <a:rPr lang="en-US" sz="1200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repo</a:t>
            </a:r>
          </a:p>
          <a:p>
            <a:pPr algn="ctr">
              <a:defRPr/>
            </a:pPr>
            <a:endParaRPr lang="en-US" sz="1200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  <a:p>
            <a:pPr algn="ctr">
              <a:defRPr/>
            </a:pPr>
            <a:endParaRPr lang="en-US" sz="1200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  <a:p>
            <a:pPr algn="ctr">
              <a:defRPr/>
            </a:pPr>
            <a:endParaRPr lang="en-US" sz="1200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</p:txBody>
      </p:sp>
      <p:sp>
        <p:nvSpPr>
          <p:cNvPr id="14379" name="Rectangle 49"/>
          <p:cNvSpPr>
            <a:spLocks noChangeArrowheads="1"/>
          </p:cNvSpPr>
          <p:nvPr/>
        </p:nvSpPr>
        <p:spPr bwMode="auto">
          <a:xfrm>
            <a:off x="7456474" y="2784645"/>
            <a:ext cx="72707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000" i="1" dirty="0">
                <a:solidFill>
                  <a:srgbClr val="000000"/>
                </a:solidFill>
                <a:latin typeface="Open Sans" charset="0"/>
              </a:rPr>
              <a:t>upstream</a:t>
            </a:r>
            <a:endParaRPr lang="en-US" sz="1000" dirty="0">
              <a:latin typeface="Open Sans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6981341" y="2500192"/>
            <a:ext cx="873359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050" dirty="0" smtClean="0">
                <a:solidFill>
                  <a:schemeClr val="accent3"/>
                </a:solidFill>
                <a:latin typeface="Open Sans"/>
                <a:ea typeface="+mn-ea"/>
                <a:cs typeface="+mn-cs"/>
              </a:rPr>
              <a:t>Download</a:t>
            </a:r>
            <a:endParaRPr lang="en-US" sz="1050" dirty="0">
              <a:solidFill>
                <a:schemeClr val="accent3"/>
              </a:solidFill>
              <a:latin typeface="Open Sans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178601" y="610795"/>
            <a:ext cx="858277" cy="58737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50" dirty="0">
                <a:latin typeface="Open Sans"/>
              </a:rPr>
              <a:t>Finder or</a:t>
            </a:r>
            <a:br>
              <a:rPr lang="en-US" sz="1050" dirty="0">
                <a:latin typeface="Open Sans"/>
              </a:rPr>
            </a:br>
            <a:r>
              <a:rPr lang="en-US" sz="1050" dirty="0">
                <a:latin typeface="Open Sans"/>
              </a:rPr>
              <a:t>Windows</a:t>
            </a:r>
            <a:br>
              <a:rPr lang="en-US" sz="1050" dirty="0">
                <a:latin typeface="Open Sans"/>
              </a:rPr>
            </a:br>
            <a:r>
              <a:rPr lang="en-US" sz="1050" dirty="0">
                <a:latin typeface="Open Sans"/>
              </a:rPr>
              <a:t>Explorer</a:t>
            </a:r>
          </a:p>
        </p:txBody>
      </p:sp>
      <p:cxnSp>
        <p:nvCxnSpPr>
          <p:cNvPr id="56" name="Straight Arrow Connector 55"/>
          <p:cNvCxnSpPr>
            <a:stCxn id="7" idx="3"/>
            <a:endCxn id="135" idx="1"/>
          </p:cNvCxnSpPr>
          <p:nvPr/>
        </p:nvCxnSpPr>
        <p:spPr>
          <a:xfrm flipV="1">
            <a:off x="4089387" y="756845"/>
            <a:ext cx="658812" cy="7937"/>
          </a:xfrm>
          <a:prstGeom prst="straightConnector1">
            <a:avLst/>
          </a:prstGeom>
          <a:ln>
            <a:solidFill>
              <a:schemeClr val="accent2"/>
            </a:solidFill>
            <a:prstDash val="sysDash"/>
            <a:tailEnd type="triangle" w="lg" len="lg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2232012" y="1490270"/>
            <a:ext cx="1008062" cy="68262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en-US" sz="1050" dirty="0">
                <a:solidFill>
                  <a:schemeClr val="accent2"/>
                </a:solidFill>
                <a:latin typeface="Open Sans"/>
              </a:rPr>
              <a:t>folder</a:t>
            </a:r>
          </a:p>
        </p:txBody>
      </p:sp>
      <p:sp>
        <p:nvSpPr>
          <p:cNvPr id="5" name="Rectangle 4"/>
          <p:cNvSpPr/>
          <p:nvPr/>
        </p:nvSpPr>
        <p:spPr>
          <a:xfrm>
            <a:off x="2359012" y="1825232"/>
            <a:ext cx="803275" cy="287338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050" dirty="0">
                <a:latin typeface="Open Sans"/>
              </a:rPr>
              <a:t>file</a:t>
            </a:r>
          </a:p>
        </p:txBody>
      </p:sp>
      <p:sp>
        <p:nvSpPr>
          <p:cNvPr id="50" name="Rounded Rectangle 49"/>
          <p:cNvSpPr/>
          <p:nvPr/>
        </p:nvSpPr>
        <p:spPr>
          <a:xfrm>
            <a:off x="6099162" y="597517"/>
            <a:ext cx="711201" cy="242887"/>
          </a:xfrm>
          <a:prstGeom prst="roundRect">
            <a:avLst/>
          </a:prstGeom>
          <a:solidFill>
            <a:srgbClr val="00800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00" i="1" dirty="0" smtClean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client</a:t>
            </a:r>
            <a:endParaRPr lang="en-US" sz="1000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</p:txBody>
      </p:sp>
      <p:cxnSp>
        <p:nvCxnSpPr>
          <p:cNvPr id="17" name="Elbow Connector 16"/>
          <p:cNvCxnSpPr>
            <a:stCxn id="11" idx="2"/>
            <a:endCxn id="14" idx="3"/>
          </p:cNvCxnSpPr>
          <p:nvPr/>
        </p:nvCxnSpPr>
        <p:spPr>
          <a:xfrm rot="10800000" flipV="1">
            <a:off x="3059099" y="3025938"/>
            <a:ext cx="610394" cy="7471"/>
          </a:xfrm>
          <a:prstGeom prst="bentConnector3">
            <a:avLst>
              <a:gd name="adj1" fmla="val 50000"/>
            </a:avLst>
          </a:prstGeom>
          <a:ln>
            <a:solidFill>
              <a:srgbClr val="99CC00"/>
            </a:solidFill>
            <a:tailEnd type="triangle" w="lg" len="lg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424099" y="2874660"/>
            <a:ext cx="635000" cy="317500"/>
          </a:xfrm>
          <a:prstGeom prst="rect">
            <a:avLst/>
          </a:prstGeom>
          <a:solidFill>
            <a:srgbClr val="99CC00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50" dirty="0">
                <a:latin typeface="Open Sans"/>
              </a:rPr>
              <a:t>unzip</a:t>
            </a:r>
          </a:p>
        </p:txBody>
      </p:sp>
      <p:sp>
        <p:nvSpPr>
          <p:cNvPr id="2" name="Rectangle 1"/>
          <p:cNvSpPr/>
          <p:nvPr/>
        </p:nvSpPr>
        <p:spPr>
          <a:xfrm>
            <a:off x="6099162" y="2554809"/>
            <a:ext cx="9334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dirty="0" smtClean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local </a:t>
            </a:r>
          </a:p>
          <a:p>
            <a:pPr algn="r"/>
            <a:r>
              <a:rPr lang="en-US" sz="1200" dirty="0" smtClean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machine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51" name="Straight Arrow Connector 50"/>
          <p:cNvCxnSpPr>
            <a:cxnSpLocks noChangeShapeType="1"/>
            <a:stCxn id="50" idx="3"/>
          </p:cNvCxnSpPr>
          <p:nvPr/>
        </p:nvCxnSpPr>
        <p:spPr bwMode="auto">
          <a:xfrm>
            <a:off x="6810363" y="718961"/>
            <a:ext cx="548885" cy="0"/>
          </a:xfrm>
          <a:prstGeom prst="straightConnector1">
            <a:avLst/>
          </a:prstGeom>
          <a:noFill/>
          <a:ln w="38100">
            <a:solidFill>
              <a:srgbClr val="1F914D"/>
            </a:solidFill>
            <a:round/>
            <a:headEnd/>
            <a:tailEnd type="triangle" w="lg" len="lg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" name="Rectangle 2"/>
          <p:cNvSpPr/>
          <p:nvPr/>
        </p:nvSpPr>
        <p:spPr>
          <a:xfrm>
            <a:off x="4089387" y="3495434"/>
            <a:ext cx="41650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Open Sans Light"/>
                <a:cs typeface="Open Sans Light"/>
              </a:rPr>
              <a:t>https://www.youtube.com/watch?v=Onv9nhPIBp0</a:t>
            </a:r>
          </a:p>
        </p:txBody>
      </p:sp>
      <p:sp>
        <p:nvSpPr>
          <p:cNvPr id="54" name="Rounded Rectangle 53"/>
          <p:cNvSpPr/>
          <p:nvPr/>
        </p:nvSpPr>
        <p:spPr>
          <a:xfrm>
            <a:off x="7359248" y="639142"/>
            <a:ext cx="825500" cy="1784350"/>
          </a:xfrm>
          <a:prstGeom prst="roundRect">
            <a:avLst/>
          </a:prstGeom>
          <a:solidFill>
            <a:srgbClr val="99CC0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your</a:t>
            </a:r>
            <a:br>
              <a:rPr lang="en-US" sz="1200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</a:br>
            <a:r>
              <a:rPr lang="en-US" sz="1200" i="1" dirty="0" smtClean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GitHub</a:t>
            </a:r>
            <a:r>
              <a:rPr lang="en-US" sz="1200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/>
            </a:r>
            <a:br>
              <a:rPr lang="en-US" sz="1200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</a:br>
            <a:r>
              <a:rPr lang="en-US" sz="1200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.</a:t>
            </a:r>
            <a:r>
              <a:rPr lang="en-US" sz="1200" i="1" dirty="0" smtClean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com </a:t>
            </a:r>
            <a:r>
              <a:rPr lang="en-US" sz="1200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or hosted</a:t>
            </a:r>
          </a:p>
          <a:p>
            <a:pPr algn="ctr">
              <a:defRPr/>
            </a:pPr>
            <a:r>
              <a:rPr lang="en-US" sz="1200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repo</a:t>
            </a:r>
          </a:p>
          <a:p>
            <a:pPr algn="ctr">
              <a:defRPr/>
            </a:pPr>
            <a:endParaRPr lang="en-US" sz="1200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  <a:p>
            <a:pPr algn="ctr">
              <a:defRPr/>
            </a:pPr>
            <a:endParaRPr lang="en-US" sz="1200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  <a:p>
            <a:pPr algn="ctr">
              <a:defRPr/>
            </a:pPr>
            <a:endParaRPr lang="en-US" sz="1200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7241257" y="627286"/>
            <a:ext cx="950983" cy="1784350"/>
          </a:xfrm>
          <a:prstGeom prst="roundRect">
            <a:avLst/>
          </a:prstGeom>
          <a:solidFill>
            <a:srgbClr val="99CC0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>
              <a:defRPr/>
            </a:pPr>
            <a:r>
              <a:rPr lang="en-US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your</a:t>
            </a:r>
            <a:br>
              <a:rPr lang="en-US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</a:br>
            <a:r>
              <a:rPr lang="en-US" i="1" dirty="0" smtClean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rep (on</a:t>
            </a:r>
          </a:p>
          <a:p>
            <a:pPr algn="ctr">
              <a:defRPr/>
            </a:pPr>
            <a:r>
              <a:rPr lang="en-US" i="1" dirty="0" smtClean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GitHub</a:t>
            </a:r>
            <a:br>
              <a:rPr lang="en-US" i="1" dirty="0" smtClean="0">
                <a:solidFill>
                  <a:schemeClr val="bg1"/>
                </a:solidFill>
                <a:latin typeface="Open Sans" charset="0"/>
                <a:ea typeface="ＭＳ Ｐゴシック" charset="0"/>
              </a:rPr>
            </a:br>
            <a:r>
              <a:rPr lang="en-US" i="1" dirty="0" smtClean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.com)</a:t>
            </a:r>
            <a:endParaRPr lang="en-US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  <a:p>
            <a:pPr algn="ctr">
              <a:defRPr/>
            </a:pPr>
            <a:endParaRPr lang="en-US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  <a:p>
            <a:pPr algn="ctr">
              <a:defRPr/>
            </a:pPr>
            <a:endParaRPr lang="en-US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  <a:p>
            <a:pPr algn="ctr">
              <a:defRPr/>
            </a:pPr>
            <a:endParaRPr lang="en-US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6215500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53" grpId="0" animBg="1"/>
      <p:bldP spid="49" grpId="0"/>
      <p:bldP spid="60" grpId="0" animBg="1"/>
      <p:bldP spid="60" grpId="1" animBg="1"/>
      <p:bldP spid="7" grpId="0" animBg="1"/>
      <p:bldP spid="11" grpId="0" animBg="1"/>
      <p:bldP spid="11" grpId="1" animBg="1"/>
      <p:bldP spid="41" grpId="0" animBg="1"/>
      <p:bldP spid="58" grpId="0" animBg="1"/>
      <p:bldP spid="59" grpId="0" animBg="1"/>
      <p:bldP spid="62" grpId="0"/>
      <p:bldP spid="73" grpId="0" animBg="1"/>
      <p:bldP spid="73" grpId="1" animBg="1"/>
      <p:bldP spid="74" grpId="0"/>
      <p:bldP spid="74" grpId="1"/>
      <p:bldP spid="78" grpId="0" animBg="1"/>
      <p:bldP spid="78" grpId="1" animBg="1"/>
      <p:bldP spid="79" grpId="0" animBg="1"/>
      <p:bldP spid="79" grpId="1" animBg="1"/>
      <p:bldP spid="100" grpId="0"/>
      <p:bldP spid="100" grpId="1"/>
      <p:bldP spid="39" grpId="0"/>
      <p:bldP spid="39" grpId="1"/>
      <p:bldP spid="40" grpId="0"/>
      <p:bldP spid="112" grpId="0"/>
      <p:bldP spid="135" grpId="0" animBg="1"/>
      <p:bldP spid="47" grpId="0" animBg="1"/>
      <p:bldP spid="14379" grpId="0"/>
      <p:bldP spid="76" grpId="0"/>
      <p:bldP spid="76" grpId="1"/>
      <p:bldP spid="8" grpId="0" animBg="1"/>
      <p:bldP spid="8" grpId="1" animBg="1"/>
      <p:bldP spid="48" grpId="0" animBg="1"/>
      <p:bldP spid="48" grpId="1" animBg="1"/>
      <p:bldP spid="48" grpId="2" animBg="1"/>
      <p:bldP spid="5" grpId="0" animBg="1"/>
      <p:bldP spid="5" grpId="1" animBg="1"/>
      <p:bldP spid="5" grpId="2" animBg="1"/>
      <p:bldP spid="50" grpId="0" animBg="1"/>
      <p:bldP spid="14" grpId="0" animBg="1"/>
      <p:bldP spid="14" grpId="1" animBg="1"/>
      <p:bldP spid="2" grpId="0"/>
      <p:bldP spid="5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Straight Arrow Connector 38"/>
          <p:cNvCxnSpPr>
            <a:cxnSpLocks noChangeShapeType="1"/>
          </p:cNvCxnSpPr>
          <p:nvPr/>
        </p:nvCxnSpPr>
        <p:spPr bwMode="auto">
          <a:xfrm flipH="1" flipV="1">
            <a:off x="6456075" y="1287800"/>
            <a:ext cx="1468439" cy="20638"/>
          </a:xfrm>
          <a:prstGeom prst="straightConnector1">
            <a:avLst/>
          </a:prstGeom>
          <a:noFill/>
          <a:ln w="38100">
            <a:solidFill>
              <a:srgbClr val="1F914D"/>
            </a:solidFill>
            <a:round/>
            <a:headEnd/>
            <a:tailEnd type="triangle" w="lg" len="lg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 rot="16200000">
            <a:off x="-2082799" y="2305050"/>
            <a:ext cx="4737100" cy="460375"/>
          </a:xfrm>
        </p:spPr>
        <p:txBody>
          <a:bodyPr/>
          <a:lstStyle/>
          <a:p>
            <a:r>
              <a:rPr lang="en-US" dirty="0" smtClean="0">
                <a:latin typeface="Open Sans" charset="0"/>
                <a:ea typeface="ＭＳ Ｐゴシック" charset="0"/>
                <a:cs typeface="Open Sans" charset="0"/>
              </a:rPr>
              <a:t>clone </a:t>
            </a:r>
            <a:r>
              <a:rPr lang="en-US" dirty="0">
                <a:latin typeface="Open Sans" charset="0"/>
                <a:ea typeface="ＭＳ Ｐゴシック" charset="0"/>
                <a:cs typeface="Open Sans" charset="0"/>
              </a:rPr>
              <a:t>options (SSH)</a:t>
            </a:r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2268682" y="1767670"/>
            <a:ext cx="30527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r"/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Open Sans" charset="0"/>
              </a:rPr>
              <a:t>ssh:user@server:project.git</a:t>
            </a:r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2503493" y="1287800"/>
            <a:ext cx="28225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r"/>
            <a:r>
              <a:rPr lang="en-US" b="1" dirty="0">
                <a:solidFill>
                  <a:srgbClr val="008000"/>
                </a:solidFill>
                <a:latin typeface="Open Sans" charset="0"/>
              </a:rPr>
              <a:t>http://server/project.git</a:t>
            </a:r>
          </a:p>
        </p:txBody>
      </p:sp>
      <p:sp>
        <p:nvSpPr>
          <p:cNvPr id="92" name="TextBox 91"/>
          <p:cNvSpPr txBox="1">
            <a:spLocks noChangeArrowheads="1"/>
          </p:cNvSpPr>
          <p:nvPr/>
        </p:nvSpPr>
        <p:spPr bwMode="auto">
          <a:xfrm>
            <a:off x="1797890" y="1514371"/>
            <a:ext cx="35448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r"/>
            <a:r>
              <a:rPr lang="en-US" b="1" dirty="0">
                <a:solidFill>
                  <a:srgbClr val="FF0000"/>
                </a:solidFill>
                <a:latin typeface="Open Sans" charset="0"/>
              </a:rPr>
              <a:t>git@</a:t>
            </a:r>
            <a:r>
              <a:rPr lang="en-US" b="1" dirty="0" smtClean="0">
                <a:solidFill>
                  <a:srgbClr val="FF0000"/>
                </a:solidFill>
                <a:latin typeface="Open Sans" charset="0"/>
              </a:rPr>
              <a:t>github.com:user1/</a:t>
            </a:r>
            <a:r>
              <a:rPr lang="en-US" b="1" dirty="0">
                <a:solidFill>
                  <a:srgbClr val="FF0000"/>
                </a:solidFill>
                <a:latin typeface="Open Sans" charset="0"/>
              </a:rPr>
              <a:t>project.git</a:t>
            </a:r>
          </a:p>
        </p:txBody>
      </p: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2581281" y="2003763"/>
            <a:ext cx="27447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r"/>
            <a:r>
              <a:rPr lang="en-US" dirty="0">
                <a:solidFill>
                  <a:srgbClr val="BFBFBF"/>
                </a:solidFill>
                <a:latin typeface="Open Sans" charset="0"/>
              </a:rPr>
              <a:t>git://server/project.git</a:t>
            </a:r>
          </a:p>
        </p:txBody>
      </p:sp>
      <p:sp>
        <p:nvSpPr>
          <p:cNvPr id="94" name="TextBox 93"/>
          <p:cNvSpPr txBox="1">
            <a:spLocks noChangeArrowheads="1"/>
          </p:cNvSpPr>
          <p:nvPr/>
        </p:nvSpPr>
        <p:spPr bwMode="auto">
          <a:xfrm>
            <a:off x="5342338" y="2008525"/>
            <a:ext cx="142175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i="1" dirty="0">
                <a:solidFill>
                  <a:srgbClr val="BFBFBF"/>
                </a:solidFill>
                <a:latin typeface="Open Sans" charset="0"/>
              </a:rPr>
              <a:t>via port 9418</a:t>
            </a:r>
            <a:endParaRPr lang="en-US" b="1" i="1" dirty="0">
              <a:solidFill>
                <a:srgbClr val="BFBFBF"/>
              </a:solidFill>
              <a:latin typeface="Open Sans" charset="0"/>
            </a:endParaRPr>
          </a:p>
        </p:txBody>
      </p:sp>
      <p:sp>
        <p:nvSpPr>
          <p:cNvPr id="95" name="TextBox 94"/>
          <p:cNvSpPr txBox="1">
            <a:spLocks noChangeArrowheads="1"/>
          </p:cNvSpPr>
          <p:nvPr/>
        </p:nvSpPr>
        <p:spPr bwMode="auto">
          <a:xfrm>
            <a:off x="2589218" y="2241888"/>
            <a:ext cx="27368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r"/>
            <a:r>
              <a:rPr lang="en-US">
                <a:solidFill>
                  <a:srgbClr val="BFBFBF"/>
                </a:solidFill>
                <a:latin typeface="Open Sans" charset="0"/>
              </a:rPr>
              <a:t>file://myrepos/project</a:t>
            </a:r>
          </a:p>
        </p:txBody>
      </p:sp>
      <p:sp>
        <p:nvSpPr>
          <p:cNvPr id="96" name="TextBox 95"/>
          <p:cNvSpPr txBox="1">
            <a:spLocks noChangeArrowheads="1"/>
          </p:cNvSpPr>
          <p:nvPr/>
        </p:nvSpPr>
        <p:spPr bwMode="auto">
          <a:xfrm>
            <a:off x="3041656" y="2481600"/>
            <a:ext cx="22844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r"/>
            <a:r>
              <a:rPr lang="en-US">
                <a:solidFill>
                  <a:srgbClr val="BFBFBF"/>
                </a:solidFill>
                <a:latin typeface="Open Sans" charset="0"/>
              </a:rPr>
              <a:t>/myrepos/project</a:t>
            </a:r>
          </a:p>
        </p:txBody>
      </p:sp>
      <p:sp>
        <p:nvSpPr>
          <p:cNvPr id="97" name="TextBox 96"/>
          <p:cNvSpPr txBox="1">
            <a:spLocks noChangeArrowheads="1"/>
          </p:cNvSpPr>
          <p:nvPr/>
        </p:nvSpPr>
        <p:spPr bwMode="auto">
          <a:xfrm>
            <a:off x="5337714" y="1759732"/>
            <a:ext cx="119546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i="1" dirty="0">
                <a:solidFill>
                  <a:schemeClr val="bg1">
                    <a:lumMod val="75000"/>
                  </a:schemeClr>
                </a:solidFill>
                <a:latin typeface="Open Sans" charset="0"/>
              </a:rPr>
              <a:t>via port 22</a:t>
            </a:r>
            <a:endParaRPr lang="en-US" b="1" i="1" dirty="0">
              <a:solidFill>
                <a:schemeClr val="bg1">
                  <a:lumMod val="75000"/>
                </a:schemeClr>
              </a:solidFill>
              <a:latin typeface="Open Sans" charset="0"/>
            </a:endParaRPr>
          </a:p>
        </p:txBody>
      </p:sp>
      <p:sp>
        <p:nvSpPr>
          <p:cNvPr id="98" name="TextBox 97"/>
          <p:cNvSpPr txBox="1">
            <a:spLocks noChangeArrowheads="1"/>
          </p:cNvSpPr>
          <p:nvPr/>
        </p:nvSpPr>
        <p:spPr bwMode="auto">
          <a:xfrm>
            <a:off x="5342338" y="1284625"/>
            <a:ext cx="15208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i="1">
                <a:solidFill>
                  <a:srgbClr val="008000"/>
                </a:solidFill>
                <a:latin typeface="Open Sans" charset="0"/>
              </a:rPr>
              <a:t>via port 80</a:t>
            </a:r>
            <a:endParaRPr lang="en-US" b="1" i="1">
              <a:solidFill>
                <a:srgbClr val="008000"/>
              </a:solidFill>
              <a:latin typeface="Open Sans" charset="0"/>
            </a:endParaRPr>
          </a:p>
        </p:txBody>
      </p:sp>
      <p:sp>
        <p:nvSpPr>
          <p:cNvPr id="99" name="TextBox 98"/>
          <p:cNvSpPr txBox="1">
            <a:spLocks noChangeArrowheads="1"/>
          </p:cNvSpPr>
          <p:nvPr/>
        </p:nvSpPr>
        <p:spPr bwMode="auto">
          <a:xfrm>
            <a:off x="5342339" y="2484775"/>
            <a:ext cx="170035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i="1" dirty="0">
                <a:solidFill>
                  <a:srgbClr val="BFBFBF"/>
                </a:solidFill>
                <a:latin typeface="Open Sans" charset="0"/>
              </a:rPr>
              <a:t>via hard </a:t>
            </a:r>
            <a:r>
              <a:rPr lang="en-US" i="1" dirty="0" smtClean="0">
                <a:solidFill>
                  <a:srgbClr val="BFBFBF"/>
                </a:solidFill>
                <a:latin typeface="Open Sans" charset="0"/>
              </a:rPr>
              <a:t>link</a:t>
            </a:r>
            <a:endParaRPr lang="en-US" b="1" i="1" dirty="0">
              <a:solidFill>
                <a:srgbClr val="BFBFBF"/>
              </a:solidFill>
              <a:latin typeface="Open Sans" charset="0"/>
            </a:endParaRP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1391615" y="1764495"/>
            <a:ext cx="15335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Open Sans" charset="0"/>
              </a:rPr>
              <a:t>clone</a:t>
            </a:r>
            <a:endParaRPr lang="en-US" dirty="0">
              <a:solidFill>
                <a:schemeClr val="bg1">
                  <a:lumMod val="75000"/>
                </a:schemeClr>
              </a:solidFill>
              <a:latin typeface="Open Sans" charset="0"/>
            </a:endParaRPr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1396239" y="1284625"/>
            <a:ext cx="15335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dirty="0" smtClean="0">
                <a:solidFill>
                  <a:srgbClr val="008000"/>
                </a:solidFill>
                <a:latin typeface="Open Sans" charset="0"/>
              </a:rPr>
              <a:t>clone</a:t>
            </a:r>
            <a:endParaRPr lang="en-US" dirty="0">
              <a:solidFill>
                <a:srgbClr val="008000"/>
              </a:solidFill>
              <a:latin typeface="Open Sans" charset="0"/>
            </a:endParaRPr>
          </a:p>
        </p:txBody>
      </p: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1405764" y="1512783"/>
            <a:ext cx="15367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dirty="0" smtClean="0">
                <a:solidFill>
                  <a:srgbClr val="FF0000"/>
                </a:solidFill>
                <a:latin typeface="Open Sans" charset="0"/>
              </a:rPr>
              <a:t>clone</a:t>
            </a:r>
            <a:endParaRPr lang="en-US" dirty="0">
              <a:solidFill>
                <a:srgbClr val="FF0000"/>
              </a:solidFill>
              <a:latin typeface="Open Sans" charset="0"/>
            </a:endParaRPr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1405764" y="2005350"/>
            <a:ext cx="15367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dirty="0" smtClean="0">
                <a:solidFill>
                  <a:srgbClr val="BFBFBF"/>
                </a:solidFill>
                <a:latin typeface="Open Sans" charset="0"/>
              </a:rPr>
              <a:t>clone</a:t>
            </a:r>
            <a:endParaRPr lang="en-US" dirty="0">
              <a:solidFill>
                <a:srgbClr val="BFBFBF"/>
              </a:solidFill>
              <a:latin typeface="Open Sans" charset="0"/>
            </a:endParaRPr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1405764" y="2484775"/>
            <a:ext cx="15367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dirty="0" smtClean="0">
                <a:solidFill>
                  <a:srgbClr val="BFBFBF"/>
                </a:solidFill>
                <a:latin typeface="Open Sans" charset="0"/>
              </a:rPr>
              <a:t>clone</a:t>
            </a:r>
            <a:endParaRPr lang="en-US" dirty="0">
              <a:solidFill>
                <a:srgbClr val="BFBFBF"/>
              </a:solidFill>
              <a:latin typeface="Open Sans" charset="0"/>
            </a:endParaRPr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1405764" y="2245063"/>
            <a:ext cx="15367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dirty="0" smtClean="0">
                <a:solidFill>
                  <a:srgbClr val="BFBFBF"/>
                </a:solidFill>
                <a:latin typeface="Open Sans" charset="0"/>
              </a:rPr>
              <a:t>clone</a:t>
            </a:r>
            <a:endParaRPr lang="en-US" dirty="0">
              <a:solidFill>
                <a:srgbClr val="BFBFBF"/>
              </a:solidFill>
              <a:latin typeface="Open Sans" charset="0"/>
            </a:endParaRP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748341" y="330538"/>
            <a:ext cx="421481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600" dirty="0">
                <a:solidFill>
                  <a:srgbClr val="FF0000"/>
                </a:solidFill>
                <a:latin typeface="Open Sans" charset="0"/>
              </a:rPr>
              <a:t>ssh-</a:t>
            </a:r>
            <a:r>
              <a:rPr lang="en-US" sz="1600" dirty="0" err="1">
                <a:solidFill>
                  <a:srgbClr val="FF0000"/>
                </a:solidFill>
                <a:latin typeface="Open Sans" charset="0"/>
              </a:rPr>
              <a:t>keygen</a:t>
            </a:r>
            <a:r>
              <a:rPr lang="en-US" sz="1600" dirty="0">
                <a:solidFill>
                  <a:srgbClr val="FF0000"/>
                </a:solidFill>
                <a:latin typeface="Open Sans" charset="0"/>
              </a:rPr>
              <a:t> –t </a:t>
            </a:r>
            <a:r>
              <a:rPr lang="en-US" sz="1600" dirty="0" err="1">
                <a:solidFill>
                  <a:srgbClr val="FF0000"/>
                </a:solidFill>
                <a:latin typeface="Open Sans" charset="0"/>
              </a:rPr>
              <a:t>rsa</a:t>
            </a:r>
            <a:r>
              <a:rPr lang="en-US" sz="1600" dirty="0">
                <a:solidFill>
                  <a:srgbClr val="FF0000"/>
                </a:solidFill>
                <a:latin typeface="Open Sans" charset="0"/>
              </a:rPr>
              <a:t> –C</a:t>
            </a:r>
            <a:r>
              <a:rPr lang="en-US" sz="1600" dirty="0" smtClean="0">
                <a:solidFill>
                  <a:srgbClr val="FF0000"/>
                </a:solidFill>
                <a:latin typeface="Open Sans" charset="0"/>
              </a:rPr>
              <a:t>“user1@</a:t>
            </a:r>
            <a:r>
              <a:rPr lang="en-US" sz="1600" dirty="0">
                <a:solidFill>
                  <a:srgbClr val="FF0000"/>
                </a:solidFill>
                <a:latin typeface="Open Sans" charset="0"/>
              </a:rPr>
              <a:t>corp.com”</a:t>
            </a:r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2299643" y="649625"/>
            <a:ext cx="11461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i="1" dirty="0">
                <a:solidFill>
                  <a:srgbClr val="FF0000"/>
                </a:solidFill>
                <a:latin typeface="Open Sans" charset="0"/>
              </a:rPr>
              <a:t>passphrase</a:t>
            </a:r>
          </a:p>
        </p:txBody>
      </p:sp>
      <p:cxnSp>
        <p:nvCxnSpPr>
          <p:cNvPr id="29" name="Straight Arrow Connector 28"/>
          <p:cNvCxnSpPr>
            <a:stCxn id="27" idx="1"/>
          </p:cNvCxnSpPr>
          <p:nvPr/>
        </p:nvCxnSpPr>
        <p:spPr>
          <a:xfrm flipH="1" flipV="1">
            <a:off x="1921818" y="711538"/>
            <a:ext cx="377825" cy="92075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510949" y="447658"/>
            <a:ext cx="1766066" cy="1271723"/>
          </a:xfrm>
          <a:prstGeom prst="bentConnector3">
            <a:avLst>
              <a:gd name="adj1" fmla="val 72764"/>
            </a:avLst>
          </a:prstGeom>
          <a:ln>
            <a:solidFill>
              <a:srgbClr val="FF0000"/>
            </a:solidFill>
            <a:prstDash val="sysDash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/>
          <p:cNvSpPr/>
          <p:nvPr/>
        </p:nvSpPr>
        <p:spPr>
          <a:xfrm>
            <a:off x="4618460" y="221000"/>
            <a:ext cx="1385887" cy="858838"/>
          </a:xfrm>
          <a:prstGeom prst="roundRect">
            <a:avLst/>
          </a:prstGeom>
          <a:solidFill>
            <a:srgbClr val="C0504D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600" i="1" dirty="0">
                <a:solidFill>
                  <a:schemeClr val="bg1"/>
                </a:solidFill>
                <a:latin typeface="Open Sans"/>
              </a:rPr>
              <a:t>~/.ssh/</a:t>
            </a:r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5342338" y="1509608"/>
            <a:ext cx="119084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i="1" dirty="0">
                <a:solidFill>
                  <a:srgbClr val="FF0000"/>
                </a:solidFill>
                <a:latin typeface="Open Sans" charset="0"/>
              </a:rPr>
              <a:t>via port 22</a:t>
            </a:r>
            <a:endParaRPr lang="en-US" b="1" i="1" dirty="0">
              <a:solidFill>
                <a:srgbClr val="FF0000"/>
              </a:solidFill>
              <a:latin typeface="Open Sans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4780385" y="562313"/>
            <a:ext cx="1223962" cy="422275"/>
          </a:xfrm>
          <a:prstGeom prst="rect">
            <a:avLst/>
          </a:prstGeom>
          <a:noFill/>
          <a:ln>
            <a:noFill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  <a:extLst/>
        </p:spPr>
        <p:txBody>
          <a:bodyPr anchor="ctr"/>
          <a:lstStyle/>
          <a:p>
            <a:pPr>
              <a:defRPr/>
            </a:pPr>
            <a:r>
              <a:rPr lang="en-US" b="1" dirty="0">
                <a:solidFill>
                  <a:schemeClr val="bg1"/>
                </a:solidFill>
                <a:latin typeface="Open Sans"/>
                <a:ea typeface="+mn-ea"/>
                <a:cs typeface="+mn-cs"/>
              </a:rPr>
              <a:t>id_rsa</a:t>
            </a:r>
          </a:p>
          <a:p>
            <a:pPr>
              <a:defRPr/>
            </a:pPr>
            <a:r>
              <a:rPr lang="en-US" b="1" dirty="0">
                <a:solidFill>
                  <a:schemeClr val="bg1"/>
                </a:solidFill>
                <a:latin typeface="Open Sans"/>
                <a:ea typeface="+mn-ea"/>
                <a:cs typeface="+mn-cs"/>
              </a:rPr>
              <a:t>id_rsa.pub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 flipH="1" flipV="1">
            <a:off x="4105502" y="1759732"/>
            <a:ext cx="926586" cy="1420150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7"/>
          <p:cNvSpPr/>
          <p:nvPr/>
        </p:nvSpPr>
        <p:spPr>
          <a:xfrm>
            <a:off x="3546390" y="2876197"/>
            <a:ext cx="5313461" cy="1715756"/>
          </a:xfrm>
          <a:prstGeom prst="roundRect">
            <a:avLst/>
          </a:prstGeom>
          <a:solidFill>
            <a:srgbClr val="C0504D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600" i="1" dirty="0">
                <a:solidFill>
                  <a:schemeClr val="bg1"/>
                </a:solidFill>
                <a:latin typeface="Open Sans"/>
              </a:rPr>
              <a:t>~/.ssh</a:t>
            </a:r>
            <a:r>
              <a:rPr lang="en-US" sz="1600" i="1" dirty="0" smtClean="0">
                <a:solidFill>
                  <a:schemeClr val="bg1"/>
                </a:solidFill>
                <a:latin typeface="Open Sans"/>
              </a:rPr>
              <a:t>/</a:t>
            </a:r>
            <a:r>
              <a:rPr lang="en-US" sz="1600" b="1" i="1" dirty="0" smtClean="0">
                <a:solidFill>
                  <a:schemeClr val="bg1"/>
                </a:solidFill>
                <a:latin typeface="Open Sans"/>
              </a:rPr>
              <a:t>config</a:t>
            </a:r>
            <a:endParaRPr lang="en-US" sz="1600" b="1" i="1" dirty="0">
              <a:solidFill>
                <a:schemeClr val="bg1"/>
              </a:solidFill>
              <a:latin typeface="Open San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782994" y="3338461"/>
            <a:ext cx="4759385" cy="107721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/>
                <a:cs typeface="Courier New"/>
              </a:rPr>
              <a:t>Host </a:t>
            </a:r>
            <a:r>
              <a:rPr lang="en-US" sz="1600" dirty="0">
                <a:latin typeface="Courier New"/>
                <a:cs typeface="Courier New"/>
              </a:rPr>
              <a:t>github.com</a:t>
            </a:r>
            <a:r>
              <a:rPr lang="en-US" sz="1600" dirty="0" smtClean="0">
                <a:latin typeface="Courier New"/>
                <a:cs typeface="Courier New"/>
              </a:rPr>
              <a:t>-</a:t>
            </a:r>
            <a:r>
              <a:rPr lang="en-US" sz="1600" b="1" dirty="0" smtClean="0">
                <a:latin typeface="Courier New"/>
                <a:cs typeface="Courier New"/>
              </a:rPr>
              <a:t>user1</a:t>
            </a:r>
            <a:endParaRPr lang="en-US" sz="1600" b="1" dirty="0">
              <a:latin typeface="Courier New"/>
              <a:cs typeface="Courier New"/>
            </a:endParaRPr>
          </a:p>
          <a:p>
            <a:r>
              <a:rPr lang="en-US" sz="1600" dirty="0">
                <a:latin typeface="Courier New"/>
                <a:cs typeface="Courier New"/>
              </a:rPr>
              <a:t>    HostName github.com</a:t>
            </a:r>
          </a:p>
          <a:p>
            <a:r>
              <a:rPr lang="en-US" sz="1600" dirty="0">
                <a:latin typeface="Courier New"/>
                <a:cs typeface="Courier New"/>
              </a:rPr>
              <a:t>    User git</a:t>
            </a:r>
          </a:p>
          <a:p>
            <a:r>
              <a:rPr lang="en-US" sz="1600" dirty="0">
                <a:latin typeface="Courier New"/>
                <a:cs typeface="Courier New"/>
              </a:rPr>
              <a:t>    IdentityFile ~/.ssh/</a:t>
            </a:r>
            <a:r>
              <a:rPr lang="en-US" sz="1600" dirty="0" smtClean="0">
                <a:latin typeface="Courier New"/>
                <a:cs typeface="Courier New"/>
              </a:rPr>
              <a:t>id_rsa-</a:t>
            </a:r>
            <a:r>
              <a:rPr lang="en-US" sz="1600" b="1" dirty="0" smtClean="0">
                <a:latin typeface="Courier New"/>
                <a:cs typeface="Courier New"/>
              </a:rPr>
              <a:t>user1</a:t>
            </a:r>
            <a:endParaRPr lang="en-US" sz="1600" b="1" dirty="0">
              <a:latin typeface="Courier New"/>
              <a:cs typeface="Courier New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6109844" y="289379"/>
            <a:ext cx="1022029" cy="242887"/>
          </a:xfrm>
          <a:prstGeom prst="roundRect">
            <a:avLst/>
          </a:prstGeom>
          <a:solidFill>
            <a:srgbClr val="00800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i="1" dirty="0" smtClean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Git client</a:t>
            </a:r>
            <a:endParaRPr lang="en-US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7241257" y="627286"/>
            <a:ext cx="950983" cy="1784350"/>
          </a:xfrm>
          <a:prstGeom prst="roundRect">
            <a:avLst/>
          </a:prstGeom>
          <a:solidFill>
            <a:srgbClr val="99CC0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>
              <a:defRPr/>
            </a:pPr>
            <a:r>
              <a:rPr lang="en-US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your</a:t>
            </a:r>
            <a:br>
              <a:rPr lang="en-US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</a:br>
            <a:r>
              <a:rPr lang="en-US" i="1" dirty="0" smtClean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repo (on</a:t>
            </a:r>
          </a:p>
          <a:p>
            <a:pPr algn="ctr">
              <a:defRPr/>
            </a:pPr>
            <a:r>
              <a:rPr lang="en-US" i="1" dirty="0" smtClean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GitHub</a:t>
            </a:r>
            <a:br>
              <a:rPr lang="en-US" i="1" dirty="0" smtClean="0">
                <a:solidFill>
                  <a:schemeClr val="bg1"/>
                </a:solidFill>
                <a:latin typeface="Open Sans" charset="0"/>
                <a:ea typeface="ＭＳ Ｐゴシック" charset="0"/>
              </a:rPr>
            </a:br>
            <a:r>
              <a:rPr lang="en-US" i="1" dirty="0" smtClean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.com)</a:t>
            </a:r>
            <a:endParaRPr lang="en-US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  <a:p>
            <a:pPr algn="ctr">
              <a:defRPr/>
            </a:pPr>
            <a:endParaRPr lang="en-US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  <a:p>
            <a:pPr algn="ctr">
              <a:defRPr/>
            </a:pPr>
            <a:endParaRPr lang="en-US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  <a:p>
            <a:pPr algn="ctr">
              <a:defRPr/>
            </a:pPr>
            <a:endParaRPr lang="en-US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</p:txBody>
      </p: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  <p:bldP spid="71" grpId="0"/>
      <p:bldP spid="92" grpId="0"/>
      <p:bldP spid="93" grpId="0"/>
      <p:bldP spid="94" grpId="0"/>
      <p:bldP spid="95" grpId="0"/>
      <p:bldP spid="96" grpId="0"/>
      <p:bldP spid="97" grpId="0"/>
      <p:bldP spid="98" grpId="1"/>
      <p:bldP spid="9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37" grpId="0" animBg="1"/>
      <p:bldP spid="48" grpId="0"/>
      <p:bldP spid="11" grpId="0"/>
      <p:bldP spid="38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/>
          <p:cNvSpPr>
            <a:spLocks noGrp="1"/>
          </p:cNvSpPr>
          <p:nvPr>
            <p:ph type="title"/>
          </p:nvPr>
        </p:nvSpPr>
        <p:spPr>
          <a:xfrm rot="16200000">
            <a:off x="-2082799" y="2305050"/>
            <a:ext cx="4737100" cy="460375"/>
          </a:xfrm>
        </p:spPr>
        <p:txBody>
          <a:bodyPr/>
          <a:lstStyle/>
          <a:p>
            <a:r>
              <a:rPr lang="en-US" dirty="0" smtClean="0">
                <a:latin typeface="Open Sans" charset="0"/>
                <a:ea typeface="ＭＳ Ｐゴシック" charset="0"/>
                <a:cs typeface="Open Sans" charset="0"/>
              </a:rPr>
              <a:t>~/.ssh/config</a:t>
            </a:r>
            <a:endParaRPr lang="en-US" dirty="0">
              <a:latin typeface="Open Sans" charset="0"/>
              <a:ea typeface="ＭＳ Ｐゴシック" charset="0"/>
              <a:cs typeface="Open Sans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46639" y="166687"/>
            <a:ext cx="8160664" cy="3046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/>
                <a:cs typeface="Courier New"/>
              </a:rPr>
              <a:t># </a:t>
            </a:r>
            <a:r>
              <a:rPr lang="en-US" sz="1200" dirty="0">
                <a:latin typeface="Courier New"/>
                <a:cs typeface="Courier New"/>
              </a:rPr>
              <a:t>personal account</a:t>
            </a:r>
          </a:p>
          <a:p>
            <a:r>
              <a:rPr lang="en-US" sz="1200" dirty="0">
                <a:latin typeface="Courier New"/>
                <a:cs typeface="Courier New"/>
              </a:rPr>
              <a:t>Host github.com</a:t>
            </a:r>
            <a:r>
              <a:rPr lang="en-US" sz="1200" dirty="0" smtClean="0">
                <a:latin typeface="Courier New"/>
                <a:cs typeface="Courier New"/>
              </a:rPr>
              <a:t>-user1</a:t>
            </a:r>
            <a:endParaRPr lang="en-US" sz="1200" dirty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    </a:t>
            </a:r>
            <a:r>
              <a:rPr lang="en-US" sz="1200" dirty="0" err="1">
                <a:latin typeface="Courier New"/>
                <a:cs typeface="Courier New"/>
              </a:rPr>
              <a:t>HostName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err="1">
                <a:latin typeface="Courier New"/>
                <a:cs typeface="Courier New"/>
              </a:rPr>
              <a:t>github.com</a:t>
            </a:r>
            <a:endParaRPr lang="en-US" sz="1200" dirty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    User git</a:t>
            </a:r>
          </a:p>
          <a:p>
            <a:r>
              <a:rPr lang="en-US" sz="1200" dirty="0">
                <a:latin typeface="Courier New"/>
                <a:cs typeface="Courier New"/>
              </a:rPr>
              <a:t>    IdentityFile ~/.ssh/id_rsa</a:t>
            </a:r>
          </a:p>
          <a:p>
            <a:endParaRPr lang="en-US" sz="1200" dirty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Host </a:t>
            </a:r>
            <a:r>
              <a:rPr lang="en-US" sz="1200" dirty="0" err="1">
                <a:latin typeface="Courier New"/>
                <a:cs typeface="Courier New"/>
              </a:rPr>
              <a:t>gist.github.com</a:t>
            </a:r>
            <a:endParaRPr lang="en-US" sz="1200" dirty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    </a:t>
            </a:r>
            <a:r>
              <a:rPr lang="en-US" sz="1200" dirty="0" err="1">
                <a:latin typeface="Courier New"/>
                <a:cs typeface="Courier New"/>
              </a:rPr>
              <a:t>HostName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err="1">
                <a:latin typeface="Courier New"/>
                <a:cs typeface="Courier New"/>
              </a:rPr>
              <a:t>github.com</a:t>
            </a:r>
            <a:endParaRPr lang="en-US" sz="1200" dirty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    User git</a:t>
            </a:r>
          </a:p>
          <a:p>
            <a:r>
              <a:rPr lang="en-US" sz="1200" dirty="0">
                <a:latin typeface="Courier New"/>
                <a:cs typeface="Courier New"/>
              </a:rPr>
              <a:t>    IdentityFile ~/.ssh/id_rsa</a:t>
            </a:r>
          </a:p>
          <a:p>
            <a:endParaRPr lang="en-US" sz="1200" dirty="0">
              <a:latin typeface="Courier New"/>
              <a:cs typeface="Courier New"/>
            </a:endParaRPr>
          </a:p>
          <a:p>
            <a:r>
              <a:rPr lang="en-US" sz="1200" dirty="0" smtClean="0">
                <a:latin typeface="Courier New"/>
                <a:cs typeface="Courier New"/>
              </a:rPr>
              <a:t>Host </a:t>
            </a:r>
            <a:r>
              <a:rPr lang="en-US" sz="1200" dirty="0">
                <a:latin typeface="Courier New"/>
                <a:cs typeface="Courier New"/>
              </a:rPr>
              <a:t>github.com</a:t>
            </a:r>
            <a:r>
              <a:rPr lang="en-US" sz="1200" dirty="0" smtClean="0">
                <a:latin typeface="Courier New"/>
                <a:cs typeface="Courier New"/>
              </a:rPr>
              <a:t>-user2</a:t>
            </a:r>
            <a:endParaRPr lang="en-US" sz="1200" dirty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   </a:t>
            </a:r>
            <a:r>
              <a:rPr lang="en-US" sz="1200" dirty="0" err="1">
                <a:latin typeface="Courier New"/>
                <a:cs typeface="Courier New"/>
              </a:rPr>
              <a:t>HostName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err="1">
                <a:latin typeface="Courier New"/>
                <a:cs typeface="Courier New"/>
              </a:rPr>
              <a:t>github.com</a:t>
            </a:r>
            <a:endParaRPr lang="en-US" sz="1200" dirty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   User git</a:t>
            </a:r>
          </a:p>
          <a:p>
            <a:r>
              <a:rPr lang="en-US" sz="1200" dirty="0">
                <a:latin typeface="Courier New"/>
                <a:cs typeface="Courier New"/>
              </a:rPr>
              <a:t>   IdentityFile ~/.ssh/</a:t>
            </a:r>
            <a:r>
              <a:rPr lang="en-US" sz="1200" dirty="0" smtClean="0">
                <a:latin typeface="Courier New"/>
                <a:cs typeface="Courier New"/>
              </a:rPr>
              <a:t>id_rsa_user2</a:t>
            </a:r>
            <a:endParaRPr lang="en-US" sz="1200" dirty="0">
              <a:latin typeface="Courier New"/>
              <a:cs typeface="Courier New"/>
            </a:endParaRPr>
          </a:p>
          <a:p>
            <a:endParaRPr lang="en-US" sz="12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598670934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/>
          <p:cNvSpPr>
            <a:spLocks noGrp="1"/>
          </p:cNvSpPr>
          <p:nvPr>
            <p:ph type="title"/>
          </p:nvPr>
        </p:nvSpPr>
        <p:spPr>
          <a:xfrm rot="16200000">
            <a:off x="-2082799" y="2305050"/>
            <a:ext cx="4737100" cy="460375"/>
          </a:xfrm>
        </p:spPr>
        <p:txBody>
          <a:bodyPr/>
          <a:lstStyle/>
          <a:p>
            <a:r>
              <a:rPr lang="en-US" dirty="0" smtClean="0">
                <a:latin typeface="Open Sans" charset="0"/>
                <a:ea typeface="ＭＳ Ｐゴシック" charset="0"/>
                <a:cs typeface="Open Sans" charset="0"/>
              </a:rPr>
              <a:t>.gitconfig</a:t>
            </a:r>
            <a:endParaRPr lang="en-US" dirty="0">
              <a:latin typeface="Open Sans" charset="0"/>
              <a:ea typeface="ＭＳ Ｐゴシック" charset="0"/>
              <a:cs typeface="Open Sans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46639" y="166687"/>
            <a:ext cx="8160664" cy="3970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Courier New"/>
                <a:cs typeface="Courier New"/>
              </a:rPr>
              <a:t>[push]</a:t>
            </a:r>
          </a:p>
          <a:p>
            <a:r>
              <a:rPr lang="en-US" sz="1200" dirty="0">
                <a:latin typeface="Courier New"/>
                <a:cs typeface="Courier New"/>
              </a:rPr>
              <a:t>	default = simple</a:t>
            </a:r>
          </a:p>
          <a:p>
            <a:r>
              <a:rPr lang="en-US" sz="1200" dirty="0">
                <a:latin typeface="Courier New"/>
                <a:cs typeface="Courier New"/>
              </a:rPr>
              <a:t>[user]</a:t>
            </a:r>
          </a:p>
          <a:p>
            <a:r>
              <a:rPr lang="en-US" sz="1200" dirty="0">
                <a:latin typeface="Courier New"/>
                <a:cs typeface="Courier New"/>
              </a:rPr>
              <a:t>	name = Wilson Mar</a:t>
            </a:r>
          </a:p>
          <a:p>
            <a:r>
              <a:rPr lang="en-US" sz="1200" dirty="0">
                <a:latin typeface="Courier New"/>
                <a:cs typeface="Courier New"/>
              </a:rPr>
              <a:t>	email = </a:t>
            </a:r>
            <a:r>
              <a:rPr lang="en-US" sz="1200" dirty="0" err="1">
                <a:latin typeface="Courier New"/>
                <a:cs typeface="Courier New"/>
              </a:rPr>
              <a:t>wilsonmar@gmail.com</a:t>
            </a:r>
            <a:endParaRPr lang="en-US" sz="1200" dirty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	username = wilsonmar</a:t>
            </a:r>
          </a:p>
          <a:p>
            <a:r>
              <a:rPr lang="en-US" sz="1200" dirty="0">
                <a:latin typeface="Courier New"/>
                <a:cs typeface="Courier New"/>
              </a:rPr>
              <a:t>	</a:t>
            </a:r>
            <a:r>
              <a:rPr lang="en-US" sz="1200" dirty="0" err="1">
                <a:latin typeface="Courier New"/>
                <a:cs typeface="Courier New"/>
              </a:rPr>
              <a:t>signingkey</a:t>
            </a:r>
            <a:r>
              <a:rPr lang="en-US" sz="1200" dirty="0">
                <a:latin typeface="Courier New"/>
                <a:cs typeface="Courier New"/>
              </a:rPr>
              <a:t> = </a:t>
            </a:r>
            <a:r>
              <a:rPr lang="en-US" sz="1200" dirty="0" smtClean="0">
                <a:latin typeface="Courier New"/>
                <a:cs typeface="Courier New"/>
              </a:rPr>
              <a:t>12345678</a:t>
            </a:r>
            <a:endParaRPr lang="en-US" sz="1200" dirty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[core]</a:t>
            </a:r>
          </a:p>
          <a:p>
            <a:r>
              <a:rPr lang="en-US" sz="1200" dirty="0">
                <a:latin typeface="Courier New"/>
                <a:cs typeface="Courier New"/>
              </a:rPr>
              <a:t>	</a:t>
            </a:r>
            <a:r>
              <a:rPr lang="en-US" sz="1200" dirty="0" err="1">
                <a:latin typeface="Courier New"/>
                <a:cs typeface="Courier New"/>
              </a:rPr>
              <a:t>excludesfile</a:t>
            </a:r>
            <a:r>
              <a:rPr lang="en-US" sz="1200" dirty="0">
                <a:latin typeface="Courier New"/>
                <a:cs typeface="Courier New"/>
              </a:rPr>
              <a:t> = /Users/mac/.</a:t>
            </a:r>
            <a:r>
              <a:rPr lang="en-US" sz="1200" dirty="0" err="1">
                <a:latin typeface="Courier New"/>
                <a:cs typeface="Courier New"/>
              </a:rPr>
              <a:t>gitignore_global</a:t>
            </a:r>
            <a:endParaRPr lang="en-US" sz="1200" dirty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[difftool "</a:t>
            </a:r>
            <a:r>
              <a:rPr lang="en-US" sz="1200" dirty="0" err="1">
                <a:latin typeface="Courier New"/>
                <a:cs typeface="Courier New"/>
              </a:rPr>
              <a:t>sourcetree</a:t>
            </a:r>
            <a:r>
              <a:rPr lang="en-US" sz="1200" dirty="0">
                <a:latin typeface="Courier New"/>
                <a:cs typeface="Courier New"/>
              </a:rPr>
              <a:t>"]</a:t>
            </a:r>
          </a:p>
          <a:p>
            <a:r>
              <a:rPr lang="en-US" sz="1200" dirty="0">
                <a:latin typeface="Courier New"/>
                <a:cs typeface="Courier New"/>
              </a:rPr>
              <a:t>	</a:t>
            </a:r>
            <a:r>
              <a:rPr lang="en-US" sz="1200" dirty="0" err="1">
                <a:latin typeface="Courier New"/>
                <a:cs typeface="Courier New"/>
              </a:rPr>
              <a:t>cmd</a:t>
            </a:r>
            <a:r>
              <a:rPr lang="en-US" sz="1200" dirty="0">
                <a:latin typeface="Courier New"/>
                <a:cs typeface="Courier New"/>
              </a:rPr>
              <a:t> = </a:t>
            </a:r>
            <a:r>
              <a:rPr lang="en-US" sz="1200" dirty="0" err="1">
                <a:latin typeface="Courier New"/>
                <a:cs typeface="Courier New"/>
              </a:rPr>
              <a:t>opendiff</a:t>
            </a:r>
            <a:r>
              <a:rPr lang="en-US" sz="1200" dirty="0">
                <a:latin typeface="Courier New"/>
                <a:cs typeface="Courier New"/>
              </a:rPr>
              <a:t> \"$LOCAL\" \"$REMOTE\"</a:t>
            </a:r>
          </a:p>
          <a:p>
            <a:r>
              <a:rPr lang="en-US" sz="1200" dirty="0">
                <a:latin typeface="Courier New"/>
                <a:cs typeface="Courier New"/>
              </a:rPr>
              <a:t>	path =</a:t>
            </a:r>
          </a:p>
          <a:p>
            <a:r>
              <a:rPr lang="en-US" sz="1200" dirty="0">
                <a:latin typeface="Courier New"/>
                <a:cs typeface="Courier New"/>
              </a:rPr>
              <a:t>[mergetool "</a:t>
            </a:r>
            <a:r>
              <a:rPr lang="en-US" sz="1200" dirty="0" err="1">
                <a:latin typeface="Courier New"/>
                <a:cs typeface="Courier New"/>
              </a:rPr>
              <a:t>sourcetree</a:t>
            </a:r>
            <a:r>
              <a:rPr lang="en-US" sz="1200" dirty="0">
                <a:latin typeface="Courier New"/>
                <a:cs typeface="Courier New"/>
              </a:rPr>
              <a:t>"]</a:t>
            </a:r>
          </a:p>
          <a:p>
            <a:r>
              <a:rPr lang="en-US" sz="1200" dirty="0">
                <a:latin typeface="Courier New"/>
                <a:cs typeface="Courier New"/>
              </a:rPr>
              <a:t>	</a:t>
            </a:r>
            <a:r>
              <a:rPr lang="en-US" sz="1200" dirty="0" err="1">
                <a:latin typeface="Courier New"/>
                <a:cs typeface="Courier New"/>
              </a:rPr>
              <a:t>cmd</a:t>
            </a:r>
            <a:r>
              <a:rPr lang="en-US" sz="1200" dirty="0">
                <a:latin typeface="Courier New"/>
                <a:cs typeface="Courier New"/>
              </a:rPr>
              <a:t> = /Applications/</a:t>
            </a:r>
            <a:r>
              <a:rPr lang="en-US" sz="1200" dirty="0" err="1">
                <a:latin typeface="Courier New"/>
                <a:cs typeface="Courier New"/>
              </a:rPr>
              <a:t>SourceTree.app</a:t>
            </a:r>
            <a:r>
              <a:rPr lang="en-US" sz="1200" dirty="0">
                <a:latin typeface="Courier New"/>
                <a:cs typeface="Courier New"/>
              </a:rPr>
              <a:t>/Contents/Resources/</a:t>
            </a:r>
            <a:r>
              <a:rPr lang="en-US" sz="1200" dirty="0" err="1">
                <a:latin typeface="Courier New"/>
                <a:cs typeface="Courier New"/>
              </a:rPr>
              <a:t>opendiff-w.sh</a:t>
            </a:r>
            <a:r>
              <a:rPr lang="en-US" sz="1200" dirty="0">
                <a:latin typeface="Courier New"/>
                <a:cs typeface="Courier New"/>
              </a:rPr>
              <a:t> \"$LOCAL\" \"$REMOTE\" -ancestor \"$BASE\" -merge \"$MERGED\"</a:t>
            </a:r>
          </a:p>
          <a:p>
            <a:r>
              <a:rPr lang="en-US" sz="1200" dirty="0">
                <a:latin typeface="Courier New"/>
                <a:cs typeface="Courier New"/>
              </a:rPr>
              <a:t>	</a:t>
            </a:r>
            <a:r>
              <a:rPr lang="en-US" sz="1200" dirty="0" err="1">
                <a:latin typeface="Courier New"/>
                <a:cs typeface="Courier New"/>
              </a:rPr>
              <a:t>trustExitCode</a:t>
            </a:r>
            <a:r>
              <a:rPr lang="en-US" sz="1200" dirty="0">
                <a:latin typeface="Courier New"/>
                <a:cs typeface="Courier New"/>
              </a:rPr>
              <a:t> = true</a:t>
            </a:r>
          </a:p>
          <a:p>
            <a:r>
              <a:rPr lang="en-US" sz="1200" dirty="0">
                <a:latin typeface="Courier New"/>
                <a:cs typeface="Courier New"/>
              </a:rPr>
              <a:t>[color]</a:t>
            </a:r>
          </a:p>
          <a:p>
            <a:r>
              <a:rPr lang="en-US" sz="1200" dirty="0">
                <a:latin typeface="Courier New"/>
                <a:cs typeface="Courier New"/>
              </a:rPr>
              <a:t>	</a:t>
            </a:r>
            <a:r>
              <a:rPr lang="en-US" sz="1200" dirty="0" err="1">
                <a:latin typeface="Courier New"/>
                <a:cs typeface="Courier New"/>
              </a:rPr>
              <a:t>ui</a:t>
            </a:r>
            <a:r>
              <a:rPr lang="en-US" sz="1200" dirty="0">
                <a:latin typeface="Courier New"/>
                <a:cs typeface="Courier New"/>
              </a:rPr>
              <a:t> = auto</a:t>
            </a:r>
          </a:p>
          <a:p>
            <a:r>
              <a:rPr lang="en-US" sz="1200" dirty="0">
                <a:latin typeface="Courier New"/>
                <a:cs typeface="Courier New"/>
              </a:rPr>
              <a:t>[alias</a:t>
            </a:r>
            <a:r>
              <a:rPr lang="en-US" sz="1200" dirty="0" smtClean="0">
                <a:latin typeface="Courier New"/>
                <a:cs typeface="Courier New"/>
              </a:rPr>
              <a:t>]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# git la      to list </a:t>
            </a:r>
            <a:r>
              <a:rPr lang="en-US" sz="1200" dirty="0">
                <a:latin typeface="Courier New"/>
                <a:cs typeface="Courier New"/>
              </a:rPr>
              <a:t>aliases: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 la   </a:t>
            </a:r>
            <a:r>
              <a:rPr lang="en-US" sz="1200" dirty="0">
                <a:latin typeface="Courier New"/>
                <a:cs typeface="Courier New"/>
              </a:rPr>
              <a:t>= "!git config -l | </a:t>
            </a:r>
            <a:r>
              <a:rPr lang="en-US" sz="1200" dirty="0" err="1">
                <a:latin typeface="Courier New"/>
                <a:cs typeface="Courier New"/>
              </a:rPr>
              <a:t>grep</a:t>
            </a:r>
            <a:r>
              <a:rPr lang="en-US" sz="1200" dirty="0">
                <a:latin typeface="Courier New"/>
                <a:cs typeface="Courier New"/>
              </a:rPr>
              <a:t> alias | cut -c 7</a:t>
            </a:r>
            <a:r>
              <a:rPr lang="en-US" sz="1200" dirty="0" smtClean="0">
                <a:latin typeface="Courier New"/>
                <a:cs typeface="Courier New"/>
              </a:rPr>
              <a:t>-”</a:t>
            </a:r>
            <a:endParaRPr lang="en-US" sz="12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044282999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/>
          <p:cNvSpPr>
            <a:spLocks noGrp="1"/>
          </p:cNvSpPr>
          <p:nvPr>
            <p:ph type="title"/>
          </p:nvPr>
        </p:nvSpPr>
        <p:spPr>
          <a:xfrm rot="16200000">
            <a:off x="-2082799" y="2305050"/>
            <a:ext cx="4737100" cy="460375"/>
          </a:xfrm>
        </p:spPr>
        <p:txBody>
          <a:bodyPr/>
          <a:lstStyle/>
          <a:p>
            <a:r>
              <a:rPr lang="en-US" dirty="0" smtClean="0">
                <a:latin typeface="Open Sans" charset="0"/>
                <a:ea typeface="ＭＳ Ｐゴシック" charset="0"/>
                <a:cs typeface="Open Sans" charset="0"/>
              </a:rPr>
              <a:t>Aliases in .gitconfig</a:t>
            </a:r>
            <a:endParaRPr lang="en-US" dirty="0">
              <a:latin typeface="Open Sans" charset="0"/>
              <a:ea typeface="ＭＳ Ｐゴシック" charset="0"/>
              <a:cs typeface="Open Sans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46639" y="166687"/>
            <a:ext cx="8160664" cy="4154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/>
                <a:cs typeface="Courier New"/>
              </a:rPr>
              <a:t>[</a:t>
            </a:r>
            <a:r>
              <a:rPr lang="en-US" sz="1200" dirty="0">
                <a:latin typeface="Courier New"/>
                <a:cs typeface="Courier New"/>
              </a:rPr>
              <a:t>alias</a:t>
            </a:r>
            <a:r>
              <a:rPr lang="en-US" sz="1200" dirty="0" smtClean="0">
                <a:latin typeface="Courier New"/>
                <a:cs typeface="Courier New"/>
              </a:rPr>
              <a:t>]</a:t>
            </a:r>
          </a:p>
          <a:p>
            <a:r>
              <a:rPr lang="en-US" sz="1200" dirty="0">
                <a:latin typeface="Courier New"/>
                <a:cs typeface="Courier New"/>
              </a:rPr>
              <a:t># list aliases: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 la   </a:t>
            </a:r>
            <a:r>
              <a:rPr lang="en-US" sz="1200" dirty="0">
                <a:latin typeface="Courier New"/>
                <a:cs typeface="Courier New"/>
              </a:rPr>
              <a:t>= "!git config -l | </a:t>
            </a:r>
            <a:r>
              <a:rPr lang="en-US" sz="1200" dirty="0" err="1">
                <a:latin typeface="Courier New"/>
                <a:cs typeface="Courier New"/>
              </a:rPr>
              <a:t>grep</a:t>
            </a:r>
            <a:r>
              <a:rPr lang="en-US" sz="1200" dirty="0">
                <a:latin typeface="Courier New"/>
                <a:cs typeface="Courier New"/>
              </a:rPr>
              <a:t> alias | cut -c 7-"</a:t>
            </a:r>
          </a:p>
          <a:p>
            <a:r>
              <a:rPr lang="en-US" sz="1200" dirty="0">
                <a:latin typeface="Courier New"/>
                <a:cs typeface="Courier New"/>
              </a:rPr>
              <a:t># </a:t>
            </a:r>
            <a:r>
              <a:rPr lang="en-US" sz="1200" dirty="0" err="1">
                <a:latin typeface="Courier New"/>
                <a:cs typeface="Courier New"/>
              </a:rPr>
              <a:t>rao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>
                <a:latin typeface="Courier New"/>
                <a:cs typeface="Courier New"/>
                <a:hlinkClick r:id="rId3"/>
              </a:rPr>
              <a:t>https://</a:t>
            </a:r>
            <a:r>
              <a:rPr lang="en-US" sz="1200" dirty="0" err="1">
                <a:latin typeface="Courier New"/>
                <a:cs typeface="Courier New"/>
                <a:hlinkClick r:id="rId3"/>
              </a:rPr>
              <a:t>url.git</a:t>
            </a:r>
            <a:endParaRPr lang="en-US" sz="1200" dirty="0">
              <a:latin typeface="Courier New"/>
              <a:cs typeface="Courier New"/>
            </a:endParaRPr>
          </a:p>
          <a:p>
            <a:r>
              <a:rPr lang="en-US" sz="1200" dirty="0" smtClean="0">
                <a:latin typeface="Courier New"/>
                <a:cs typeface="Courier New"/>
              </a:rPr>
              <a:t>  </a:t>
            </a:r>
            <a:r>
              <a:rPr lang="en-US" sz="1200" dirty="0" err="1" smtClean="0">
                <a:latin typeface="Courier New"/>
                <a:cs typeface="Courier New"/>
              </a:rPr>
              <a:t>rao</a:t>
            </a:r>
            <a:r>
              <a:rPr lang="en-US" sz="1200" dirty="0" smtClean="0">
                <a:latin typeface="Courier New"/>
                <a:cs typeface="Courier New"/>
              </a:rPr>
              <a:t>  </a:t>
            </a:r>
            <a:r>
              <a:rPr lang="en-US" sz="1200" dirty="0">
                <a:latin typeface="Courier New"/>
                <a:cs typeface="Courier New"/>
              </a:rPr>
              <a:t>= remote add origin</a:t>
            </a:r>
          </a:p>
          <a:p>
            <a:r>
              <a:rPr lang="en-US" sz="1200" dirty="0">
                <a:latin typeface="Courier New"/>
                <a:cs typeface="Courier New"/>
              </a:rPr>
              <a:t># branch list sorted by last modified: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 b    </a:t>
            </a:r>
            <a:r>
              <a:rPr lang="en-US" sz="1200" dirty="0">
                <a:latin typeface="Courier New"/>
                <a:cs typeface="Courier New"/>
              </a:rPr>
              <a:t>= "!git for-each-ref --sort='-</a:t>
            </a:r>
            <a:r>
              <a:rPr lang="en-US" sz="1200" dirty="0" err="1">
                <a:latin typeface="Courier New"/>
                <a:cs typeface="Courier New"/>
              </a:rPr>
              <a:t>authordate</a:t>
            </a:r>
            <a:r>
              <a:rPr lang="en-US" sz="1200" dirty="0">
                <a:latin typeface="Courier New"/>
                <a:cs typeface="Courier New"/>
              </a:rPr>
              <a:t>' --format='%(</a:t>
            </a:r>
            <a:r>
              <a:rPr lang="en-US" sz="1200" dirty="0" err="1">
                <a:latin typeface="Courier New"/>
                <a:cs typeface="Courier New"/>
              </a:rPr>
              <a:t>refname</a:t>
            </a:r>
            <a:r>
              <a:rPr lang="en-US" sz="1200" dirty="0">
                <a:latin typeface="Courier New"/>
                <a:cs typeface="Courier New"/>
              </a:rPr>
              <a:t>) %(</a:t>
            </a:r>
            <a:r>
              <a:rPr lang="en-US" sz="1200" dirty="0" err="1">
                <a:latin typeface="Courier New"/>
                <a:cs typeface="Courier New"/>
              </a:rPr>
              <a:t>objectname:short</a:t>
            </a:r>
            <a:r>
              <a:rPr lang="en-US" sz="1200" dirty="0">
                <a:latin typeface="Courier New"/>
                <a:cs typeface="Courier New"/>
              </a:rPr>
              <a:t>) %(</a:t>
            </a:r>
            <a:r>
              <a:rPr lang="en-US" sz="1200" dirty="0" err="1">
                <a:latin typeface="Courier New"/>
                <a:cs typeface="Courier New"/>
              </a:rPr>
              <a:t>authordate</a:t>
            </a:r>
            <a:r>
              <a:rPr lang="en-US" sz="1200" dirty="0">
                <a:latin typeface="Courier New"/>
                <a:cs typeface="Courier New"/>
              </a:rPr>
              <a:t>)%09%09' refs/heads | </a:t>
            </a:r>
            <a:r>
              <a:rPr lang="en-US" sz="1200" dirty="0" err="1">
                <a:latin typeface="Courier New"/>
                <a:cs typeface="Courier New"/>
              </a:rPr>
              <a:t>sed</a:t>
            </a:r>
            <a:r>
              <a:rPr lang="en-US" sz="1200" dirty="0">
                <a:latin typeface="Courier New"/>
                <a:cs typeface="Courier New"/>
              </a:rPr>
              <a:t> -e 's-refs/heads/--'"</a:t>
            </a:r>
          </a:p>
          <a:p>
            <a:endParaRPr lang="en-US" sz="1200" dirty="0" smtClean="0">
              <a:latin typeface="Courier New"/>
              <a:cs typeface="Courier New"/>
            </a:endParaRPr>
          </a:p>
          <a:p>
            <a:r>
              <a:rPr lang="en-US" sz="1200" dirty="0" smtClean="0">
                <a:latin typeface="Courier New"/>
                <a:cs typeface="Courier New"/>
              </a:rPr>
              <a:t># </a:t>
            </a:r>
            <a:r>
              <a:rPr lang="en-US" sz="1200" dirty="0">
                <a:latin typeface="Courier New"/>
                <a:cs typeface="Courier New"/>
              </a:rPr>
              <a:t>checkout last branch</a:t>
            </a:r>
            <a:r>
              <a:rPr lang="en-US" sz="1200" dirty="0" smtClean="0">
                <a:latin typeface="Courier New"/>
                <a:cs typeface="Courier New"/>
              </a:rPr>
              <a:t>: </a:t>
            </a:r>
            <a:endParaRPr lang="en-US" sz="1200" dirty="0">
              <a:latin typeface="Courier New"/>
              <a:cs typeface="Courier New"/>
            </a:endParaRPr>
          </a:p>
          <a:p>
            <a:r>
              <a:rPr lang="en-US" sz="1200" dirty="0" smtClean="0">
                <a:latin typeface="Courier New"/>
                <a:cs typeface="Courier New"/>
              </a:rPr>
              <a:t>  col  </a:t>
            </a:r>
            <a:r>
              <a:rPr lang="en-US" sz="1200" dirty="0">
                <a:latin typeface="Courier New"/>
                <a:cs typeface="Courier New"/>
              </a:rPr>
              <a:t>= "checkout @{-1}"</a:t>
            </a:r>
          </a:p>
          <a:p>
            <a:r>
              <a:rPr lang="en-US" sz="1200" dirty="0">
                <a:latin typeface="Courier New"/>
                <a:cs typeface="Courier New"/>
              </a:rPr>
              <a:t>  l    = log --pretty='%</a:t>
            </a:r>
            <a:r>
              <a:rPr lang="en-US" sz="1200" dirty="0" err="1">
                <a:latin typeface="Courier New"/>
                <a:cs typeface="Courier New"/>
              </a:rPr>
              <a:t>Cred%h%Creset</a:t>
            </a:r>
            <a:r>
              <a:rPr lang="en-US" sz="1200" dirty="0">
                <a:latin typeface="Courier New"/>
                <a:cs typeface="Courier New"/>
              </a:rPr>
              <a:t> %C(yellow)%</a:t>
            </a:r>
            <a:r>
              <a:rPr lang="en-US" sz="1200" dirty="0" err="1">
                <a:latin typeface="Courier New"/>
                <a:cs typeface="Courier New"/>
              </a:rPr>
              <a:t>d%Creset</a:t>
            </a:r>
            <a:r>
              <a:rPr lang="en-US" sz="1200" dirty="0">
                <a:latin typeface="Courier New"/>
                <a:cs typeface="Courier New"/>
              </a:rPr>
              <a:t> %s %</a:t>
            </a:r>
            <a:r>
              <a:rPr lang="en-US" sz="1200" dirty="0" err="1">
                <a:latin typeface="Courier New"/>
                <a:cs typeface="Courier New"/>
              </a:rPr>
              <a:t>Cgreen</a:t>
            </a:r>
            <a:r>
              <a:rPr lang="en-US" sz="1200" dirty="0">
                <a:latin typeface="Courier New"/>
                <a:cs typeface="Courier New"/>
              </a:rPr>
              <a:t>(%</a:t>
            </a:r>
            <a:r>
              <a:rPr lang="en-US" sz="1200" dirty="0" err="1">
                <a:latin typeface="Courier New"/>
                <a:cs typeface="Courier New"/>
              </a:rPr>
              <a:t>cr</a:t>
            </a:r>
            <a:r>
              <a:rPr lang="en-US" sz="1200" dirty="0">
                <a:latin typeface="Courier New"/>
                <a:cs typeface="Courier New"/>
              </a:rPr>
              <a:t>)%</a:t>
            </a:r>
            <a:r>
              <a:rPr lang="en-US" sz="1200" dirty="0" err="1">
                <a:latin typeface="Courier New"/>
                <a:cs typeface="Courier New"/>
              </a:rPr>
              <a:t>Creset</a:t>
            </a:r>
            <a:r>
              <a:rPr lang="en-US" sz="1200" dirty="0">
                <a:latin typeface="Courier New"/>
                <a:cs typeface="Courier New"/>
              </a:rPr>
              <a:t> [%an]' </a:t>
            </a:r>
            <a:r>
              <a:rPr lang="en-US" sz="1200" dirty="0" smtClean="0">
                <a:latin typeface="Courier New"/>
                <a:cs typeface="Courier New"/>
              </a:rPr>
              <a:t>–graph</a:t>
            </a:r>
            <a:endParaRPr lang="en-US" sz="1200" dirty="0">
              <a:latin typeface="Courier New"/>
              <a:cs typeface="Courier New"/>
            </a:endParaRPr>
          </a:p>
          <a:p>
            <a:r>
              <a:rPr lang="en-US" sz="1200" dirty="0" smtClean="0">
                <a:latin typeface="Courier New"/>
                <a:cs typeface="Courier New"/>
              </a:rPr>
              <a:t>  </a:t>
            </a:r>
            <a:r>
              <a:rPr lang="en-US" sz="1200" dirty="0" err="1" smtClean="0">
                <a:latin typeface="Courier New"/>
                <a:cs typeface="Courier New"/>
              </a:rPr>
              <a:t>lg</a:t>
            </a:r>
            <a:r>
              <a:rPr lang="en-US" sz="1200" dirty="0" smtClean="0">
                <a:latin typeface="Courier New"/>
                <a:cs typeface="Courier New"/>
              </a:rPr>
              <a:t>   </a:t>
            </a:r>
            <a:r>
              <a:rPr lang="en-US" sz="1200" dirty="0">
                <a:latin typeface="Courier New"/>
                <a:cs typeface="Courier New"/>
              </a:rPr>
              <a:t>= log --pretty=format:"%C(yellow)%h\\ %</a:t>
            </a:r>
            <a:r>
              <a:rPr lang="en-US" sz="1200" dirty="0" err="1">
                <a:latin typeface="Courier New"/>
                <a:cs typeface="Courier New"/>
              </a:rPr>
              <a:t>ad%Cred%d</a:t>
            </a:r>
            <a:r>
              <a:rPr lang="en-US" sz="1200" dirty="0">
                <a:latin typeface="Courier New"/>
                <a:cs typeface="Courier New"/>
              </a:rPr>
              <a:t>\\ %</a:t>
            </a:r>
            <a:r>
              <a:rPr lang="en-US" sz="1200" dirty="0" err="1">
                <a:latin typeface="Courier New"/>
                <a:cs typeface="Courier New"/>
              </a:rPr>
              <a:t>Creset%s%Cblue</a:t>
            </a:r>
            <a:r>
              <a:rPr lang="en-US" sz="1200" dirty="0">
                <a:latin typeface="Courier New"/>
                <a:cs typeface="Courier New"/>
              </a:rPr>
              <a:t>\\ [%</a:t>
            </a:r>
            <a:r>
              <a:rPr lang="en-US" sz="1200" dirty="0" err="1">
                <a:latin typeface="Courier New"/>
                <a:cs typeface="Courier New"/>
              </a:rPr>
              <a:t>cn</a:t>
            </a:r>
            <a:r>
              <a:rPr lang="en-US" sz="1200" dirty="0">
                <a:latin typeface="Courier New"/>
                <a:cs typeface="Courier New"/>
              </a:rPr>
              <a:t>]" --decorate --date=short</a:t>
            </a:r>
          </a:p>
          <a:p>
            <a:endParaRPr lang="en-US" sz="1200" dirty="0" smtClean="0">
              <a:latin typeface="Courier New"/>
              <a:cs typeface="Courier New"/>
            </a:endParaRPr>
          </a:p>
          <a:p>
            <a:r>
              <a:rPr lang="en-US" sz="1200" dirty="0" smtClean="0">
                <a:latin typeface="Courier New"/>
                <a:cs typeface="Courier New"/>
              </a:rPr>
              <a:t>  lol  </a:t>
            </a:r>
            <a:r>
              <a:rPr lang="en-US" sz="1200" dirty="0">
                <a:latin typeface="Courier New"/>
                <a:cs typeface="Courier New"/>
              </a:rPr>
              <a:t>= "log --oneline --</a:t>
            </a:r>
            <a:r>
              <a:rPr lang="en-US" sz="1200" dirty="0" smtClean="0">
                <a:latin typeface="Courier New"/>
                <a:cs typeface="Courier New"/>
              </a:rPr>
              <a:t>graph</a:t>
            </a:r>
            <a:r>
              <a:rPr lang="en-US" sz="1200" dirty="0">
                <a:latin typeface="Courier New"/>
                <a:cs typeface="Courier New"/>
              </a:rPr>
              <a:t>"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 s    </a:t>
            </a:r>
            <a:r>
              <a:rPr lang="en-US" sz="1200" dirty="0">
                <a:latin typeface="Courier New"/>
                <a:cs typeface="Courier New"/>
              </a:rPr>
              <a:t>= status –s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 g    </a:t>
            </a:r>
            <a:r>
              <a:rPr lang="en-US" sz="1200" dirty="0">
                <a:latin typeface="Courier New"/>
                <a:cs typeface="Courier New"/>
              </a:rPr>
              <a:t>= !</a:t>
            </a:r>
            <a:r>
              <a:rPr lang="en-US" sz="1200" dirty="0" err="1">
                <a:latin typeface="Courier New"/>
                <a:cs typeface="Courier New"/>
              </a:rPr>
              <a:t>gitk</a:t>
            </a:r>
            <a:r>
              <a:rPr lang="en-US" sz="1200" dirty="0">
                <a:latin typeface="Courier New"/>
                <a:cs typeface="Courier New"/>
              </a:rPr>
              <a:t> --all --date-order &amp;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 </a:t>
            </a:r>
            <a:r>
              <a:rPr lang="en-US" sz="1200" dirty="0" err="1" smtClean="0">
                <a:latin typeface="Courier New"/>
                <a:cs typeface="Courier New"/>
              </a:rPr>
              <a:t>pu</a:t>
            </a:r>
            <a:r>
              <a:rPr lang="en-US" sz="1200" dirty="0" smtClean="0">
                <a:latin typeface="Courier New"/>
                <a:cs typeface="Courier New"/>
              </a:rPr>
              <a:t>   </a:t>
            </a:r>
            <a:r>
              <a:rPr lang="en-US" sz="1200" dirty="0">
                <a:latin typeface="Courier New"/>
                <a:cs typeface="Courier New"/>
              </a:rPr>
              <a:t>= !"git fetch origin -v; git fetch upstream -v; git merge upstream/</a:t>
            </a:r>
            <a:r>
              <a:rPr lang="en-US" sz="1200" dirty="0" smtClean="0">
                <a:latin typeface="Courier New"/>
                <a:cs typeface="Courier New"/>
              </a:rPr>
              <a:t>master</a:t>
            </a:r>
            <a:r>
              <a:rPr lang="en-US" sz="1200" dirty="0">
                <a:latin typeface="Courier New"/>
                <a:cs typeface="Courier New"/>
              </a:rPr>
              <a:t>"</a:t>
            </a:r>
            <a:endParaRPr lang="en-US" sz="1200" dirty="0" smtClean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# git a "message":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 a    </a:t>
            </a:r>
            <a:r>
              <a:rPr lang="en-US" sz="1200" dirty="0">
                <a:latin typeface="Courier New"/>
                <a:cs typeface="Courier New"/>
              </a:rPr>
              <a:t>= !git add . &amp;&amp; git commit –</a:t>
            </a:r>
            <a:r>
              <a:rPr lang="en-US" sz="1200" dirty="0" smtClean="0">
                <a:latin typeface="Courier New"/>
                <a:cs typeface="Courier New"/>
              </a:rPr>
              <a:t>am</a:t>
            </a:r>
            <a:endParaRPr lang="en-US" sz="12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575795626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/>
          <p:cNvSpPr>
            <a:spLocks noGrp="1"/>
          </p:cNvSpPr>
          <p:nvPr>
            <p:ph type="title"/>
          </p:nvPr>
        </p:nvSpPr>
        <p:spPr>
          <a:xfrm rot="16200000">
            <a:off x="-2082799" y="2305050"/>
            <a:ext cx="4737100" cy="460375"/>
          </a:xfrm>
        </p:spPr>
        <p:txBody>
          <a:bodyPr/>
          <a:lstStyle/>
          <a:p>
            <a:r>
              <a:rPr lang="en-US" dirty="0">
                <a:latin typeface="Open Sans" charset="0"/>
                <a:ea typeface="ＭＳ Ｐゴシック" charset="0"/>
                <a:cs typeface="Open Sans" charset="0"/>
              </a:rPr>
              <a:t>C</a:t>
            </a:r>
            <a:r>
              <a:rPr lang="en-US" dirty="0" smtClean="0">
                <a:latin typeface="Open Sans" charset="0"/>
                <a:ea typeface="ＭＳ Ｐゴシック" charset="0"/>
                <a:cs typeface="Open Sans" charset="0"/>
              </a:rPr>
              <a:t>ommit individual hunk</a:t>
            </a:r>
            <a:endParaRPr lang="en-US" dirty="0">
              <a:latin typeface="Open Sans" charset="0"/>
              <a:ea typeface="ＭＳ Ｐゴシック" charset="0"/>
              <a:cs typeface="Open Sans" charset="0"/>
            </a:endParaRPr>
          </a:p>
        </p:txBody>
      </p:sp>
      <p:sp>
        <p:nvSpPr>
          <p:cNvPr id="39939" name="Rectangle 4"/>
          <p:cNvSpPr>
            <a:spLocks noChangeArrowheads="1"/>
          </p:cNvSpPr>
          <p:nvPr/>
        </p:nvSpPr>
        <p:spPr bwMode="auto">
          <a:xfrm>
            <a:off x="593725" y="4557713"/>
            <a:ext cx="6043613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900" dirty="0" smtClean="0">
                <a:latin typeface="Open Sans" charset="0"/>
              </a:rPr>
              <a:t>Atlassian SourceTree</a:t>
            </a:r>
            <a:endParaRPr lang="en-US" sz="900" dirty="0">
              <a:latin typeface="Open Sans" charset="0"/>
            </a:endParaRPr>
          </a:p>
        </p:txBody>
      </p:sp>
      <p:pic>
        <p:nvPicPr>
          <p:cNvPr id="3" name="Picture 2" descr="Screen Shot 2016-09-04 at 6.37.3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938" y="166687"/>
            <a:ext cx="8167670" cy="4391026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6603920" y="149974"/>
            <a:ext cx="2540080" cy="451260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15443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map chancellorsville_may1_2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973" b="20973"/>
          <a:stretch>
            <a:fillRect/>
          </a:stretch>
        </p:blipFill>
        <p:spPr>
          <a:xfrm>
            <a:off x="628650" y="166255"/>
            <a:ext cx="8146762" cy="3394075"/>
          </a:xfrm>
        </p:spPr>
      </p:pic>
    </p:spTree>
    <p:extLst>
      <p:ext uri="{BB962C8B-B14F-4D97-AF65-F5344CB8AC3E}">
        <p14:creationId xmlns:p14="http://schemas.microsoft.com/office/powerpoint/2010/main" val="1926222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>
          <a:xfrm rot="16200000">
            <a:off x="-2082799" y="2305050"/>
            <a:ext cx="4737100" cy="460375"/>
          </a:xfrm>
        </p:spPr>
        <p:txBody>
          <a:bodyPr/>
          <a:lstStyle/>
          <a:p>
            <a:r>
              <a:rPr lang="en-US" dirty="0" smtClean="0">
                <a:latin typeface="Open Sans" charset="0"/>
                <a:ea typeface="ＭＳ Ｐゴシック" charset="0"/>
                <a:cs typeface="Open Sans" charset="0"/>
              </a:rPr>
              <a:t>Git Flow workflow (2010)</a:t>
            </a:r>
            <a:endParaRPr lang="en-US" dirty="0">
              <a:latin typeface="Open Sans" charset="0"/>
              <a:ea typeface="ＭＳ Ｐゴシック" charset="0"/>
              <a:cs typeface="Open Sans" charset="0"/>
            </a:endParaRPr>
          </a:p>
        </p:txBody>
      </p:sp>
      <p:pic>
        <p:nvPicPr>
          <p:cNvPr id="3072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117" y="474872"/>
            <a:ext cx="7927975" cy="814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3" name="Rectangle 4"/>
          <p:cNvSpPr>
            <a:spLocks noChangeArrowheads="1"/>
          </p:cNvSpPr>
          <p:nvPr/>
        </p:nvSpPr>
        <p:spPr bwMode="auto">
          <a:xfrm>
            <a:off x="34052" y="83867"/>
            <a:ext cx="73263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457200">
              <a:spcAft>
                <a:spcPts val="1000"/>
              </a:spcAft>
            </a:pPr>
            <a:r>
              <a:rPr lang="en-US" b="1" dirty="0">
                <a:solidFill>
                  <a:srgbClr val="3366FF"/>
                </a:solidFill>
                <a:latin typeface="Courier New" charset="0"/>
                <a:ea typeface="MS Mincho" charset="0"/>
                <a:cs typeface="MS Mincho" charset="0"/>
              </a:rPr>
              <a:t>http://nvie.com/posts/a-successful-git-branching-model/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8604572" y="826333"/>
            <a:ext cx="9500" cy="367194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491667" y="538467"/>
            <a:ext cx="928459" cy="369332"/>
          </a:xfrm>
          <a:prstGeom prst="rect">
            <a:avLst/>
          </a:prstGeom>
          <a:solidFill>
            <a:srgbClr val="BFBFBF"/>
          </a:solidFill>
          <a:ln>
            <a:noFill/>
          </a:ln>
          <a:extLst/>
        </p:spPr>
        <p:txBody>
          <a:bodyPr wrap="none">
            <a:spAutoFit/>
          </a:bodyPr>
          <a:lstStyle/>
          <a:p>
            <a:pPr algn="ctr"/>
            <a:r>
              <a:rPr lang="en-US" sz="1800" b="1" dirty="0" smtClean="0">
                <a:latin typeface="Open Sans Light" charset="0"/>
                <a:cs typeface="Open Sans Light" charset="0"/>
              </a:rPr>
              <a:t>master</a:t>
            </a:r>
            <a:endParaRPr lang="en-US" sz="1800" b="1" dirty="0">
              <a:latin typeface="Open Sans Light" charset="0"/>
              <a:cs typeface="Open Sans Light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898460" y="538190"/>
            <a:ext cx="927100" cy="369887"/>
          </a:xfrm>
          <a:prstGeom prst="rect">
            <a:avLst/>
          </a:prstGeom>
          <a:solidFill>
            <a:srgbClr val="BFBFBF"/>
          </a:solidFill>
          <a:ln>
            <a:noFill/>
          </a:ln>
          <a:extLst/>
        </p:spPr>
        <p:txBody>
          <a:bodyPr wrap="none">
            <a:spAutoFit/>
          </a:bodyPr>
          <a:lstStyle/>
          <a:p>
            <a:pPr algn="ctr"/>
            <a:r>
              <a:rPr lang="en-US" sz="1800" b="1" dirty="0">
                <a:latin typeface="Open Sans Light" charset="0"/>
                <a:cs typeface="Open Sans Light" charset="0"/>
              </a:rPr>
              <a:t>feature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2983084" y="538467"/>
            <a:ext cx="1006217" cy="369332"/>
          </a:xfrm>
          <a:prstGeom prst="rect">
            <a:avLst/>
          </a:prstGeom>
          <a:solidFill>
            <a:srgbClr val="BFBFBF"/>
          </a:solidFill>
          <a:ln>
            <a:noFill/>
          </a:ln>
          <a:extLst/>
        </p:spPr>
        <p:txBody>
          <a:bodyPr wrap="none">
            <a:spAutoFit/>
          </a:bodyPr>
          <a:lstStyle/>
          <a:p>
            <a:pPr algn="ctr"/>
            <a:r>
              <a:rPr lang="en-US" sz="1800" b="1" dirty="0">
                <a:latin typeface="Open Sans Light" charset="0"/>
                <a:cs typeface="Open Sans Light" charset="0"/>
              </a:rPr>
              <a:t>develop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4176280" y="538467"/>
            <a:ext cx="941283" cy="369332"/>
          </a:xfrm>
          <a:prstGeom prst="rect">
            <a:avLst/>
          </a:prstGeom>
          <a:solidFill>
            <a:srgbClr val="BFBFBF"/>
          </a:solidFill>
          <a:ln>
            <a:noFill/>
          </a:ln>
          <a:extLst/>
        </p:spPr>
        <p:txBody>
          <a:bodyPr wrap="none" anchor="b">
            <a:spAutoFit/>
          </a:bodyPr>
          <a:lstStyle/>
          <a:p>
            <a:pPr algn="ctr"/>
            <a:r>
              <a:rPr lang="en-US" sz="1800" b="1" dirty="0">
                <a:latin typeface="Open Sans Light" charset="0"/>
                <a:cs typeface="Open Sans Light" charset="0"/>
              </a:rPr>
              <a:t>release</a:t>
            </a: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5430253" y="538467"/>
            <a:ext cx="787395" cy="369332"/>
          </a:xfrm>
          <a:prstGeom prst="rect">
            <a:avLst/>
          </a:prstGeom>
          <a:solidFill>
            <a:srgbClr val="BFBFBF"/>
          </a:solidFill>
          <a:ln>
            <a:noFill/>
          </a:ln>
          <a:extLst/>
        </p:spPr>
        <p:txBody>
          <a:bodyPr wrap="none" anchor="b">
            <a:spAutoFit/>
          </a:bodyPr>
          <a:lstStyle/>
          <a:p>
            <a:pPr algn="ctr"/>
            <a:r>
              <a:rPr lang="en-US" sz="1800" b="1" dirty="0" smtClean="0">
                <a:latin typeface="Open Sans Light" charset="0"/>
                <a:cs typeface="Open Sans Light" charset="0"/>
              </a:rPr>
              <a:t>hotfix</a:t>
            </a:r>
            <a:endParaRPr lang="en-US" sz="1800" b="1" dirty="0">
              <a:latin typeface="Open Sans Light" charset="0"/>
              <a:cs typeface="Open Sans Light" charset="0"/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514787" y="529136"/>
            <a:ext cx="128788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1" dirty="0" smtClean="0">
                <a:latin typeface="Open Sans "/>
                <a:cs typeface="Open Sans "/>
              </a:rPr>
              <a:t>branches:</a:t>
            </a:r>
            <a:endParaRPr lang="en-US" sz="1800" b="1" dirty="0">
              <a:latin typeface="Open Sans "/>
              <a:cs typeface="Open Sans "/>
            </a:endParaRP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8008609" y="538467"/>
            <a:ext cx="1018227" cy="369332"/>
          </a:xfrm>
          <a:prstGeom prst="rect">
            <a:avLst/>
          </a:prstGeom>
          <a:solidFill>
            <a:srgbClr val="BFBFBF"/>
          </a:solidFill>
          <a:ln>
            <a:noFill/>
          </a:ln>
          <a:extLst/>
        </p:spPr>
        <p:txBody>
          <a:bodyPr wrap="none" anchor="b">
            <a:spAutoFit/>
          </a:bodyPr>
          <a:lstStyle/>
          <a:p>
            <a:pPr algn="ctr"/>
            <a:r>
              <a:rPr lang="en-US" sz="1800" b="1" dirty="0" smtClean="0">
                <a:latin typeface="Open Sans Light" charset="0"/>
                <a:cs typeface="Open Sans Light" charset="0"/>
              </a:rPr>
              <a:t>support</a:t>
            </a:r>
            <a:endParaRPr lang="en-US" sz="1800" b="1" dirty="0">
              <a:latin typeface="Open Sans Light" charset="0"/>
              <a:cs typeface="Open Sans Light" charset="0"/>
            </a:endParaRPr>
          </a:p>
        </p:txBody>
      </p: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/>
      <p:bldP spid="13" grpId="0" animBg="1"/>
      <p:bldP spid="14" grpId="0" animBg="1"/>
      <p:bldP spid="15" grpId="0" animBg="1"/>
      <p:bldP spid="16" grpId="0" animBg="1"/>
      <p:bldP spid="2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Wilson Mar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343596"/>
            <a:ext cx="8146762" cy="33940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Wilson Mar has been building and bringing enterprise applications to market on major platforms—from mobile to server clouds—as an architect, developer, performance tester, and manager. His website </a:t>
            </a:r>
            <a:r>
              <a:rPr lang="en-US" dirty="0" smtClean="0">
                <a:hlinkClick r:id="rId2"/>
              </a:rPr>
              <a:t>wilsonmar.github.io</a:t>
            </a:r>
            <a:r>
              <a:rPr lang="en-US" dirty="0" smtClean="0"/>
              <a:t> </a:t>
            </a:r>
            <a:r>
              <a:rPr lang="en-US" dirty="0"/>
              <a:t>provides concise, in-depth advice on leading technologies, especially on LoadRunner and performance engineering.</a:t>
            </a:r>
          </a:p>
        </p:txBody>
      </p:sp>
      <p:pic>
        <p:nvPicPr>
          <p:cNvPr id="4" name="Picture 3" descr="wilsonmar_2009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441" y="2659761"/>
            <a:ext cx="1724877" cy="1724877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 bwMode="auto">
          <a:xfrm>
            <a:off x="2143616" y="3394512"/>
            <a:ext cx="6400800" cy="1143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defTabSz="6858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None/>
              <a:defRPr sz="2100" kern="1200">
                <a:solidFill>
                  <a:schemeClr val="tx1">
                    <a:tint val="75000"/>
                  </a:schemeClr>
                </a:solidFill>
                <a:latin typeface="Open Sans" charset="0"/>
                <a:ea typeface="ＭＳ Ｐゴシック" charset="0"/>
                <a:cs typeface="Open Sans" charset="0"/>
              </a:defRPr>
            </a:lvl1pPr>
            <a:lvl2pPr marL="343403" indent="0" algn="ctr" defTabSz="6858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None/>
              <a:defRPr kern="1200">
                <a:solidFill>
                  <a:schemeClr val="tx1">
                    <a:tint val="75000"/>
                  </a:schemeClr>
                </a:solidFill>
                <a:latin typeface="Open Sans" charset="0"/>
                <a:ea typeface="Open Sans" charset="0"/>
                <a:cs typeface="Open Sans" charset="0"/>
              </a:defRPr>
            </a:lvl2pPr>
            <a:lvl3pPr marL="686806" indent="0" algn="ctr" defTabSz="6858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Open Sans" charset="0"/>
                <a:ea typeface="Open Sans" charset="0"/>
                <a:cs typeface="Open Sans" charset="0"/>
              </a:defRPr>
            </a:lvl3pPr>
            <a:lvl4pPr marL="1030209" indent="0" algn="ctr" defTabSz="6858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Open Sans" charset="0"/>
                <a:ea typeface="Open Sans" charset="0"/>
                <a:cs typeface="Open Sans" charset="0"/>
              </a:defRPr>
            </a:lvl4pPr>
            <a:lvl5pPr marL="1373612" indent="0" algn="ctr" defTabSz="6858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Open Sans" charset="0"/>
                <a:ea typeface="Open Sans" charset="0"/>
                <a:cs typeface="Open Sans" charset="0"/>
              </a:defRPr>
            </a:lvl5pPr>
            <a:lvl6pPr marL="1717015" indent="0" algn="ctr" defTabSz="68680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60418" indent="0" algn="ctr" defTabSz="68680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3820" indent="0" algn="ctr" defTabSz="68680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7223" indent="0" algn="ctr" defTabSz="68680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by @WilsonMar</a:t>
            </a:r>
          </a:p>
          <a:p>
            <a:pPr algn="r"/>
            <a:r>
              <a:rPr lang="en-US" dirty="0" smtClean="0"/>
              <a:t>Skype: wilsonmar4</a:t>
            </a:r>
          </a:p>
          <a:p>
            <a:pPr algn="r"/>
            <a:r>
              <a:rPr lang="en-US" dirty="0" smtClean="0"/>
              <a:t>https://linkedin.com/in/wilsonmar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6216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9" name="Straight Arrow Connector 118"/>
          <p:cNvCxnSpPr/>
          <p:nvPr/>
        </p:nvCxnSpPr>
        <p:spPr>
          <a:xfrm flipH="1">
            <a:off x="4152601" y="1582177"/>
            <a:ext cx="1343321" cy="0"/>
          </a:xfrm>
          <a:prstGeom prst="straightConnector1">
            <a:avLst/>
          </a:prstGeom>
          <a:ln w="12700">
            <a:solidFill>
              <a:srgbClr val="1F914D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cxnSpLocks noChangeShapeType="1"/>
          </p:cNvCxnSpPr>
          <p:nvPr/>
        </p:nvCxnSpPr>
        <p:spPr bwMode="auto">
          <a:xfrm flipH="1">
            <a:off x="6188412" y="1138168"/>
            <a:ext cx="1138237" cy="4469"/>
          </a:xfrm>
          <a:prstGeom prst="straightConnector1">
            <a:avLst/>
          </a:prstGeom>
          <a:noFill/>
          <a:ln w="25400">
            <a:solidFill>
              <a:srgbClr val="1F914D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" name="Straight Arrow Connector 91"/>
          <p:cNvCxnSpPr>
            <a:cxnSpLocks noChangeShapeType="1"/>
            <a:stCxn id="79" idx="1"/>
          </p:cNvCxnSpPr>
          <p:nvPr/>
        </p:nvCxnSpPr>
        <p:spPr bwMode="auto">
          <a:xfrm flipH="1" flipV="1">
            <a:off x="6232528" y="2646589"/>
            <a:ext cx="1008729" cy="547067"/>
          </a:xfrm>
          <a:prstGeom prst="straightConnector1">
            <a:avLst/>
          </a:prstGeom>
          <a:noFill/>
          <a:ln w="25400">
            <a:solidFill>
              <a:srgbClr val="1F914D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891" name="Title 1"/>
          <p:cNvSpPr>
            <a:spLocks noGrp="1"/>
          </p:cNvSpPr>
          <p:nvPr>
            <p:ph type="title"/>
          </p:nvPr>
        </p:nvSpPr>
        <p:spPr>
          <a:xfrm rot="16200000">
            <a:off x="-2082799" y="2305050"/>
            <a:ext cx="4737100" cy="460375"/>
          </a:xfrm>
        </p:spPr>
        <p:txBody>
          <a:bodyPr/>
          <a:lstStyle/>
          <a:p>
            <a:r>
              <a:rPr lang="en-US" dirty="0" smtClean="0">
                <a:latin typeface="Open Sans" charset="0"/>
                <a:ea typeface="ＭＳ Ｐゴシック" charset="0"/>
                <a:cs typeface="Open Sans" charset="0"/>
              </a:rPr>
              <a:t>Git battle map</a:t>
            </a:r>
            <a:endParaRPr lang="en-US" dirty="0">
              <a:latin typeface="Open Sans" charset="0"/>
              <a:ea typeface="ＭＳ Ｐゴシック" charset="0"/>
              <a:cs typeface="Open Sans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885246" y="1244217"/>
            <a:ext cx="1315696" cy="0"/>
          </a:xfrm>
          <a:prstGeom prst="straightConnector1">
            <a:avLst/>
          </a:prstGeom>
          <a:ln w="12700">
            <a:solidFill>
              <a:srgbClr val="1F914D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cxnSpLocks noChangeShapeType="1"/>
          </p:cNvCxnSpPr>
          <p:nvPr/>
        </p:nvCxnSpPr>
        <p:spPr bwMode="auto">
          <a:xfrm flipH="1">
            <a:off x="1885641" y="2843403"/>
            <a:ext cx="3464586" cy="350253"/>
          </a:xfrm>
          <a:prstGeom prst="straightConnector1">
            <a:avLst/>
          </a:prstGeom>
          <a:noFill/>
          <a:ln w="12700">
            <a:solidFill>
              <a:srgbClr val="1F914D"/>
            </a:solidFill>
            <a:prstDash val="solid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" name="Straight Arrow Connector 30"/>
          <p:cNvCxnSpPr>
            <a:cxnSpLocks noChangeShapeType="1"/>
          </p:cNvCxnSpPr>
          <p:nvPr/>
        </p:nvCxnSpPr>
        <p:spPr bwMode="auto">
          <a:xfrm flipH="1">
            <a:off x="6188969" y="2116276"/>
            <a:ext cx="1047750" cy="9525"/>
          </a:xfrm>
          <a:prstGeom prst="straightConnector1">
            <a:avLst/>
          </a:prstGeom>
          <a:noFill/>
          <a:ln w="25400">
            <a:solidFill>
              <a:srgbClr val="1F914D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" name="Straight Arrow Connector 33"/>
          <p:cNvCxnSpPr>
            <a:cxnSpLocks noChangeShapeType="1"/>
          </p:cNvCxnSpPr>
          <p:nvPr/>
        </p:nvCxnSpPr>
        <p:spPr bwMode="auto">
          <a:xfrm>
            <a:off x="6194697" y="1682087"/>
            <a:ext cx="1058294" cy="9088"/>
          </a:xfrm>
          <a:prstGeom prst="straightConnector1">
            <a:avLst/>
          </a:prstGeom>
          <a:noFill/>
          <a:ln w="25400">
            <a:solidFill>
              <a:srgbClr val="1F914D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Rounded Rectangle 5"/>
          <p:cNvSpPr/>
          <p:nvPr/>
        </p:nvSpPr>
        <p:spPr>
          <a:xfrm>
            <a:off x="5232251" y="856605"/>
            <a:ext cx="965000" cy="2070582"/>
          </a:xfrm>
          <a:prstGeom prst="roundRect">
            <a:avLst/>
          </a:prstGeom>
          <a:solidFill>
            <a:srgbClr val="00800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>
              <a:defRPr/>
            </a:pPr>
            <a:r>
              <a:rPr lang="en-US" i="1" dirty="0" smtClean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local .git</a:t>
            </a:r>
          </a:p>
          <a:p>
            <a:pPr algn="ctr">
              <a:defRPr/>
            </a:pPr>
            <a:endParaRPr lang="en-US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 flipH="1">
            <a:off x="1875901" y="1590177"/>
            <a:ext cx="1343321" cy="0"/>
          </a:xfrm>
          <a:prstGeom prst="straightConnector1">
            <a:avLst/>
          </a:prstGeom>
          <a:ln w="12700">
            <a:solidFill>
              <a:srgbClr val="1F914D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cxnSpLocks noChangeShapeType="1"/>
          </p:cNvCxnSpPr>
          <p:nvPr/>
        </p:nvCxnSpPr>
        <p:spPr bwMode="auto">
          <a:xfrm flipH="1">
            <a:off x="1874449" y="633708"/>
            <a:ext cx="5437306" cy="0"/>
          </a:xfrm>
          <a:prstGeom prst="straightConnector1">
            <a:avLst/>
          </a:prstGeom>
          <a:noFill/>
          <a:ln w="25400">
            <a:solidFill>
              <a:srgbClr val="1F914D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7" name="Left Brace 56"/>
          <p:cNvSpPr/>
          <p:nvPr/>
        </p:nvSpPr>
        <p:spPr>
          <a:xfrm rot="5400000">
            <a:off x="3972776" y="-2772123"/>
            <a:ext cx="242242" cy="6275619"/>
          </a:xfrm>
          <a:prstGeom prst="leftBrace">
            <a:avLst/>
          </a:prstGeom>
          <a:ln>
            <a:solidFill>
              <a:schemeClr val="bg1">
                <a:lumMod val="75000"/>
              </a:schemeClr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1000">
              <a:latin typeface="Open Sans" charset="0"/>
              <a:ea typeface="ＭＳ Ｐゴシック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6131833" y="1661327"/>
            <a:ext cx="971702" cy="2555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>
              <a:defRPr/>
            </a:pPr>
            <a:r>
              <a:rPr lang="en-US" dirty="0">
                <a:solidFill>
                  <a:schemeClr val="accent2"/>
                </a:solidFill>
                <a:latin typeface="Open Sans"/>
              </a:rPr>
              <a:t>.gitignore</a:t>
            </a:r>
          </a:p>
        </p:txBody>
      </p:sp>
      <p:cxnSp>
        <p:nvCxnSpPr>
          <p:cNvPr id="81" name="Straight Arrow Connector 80"/>
          <p:cNvCxnSpPr>
            <a:cxnSpLocks noChangeShapeType="1"/>
          </p:cNvCxnSpPr>
          <p:nvPr/>
        </p:nvCxnSpPr>
        <p:spPr bwMode="auto">
          <a:xfrm>
            <a:off x="3535008" y="1611847"/>
            <a:ext cx="0" cy="991211"/>
          </a:xfrm>
          <a:prstGeom prst="straightConnector1">
            <a:avLst/>
          </a:prstGeom>
          <a:noFill/>
          <a:ln w="12700">
            <a:solidFill>
              <a:srgbClr val="1F914D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3" name="Straight Arrow Connector 82"/>
          <p:cNvCxnSpPr>
            <a:cxnSpLocks noChangeShapeType="1"/>
          </p:cNvCxnSpPr>
          <p:nvPr/>
        </p:nvCxnSpPr>
        <p:spPr bwMode="auto">
          <a:xfrm flipV="1">
            <a:off x="3621393" y="1658081"/>
            <a:ext cx="0" cy="911224"/>
          </a:xfrm>
          <a:prstGeom prst="straightConnector1">
            <a:avLst/>
          </a:prstGeom>
          <a:noFill/>
          <a:ln w="12700">
            <a:solidFill>
              <a:srgbClr val="1F914D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" name="Rounded Rectangle 3"/>
          <p:cNvSpPr/>
          <p:nvPr/>
        </p:nvSpPr>
        <p:spPr>
          <a:xfrm>
            <a:off x="993465" y="587351"/>
            <a:ext cx="892175" cy="2946836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>
              <a:defRPr/>
            </a:pPr>
            <a:endParaRPr lang="en-US" sz="1200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  <a:p>
            <a:pPr algn="ctr">
              <a:defRPr/>
            </a:pPr>
            <a:r>
              <a:rPr lang="en-US" sz="1200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Working</a:t>
            </a:r>
            <a:r>
              <a:rPr lang="en-US" sz="1200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 </a:t>
            </a:r>
            <a:r>
              <a:rPr lang="en-US" sz="1200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directory</a:t>
            </a:r>
          </a:p>
          <a:p>
            <a:pPr algn="ctr">
              <a:defRPr/>
            </a:pPr>
            <a:r>
              <a:rPr lang="en-US" sz="1200" i="1" dirty="0" smtClean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tree</a:t>
            </a:r>
          </a:p>
          <a:p>
            <a:pPr algn="ctr">
              <a:defRPr/>
            </a:pPr>
            <a:endParaRPr lang="en-US" sz="1200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</p:txBody>
      </p:sp>
      <p:sp>
        <p:nvSpPr>
          <p:cNvPr id="80" name="Rounded Rectangle 79"/>
          <p:cNvSpPr/>
          <p:nvPr/>
        </p:nvSpPr>
        <p:spPr>
          <a:xfrm>
            <a:off x="3084013" y="2607875"/>
            <a:ext cx="772354" cy="270111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i="1" dirty="0" smtClean="0">
                <a:solidFill>
                  <a:schemeClr val="bg1"/>
                </a:solidFill>
                <a:latin typeface="Open Sans"/>
              </a:rPr>
              <a:t>stash</a:t>
            </a:r>
            <a:endParaRPr lang="en-US" i="1" dirty="0">
              <a:solidFill>
                <a:schemeClr val="bg1"/>
              </a:solidFill>
              <a:latin typeface="Open Sans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6658433" y="2216508"/>
            <a:ext cx="62068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050" b="1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merge</a:t>
            </a:r>
            <a:endParaRPr lang="en-US" sz="1050" b="1" dirty="0">
              <a:solidFill>
                <a:srgbClr val="008000"/>
              </a:solidFill>
              <a:latin typeface="Open Sans"/>
              <a:ea typeface="+mn-ea"/>
              <a:cs typeface="+mn-cs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800104" y="3389725"/>
            <a:ext cx="2452912" cy="17312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sz="525" dirty="0" smtClean="0">
                <a:solidFill>
                  <a:srgbClr val="BFBFBF"/>
                </a:solidFill>
                <a:latin typeface="Open Sans"/>
                <a:ea typeface="+mn-ea"/>
                <a:cs typeface="+mn-cs"/>
              </a:rPr>
              <a:t>git-commands-v05.pptx @</a:t>
            </a:r>
            <a:r>
              <a:rPr lang="en-US" sz="525" dirty="0">
                <a:solidFill>
                  <a:srgbClr val="BFBFBF"/>
                </a:solidFill>
                <a:latin typeface="Open Sans"/>
                <a:ea typeface="+mn-ea"/>
                <a:cs typeface="+mn-cs"/>
              </a:rPr>
              <a:t>Copyright Wilson Mar </a:t>
            </a:r>
            <a:r>
              <a:rPr lang="en-US" sz="525" dirty="0" smtClean="0">
                <a:solidFill>
                  <a:srgbClr val="BFBFBF"/>
                </a:solidFill>
                <a:latin typeface="Open Sans"/>
                <a:ea typeface="+mn-ea"/>
                <a:cs typeface="+mn-cs"/>
              </a:rPr>
              <a:t>2016. All </a:t>
            </a:r>
            <a:r>
              <a:rPr lang="en-US" sz="525" dirty="0">
                <a:solidFill>
                  <a:srgbClr val="BFBFBF"/>
                </a:solidFill>
                <a:latin typeface="Open Sans"/>
                <a:ea typeface="+mn-ea"/>
                <a:cs typeface="+mn-cs"/>
              </a:rPr>
              <a:t>rights reserved.</a:t>
            </a:r>
          </a:p>
        </p:txBody>
      </p:sp>
      <p:sp>
        <p:nvSpPr>
          <p:cNvPr id="85" name="TextBox 84"/>
          <p:cNvSpPr txBox="1">
            <a:spLocks noChangeArrowheads="1"/>
          </p:cNvSpPr>
          <p:nvPr/>
        </p:nvSpPr>
        <p:spPr bwMode="auto">
          <a:xfrm>
            <a:off x="3287652" y="574908"/>
            <a:ext cx="96857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FF6600"/>
                </a:solidFill>
                <a:latin typeface="Open Sans" charset="0"/>
              </a:rPr>
              <a:t>staged?</a:t>
            </a:r>
            <a:endParaRPr lang="en-US" b="1" dirty="0">
              <a:solidFill>
                <a:srgbClr val="FF6600"/>
              </a:solidFill>
              <a:latin typeface="Open Sans" charset="0"/>
            </a:endParaRPr>
          </a:p>
        </p:txBody>
      </p:sp>
      <p:sp>
        <p:nvSpPr>
          <p:cNvPr id="86" name="TextBox 85"/>
          <p:cNvSpPr txBox="1">
            <a:spLocks noChangeArrowheads="1"/>
          </p:cNvSpPr>
          <p:nvPr/>
        </p:nvSpPr>
        <p:spPr bwMode="auto">
          <a:xfrm>
            <a:off x="1850930" y="610188"/>
            <a:ext cx="102340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FF6600"/>
                </a:solidFill>
                <a:latin typeface="Open Sans" charset="0"/>
              </a:rPr>
              <a:t>modified?</a:t>
            </a:r>
            <a:endParaRPr lang="en-US" b="1" dirty="0">
              <a:solidFill>
                <a:srgbClr val="FF6600"/>
              </a:solidFill>
              <a:latin typeface="Open Sans" charset="0"/>
            </a:endParaRPr>
          </a:p>
        </p:txBody>
      </p:sp>
      <p:sp>
        <p:nvSpPr>
          <p:cNvPr id="67" name="Rounded Rectangle 66"/>
          <p:cNvSpPr/>
          <p:nvPr/>
        </p:nvSpPr>
        <p:spPr>
          <a:xfrm>
            <a:off x="6109844" y="147224"/>
            <a:ext cx="1022029" cy="242887"/>
          </a:xfrm>
          <a:prstGeom prst="roundRect">
            <a:avLst/>
          </a:prstGeom>
          <a:solidFill>
            <a:srgbClr val="00800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i="1" dirty="0" smtClean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Git client</a:t>
            </a:r>
            <a:endParaRPr lang="en-US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</p:txBody>
      </p:sp>
      <p:sp>
        <p:nvSpPr>
          <p:cNvPr id="95" name="Rounded Rectangle 94"/>
          <p:cNvSpPr/>
          <p:nvPr/>
        </p:nvSpPr>
        <p:spPr>
          <a:xfrm>
            <a:off x="7241257" y="485131"/>
            <a:ext cx="950983" cy="1784350"/>
          </a:xfrm>
          <a:prstGeom prst="roundRect">
            <a:avLst/>
          </a:prstGeom>
          <a:solidFill>
            <a:srgbClr val="99CC0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>
              <a:defRPr/>
            </a:pPr>
            <a:r>
              <a:rPr lang="en-US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your</a:t>
            </a:r>
            <a:br>
              <a:rPr lang="en-US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</a:br>
            <a:r>
              <a:rPr lang="en-US" i="1" dirty="0" smtClean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repo (on</a:t>
            </a:r>
          </a:p>
          <a:p>
            <a:pPr algn="ctr">
              <a:defRPr/>
            </a:pPr>
            <a:r>
              <a:rPr lang="en-US" i="1" dirty="0" smtClean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GitHub</a:t>
            </a:r>
            <a:br>
              <a:rPr lang="en-US" i="1" dirty="0" smtClean="0">
                <a:solidFill>
                  <a:schemeClr val="bg1"/>
                </a:solidFill>
                <a:latin typeface="Open Sans" charset="0"/>
                <a:ea typeface="ＭＳ Ｐゴシック" charset="0"/>
              </a:rPr>
            </a:br>
            <a:r>
              <a:rPr lang="en-US" i="1" dirty="0" smtClean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.com)</a:t>
            </a:r>
            <a:endParaRPr lang="en-US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  <a:p>
            <a:pPr algn="ctr">
              <a:defRPr/>
            </a:pPr>
            <a:endParaRPr lang="en-US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  <a:p>
            <a:pPr algn="ctr">
              <a:defRPr/>
            </a:pPr>
            <a:endParaRPr lang="en-US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  <a:p>
            <a:pPr algn="ctr">
              <a:defRPr/>
            </a:pPr>
            <a:endParaRPr lang="en-US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</p:txBody>
      </p:sp>
      <p:sp>
        <p:nvSpPr>
          <p:cNvPr id="97" name="Rectangle 96"/>
          <p:cNvSpPr>
            <a:spLocks noChangeArrowheads="1"/>
          </p:cNvSpPr>
          <p:nvPr/>
        </p:nvSpPr>
        <p:spPr bwMode="auto">
          <a:xfrm>
            <a:off x="5026936" y="90676"/>
            <a:ext cx="112082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dirty="0" smtClean="0">
                <a:solidFill>
                  <a:schemeClr val="accent2"/>
                </a:solidFill>
                <a:latin typeface="Open Sans" charset="0"/>
              </a:rPr>
              <a:t>~/.gitconfig</a:t>
            </a:r>
            <a:endParaRPr lang="en-US" dirty="0">
              <a:solidFill>
                <a:schemeClr val="accent2"/>
              </a:solidFill>
              <a:latin typeface="Open Sans" charset="0"/>
            </a:endParaRPr>
          </a:p>
        </p:txBody>
      </p:sp>
      <p:cxnSp>
        <p:nvCxnSpPr>
          <p:cNvPr id="94" name="Straight Arrow Connector 93"/>
          <p:cNvCxnSpPr>
            <a:cxnSpLocks noChangeShapeType="1"/>
          </p:cNvCxnSpPr>
          <p:nvPr/>
        </p:nvCxnSpPr>
        <p:spPr bwMode="auto">
          <a:xfrm flipH="1" flipV="1">
            <a:off x="8019715" y="2280594"/>
            <a:ext cx="11112" cy="551112"/>
          </a:xfrm>
          <a:prstGeom prst="straightConnector1">
            <a:avLst/>
          </a:prstGeom>
          <a:noFill/>
          <a:ln w="25400">
            <a:solidFill>
              <a:srgbClr val="99CC00"/>
            </a:solidFill>
            <a:round/>
            <a:headEnd/>
            <a:tailEnd type="triangle" w="lg" len="lg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0" name="Straight Arrow Connector 99"/>
          <p:cNvCxnSpPr>
            <a:cxnSpLocks noChangeShapeType="1"/>
          </p:cNvCxnSpPr>
          <p:nvPr/>
        </p:nvCxnSpPr>
        <p:spPr bwMode="auto">
          <a:xfrm>
            <a:off x="7883484" y="2201335"/>
            <a:ext cx="9276" cy="595028"/>
          </a:xfrm>
          <a:prstGeom prst="straightConnector1">
            <a:avLst/>
          </a:prstGeom>
          <a:noFill/>
          <a:ln w="25400">
            <a:solidFill>
              <a:srgbClr val="99CC00"/>
            </a:solidFill>
            <a:round/>
            <a:headEnd/>
            <a:tailEnd type="triangle" w="lg" len="lg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2" name="TextBox 111"/>
          <p:cNvSpPr txBox="1">
            <a:spLocks noChangeArrowheads="1"/>
          </p:cNvSpPr>
          <p:nvPr/>
        </p:nvSpPr>
        <p:spPr bwMode="auto">
          <a:xfrm>
            <a:off x="956087" y="325073"/>
            <a:ext cx="117227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dirty="0" smtClean="0">
                <a:solidFill>
                  <a:srgbClr val="FF6600"/>
                </a:solidFill>
                <a:latin typeface="Open Sans" charset="0"/>
              </a:rPr>
              <a:t>untracked</a:t>
            </a:r>
            <a:r>
              <a:rPr lang="en-US" dirty="0">
                <a:solidFill>
                  <a:srgbClr val="FF6600"/>
                </a:solidFill>
                <a:latin typeface="Open Sans" charset="0"/>
              </a:rPr>
              <a:t>?</a:t>
            </a:r>
            <a:endParaRPr lang="en-US" b="1" dirty="0">
              <a:solidFill>
                <a:srgbClr val="FF6600"/>
              </a:solidFill>
              <a:latin typeface="Open Sans" charset="0"/>
            </a:endParaRPr>
          </a:p>
        </p:txBody>
      </p:sp>
      <p:cxnSp>
        <p:nvCxnSpPr>
          <p:cNvPr id="113" name="Straight Arrow Connector 112"/>
          <p:cNvCxnSpPr>
            <a:cxnSpLocks noChangeShapeType="1"/>
          </p:cNvCxnSpPr>
          <p:nvPr/>
        </p:nvCxnSpPr>
        <p:spPr bwMode="auto">
          <a:xfrm flipH="1">
            <a:off x="1885641" y="3392219"/>
            <a:ext cx="5466742" cy="0"/>
          </a:xfrm>
          <a:prstGeom prst="straightConnector1">
            <a:avLst/>
          </a:prstGeom>
          <a:noFill/>
          <a:ln w="25400">
            <a:solidFill>
              <a:srgbClr val="1F914D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9" name="Rounded Rectangle 78"/>
          <p:cNvSpPr/>
          <p:nvPr/>
        </p:nvSpPr>
        <p:spPr>
          <a:xfrm>
            <a:off x="7241257" y="2831706"/>
            <a:ext cx="1051247" cy="723900"/>
          </a:xfrm>
          <a:prstGeom prst="roundRect">
            <a:avLst/>
          </a:prstGeom>
          <a:solidFill>
            <a:srgbClr val="99CC0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en-US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/>
            </a:r>
            <a:br>
              <a:rPr lang="en-US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</a:br>
            <a:r>
              <a:rPr lang="en-US" i="1" dirty="0" smtClean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GitHub</a:t>
            </a:r>
            <a:r>
              <a:rPr lang="en-US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/>
            </a:r>
            <a:br>
              <a:rPr lang="en-US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</a:br>
            <a:r>
              <a:rPr lang="en-US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 repo</a:t>
            </a:r>
          </a:p>
          <a:p>
            <a:pPr algn="ctr">
              <a:defRPr/>
            </a:pPr>
            <a:endParaRPr lang="en-US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  <a:p>
            <a:pPr algn="ctr">
              <a:defRPr/>
            </a:pPr>
            <a:endParaRPr lang="en-US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</p:txBody>
      </p:sp>
      <p:cxnSp>
        <p:nvCxnSpPr>
          <p:cNvPr id="117" name="Straight Arrow Connector 116"/>
          <p:cNvCxnSpPr>
            <a:cxnSpLocks noChangeShapeType="1"/>
            <a:endCxn id="80" idx="1"/>
          </p:cNvCxnSpPr>
          <p:nvPr/>
        </p:nvCxnSpPr>
        <p:spPr bwMode="auto">
          <a:xfrm>
            <a:off x="1838250" y="2742082"/>
            <a:ext cx="1245763" cy="849"/>
          </a:xfrm>
          <a:prstGeom prst="straightConnector1">
            <a:avLst/>
          </a:prstGeom>
          <a:noFill/>
          <a:ln w="12700">
            <a:solidFill>
              <a:srgbClr val="1F914D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4" name="Rectangle 123"/>
          <p:cNvSpPr>
            <a:spLocks noChangeArrowheads="1"/>
          </p:cNvSpPr>
          <p:nvPr/>
        </p:nvSpPr>
        <p:spPr bwMode="auto">
          <a:xfrm>
            <a:off x="4863346" y="331911"/>
            <a:ext cx="226215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dirty="0" smtClean="0">
                <a:latin typeface="Open Sans" charset="0"/>
              </a:rPr>
              <a:t>~/.ssh/config, id_rsa_pub</a:t>
            </a:r>
            <a:endParaRPr lang="en-US" dirty="0">
              <a:latin typeface="Open Sans" charset="0"/>
            </a:endParaRPr>
          </a:p>
        </p:txBody>
      </p:sp>
      <p:cxnSp>
        <p:nvCxnSpPr>
          <p:cNvPr id="123" name="Straight Arrow Connector 122"/>
          <p:cNvCxnSpPr>
            <a:cxnSpLocks noChangeShapeType="1"/>
          </p:cNvCxnSpPr>
          <p:nvPr/>
        </p:nvCxnSpPr>
        <p:spPr bwMode="auto">
          <a:xfrm flipH="1">
            <a:off x="1850931" y="2809347"/>
            <a:ext cx="1233082" cy="1"/>
          </a:xfrm>
          <a:prstGeom prst="straightConnector1">
            <a:avLst/>
          </a:prstGeom>
          <a:noFill/>
          <a:ln w="12700">
            <a:solidFill>
              <a:srgbClr val="1F914D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4180403" y="572280"/>
            <a:ext cx="112775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dirty="0" smtClean="0">
                <a:solidFill>
                  <a:srgbClr val="FF6600"/>
                </a:solidFill>
                <a:latin typeface="Open Sans" charset="0"/>
              </a:rPr>
              <a:t>unmerged?</a:t>
            </a:r>
            <a:endParaRPr lang="en-US" b="1" dirty="0">
              <a:solidFill>
                <a:srgbClr val="FF6600"/>
              </a:solidFill>
              <a:latin typeface="Open Sans" charset="0"/>
            </a:endParaRPr>
          </a:p>
        </p:txBody>
      </p:sp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1864651" y="795206"/>
            <a:ext cx="98583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dirty="0" smtClean="0">
                <a:solidFill>
                  <a:srgbClr val="FF6600"/>
                </a:solidFill>
                <a:latin typeface="Open Sans" charset="0"/>
              </a:rPr>
              <a:t>deleted</a:t>
            </a:r>
            <a:r>
              <a:rPr lang="en-US" dirty="0">
                <a:solidFill>
                  <a:srgbClr val="FF6600"/>
                </a:solidFill>
                <a:latin typeface="Open Sans" charset="0"/>
              </a:rPr>
              <a:t>?</a:t>
            </a:r>
            <a:endParaRPr lang="en-US" b="1" dirty="0">
              <a:solidFill>
                <a:srgbClr val="FF6600"/>
              </a:solidFill>
              <a:latin typeface="Open Sans" charset="0"/>
            </a:endParaRPr>
          </a:p>
        </p:txBody>
      </p:sp>
      <p:cxnSp>
        <p:nvCxnSpPr>
          <p:cNvPr id="41" name="Straight Arrow Connector 40"/>
          <p:cNvCxnSpPr>
            <a:cxnSpLocks noChangeShapeType="1"/>
          </p:cNvCxnSpPr>
          <p:nvPr/>
        </p:nvCxnSpPr>
        <p:spPr bwMode="auto">
          <a:xfrm flipH="1">
            <a:off x="1874449" y="1130771"/>
            <a:ext cx="1320988" cy="0"/>
          </a:xfrm>
          <a:prstGeom prst="straightConnector1">
            <a:avLst/>
          </a:prstGeom>
          <a:noFill/>
          <a:ln w="12700">
            <a:solidFill>
              <a:srgbClr val="1F914D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" name="Straight Arrow Connector 41"/>
          <p:cNvCxnSpPr/>
          <p:nvPr/>
        </p:nvCxnSpPr>
        <p:spPr>
          <a:xfrm>
            <a:off x="3981997" y="1113480"/>
            <a:ext cx="1268412" cy="3175"/>
          </a:xfrm>
          <a:prstGeom prst="straightConnector1">
            <a:avLst/>
          </a:prstGeom>
          <a:ln w="12700">
            <a:solidFill>
              <a:srgbClr val="1F914D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3200942" y="1040824"/>
            <a:ext cx="963071" cy="681490"/>
          </a:xfrm>
          <a:prstGeom prst="roundRect">
            <a:avLst/>
          </a:prstGeom>
          <a:solidFill>
            <a:srgbClr val="00800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i="1" dirty="0">
                <a:solidFill>
                  <a:schemeClr val="bg1"/>
                </a:solidFill>
                <a:latin typeface="Open Sans"/>
              </a:rPr>
              <a:t>staging</a:t>
            </a:r>
            <a:br>
              <a:rPr lang="en-US" i="1" dirty="0">
                <a:solidFill>
                  <a:schemeClr val="bg1"/>
                </a:solidFill>
                <a:latin typeface="Open Sans"/>
              </a:rPr>
            </a:br>
            <a:r>
              <a:rPr lang="en-US" i="1" dirty="0">
                <a:solidFill>
                  <a:schemeClr val="bg1"/>
                </a:solidFill>
                <a:latin typeface="Open Sans"/>
              </a:rPr>
              <a:t>/ index</a:t>
            </a:r>
          </a:p>
          <a:p>
            <a:pPr algn="ctr">
              <a:defRPr/>
            </a:pPr>
            <a:r>
              <a:rPr lang="en-US" i="1" dirty="0">
                <a:solidFill>
                  <a:schemeClr val="bg1"/>
                </a:solidFill>
                <a:latin typeface="Open Sans"/>
              </a:rPr>
              <a:t>/ cache</a:t>
            </a:r>
          </a:p>
        </p:txBody>
      </p:sp>
    </p:spTree>
    <p:extLst>
      <p:ext uri="{BB962C8B-B14F-4D97-AF65-F5344CB8AC3E}">
        <p14:creationId xmlns:p14="http://schemas.microsoft.com/office/powerpoint/2010/main" val="840798777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7" grpId="0" animBg="1"/>
      <p:bldP spid="58" grpId="0"/>
      <p:bldP spid="4" grpId="0" animBg="1"/>
      <p:bldP spid="80" grpId="0" animBg="1"/>
      <p:bldP spid="85" grpId="0"/>
      <p:bldP spid="86" grpId="0"/>
      <p:bldP spid="67" grpId="0" animBg="1"/>
      <p:bldP spid="95" grpId="0" animBg="1"/>
      <p:bldP spid="97" grpId="0"/>
      <p:bldP spid="112" grpId="0"/>
      <p:bldP spid="79" grpId="0" animBg="1"/>
      <p:bldP spid="124" grpId="0"/>
      <p:bldP spid="38" grpId="0"/>
      <p:bldP spid="40" grpId="0"/>
      <p:bldP spid="4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 rot="16200000">
            <a:off x="-2082799" y="2305050"/>
            <a:ext cx="4737100" cy="460375"/>
          </a:xfrm>
        </p:spPr>
        <p:txBody>
          <a:bodyPr/>
          <a:lstStyle/>
          <a:p>
            <a:r>
              <a:rPr lang="en-US" dirty="0" smtClean="0">
                <a:latin typeface="Open Sans" charset="0"/>
                <a:ea typeface="ＭＳ Ｐゴシック" charset="0"/>
                <a:cs typeface="Open Sans" charset="0"/>
              </a:rPr>
              <a:t>Basic action verbs</a:t>
            </a:r>
            <a:endParaRPr lang="en-US" dirty="0">
              <a:latin typeface="Open Sans" charset="0"/>
              <a:ea typeface="ＭＳ Ｐゴシック" charset="0"/>
              <a:cs typeface="Open Sans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64131" y="4711275"/>
            <a:ext cx="789151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dirty="0"/>
              <a:t>http://zeroturnaround.com/rebellabs/git-commands-and-best-practices-cheat-sheet/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058" y="282200"/>
            <a:ext cx="8090110" cy="3418574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6420047" y="1963908"/>
            <a:ext cx="822960" cy="31751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3033407" y="2468627"/>
            <a:ext cx="1387932" cy="31751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2222206" y="1922746"/>
            <a:ext cx="822960" cy="31751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2257098" y="511075"/>
            <a:ext cx="822960" cy="31751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4420955" y="516473"/>
            <a:ext cx="822960" cy="31751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6513732" y="521871"/>
            <a:ext cx="822960" cy="31751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6102252" y="2969161"/>
            <a:ext cx="822960" cy="20107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339759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 rot="16200000">
            <a:off x="-2082799" y="2305050"/>
            <a:ext cx="4737100" cy="460375"/>
          </a:xfrm>
        </p:spPr>
        <p:txBody>
          <a:bodyPr/>
          <a:lstStyle/>
          <a:p>
            <a:r>
              <a:rPr lang="en-US" dirty="0" smtClean="0">
                <a:latin typeface="Open Sans" charset="0"/>
                <a:ea typeface="ＭＳ Ｐゴシック" charset="0"/>
                <a:cs typeface="Open Sans" charset="0"/>
              </a:rPr>
              <a:t>Basic workflows</a:t>
            </a:r>
            <a:endParaRPr lang="en-US" dirty="0">
              <a:latin typeface="Open Sans" charset="0"/>
              <a:ea typeface="ＭＳ Ｐゴシック" charset="0"/>
              <a:cs typeface="Open Sans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64131" y="4711275"/>
            <a:ext cx="789151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dirty="0">
                <a:latin typeface="Open Sans Light"/>
                <a:cs typeface="Open Sans Light"/>
              </a:rPr>
              <a:t>https://github.com/skwp/git-workflows-book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1500" y="-489087"/>
            <a:ext cx="543741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342182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3" name="Straight Arrow Connector 122"/>
          <p:cNvCxnSpPr>
            <a:cxnSpLocks noChangeShapeType="1"/>
          </p:cNvCxnSpPr>
          <p:nvPr/>
        </p:nvCxnSpPr>
        <p:spPr bwMode="auto">
          <a:xfrm flipH="1">
            <a:off x="1878091" y="2864364"/>
            <a:ext cx="1233082" cy="1"/>
          </a:xfrm>
          <a:prstGeom prst="straightConnector1">
            <a:avLst/>
          </a:prstGeom>
          <a:noFill/>
          <a:ln w="12700">
            <a:solidFill>
              <a:srgbClr val="1F914D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7" name="Straight Arrow Connector 116"/>
          <p:cNvCxnSpPr>
            <a:cxnSpLocks noChangeShapeType="1"/>
          </p:cNvCxnSpPr>
          <p:nvPr/>
        </p:nvCxnSpPr>
        <p:spPr bwMode="auto">
          <a:xfrm>
            <a:off x="1841890" y="2932009"/>
            <a:ext cx="1245763" cy="849"/>
          </a:xfrm>
          <a:prstGeom prst="straightConnector1">
            <a:avLst/>
          </a:prstGeom>
          <a:noFill/>
          <a:ln w="12700">
            <a:solidFill>
              <a:srgbClr val="1F914D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4" name="Straight Arrow Connector 133"/>
          <p:cNvCxnSpPr>
            <a:cxnSpLocks noChangeShapeType="1"/>
          </p:cNvCxnSpPr>
          <p:nvPr/>
        </p:nvCxnSpPr>
        <p:spPr bwMode="auto">
          <a:xfrm flipH="1">
            <a:off x="6195704" y="2240453"/>
            <a:ext cx="1137923" cy="9525"/>
          </a:xfrm>
          <a:prstGeom prst="straightConnector1">
            <a:avLst/>
          </a:prstGeom>
          <a:noFill/>
          <a:ln w="25400">
            <a:solidFill>
              <a:srgbClr val="1F914D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9" name="Straight Arrow Connector 128"/>
          <p:cNvCxnSpPr>
            <a:cxnSpLocks noChangeShapeType="1"/>
          </p:cNvCxnSpPr>
          <p:nvPr/>
        </p:nvCxnSpPr>
        <p:spPr bwMode="auto">
          <a:xfrm>
            <a:off x="6185971" y="1730240"/>
            <a:ext cx="1058294" cy="9088"/>
          </a:xfrm>
          <a:prstGeom prst="straightConnector1">
            <a:avLst/>
          </a:prstGeom>
          <a:noFill/>
          <a:ln w="25400">
            <a:solidFill>
              <a:srgbClr val="1F914D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9" name="Straight Arrow Connector 118"/>
          <p:cNvCxnSpPr/>
          <p:nvPr/>
        </p:nvCxnSpPr>
        <p:spPr>
          <a:xfrm flipH="1">
            <a:off x="4152601" y="1676947"/>
            <a:ext cx="1343321" cy="0"/>
          </a:xfrm>
          <a:prstGeom prst="straightConnector1">
            <a:avLst/>
          </a:prstGeom>
          <a:ln w="12700">
            <a:solidFill>
              <a:srgbClr val="1F914D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3535008" y="1641192"/>
            <a:ext cx="171859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reset –hard HEAD</a:t>
            </a:r>
            <a:endParaRPr lang="en-US" dirty="0">
              <a:solidFill>
                <a:srgbClr val="008000"/>
              </a:solidFill>
              <a:latin typeface="Open Sans"/>
              <a:ea typeface="+mn-ea"/>
              <a:cs typeface="+mn-cs"/>
            </a:endParaRPr>
          </a:p>
        </p:txBody>
      </p:sp>
      <p:cxnSp>
        <p:nvCxnSpPr>
          <p:cNvPr id="114" name="Straight Arrow Connector 113"/>
          <p:cNvCxnSpPr>
            <a:cxnSpLocks noChangeShapeType="1"/>
          </p:cNvCxnSpPr>
          <p:nvPr/>
        </p:nvCxnSpPr>
        <p:spPr bwMode="auto">
          <a:xfrm flipH="1">
            <a:off x="6188412" y="1232938"/>
            <a:ext cx="1138237" cy="4469"/>
          </a:xfrm>
          <a:prstGeom prst="straightConnector1">
            <a:avLst/>
          </a:prstGeom>
          <a:noFill/>
          <a:ln w="25400">
            <a:solidFill>
              <a:srgbClr val="1F914D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" name="Straight Arrow Connector 91"/>
          <p:cNvCxnSpPr>
            <a:cxnSpLocks noChangeShapeType="1"/>
            <a:stCxn id="79" idx="1"/>
          </p:cNvCxnSpPr>
          <p:nvPr/>
        </p:nvCxnSpPr>
        <p:spPr bwMode="auto">
          <a:xfrm flipH="1" flipV="1">
            <a:off x="6188412" y="2836852"/>
            <a:ext cx="1052845" cy="451574"/>
          </a:xfrm>
          <a:prstGeom prst="straightConnector1">
            <a:avLst/>
          </a:prstGeom>
          <a:noFill/>
          <a:ln w="25400">
            <a:solidFill>
              <a:srgbClr val="1F914D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4" name="Straight Arrow Connector 73"/>
          <p:cNvCxnSpPr>
            <a:cxnSpLocks noChangeShapeType="1"/>
          </p:cNvCxnSpPr>
          <p:nvPr/>
        </p:nvCxnSpPr>
        <p:spPr bwMode="auto">
          <a:xfrm flipH="1">
            <a:off x="1874449" y="1130771"/>
            <a:ext cx="1320988" cy="0"/>
          </a:xfrm>
          <a:prstGeom prst="straightConnector1">
            <a:avLst/>
          </a:prstGeom>
          <a:noFill/>
          <a:ln w="12700">
            <a:solidFill>
              <a:srgbClr val="1F914D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891" name="Title 1"/>
          <p:cNvSpPr>
            <a:spLocks noGrp="1"/>
          </p:cNvSpPr>
          <p:nvPr>
            <p:ph type="title"/>
          </p:nvPr>
        </p:nvSpPr>
        <p:spPr>
          <a:xfrm rot="16200000">
            <a:off x="-2082799" y="2305050"/>
            <a:ext cx="4737100" cy="460375"/>
          </a:xfrm>
        </p:spPr>
        <p:txBody>
          <a:bodyPr/>
          <a:lstStyle/>
          <a:p>
            <a:r>
              <a:rPr lang="en-US" dirty="0" smtClean="0">
                <a:latin typeface="Open Sans" charset="0"/>
                <a:ea typeface="ＭＳ Ｐゴシック" charset="0"/>
                <a:cs typeface="Open Sans" charset="0"/>
              </a:rPr>
              <a:t>Git command map</a:t>
            </a:r>
            <a:endParaRPr lang="en-US" dirty="0">
              <a:latin typeface="Open Sans" charset="0"/>
              <a:ea typeface="ＭＳ Ｐゴシック" charset="0"/>
              <a:cs typeface="Open Sans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885246" y="1338987"/>
            <a:ext cx="1315696" cy="0"/>
          </a:xfrm>
          <a:prstGeom prst="straightConnector1">
            <a:avLst/>
          </a:prstGeom>
          <a:ln w="12700">
            <a:solidFill>
              <a:srgbClr val="1F914D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983605" y="1096091"/>
            <a:ext cx="108659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b="1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add</a:t>
            </a:r>
            <a:r>
              <a:rPr lang="en-US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 </a:t>
            </a:r>
            <a:r>
              <a:rPr lang="en-US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. –A -</a:t>
            </a:r>
            <a:r>
              <a:rPr lang="en-US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p</a:t>
            </a:r>
            <a:endParaRPr lang="en-US" dirty="0">
              <a:solidFill>
                <a:srgbClr val="008000"/>
              </a:solidFill>
              <a:latin typeface="Open Sans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129353" y="831761"/>
            <a:ext cx="121273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b="1" u="sng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c</a:t>
            </a:r>
            <a:r>
              <a:rPr lang="en-US" b="1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ommit</a:t>
            </a:r>
            <a:r>
              <a:rPr lang="en-US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 -m</a:t>
            </a:r>
            <a:endParaRPr lang="en-US" dirty="0">
              <a:solidFill>
                <a:srgbClr val="008000"/>
              </a:solidFill>
              <a:latin typeface="Open Sans"/>
              <a:ea typeface="+mn-ea"/>
              <a:cs typeface="+mn-c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149172" y="1429763"/>
            <a:ext cx="103632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b="1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push</a:t>
            </a:r>
            <a:r>
              <a:rPr lang="en-US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 -u</a:t>
            </a:r>
            <a:endParaRPr lang="en-US" dirty="0">
              <a:solidFill>
                <a:srgbClr val="008000"/>
              </a:solidFill>
              <a:latin typeface="Open Sans"/>
              <a:ea typeface="+mn-ea"/>
              <a:cs typeface="+mn-cs"/>
            </a:endParaRPr>
          </a:p>
        </p:txBody>
      </p:sp>
      <p:cxnSp>
        <p:nvCxnSpPr>
          <p:cNvPr id="21" name="Straight Arrow Connector 20"/>
          <p:cNvCxnSpPr>
            <a:cxnSpLocks noChangeShapeType="1"/>
          </p:cNvCxnSpPr>
          <p:nvPr/>
        </p:nvCxnSpPr>
        <p:spPr bwMode="auto">
          <a:xfrm flipH="1">
            <a:off x="1885641" y="2938173"/>
            <a:ext cx="3464586" cy="350253"/>
          </a:xfrm>
          <a:prstGeom prst="straightConnector1">
            <a:avLst/>
          </a:prstGeom>
          <a:noFill/>
          <a:ln w="12700">
            <a:solidFill>
              <a:srgbClr val="1F914D"/>
            </a:solidFill>
            <a:prstDash val="solid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5044161" y="2896268"/>
            <a:ext cx="86995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r"/>
            <a:r>
              <a:rPr lang="en-US" b="1" u="sng" dirty="0" smtClean="0">
                <a:solidFill>
                  <a:srgbClr val="008000"/>
                </a:solidFill>
                <a:latin typeface="Open Sans" charset="0"/>
              </a:rPr>
              <a:t>b</a:t>
            </a:r>
            <a:r>
              <a:rPr lang="en-US" b="1" dirty="0" smtClean="0">
                <a:solidFill>
                  <a:srgbClr val="008000"/>
                </a:solidFill>
                <a:latin typeface="Open Sans" charset="0"/>
              </a:rPr>
              <a:t>ranch</a:t>
            </a:r>
            <a:endParaRPr lang="en-US" dirty="0">
              <a:solidFill>
                <a:srgbClr val="008000"/>
              </a:solidFill>
              <a:latin typeface="Open Sans" charset="0"/>
            </a:endParaRPr>
          </a:p>
        </p:txBody>
      </p:sp>
      <p:cxnSp>
        <p:nvCxnSpPr>
          <p:cNvPr id="31" name="Straight Arrow Connector 30"/>
          <p:cNvCxnSpPr>
            <a:cxnSpLocks noChangeShapeType="1"/>
          </p:cNvCxnSpPr>
          <p:nvPr/>
        </p:nvCxnSpPr>
        <p:spPr bwMode="auto">
          <a:xfrm flipH="1">
            <a:off x="1883448" y="2285055"/>
            <a:ext cx="5456642" cy="36503"/>
          </a:xfrm>
          <a:prstGeom prst="straightConnector1">
            <a:avLst/>
          </a:prstGeom>
          <a:noFill/>
          <a:ln w="25400">
            <a:solidFill>
              <a:srgbClr val="1F914D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" name="TextBox 31"/>
          <p:cNvSpPr txBox="1"/>
          <p:nvPr/>
        </p:nvSpPr>
        <p:spPr>
          <a:xfrm>
            <a:off x="6591410" y="2220439"/>
            <a:ext cx="63099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b="1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pull</a:t>
            </a:r>
            <a:endParaRPr lang="en-US" b="1" dirty="0">
              <a:solidFill>
                <a:srgbClr val="008000"/>
              </a:solidFill>
              <a:latin typeface="Open Sans"/>
              <a:ea typeface="+mn-ea"/>
              <a:cs typeface="+mn-cs"/>
            </a:endParaRPr>
          </a:p>
        </p:txBody>
      </p:sp>
      <p:cxnSp>
        <p:nvCxnSpPr>
          <p:cNvPr id="34" name="Straight Arrow Connector 33"/>
          <p:cNvCxnSpPr>
            <a:cxnSpLocks noChangeShapeType="1"/>
          </p:cNvCxnSpPr>
          <p:nvPr/>
        </p:nvCxnSpPr>
        <p:spPr bwMode="auto">
          <a:xfrm>
            <a:off x="6131833" y="1775051"/>
            <a:ext cx="1121158" cy="10894"/>
          </a:xfrm>
          <a:prstGeom prst="straightConnector1">
            <a:avLst/>
          </a:prstGeom>
          <a:noFill/>
          <a:ln w="25400">
            <a:solidFill>
              <a:srgbClr val="1F914D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Rounded Rectangle 5"/>
          <p:cNvSpPr/>
          <p:nvPr/>
        </p:nvSpPr>
        <p:spPr>
          <a:xfrm>
            <a:off x="5232251" y="856605"/>
            <a:ext cx="965000" cy="2070582"/>
          </a:xfrm>
          <a:prstGeom prst="roundRect">
            <a:avLst/>
          </a:prstGeom>
          <a:solidFill>
            <a:srgbClr val="00800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>
              <a:defRPr/>
            </a:pPr>
            <a:r>
              <a:rPr lang="en-US" i="1" dirty="0" smtClean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local .</a:t>
            </a:r>
            <a:r>
              <a:rPr lang="en-US" i="1" dirty="0" smtClean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git</a:t>
            </a:r>
            <a:endParaRPr lang="en-US" i="1" dirty="0" smtClean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3447719" y="3095516"/>
            <a:ext cx="212275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b="1" dirty="0" smtClean="0">
                <a:solidFill>
                  <a:srgbClr val="008000"/>
                </a:solidFill>
                <a:latin typeface="Open Sans" charset="0"/>
              </a:rPr>
              <a:t>checkout –b </a:t>
            </a:r>
            <a:r>
              <a:rPr lang="en-US" i="1" dirty="0" smtClean="0">
                <a:solidFill>
                  <a:srgbClr val="008000"/>
                </a:solidFill>
                <a:latin typeface="Open Sans" charset="0"/>
              </a:rPr>
              <a:t>branch</a:t>
            </a:r>
            <a:endParaRPr lang="en-US" i="1" dirty="0">
              <a:solidFill>
                <a:srgbClr val="008000"/>
              </a:solidFill>
              <a:latin typeface="Open Sans" charset="0"/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 flipH="1">
            <a:off x="1882621" y="1684947"/>
            <a:ext cx="1343321" cy="0"/>
          </a:xfrm>
          <a:prstGeom prst="straightConnector1">
            <a:avLst/>
          </a:prstGeom>
          <a:ln w="12700">
            <a:solidFill>
              <a:srgbClr val="1F914D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203344" y="1370094"/>
            <a:ext cx="812800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b="1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revert</a:t>
            </a:r>
            <a:endParaRPr lang="en-US" b="1" dirty="0">
              <a:solidFill>
                <a:srgbClr val="008000"/>
              </a:solidFill>
              <a:latin typeface="Open Sans"/>
              <a:ea typeface="+mn-ea"/>
              <a:cs typeface="+mn-cs"/>
            </a:endParaRPr>
          </a:p>
        </p:txBody>
      </p:sp>
      <p:cxnSp>
        <p:nvCxnSpPr>
          <p:cNvPr id="39" name="Straight Arrow Connector 38"/>
          <p:cNvCxnSpPr>
            <a:cxnSpLocks noChangeShapeType="1"/>
          </p:cNvCxnSpPr>
          <p:nvPr/>
        </p:nvCxnSpPr>
        <p:spPr bwMode="auto">
          <a:xfrm flipH="1">
            <a:off x="1874449" y="633708"/>
            <a:ext cx="5437306" cy="0"/>
          </a:xfrm>
          <a:prstGeom prst="straightConnector1">
            <a:avLst/>
          </a:prstGeom>
          <a:noFill/>
          <a:ln w="25400">
            <a:solidFill>
              <a:srgbClr val="1F914D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" name="TextBox 39"/>
          <p:cNvSpPr txBox="1"/>
          <p:nvPr/>
        </p:nvSpPr>
        <p:spPr>
          <a:xfrm>
            <a:off x="6662146" y="828107"/>
            <a:ext cx="779463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b="1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clone</a:t>
            </a:r>
            <a:endParaRPr lang="en-US" b="1" dirty="0">
              <a:solidFill>
                <a:srgbClr val="008000"/>
              </a:solidFill>
              <a:latin typeface="Open Sans"/>
              <a:ea typeface="+mn-ea"/>
              <a:cs typeface="+mn-cs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131406" y="930690"/>
            <a:ext cx="785813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b="1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init</a:t>
            </a:r>
            <a:endParaRPr lang="en-US" b="1" dirty="0">
              <a:solidFill>
                <a:srgbClr val="008000"/>
              </a:solidFill>
              <a:latin typeface="Open Sans"/>
              <a:ea typeface="+mn-ea"/>
              <a:cs typeface="+mn-cs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121312" y="1032682"/>
            <a:ext cx="100824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dirty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-</a:t>
            </a:r>
            <a:r>
              <a:rPr lang="en-US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-</a:t>
            </a:r>
            <a:r>
              <a:rPr lang="en-US" u="sng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a</a:t>
            </a:r>
            <a:r>
              <a:rPr lang="en-US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mend</a:t>
            </a:r>
            <a:endParaRPr lang="en-US" dirty="0">
              <a:solidFill>
                <a:srgbClr val="008000"/>
              </a:solidFill>
              <a:latin typeface="Open Sans"/>
              <a:ea typeface="+mn-ea"/>
              <a:cs typeface="+mn-cs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292201" y="82491"/>
            <a:ext cx="1000125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b="1" u="sng" dirty="0" smtClean="0">
                <a:solidFill>
                  <a:srgbClr val="FF0000"/>
                </a:solidFill>
                <a:latin typeface="Open Sans"/>
                <a:ea typeface="+mn-ea"/>
                <a:cs typeface="+mn-cs"/>
              </a:rPr>
              <a:t>s</a:t>
            </a:r>
            <a:r>
              <a:rPr lang="en-US" b="1" dirty="0" smtClean="0">
                <a:solidFill>
                  <a:srgbClr val="FF0000"/>
                </a:solidFill>
                <a:latin typeface="Open Sans"/>
                <a:ea typeface="+mn-ea"/>
                <a:cs typeface="+mn-cs"/>
              </a:rPr>
              <a:t>tatus</a:t>
            </a:r>
            <a:r>
              <a:rPr lang="en-US" dirty="0" smtClean="0">
                <a:solidFill>
                  <a:srgbClr val="FF0000"/>
                </a:solidFill>
                <a:latin typeface="Open Sans"/>
                <a:ea typeface="+mn-ea"/>
                <a:cs typeface="+mn-cs"/>
              </a:rPr>
              <a:t> </a:t>
            </a:r>
            <a:r>
              <a:rPr lang="en-US" dirty="0">
                <a:solidFill>
                  <a:srgbClr val="FF0000"/>
                </a:solidFill>
                <a:latin typeface="Open Sans"/>
                <a:ea typeface="+mn-ea"/>
                <a:cs typeface="+mn-cs"/>
              </a:rPr>
              <a:t>-s</a:t>
            </a:r>
          </a:p>
        </p:txBody>
      </p:sp>
      <p:sp>
        <p:nvSpPr>
          <p:cNvPr id="57" name="Left Brace 56"/>
          <p:cNvSpPr/>
          <p:nvPr/>
        </p:nvSpPr>
        <p:spPr>
          <a:xfrm rot="5400000">
            <a:off x="3972776" y="-2772123"/>
            <a:ext cx="242242" cy="6275619"/>
          </a:xfrm>
          <a:prstGeom prst="leftBrace">
            <a:avLst/>
          </a:prstGeom>
          <a:ln>
            <a:solidFill>
              <a:schemeClr val="bg1">
                <a:lumMod val="75000"/>
              </a:schemeClr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1000">
              <a:latin typeface="Open Sans" charset="0"/>
              <a:ea typeface="ＭＳ Ｐゴシック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6131833" y="1775051"/>
            <a:ext cx="971702" cy="2555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>
              <a:defRPr/>
            </a:pPr>
            <a:r>
              <a:rPr lang="en-US" dirty="0">
                <a:solidFill>
                  <a:schemeClr val="accent2"/>
                </a:solidFill>
                <a:latin typeface="Open Sans"/>
              </a:rPr>
              <a:t>.gitignore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5259079" y="1114061"/>
            <a:ext cx="93933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b="1" u="sng" dirty="0" smtClean="0">
                <a:solidFill>
                  <a:srgbClr val="FFFFFF"/>
                </a:solidFill>
                <a:latin typeface="Open Sans"/>
                <a:ea typeface="+mn-ea"/>
                <a:cs typeface="+mn-cs"/>
              </a:rPr>
              <a:t>l</a:t>
            </a:r>
            <a:r>
              <a:rPr lang="en-US" b="1" dirty="0" smtClean="0">
                <a:solidFill>
                  <a:srgbClr val="FFFFFF"/>
                </a:solidFill>
                <a:latin typeface="Open Sans"/>
                <a:ea typeface="+mn-ea"/>
                <a:cs typeface="+mn-cs"/>
              </a:rPr>
              <a:t>og (lol)</a:t>
            </a:r>
            <a:endParaRPr lang="en-US" b="1" dirty="0">
              <a:solidFill>
                <a:srgbClr val="FFFFFF"/>
              </a:solidFill>
              <a:latin typeface="Open Sans"/>
              <a:ea typeface="+mn-ea"/>
              <a:cs typeface="+mn-cs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591410" y="1998762"/>
            <a:ext cx="874712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b="1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fetch</a:t>
            </a:r>
            <a:endParaRPr lang="en-US" b="1" dirty="0">
              <a:solidFill>
                <a:srgbClr val="008000"/>
              </a:solidFill>
              <a:latin typeface="Open Sans"/>
              <a:ea typeface="+mn-ea"/>
              <a:cs typeface="+mn-cs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6162885" y="2446201"/>
            <a:ext cx="1052512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b="1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remote</a:t>
            </a:r>
            <a:r>
              <a:rPr lang="en-US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 </a:t>
            </a:r>
            <a:r>
              <a:rPr lang="en-US" dirty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-v</a:t>
            </a:r>
          </a:p>
        </p:txBody>
      </p:sp>
      <p:cxnSp>
        <p:nvCxnSpPr>
          <p:cNvPr id="78" name="Straight Arrow Connector 77"/>
          <p:cNvCxnSpPr/>
          <p:nvPr/>
        </p:nvCxnSpPr>
        <p:spPr>
          <a:xfrm flipH="1" flipV="1">
            <a:off x="6659165" y="2392113"/>
            <a:ext cx="392163" cy="4762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cxnSpLocks noChangeShapeType="1"/>
          </p:cNvCxnSpPr>
          <p:nvPr/>
        </p:nvCxnSpPr>
        <p:spPr bwMode="auto">
          <a:xfrm>
            <a:off x="3463712" y="1733497"/>
            <a:ext cx="0" cy="991211"/>
          </a:xfrm>
          <a:prstGeom prst="straightConnector1">
            <a:avLst/>
          </a:prstGeom>
          <a:noFill/>
          <a:ln w="12700">
            <a:solidFill>
              <a:srgbClr val="1F914D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" name="TextBox 81"/>
          <p:cNvSpPr txBox="1"/>
          <p:nvPr/>
        </p:nvSpPr>
        <p:spPr>
          <a:xfrm>
            <a:off x="1933786" y="1877308"/>
            <a:ext cx="10478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stash save</a:t>
            </a:r>
            <a:endParaRPr lang="en-US" dirty="0">
              <a:solidFill>
                <a:srgbClr val="008000"/>
              </a:solidFill>
              <a:latin typeface="Open Sans"/>
              <a:ea typeface="+mn-ea"/>
              <a:cs typeface="+mn-cs"/>
            </a:endParaRPr>
          </a:p>
        </p:txBody>
      </p:sp>
      <p:cxnSp>
        <p:nvCxnSpPr>
          <p:cNvPr id="83" name="Straight Arrow Connector 82"/>
          <p:cNvCxnSpPr>
            <a:cxnSpLocks noChangeShapeType="1"/>
          </p:cNvCxnSpPr>
          <p:nvPr/>
        </p:nvCxnSpPr>
        <p:spPr bwMode="auto">
          <a:xfrm flipV="1">
            <a:off x="3550097" y="1719251"/>
            <a:ext cx="0" cy="1096298"/>
          </a:xfrm>
          <a:prstGeom prst="straightConnector1">
            <a:avLst/>
          </a:prstGeom>
          <a:noFill/>
          <a:ln w="12700">
            <a:solidFill>
              <a:srgbClr val="1F914D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4" name="TextBox 83"/>
          <p:cNvSpPr txBox="1"/>
          <p:nvPr/>
        </p:nvSpPr>
        <p:spPr>
          <a:xfrm>
            <a:off x="1933786" y="2433772"/>
            <a:ext cx="110055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stash </a:t>
            </a:r>
            <a:r>
              <a:rPr lang="en-US" dirty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pop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993465" y="587351"/>
            <a:ext cx="892175" cy="2946836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>
              <a:defRPr/>
            </a:pPr>
            <a:endParaRPr lang="en-US" sz="1200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  <a:p>
            <a:pPr algn="ctr">
              <a:defRPr/>
            </a:pPr>
            <a:r>
              <a:rPr lang="en-US" sz="1200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Working</a:t>
            </a:r>
            <a:r>
              <a:rPr lang="en-US" sz="1200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 </a:t>
            </a:r>
            <a:r>
              <a:rPr lang="en-US" sz="1200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directory</a:t>
            </a:r>
          </a:p>
          <a:p>
            <a:pPr algn="ctr">
              <a:defRPr/>
            </a:pPr>
            <a:r>
              <a:rPr lang="en-US" sz="1200" i="1" dirty="0" smtClean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tree</a:t>
            </a:r>
          </a:p>
          <a:p>
            <a:pPr algn="ctr">
              <a:defRPr/>
            </a:pPr>
            <a:endParaRPr lang="en-US" sz="1200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</p:txBody>
      </p:sp>
      <p:sp>
        <p:nvSpPr>
          <p:cNvPr id="80" name="Rounded Rectangle 79"/>
          <p:cNvSpPr/>
          <p:nvPr/>
        </p:nvSpPr>
        <p:spPr>
          <a:xfrm>
            <a:off x="3084013" y="2726480"/>
            <a:ext cx="772354" cy="270111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i="1" dirty="0" smtClean="0">
                <a:solidFill>
                  <a:schemeClr val="bg1"/>
                </a:solidFill>
                <a:latin typeface="Open Sans"/>
              </a:rPr>
              <a:t>stash</a:t>
            </a:r>
            <a:endParaRPr lang="en-US" i="1" dirty="0">
              <a:solidFill>
                <a:schemeClr val="bg1"/>
              </a:solidFill>
              <a:latin typeface="Open Sans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933786" y="2062796"/>
            <a:ext cx="10384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stash</a:t>
            </a:r>
            <a:r>
              <a:rPr lang="en-US" b="1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 </a:t>
            </a:r>
            <a:r>
              <a:rPr lang="en-US" dirty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list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933786" y="2619260"/>
            <a:ext cx="119331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stash </a:t>
            </a:r>
            <a:r>
              <a:rPr lang="en-US" dirty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apply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17277" y="877259"/>
            <a:ext cx="8778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FFFFFF"/>
                </a:solidFill>
                <a:latin typeface="Open Sans"/>
                <a:ea typeface="+mn-ea"/>
                <a:cs typeface="+mn-cs"/>
              </a:rPr>
              <a:t>$ </a:t>
            </a:r>
            <a:r>
              <a:rPr lang="en-US" dirty="0" smtClean="0">
                <a:solidFill>
                  <a:srgbClr val="FFFFFF"/>
                </a:solidFill>
                <a:latin typeface="Open Sans"/>
                <a:ea typeface="+mn-ea"/>
                <a:cs typeface="+mn-cs"/>
              </a:rPr>
              <a:t>mkdir</a:t>
            </a:r>
            <a:endParaRPr lang="en-US" dirty="0">
              <a:solidFill>
                <a:srgbClr val="FFFFFF"/>
              </a:solidFill>
              <a:latin typeface="Open Sans"/>
              <a:ea typeface="+mn-ea"/>
              <a:cs typeface="+mn-cs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017277" y="2064374"/>
            <a:ext cx="8778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FFFFFF"/>
                </a:solidFill>
                <a:latin typeface="Open Sans"/>
                <a:ea typeface="+mn-ea"/>
                <a:cs typeface="+mn-cs"/>
              </a:rPr>
              <a:t>$ rm -rf</a:t>
            </a:r>
          </a:p>
        </p:txBody>
      </p:sp>
      <p:sp>
        <p:nvSpPr>
          <p:cNvPr id="56" name="TextBox 55"/>
          <p:cNvSpPr txBox="1">
            <a:spLocks noChangeArrowheads="1"/>
          </p:cNvSpPr>
          <p:nvPr/>
        </p:nvSpPr>
        <p:spPr bwMode="auto">
          <a:xfrm>
            <a:off x="4203344" y="1210367"/>
            <a:ext cx="66675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b="1" dirty="0" smtClean="0">
                <a:solidFill>
                  <a:srgbClr val="008000"/>
                </a:solidFill>
                <a:latin typeface="Open Sans" charset="0"/>
              </a:rPr>
              <a:t>tag</a:t>
            </a:r>
            <a:r>
              <a:rPr lang="en-US" dirty="0" smtClean="0">
                <a:solidFill>
                  <a:srgbClr val="008000"/>
                </a:solidFill>
                <a:latin typeface="Open Sans" charset="0"/>
              </a:rPr>
              <a:t> -a</a:t>
            </a:r>
            <a:endParaRPr lang="en-US" dirty="0">
              <a:solidFill>
                <a:srgbClr val="008000"/>
              </a:solidFill>
              <a:latin typeface="Open Sans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268902" y="784391"/>
            <a:ext cx="1074738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b="1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rebase </a:t>
            </a:r>
            <a:r>
              <a:rPr lang="en-US" b="1" dirty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-i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6658433" y="2216508"/>
            <a:ext cx="62068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050" b="1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merge</a:t>
            </a:r>
            <a:endParaRPr lang="en-US" sz="1050" b="1" dirty="0">
              <a:solidFill>
                <a:srgbClr val="008000"/>
              </a:solidFill>
              <a:latin typeface="Open Sans"/>
              <a:ea typeface="+mn-ea"/>
              <a:cs typeface="+mn-cs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5259079" y="1335713"/>
            <a:ext cx="74220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b="1" dirty="0" smtClean="0">
                <a:solidFill>
                  <a:schemeClr val="bg1"/>
                </a:solidFill>
                <a:latin typeface="Open Sans"/>
                <a:ea typeface="+mn-ea"/>
                <a:cs typeface="+mn-cs"/>
              </a:rPr>
              <a:t>reflog</a:t>
            </a:r>
            <a:endParaRPr lang="en-US" b="1" dirty="0">
              <a:solidFill>
                <a:schemeClr val="bg1"/>
              </a:solidFill>
              <a:latin typeface="Open Sans"/>
              <a:ea typeface="+mn-ea"/>
              <a:cs typeface="+mn-cs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4168558" y="2451687"/>
            <a:ext cx="779463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b="1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diff</a:t>
            </a:r>
            <a:endParaRPr lang="en-US" b="1" dirty="0">
              <a:solidFill>
                <a:srgbClr val="008000"/>
              </a:solidFill>
              <a:latin typeface="Open Sans"/>
              <a:ea typeface="+mn-ea"/>
              <a:cs typeface="+mn-cs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4168558" y="2015638"/>
            <a:ext cx="111110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mergetool</a:t>
            </a:r>
            <a:endParaRPr lang="en-US" b="1" dirty="0">
              <a:solidFill>
                <a:srgbClr val="008000"/>
              </a:solidFill>
              <a:latin typeface="Open Sans"/>
              <a:ea typeface="+mn-ea"/>
              <a:cs typeface="+mn-cs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800104" y="3484495"/>
            <a:ext cx="2452912" cy="17312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sz="525" dirty="0" smtClean="0">
                <a:solidFill>
                  <a:srgbClr val="BFBFBF"/>
                </a:solidFill>
                <a:latin typeface="Open Sans"/>
                <a:ea typeface="+mn-ea"/>
                <a:cs typeface="+mn-cs"/>
              </a:rPr>
              <a:t>git-commands-</a:t>
            </a:r>
            <a:r>
              <a:rPr lang="en-US" sz="525" dirty="0" smtClean="0">
                <a:solidFill>
                  <a:srgbClr val="BFBFBF"/>
                </a:solidFill>
                <a:latin typeface="Open Sans"/>
                <a:ea typeface="+mn-ea"/>
                <a:cs typeface="+mn-cs"/>
              </a:rPr>
              <a:t>v06.</a:t>
            </a:r>
            <a:r>
              <a:rPr lang="en-US" sz="525" dirty="0" smtClean="0">
                <a:solidFill>
                  <a:srgbClr val="BFBFBF"/>
                </a:solidFill>
                <a:latin typeface="Open Sans"/>
                <a:ea typeface="+mn-ea"/>
                <a:cs typeface="+mn-cs"/>
              </a:rPr>
              <a:t>pptx @</a:t>
            </a:r>
            <a:r>
              <a:rPr lang="en-US" sz="525" dirty="0">
                <a:solidFill>
                  <a:srgbClr val="BFBFBF"/>
                </a:solidFill>
                <a:latin typeface="Open Sans"/>
                <a:ea typeface="+mn-ea"/>
                <a:cs typeface="+mn-cs"/>
              </a:rPr>
              <a:t>Copyright Wilson Mar </a:t>
            </a:r>
            <a:r>
              <a:rPr lang="en-US" sz="525" dirty="0" smtClean="0">
                <a:solidFill>
                  <a:srgbClr val="BFBFBF"/>
                </a:solidFill>
                <a:latin typeface="Open Sans"/>
                <a:ea typeface="+mn-ea"/>
                <a:cs typeface="+mn-cs"/>
              </a:rPr>
              <a:t>2016. All </a:t>
            </a:r>
            <a:r>
              <a:rPr lang="en-US" sz="525" dirty="0">
                <a:solidFill>
                  <a:srgbClr val="BFBFBF"/>
                </a:solidFill>
                <a:latin typeface="Open Sans"/>
                <a:ea typeface="+mn-ea"/>
                <a:cs typeface="+mn-cs"/>
              </a:rPr>
              <a:t>rights reserved.</a:t>
            </a:r>
          </a:p>
        </p:txBody>
      </p:sp>
      <p:sp>
        <p:nvSpPr>
          <p:cNvPr id="85" name="TextBox 84"/>
          <p:cNvSpPr txBox="1">
            <a:spLocks noChangeArrowheads="1"/>
          </p:cNvSpPr>
          <p:nvPr/>
        </p:nvSpPr>
        <p:spPr bwMode="auto">
          <a:xfrm>
            <a:off x="3287652" y="591234"/>
            <a:ext cx="96857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FF6600"/>
                </a:solidFill>
                <a:latin typeface="Open Sans" charset="0"/>
              </a:rPr>
              <a:t>staged?</a:t>
            </a:r>
            <a:endParaRPr lang="en-US" b="1" dirty="0">
              <a:solidFill>
                <a:srgbClr val="FF6600"/>
              </a:solidFill>
              <a:latin typeface="Open Sans" charset="0"/>
            </a:endParaRPr>
          </a:p>
        </p:txBody>
      </p:sp>
      <p:sp>
        <p:nvSpPr>
          <p:cNvPr id="86" name="TextBox 85"/>
          <p:cNvSpPr txBox="1">
            <a:spLocks noChangeArrowheads="1"/>
          </p:cNvSpPr>
          <p:nvPr/>
        </p:nvSpPr>
        <p:spPr bwMode="auto">
          <a:xfrm>
            <a:off x="1850930" y="591234"/>
            <a:ext cx="102340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FF6600"/>
                </a:solidFill>
                <a:latin typeface="Open Sans" charset="0"/>
              </a:rPr>
              <a:t>modified?</a:t>
            </a:r>
            <a:endParaRPr lang="en-US" b="1" dirty="0">
              <a:solidFill>
                <a:srgbClr val="FF6600"/>
              </a:solidFill>
              <a:latin typeface="Open Sans" charset="0"/>
            </a:endParaRPr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1864651" y="795206"/>
            <a:ext cx="98583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dirty="0" smtClean="0">
                <a:solidFill>
                  <a:srgbClr val="FF6600"/>
                </a:solidFill>
                <a:latin typeface="Open Sans" charset="0"/>
              </a:rPr>
              <a:t>deleted</a:t>
            </a:r>
            <a:r>
              <a:rPr lang="en-US" dirty="0">
                <a:solidFill>
                  <a:srgbClr val="FF6600"/>
                </a:solidFill>
                <a:latin typeface="Open Sans" charset="0"/>
              </a:rPr>
              <a:t>?</a:t>
            </a:r>
            <a:endParaRPr lang="en-US" b="1" dirty="0">
              <a:solidFill>
                <a:srgbClr val="FF6600"/>
              </a:solidFill>
              <a:latin typeface="Open Sans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1012514" y="1589528"/>
            <a:ext cx="87788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FFFFFF"/>
                </a:solidFill>
                <a:latin typeface="Open Sans"/>
                <a:ea typeface="+mn-ea"/>
                <a:cs typeface="+mn-cs"/>
              </a:rPr>
              <a:t>$ touch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1860398" y="1279108"/>
            <a:ext cx="892175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b="1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clea</a:t>
            </a:r>
            <a:r>
              <a:rPr lang="en-US" b="1" u="sng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n</a:t>
            </a:r>
            <a:r>
              <a:rPr lang="en-US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 -</a:t>
            </a:r>
            <a:endParaRPr lang="en-US" b="1" dirty="0">
              <a:solidFill>
                <a:srgbClr val="008000"/>
              </a:solidFill>
              <a:latin typeface="Open Sans"/>
              <a:ea typeface="+mn-ea"/>
              <a:cs typeface="+mn-cs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1007752" y="1352105"/>
            <a:ext cx="8778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FFFFFF"/>
                </a:solidFill>
                <a:latin typeface="Open Sans"/>
                <a:ea typeface="+mn-ea"/>
                <a:cs typeface="+mn-cs"/>
              </a:rPr>
              <a:t>$ ls -al</a:t>
            </a:r>
          </a:p>
        </p:txBody>
      </p:sp>
      <p:sp>
        <p:nvSpPr>
          <p:cNvPr id="67" name="Rounded Rectangle 66"/>
          <p:cNvSpPr/>
          <p:nvPr/>
        </p:nvSpPr>
        <p:spPr>
          <a:xfrm>
            <a:off x="6109844" y="147224"/>
            <a:ext cx="1022029" cy="242887"/>
          </a:xfrm>
          <a:prstGeom prst="roundRect">
            <a:avLst/>
          </a:prstGeom>
          <a:solidFill>
            <a:srgbClr val="00800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i="1" dirty="0" smtClean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Git client</a:t>
            </a:r>
            <a:endParaRPr lang="en-US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</p:txBody>
      </p:sp>
      <p:sp>
        <p:nvSpPr>
          <p:cNvPr id="21561" name="TextBox 68"/>
          <p:cNvSpPr txBox="1">
            <a:spLocks noChangeArrowheads="1"/>
          </p:cNvSpPr>
          <p:nvPr/>
        </p:nvSpPr>
        <p:spPr bwMode="auto">
          <a:xfrm>
            <a:off x="5451594" y="577874"/>
            <a:ext cx="91281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b="1" dirty="0" smtClean="0">
                <a:solidFill>
                  <a:srgbClr val="008000"/>
                </a:solidFill>
                <a:latin typeface="Open Sans" charset="0"/>
              </a:rPr>
              <a:t>config </a:t>
            </a:r>
            <a:endParaRPr lang="en-US" dirty="0">
              <a:solidFill>
                <a:srgbClr val="008000"/>
              </a:solidFill>
              <a:latin typeface="Open Sans" charset="0"/>
            </a:endParaRPr>
          </a:p>
        </p:txBody>
      </p:sp>
      <p:sp>
        <p:nvSpPr>
          <p:cNvPr id="95" name="Rounded Rectangle 94"/>
          <p:cNvSpPr/>
          <p:nvPr/>
        </p:nvSpPr>
        <p:spPr>
          <a:xfrm>
            <a:off x="7249145" y="516687"/>
            <a:ext cx="950983" cy="1784350"/>
          </a:xfrm>
          <a:prstGeom prst="roundRect">
            <a:avLst/>
          </a:prstGeom>
          <a:solidFill>
            <a:srgbClr val="99CC0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>
              <a:defRPr/>
            </a:pPr>
            <a:r>
              <a:rPr lang="en-US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your</a:t>
            </a:r>
            <a:br>
              <a:rPr lang="en-US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</a:br>
            <a:r>
              <a:rPr lang="en-US" i="1" dirty="0" smtClean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repo (on</a:t>
            </a:r>
          </a:p>
          <a:p>
            <a:pPr algn="ctr">
              <a:defRPr/>
            </a:pPr>
            <a:r>
              <a:rPr lang="en-US" i="1" dirty="0" smtClean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GitHub</a:t>
            </a:r>
            <a:br>
              <a:rPr lang="en-US" i="1" dirty="0" smtClean="0">
                <a:solidFill>
                  <a:schemeClr val="bg1"/>
                </a:solidFill>
                <a:latin typeface="Open Sans" charset="0"/>
                <a:ea typeface="ＭＳ Ｐゴシック" charset="0"/>
              </a:rPr>
            </a:br>
            <a:r>
              <a:rPr lang="en-US" i="1" dirty="0" smtClean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.com)</a:t>
            </a:r>
            <a:endParaRPr lang="en-US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  <a:p>
            <a:pPr algn="ctr">
              <a:defRPr/>
            </a:pPr>
            <a:endParaRPr lang="en-US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  <a:p>
            <a:pPr algn="ctr">
              <a:defRPr/>
            </a:pPr>
            <a:endParaRPr lang="en-US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  <a:p>
            <a:pPr algn="ctr">
              <a:defRPr/>
            </a:pPr>
            <a:endParaRPr lang="en-US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</p:txBody>
      </p:sp>
      <p:sp>
        <p:nvSpPr>
          <p:cNvPr id="76" name="TextBox 75"/>
          <p:cNvSpPr txBox="1">
            <a:spLocks noChangeArrowheads="1"/>
          </p:cNvSpPr>
          <p:nvPr/>
        </p:nvSpPr>
        <p:spPr bwMode="auto">
          <a:xfrm>
            <a:off x="7328865" y="1764631"/>
            <a:ext cx="77946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i="1" dirty="0">
                <a:solidFill>
                  <a:srgbClr val="008000"/>
                </a:solidFill>
                <a:latin typeface="Open Sans" charset="0"/>
              </a:rPr>
              <a:t>master</a:t>
            </a:r>
            <a:endParaRPr lang="en-US" b="1" i="1" dirty="0">
              <a:solidFill>
                <a:srgbClr val="008000"/>
              </a:solidFill>
              <a:latin typeface="Open Sans" charset="0"/>
            </a:endParaRPr>
          </a:p>
        </p:txBody>
      </p:sp>
      <p:sp>
        <p:nvSpPr>
          <p:cNvPr id="97" name="Rectangle 96"/>
          <p:cNvSpPr>
            <a:spLocks noChangeArrowheads="1"/>
          </p:cNvSpPr>
          <p:nvPr/>
        </p:nvSpPr>
        <p:spPr bwMode="auto">
          <a:xfrm>
            <a:off x="5022929" y="81843"/>
            <a:ext cx="112082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dirty="0" smtClean="0">
                <a:solidFill>
                  <a:schemeClr val="accent1"/>
                </a:solidFill>
                <a:latin typeface="Open Sans" charset="0"/>
              </a:rPr>
              <a:t>~/.gitconfig</a:t>
            </a:r>
            <a:endParaRPr lang="en-US" dirty="0">
              <a:solidFill>
                <a:schemeClr val="accent1"/>
              </a:solidFill>
              <a:latin typeface="Open Sans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796142" y="842323"/>
            <a:ext cx="53237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i="1" dirty="0">
                <a:solidFill>
                  <a:srgbClr val="008000"/>
                </a:solidFill>
                <a:latin typeface="Open Sans" charset="0"/>
              </a:rPr>
              <a:t>edit</a:t>
            </a:r>
            <a:endParaRPr lang="en-US" i="1" dirty="0">
              <a:latin typeface="Open Sans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1009339" y="1826951"/>
            <a:ext cx="87975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FFFFFF"/>
                </a:solidFill>
                <a:latin typeface="Open Sans"/>
                <a:ea typeface="+mn-ea"/>
                <a:cs typeface="+mn-cs"/>
              </a:rPr>
              <a:t>$ echo</a:t>
            </a:r>
          </a:p>
        </p:txBody>
      </p:sp>
      <p:cxnSp>
        <p:nvCxnSpPr>
          <p:cNvPr id="94" name="Straight Arrow Connector 93"/>
          <p:cNvCxnSpPr>
            <a:cxnSpLocks noChangeShapeType="1"/>
          </p:cNvCxnSpPr>
          <p:nvPr/>
        </p:nvCxnSpPr>
        <p:spPr bwMode="auto">
          <a:xfrm flipH="1" flipV="1">
            <a:off x="8114170" y="2295310"/>
            <a:ext cx="11112" cy="631166"/>
          </a:xfrm>
          <a:prstGeom prst="straightConnector1">
            <a:avLst/>
          </a:prstGeom>
          <a:noFill/>
          <a:ln w="25400">
            <a:solidFill>
              <a:srgbClr val="99CC00"/>
            </a:solidFill>
            <a:round/>
            <a:headEnd/>
            <a:tailEnd type="triangle" w="lg" len="lg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8" name="TextBox 97"/>
          <p:cNvSpPr txBox="1"/>
          <p:nvPr/>
        </p:nvSpPr>
        <p:spPr>
          <a:xfrm>
            <a:off x="8102411" y="2614161"/>
            <a:ext cx="595035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rgbClr val="99CC00"/>
                </a:solidFill>
                <a:latin typeface="Open Sans"/>
                <a:ea typeface="+mn-ea"/>
                <a:cs typeface="+mn-cs"/>
              </a:rPr>
              <a:t>Fork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8125282" y="2311863"/>
            <a:ext cx="531553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rgbClr val="99CC00"/>
                </a:solidFill>
                <a:latin typeface="Open Sans"/>
                <a:ea typeface="+mn-ea"/>
                <a:cs typeface="+mn-cs"/>
              </a:rPr>
              <a:t>Edit</a:t>
            </a:r>
          </a:p>
        </p:txBody>
      </p:sp>
      <p:cxnSp>
        <p:nvCxnSpPr>
          <p:cNvPr id="100" name="Straight Arrow Connector 99"/>
          <p:cNvCxnSpPr>
            <a:cxnSpLocks noChangeShapeType="1"/>
          </p:cNvCxnSpPr>
          <p:nvPr/>
        </p:nvCxnSpPr>
        <p:spPr bwMode="auto">
          <a:xfrm>
            <a:off x="7977939" y="2296105"/>
            <a:ext cx="9276" cy="595028"/>
          </a:xfrm>
          <a:prstGeom prst="straightConnector1">
            <a:avLst/>
          </a:prstGeom>
          <a:noFill/>
          <a:ln w="25400">
            <a:solidFill>
              <a:srgbClr val="99CC00"/>
            </a:solidFill>
            <a:round/>
            <a:headEnd/>
            <a:tailEnd type="triangle" w="lg" len="lg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1" name="TextBox 100"/>
          <p:cNvSpPr txBox="1"/>
          <p:nvPr/>
        </p:nvSpPr>
        <p:spPr>
          <a:xfrm>
            <a:off x="7086533" y="2625081"/>
            <a:ext cx="915635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dirty="0" smtClean="0">
                <a:solidFill>
                  <a:srgbClr val="99CC00"/>
                </a:solidFill>
                <a:latin typeface="Open Sans"/>
                <a:ea typeface="+mn-ea"/>
                <a:cs typeface="+mn-cs"/>
              </a:rPr>
              <a:t>Request</a:t>
            </a:r>
            <a:endParaRPr lang="en-US" b="1" dirty="0">
              <a:solidFill>
                <a:srgbClr val="99CC00"/>
              </a:solidFill>
              <a:latin typeface="Open Sans"/>
              <a:ea typeface="+mn-ea"/>
              <a:cs typeface="+mn-cs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7452961" y="2460273"/>
            <a:ext cx="524978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b="1" dirty="0">
                <a:solidFill>
                  <a:srgbClr val="99CC00"/>
                </a:solidFill>
                <a:latin typeface="Open Sans"/>
                <a:ea typeface="+mn-ea"/>
                <a:cs typeface="+mn-cs"/>
              </a:rPr>
              <a:t>Pull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933786" y="2859570"/>
            <a:ext cx="1347787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stash </a:t>
            </a:r>
            <a:r>
              <a:rPr lang="en-US" dirty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drop</a:t>
            </a:r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7255545" y="1565115"/>
            <a:ext cx="77946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b="1" dirty="0">
                <a:latin typeface="Open Sans" charset="0"/>
              </a:rPr>
              <a:t>origin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1007752" y="1114682"/>
            <a:ext cx="8778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FFFFFF"/>
                </a:solidFill>
                <a:latin typeface="Open Sans"/>
                <a:ea typeface="+mn-ea"/>
                <a:cs typeface="+mn-cs"/>
              </a:rPr>
              <a:t>$ cd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1870008" y="1678176"/>
            <a:ext cx="177190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200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reset HEAD -- &lt;file&gt;</a:t>
            </a:r>
            <a:endParaRPr lang="en-US" sz="1200" dirty="0">
              <a:solidFill>
                <a:srgbClr val="008000"/>
              </a:solidFill>
              <a:latin typeface="Open Sans"/>
              <a:ea typeface="+mn-ea"/>
              <a:cs typeface="+mn-cs"/>
            </a:endParaRPr>
          </a:p>
        </p:txBody>
      </p:sp>
      <p:sp>
        <p:nvSpPr>
          <p:cNvPr id="108" name="TextBox 107"/>
          <p:cNvSpPr txBox="1">
            <a:spLocks noChangeArrowheads="1"/>
          </p:cNvSpPr>
          <p:nvPr/>
        </p:nvSpPr>
        <p:spPr bwMode="auto">
          <a:xfrm>
            <a:off x="7333627" y="1956781"/>
            <a:ext cx="83509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i="1" dirty="0" smtClean="0">
                <a:solidFill>
                  <a:srgbClr val="008000"/>
                </a:solidFill>
                <a:latin typeface="Open Sans" charset="0"/>
              </a:rPr>
              <a:t>develop</a:t>
            </a:r>
            <a:endParaRPr lang="en-US" b="1" i="1" dirty="0">
              <a:solidFill>
                <a:srgbClr val="008000"/>
              </a:solidFill>
              <a:latin typeface="Open Sans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5259079" y="825073"/>
            <a:ext cx="936625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b="1" dirty="0" smtClean="0">
                <a:solidFill>
                  <a:srgbClr val="FFFFFF"/>
                </a:solidFill>
                <a:latin typeface="Open Sans"/>
                <a:ea typeface="+mn-ea"/>
                <a:cs typeface="+mn-cs"/>
              </a:rPr>
              <a:t>shortlog</a:t>
            </a:r>
            <a:endParaRPr lang="en-US" b="1" dirty="0">
              <a:solidFill>
                <a:srgbClr val="FFFFFF"/>
              </a:solidFill>
              <a:latin typeface="Open Sans"/>
              <a:ea typeface="+mn-ea"/>
              <a:cs typeface="+mn-cs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5259079" y="2219516"/>
            <a:ext cx="936625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b="1" dirty="0" smtClean="0">
                <a:solidFill>
                  <a:srgbClr val="FFFFFF"/>
                </a:solidFill>
                <a:latin typeface="Open Sans"/>
                <a:ea typeface="+mn-ea"/>
                <a:cs typeface="+mn-cs"/>
              </a:rPr>
              <a:t>sho</a:t>
            </a:r>
            <a:r>
              <a:rPr lang="en-US" b="1" u="sng" dirty="0" smtClean="0">
                <a:solidFill>
                  <a:srgbClr val="FFFFFF"/>
                </a:solidFill>
                <a:latin typeface="Open Sans"/>
                <a:ea typeface="+mn-ea"/>
                <a:cs typeface="+mn-cs"/>
              </a:rPr>
              <a:t>w</a:t>
            </a:r>
            <a:endParaRPr lang="en-US" b="1" u="sng" dirty="0">
              <a:solidFill>
                <a:srgbClr val="FFFFFF"/>
              </a:solidFill>
              <a:latin typeface="Open Sans"/>
              <a:ea typeface="+mn-ea"/>
              <a:cs typeface="+mn-cs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5773512" y="2862130"/>
            <a:ext cx="138977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b="1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remote</a:t>
            </a:r>
            <a:r>
              <a:rPr lang="en-US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 </a:t>
            </a:r>
            <a:r>
              <a:rPr lang="en-US" dirty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add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4168558" y="2654477"/>
            <a:ext cx="895350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b="1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difftool</a:t>
            </a:r>
            <a:endParaRPr lang="en-US" b="1" dirty="0">
              <a:solidFill>
                <a:srgbClr val="008000"/>
              </a:solidFill>
              <a:latin typeface="Open Sans"/>
              <a:ea typeface="+mn-ea"/>
              <a:cs typeface="+mn-cs"/>
            </a:endParaRPr>
          </a:p>
        </p:txBody>
      </p:sp>
      <p:sp>
        <p:nvSpPr>
          <p:cNvPr id="112" name="TextBox 111"/>
          <p:cNvSpPr txBox="1">
            <a:spLocks noChangeArrowheads="1"/>
          </p:cNvSpPr>
          <p:nvPr/>
        </p:nvSpPr>
        <p:spPr bwMode="auto">
          <a:xfrm>
            <a:off x="956087" y="325073"/>
            <a:ext cx="117227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dirty="0" smtClean="0">
                <a:solidFill>
                  <a:srgbClr val="FF6600"/>
                </a:solidFill>
                <a:latin typeface="Open Sans" charset="0"/>
              </a:rPr>
              <a:t>untracked</a:t>
            </a:r>
            <a:r>
              <a:rPr lang="en-US" dirty="0">
                <a:solidFill>
                  <a:srgbClr val="FF6600"/>
                </a:solidFill>
                <a:latin typeface="Open Sans" charset="0"/>
              </a:rPr>
              <a:t>?</a:t>
            </a:r>
            <a:endParaRPr lang="en-US" b="1" dirty="0">
              <a:solidFill>
                <a:srgbClr val="FF6600"/>
              </a:solidFill>
              <a:latin typeface="Open Sans" charset="0"/>
            </a:endParaRPr>
          </a:p>
        </p:txBody>
      </p:sp>
      <p:cxnSp>
        <p:nvCxnSpPr>
          <p:cNvPr id="113" name="Straight Arrow Connector 112"/>
          <p:cNvCxnSpPr>
            <a:cxnSpLocks noChangeShapeType="1"/>
          </p:cNvCxnSpPr>
          <p:nvPr/>
        </p:nvCxnSpPr>
        <p:spPr bwMode="auto">
          <a:xfrm flipH="1" flipV="1">
            <a:off x="1850930" y="3484495"/>
            <a:ext cx="5501453" cy="2494"/>
          </a:xfrm>
          <a:prstGeom prst="straightConnector1">
            <a:avLst/>
          </a:prstGeom>
          <a:noFill/>
          <a:ln w="25400">
            <a:solidFill>
              <a:srgbClr val="1F914D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9" name="Rounded Rectangle 78"/>
          <p:cNvSpPr/>
          <p:nvPr/>
        </p:nvSpPr>
        <p:spPr>
          <a:xfrm>
            <a:off x="7241257" y="2926476"/>
            <a:ext cx="1051247" cy="723900"/>
          </a:xfrm>
          <a:prstGeom prst="roundRect">
            <a:avLst/>
          </a:prstGeom>
          <a:solidFill>
            <a:srgbClr val="99CC0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en-US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/>
            </a:r>
            <a:br>
              <a:rPr lang="en-US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</a:br>
            <a:r>
              <a:rPr lang="en-US" i="1" dirty="0" smtClean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GitHub</a:t>
            </a:r>
            <a:r>
              <a:rPr lang="en-US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/>
            </a:r>
            <a:br>
              <a:rPr lang="en-US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</a:br>
            <a:r>
              <a:rPr lang="en-US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 repo</a:t>
            </a:r>
          </a:p>
          <a:p>
            <a:pPr algn="ctr">
              <a:defRPr/>
            </a:pPr>
            <a:endParaRPr lang="en-US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  <a:p>
            <a:pPr algn="ctr">
              <a:defRPr/>
            </a:pPr>
            <a:endParaRPr lang="en-US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</p:txBody>
      </p:sp>
      <p:sp>
        <p:nvSpPr>
          <p:cNvPr id="104" name="Rectangle 103"/>
          <p:cNvSpPr>
            <a:spLocks noChangeArrowheads="1"/>
          </p:cNvSpPr>
          <p:nvPr/>
        </p:nvSpPr>
        <p:spPr bwMode="auto">
          <a:xfrm>
            <a:off x="7257709" y="2938173"/>
            <a:ext cx="105578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Open Sans" charset="0"/>
              </a:rPr>
              <a:t>upstream</a:t>
            </a:r>
            <a:endParaRPr lang="en-US" b="1" dirty="0">
              <a:latin typeface="Open Sans" charset="0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5612302" y="3206231"/>
            <a:ext cx="15731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i="1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download/unzip</a:t>
            </a:r>
            <a:endParaRPr lang="en-US" i="1" dirty="0">
              <a:solidFill>
                <a:srgbClr val="008000"/>
              </a:solidFill>
              <a:latin typeface="Open Sans"/>
              <a:ea typeface="+mn-ea"/>
              <a:cs typeface="+mn-cs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4168558" y="1843311"/>
            <a:ext cx="7560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merge</a:t>
            </a:r>
            <a:endParaRPr lang="en-US" b="1" dirty="0">
              <a:solidFill>
                <a:srgbClr val="008000"/>
              </a:solidFill>
              <a:latin typeface="Open Sans"/>
              <a:ea typeface="+mn-ea"/>
              <a:cs typeface="+mn-cs"/>
            </a:endParaRPr>
          </a:p>
        </p:txBody>
      </p:sp>
      <p:cxnSp>
        <p:nvCxnSpPr>
          <p:cNvPr id="118" name="Straight Arrow Connector 117"/>
          <p:cNvCxnSpPr/>
          <p:nvPr/>
        </p:nvCxnSpPr>
        <p:spPr>
          <a:xfrm>
            <a:off x="3981997" y="1113480"/>
            <a:ext cx="1268412" cy="3175"/>
          </a:xfrm>
          <a:prstGeom prst="straightConnector1">
            <a:avLst/>
          </a:prstGeom>
          <a:ln w="12700">
            <a:solidFill>
              <a:srgbClr val="1F914D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ounded Rectangle 4"/>
          <p:cNvSpPr/>
          <p:nvPr/>
        </p:nvSpPr>
        <p:spPr>
          <a:xfrm>
            <a:off x="3200942" y="1040824"/>
            <a:ext cx="963071" cy="681490"/>
          </a:xfrm>
          <a:prstGeom prst="roundRect">
            <a:avLst/>
          </a:prstGeom>
          <a:solidFill>
            <a:srgbClr val="00800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i="1" dirty="0">
                <a:solidFill>
                  <a:schemeClr val="bg1"/>
                </a:solidFill>
                <a:latin typeface="Open Sans"/>
              </a:rPr>
              <a:t>staging</a:t>
            </a:r>
            <a:br>
              <a:rPr lang="en-US" i="1" dirty="0">
                <a:solidFill>
                  <a:schemeClr val="bg1"/>
                </a:solidFill>
                <a:latin typeface="Open Sans"/>
              </a:rPr>
            </a:br>
            <a:r>
              <a:rPr lang="en-US" i="1" dirty="0">
                <a:solidFill>
                  <a:schemeClr val="bg1"/>
                </a:solidFill>
                <a:latin typeface="Open Sans"/>
              </a:rPr>
              <a:t>/ index</a:t>
            </a:r>
          </a:p>
          <a:p>
            <a:pPr algn="ctr">
              <a:defRPr/>
            </a:pPr>
            <a:r>
              <a:rPr lang="en-US" i="1" dirty="0">
                <a:solidFill>
                  <a:schemeClr val="bg1"/>
                </a:solidFill>
                <a:latin typeface="Open Sans"/>
              </a:rPr>
              <a:t>/ cache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7231704" y="236210"/>
            <a:ext cx="8634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i="1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cloud</a:t>
            </a:r>
            <a:endParaRPr lang="en-US" i="1" dirty="0">
              <a:solidFill>
                <a:srgbClr val="008000"/>
              </a:solidFill>
              <a:latin typeface="Open Sans"/>
              <a:ea typeface="+mn-ea"/>
              <a:cs typeface="+mn-cs"/>
            </a:endParaRPr>
          </a:p>
        </p:txBody>
      </p:sp>
      <p:sp>
        <p:nvSpPr>
          <p:cNvPr id="107" name="Rectangle 106"/>
          <p:cNvSpPr>
            <a:spLocks noChangeArrowheads="1"/>
          </p:cNvSpPr>
          <p:nvPr/>
        </p:nvSpPr>
        <p:spPr bwMode="auto">
          <a:xfrm>
            <a:off x="8148420" y="1758610"/>
            <a:ext cx="96676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i="1" dirty="0" smtClean="0">
                <a:latin typeface="Open Sans "/>
                <a:cs typeface="Open Sans "/>
              </a:rPr>
              <a:t>branches</a:t>
            </a:r>
            <a:endParaRPr lang="en-US" i="1" dirty="0">
              <a:latin typeface="Open Sans "/>
              <a:cs typeface="Open Sans "/>
            </a:endParaRPr>
          </a:p>
        </p:txBody>
      </p:sp>
      <p:sp>
        <p:nvSpPr>
          <p:cNvPr id="124" name="Rectangle 123"/>
          <p:cNvSpPr>
            <a:spLocks noChangeArrowheads="1"/>
          </p:cNvSpPr>
          <p:nvPr/>
        </p:nvSpPr>
        <p:spPr bwMode="auto">
          <a:xfrm>
            <a:off x="4857278" y="331911"/>
            <a:ext cx="226215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dirty="0" smtClean="0">
                <a:latin typeface="Open Sans" charset="0"/>
              </a:rPr>
              <a:t>~/.ssh/config, id_rsa_pub</a:t>
            </a:r>
            <a:endParaRPr lang="en-US" dirty="0">
              <a:latin typeface="Open Sans" charset="0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6140438" y="1255154"/>
            <a:ext cx="12601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trike="sngStrike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push --force</a:t>
            </a:r>
            <a:endParaRPr lang="en-US" strike="sngStrike" dirty="0">
              <a:solidFill>
                <a:srgbClr val="008000"/>
              </a:solidFill>
              <a:latin typeface="Open Sans"/>
              <a:ea typeface="+mn-ea"/>
              <a:cs typeface="+mn-cs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4168558" y="2248895"/>
            <a:ext cx="9406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b="1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diff-tree</a:t>
            </a:r>
            <a:endParaRPr lang="en-US" b="1" dirty="0">
              <a:solidFill>
                <a:srgbClr val="008000"/>
              </a:solidFill>
              <a:latin typeface="Open Sans"/>
              <a:ea typeface="+mn-ea"/>
              <a:cs typeface="+mn-cs"/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7124104" y="4749899"/>
            <a:ext cx="192120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Open Sans Light"/>
                <a:cs typeface="Open Sans Light"/>
              </a:rPr>
              <a:t>https://goo.gl/12C1BF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1933786" y="2248284"/>
            <a:ext cx="119075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stash</a:t>
            </a:r>
            <a:r>
              <a:rPr lang="en-US" b="1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 </a:t>
            </a:r>
            <a:r>
              <a:rPr lang="en-US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show</a:t>
            </a:r>
            <a:endParaRPr lang="en-US" dirty="0">
              <a:solidFill>
                <a:srgbClr val="008000"/>
              </a:solidFill>
              <a:latin typeface="Open Sans"/>
              <a:ea typeface="+mn-ea"/>
              <a:cs typeface="+mn-cs"/>
            </a:endParaRPr>
          </a:p>
        </p:txBody>
      </p:sp>
      <p:sp>
        <p:nvSpPr>
          <p:cNvPr id="127" name="TextBox 126"/>
          <p:cNvSpPr txBox="1">
            <a:spLocks noChangeArrowheads="1"/>
          </p:cNvSpPr>
          <p:nvPr/>
        </p:nvSpPr>
        <p:spPr bwMode="auto">
          <a:xfrm>
            <a:off x="4180403" y="591234"/>
            <a:ext cx="112775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dirty="0" smtClean="0">
                <a:solidFill>
                  <a:srgbClr val="FF6600"/>
                </a:solidFill>
                <a:latin typeface="Open Sans" charset="0"/>
              </a:rPr>
              <a:t>unmerged?</a:t>
            </a:r>
            <a:endParaRPr lang="en-US" b="1" dirty="0">
              <a:solidFill>
                <a:srgbClr val="FF6600"/>
              </a:solidFill>
              <a:latin typeface="Open Sans" charset="0"/>
            </a:endParaRPr>
          </a:p>
        </p:txBody>
      </p:sp>
      <p:sp>
        <p:nvSpPr>
          <p:cNvPr id="131" name="TextBox 130"/>
          <p:cNvSpPr txBox="1">
            <a:spLocks noChangeArrowheads="1"/>
          </p:cNvSpPr>
          <p:nvPr/>
        </p:nvSpPr>
        <p:spPr bwMode="auto">
          <a:xfrm>
            <a:off x="3447773" y="2933169"/>
            <a:ext cx="200394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b="1" dirty="0" smtClean="0">
                <a:solidFill>
                  <a:srgbClr val="008000"/>
                </a:solidFill>
                <a:latin typeface="Open Sans" charset="0"/>
              </a:rPr>
              <a:t>checkout </a:t>
            </a:r>
            <a:r>
              <a:rPr lang="en-US" i="1" dirty="0" smtClean="0">
                <a:solidFill>
                  <a:srgbClr val="008000"/>
                </a:solidFill>
                <a:latin typeface="Open Sans" charset="0"/>
              </a:rPr>
              <a:t>commit</a:t>
            </a:r>
            <a:endParaRPr lang="en-US" i="1" dirty="0">
              <a:solidFill>
                <a:srgbClr val="008000"/>
              </a:solidFill>
              <a:latin typeface="Open Sans" charset="0"/>
            </a:endParaRPr>
          </a:p>
        </p:txBody>
      </p:sp>
      <p:cxnSp>
        <p:nvCxnSpPr>
          <p:cNvPr id="132" name="Straight Arrow Connector 131"/>
          <p:cNvCxnSpPr/>
          <p:nvPr/>
        </p:nvCxnSpPr>
        <p:spPr>
          <a:xfrm flipH="1" flipV="1">
            <a:off x="4095515" y="1955176"/>
            <a:ext cx="1136736" cy="271714"/>
          </a:xfrm>
          <a:prstGeom prst="straightConnector1">
            <a:avLst/>
          </a:prstGeom>
          <a:ln w="12700">
            <a:solidFill>
              <a:srgbClr val="1F914D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9960334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>
                      <p:stCondLst>
                        <p:cond delay="indefinite"/>
                      </p:stCondLst>
                      <p:childTnLst>
                        <p:par>
                          <p:cTn id="286" fill="hold">
                            <p:stCondLst>
                              <p:cond delay="0"/>
                            </p:stCondLst>
                            <p:childTnLst>
                              <p:par>
                                <p:cTn id="2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>
                      <p:stCondLst>
                        <p:cond delay="indefinite"/>
                      </p:stCondLst>
                      <p:childTnLst>
                        <p:par>
                          <p:cTn id="290" fill="hold">
                            <p:stCondLst>
                              <p:cond delay="0"/>
                            </p:stCondLst>
                            <p:childTnLst>
                              <p:par>
                                <p:cTn id="2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>
                      <p:stCondLst>
                        <p:cond delay="indefinite"/>
                      </p:stCondLst>
                      <p:childTnLst>
                        <p:par>
                          <p:cTn id="294" fill="hold">
                            <p:stCondLst>
                              <p:cond delay="0"/>
                            </p:stCondLst>
                            <p:childTnLst>
                              <p:par>
                                <p:cTn id="2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>
                      <p:stCondLst>
                        <p:cond delay="indefinite"/>
                      </p:stCondLst>
                      <p:childTnLst>
                        <p:par>
                          <p:cTn id="298" fill="hold">
                            <p:stCondLst>
                              <p:cond delay="0"/>
                            </p:stCondLst>
                            <p:childTnLst>
                              <p:par>
                                <p:cTn id="2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hold">
                      <p:stCondLst>
                        <p:cond delay="indefinite"/>
                      </p:stCondLst>
                      <p:childTnLst>
                        <p:par>
                          <p:cTn id="302" fill="hold">
                            <p:stCondLst>
                              <p:cond delay="0"/>
                            </p:stCondLst>
                            <p:childTnLst>
                              <p:par>
                                <p:cTn id="3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7" fill="hold">
                      <p:stCondLst>
                        <p:cond delay="indefinite"/>
                      </p:stCondLst>
                      <p:childTnLst>
                        <p:par>
                          <p:cTn id="308" fill="hold">
                            <p:stCondLst>
                              <p:cond delay="0"/>
                            </p:stCondLst>
                            <p:childTnLst>
                              <p:par>
                                <p:cTn id="3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" grpId="0"/>
      <p:bldP spid="10" grpId="0"/>
      <p:bldP spid="15" grpId="0"/>
      <p:bldP spid="17" grpId="0"/>
      <p:bldP spid="22" grpId="0"/>
      <p:bldP spid="32" grpId="0"/>
      <p:bldP spid="6" grpId="0" animBg="1"/>
      <p:bldP spid="35" grpId="0"/>
      <p:bldP spid="37" grpId="0"/>
      <p:bldP spid="40" grpId="0"/>
      <p:bldP spid="45" grpId="0"/>
      <p:bldP spid="54" grpId="0"/>
      <p:bldP spid="55" grpId="0"/>
      <p:bldP spid="57" grpId="0" animBg="1"/>
      <p:bldP spid="58" grpId="0"/>
      <p:bldP spid="62" grpId="0"/>
      <p:bldP spid="72" grpId="0"/>
      <p:bldP spid="73" grpId="0"/>
      <p:bldP spid="82" grpId="0"/>
      <p:bldP spid="84" grpId="0"/>
      <p:bldP spid="4" grpId="0" animBg="1"/>
      <p:bldP spid="80" grpId="0" animBg="1"/>
      <p:bldP spid="80" grpId="1" animBg="1"/>
      <p:bldP spid="50" grpId="0"/>
      <p:bldP spid="51" grpId="0"/>
      <p:bldP spid="11" grpId="0"/>
      <p:bldP spid="70" grpId="0"/>
      <p:bldP spid="56" grpId="0"/>
      <p:bldP spid="59" grpId="0"/>
      <p:bldP spid="64" grpId="0"/>
      <p:bldP spid="68" grpId="0"/>
      <p:bldP spid="75" grpId="0"/>
      <p:bldP spid="85" grpId="0"/>
      <p:bldP spid="86" grpId="0"/>
      <p:bldP spid="87" grpId="0"/>
      <p:bldP spid="89" grpId="0"/>
      <p:bldP spid="90" grpId="0"/>
      <p:bldP spid="91" grpId="0"/>
      <p:bldP spid="67" grpId="0" animBg="1"/>
      <p:bldP spid="21561" grpId="0"/>
      <p:bldP spid="95" grpId="0" animBg="1"/>
      <p:bldP spid="76" grpId="0"/>
      <p:bldP spid="97" grpId="0"/>
      <p:bldP spid="3" grpId="0"/>
      <p:bldP spid="77" grpId="0"/>
      <p:bldP spid="98" grpId="0"/>
      <p:bldP spid="99" grpId="0"/>
      <p:bldP spid="101" grpId="0"/>
      <p:bldP spid="102" grpId="0"/>
      <p:bldP spid="103" grpId="0"/>
      <p:bldP spid="71" grpId="0"/>
      <p:bldP spid="105" grpId="0"/>
      <p:bldP spid="93" grpId="0"/>
      <p:bldP spid="108" grpId="0"/>
      <p:bldP spid="96" grpId="0"/>
      <p:bldP spid="109" grpId="0"/>
      <p:bldP spid="110" grpId="0"/>
      <p:bldP spid="111" grpId="0"/>
      <p:bldP spid="112" grpId="0"/>
      <p:bldP spid="104" grpId="0"/>
      <p:bldP spid="115" grpId="0"/>
      <p:bldP spid="116" grpId="0"/>
      <p:bldP spid="5" grpId="0" animBg="1"/>
      <p:bldP spid="107" grpId="0"/>
      <p:bldP spid="124" grpId="0"/>
      <p:bldP spid="121" grpId="0"/>
      <p:bldP spid="122" grpId="0"/>
      <p:bldP spid="126" grpId="0"/>
      <p:bldP spid="127" grpId="0"/>
      <p:bldP spid="13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/>
          <p:cNvSpPr>
            <a:spLocks noGrp="1"/>
          </p:cNvSpPr>
          <p:nvPr>
            <p:ph type="title"/>
          </p:nvPr>
        </p:nvSpPr>
        <p:spPr>
          <a:xfrm rot="16200000">
            <a:off x="-2082799" y="2305050"/>
            <a:ext cx="4737100" cy="460375"/>
          </a:xfrm>
        </p:spPr>
        <p:txBody>
          <a:bodyPr/>
          <a:lstStyle/>
          <a:p>
            <a:r>
              <a:rPr lang="en-US">
                <a:latin typeface="Open Sans" charset="0"/>
                <a:ea typeface="ＭＳ Ｐゴシック" charset="0"/>
                <a:cs typeface="Open Sans" charset="0"/>
              </a:rPr>
              <a:t>Lifecycle</a:t>
            </a:r>
          </a:p>
        </p:txBody>
      </p:sp>
      <p:pic>
        <p:nvPicPr>
          <p:cNvPr id="39938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8858" b="-18858"/>
          <a:stretch>
            <a:fillRect/>
          </a:stretch>
        </p:blipFill>
        <p:spPr>
          <a:xfrm>
            <a:off x="593724" y="166687"/>
            <a:ext cx="8235485" cy="3772890"/>
          </a:xfrm>
        </p:spPr>
      </p:pic>
      <p:sp>
        <p:nvSpPr>
          <p:cNvPr id="39939" name="Rectangle 4"/>
          <p:cNvSpPr>
            <a:spLocks noChangeArrowheads="1"/>
          </p:cNvSpPr>
          <p:nvPr/>
        </p:nvSpPr>
        <p:spPr bwMode="auto">
          <a:xfrm>
            <a:off x="2969019" y="4809580"/>
            <a:ext cx="6043613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r"/>
            <a:r>
              <a:rPr lang="en-US" sz="900" dirty="0">
                <a:latin typeface="Open Sans" charset="0"/>
              </a:rPr>
              <a:t>http://git-scm.com/book/en/v2/Git-Basics-Recording-Changes-to-the-Repository#Removing-Files</a:t>
            </a:r>
          </a:p>
        </p:txBody>
      </p: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/>
          <p:cNvSpPr>
            <a:spLocks noGrp="1"/>
          </p:cNvSpPr>
          <p:nvPr>
            <p:ph type="title"/>
          </p:nvPr>
        </p:nvSpPr>
        <p:spPr>
          <a:xfrm rot="16200000">
            <a:off x="-2082799" y="2305050"/>
            <a:ext cx="4737100" cy="460375"/>
          </a:xfrm>
        </p:spPr>
        <p:txBody>
          <a:bodyPr/>
          <a:lstStyle/>
          <a:p>
            <a:r>
              <a:rPr lang="en-US">
                <a:latin typeface="Open Sans" charset="0"/>
                <a:ea typeface="ＭＳ Ｐゴシック" charset="0"/>
                <a:cs typeface="Open Sans" charset="0"/>
              </a:rPr>
              <a:t>Lifecycle</a:t>
            </a:r>
          </a:p>
        </p:txBody>
      </p:sp>
      <p:pic>
        <p:nvPicPr>
          <p:cNvPr id="39938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8858" b="-18858"/>
          <a:stretch>
            <a:fillRect/>
          </a:stretch>
        </p:blipFill>
        <p:spPr>
          <a:xfrm>
            <a:off x="593724" y="166687"/>
            <a:ext cx="8235485" cy="3772890"/>
          </a:xfrm>
        </p:spPr>
      </p:pic>
      <p:sp>
        <p:nvSpPr>
          <p:cNvPr id="39939" name="Rectangle 4"/>
          <p:cNvSpPr>
            <a:spLocks noChangeArrowheads="1"/>
          </p:cNvSpPr>
          <p:nvPr/>
        </p:nvSpPr>
        <p:spPr bwMode="auto">
          <a:xfrm>
            <a:off x="2969019" y="4809580"/>
            <a:ext cx="6043613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r"/>
            <a:r>
              <a:rPr lang="en-US" sz="900" dirty="0">
                <a:latin typeface="Open Sans" charset="0"/>
              </a:rPr>
              <a:t>http://git-scm.com/book/en/v2/Git-Basics-Recording-Changes-to-the-Repository#Removing-Files</a:t>
            </a:r>
          </a:p>
        </p:txBody>
      </p:sp>
    </p:spTree>
    <p:extLst>
      <p:ext uri="{BB962C8B-B14F-4D97-AF65-F5344CB8AC3E}">
        <p14:creationId xmlns:p14="http://schemas.microsoft.com/office/powerpoint/2010/main" val="1118222016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>
          <a:xfrm rot="16200000">
            <a:off x="-2082799" y="2305050"/>
            <a:ext cx="4737100" cy="460375"/>
          </a:xfrm>
        </p:spPr>
        <p:txBody>
          <a:bodyPr/>
          <a:lstStyle/>
          <a:p>
            <a:r>
              <a:rPr lang="en-US" dirty="0" smtClean="0">
                <a:latin typeface="Open Sans" charset="0"/>
                <a:ea typeface="ＭＳ Ｐゴシック" charset="0"/>
                <a:cs typeface="Open Sans" charset="0"/>
              </a:rPr>
              <a:t>Commit or not?</a:t>
            </a:r>
            <a:endParaRPr lang="en-US" dirty="0">
              <a:latin typeface="Open Sans" charset="0"/>
              <a:ea typeface="ＭＳ Ｐゴシック" charset="0"/>
              <a:cs typeface="Open Sans" charset="0"/>
            </a:endParaRPr>
          </a:p>
        </p:txBody>
      </p:sp>
      <p:sp>
        <p:nvSpPr>
          <p:cNvPr id="22530" name="Content Placeholder 2"/>
          <p:cNvSpPr>
            <a:spLocks noGrp="1"/>
          </p:cNvSpPr>
          <p:nvPr>
            <p:ph idx="1"/>
          </p:nvPr>
        </p:nvSpPr>
        <p:spPr>
          <a:xfrm>
            <a:off x="944990" y="241609"/>
            <a:ext cx="7274467" cy="4458057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sz="2000" dirty="0" smtClean="0">
                <a:latin typeface="Open Sans "/>
                <a:ea typeface="ＭＳ Ｐゴシック" charset="0"/>
                <a:cs typeface="Open Sans "/>
              </a:rPr>
              <a:t>Does </a:t>
            </a:r>
            <a:r>
              <a:rPr lang="en-US" sz="2000" dirty="0">
                <a:latin typeface="Open Sans "/>
                <a:ea typeface="ＭＳ Ｐゴシック" charset="0"/>
                <a:cs typeface="Open Sans "/>
              </a:rPr>
              <a:t>git </a:t>
            </a:r>
            <a:r>
              <a:rPr lang="en-US" sz="1800" b="1" dirty="0" smtClean="0">
                <a:latin typeface="Open Sans "/>
                <a:ea typeface="ＭＳ Ｐゴシック" charset="0"/>
                <a:cs typeface="Open Sans "/>
              </a:rPr>
              <a:t>commit</a:t>
            </a:r>
            <a:r>
              <a:rPr lang="en-US" sz="2000" dirty="0" smtClean="0">
                <a:latin typeface="Open Sans "/>
                <a:ea typeface="ＭＳ Ｐゴシック" charset="0"/>
                <a:cs typeface="Open Sans "/>
              </a:rPr>
              <a:t> </a:t>
            </a:r>
            <a:r>
              <a:rPr lang="en-US" sz="2000" dirty="0">
                <a:latin typeface="Open Sans "/>
                <a:ea typeface="ＭＳ Ｐゴシック" charset="0"/>
                <a:cs typeface="Open Sans "/>
              </a:rPr>
              <a:t>create a commit</a:t>
            </a:r>
            <a:r>
              <a:rPr lang="en-US" sz="2000" dirty="0" smtClean="0">
                <a:latin typeface="Open Sans "/>
                <a:ea typeface="ＭＳ Ｐゴシック" charset="0"/>
                <a:cs typeface="Open Sans "/>
              </a:rPr>
              <a:t>?</a:t>
            </a:r>
          </a:p>
          <a:p>
            <a:pPr marL="342900" indent="-342900">
              <a:buFont typeface="+mj-lt"/>
              <a:buAutoNum type="arabicPeriod"/>
            </a:pPr>
            <a:endParaRPr lang="en-US" sz="2000" dirty="0" smtClean="0">
              <a:latin typeface="Open Sans "/>
              <a:ea typeface="ＭＳ Ｐゴシック" charset="0"/>
              <a:cs typeface="Open Sans 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000" dirty="0" smtClean="0">
                <a:latin typeface="Open Sans "/>
                <a:ea typeface="ＭＳ Ｐゴシック" charset="0"/>
                <a:cs typeface="Open Sans "/>
              </a:rPr>
              <a:t>Does git </a:t>
            </a:r>
            <a:r>
              <a:rPr lang="en-US" sz="2000" b="1" dirty="0" smtClean="0">
                <a:latin typeface="Open Sans "/>
                <a:ea typeface="ＭＳ Ｐゴシック" charset="0"/>
                <a:cs typeface="Open Sans "/>
              </a:rPr>
              <a:t>tag</a:t>
            </a:r>
            <a:r>
              <a:rPr lang="en-US" sz="2000" dirty="0" smtClean="0">
                <a:latin typeface="Open Sans "/>
                <a:ea typeface="ＭＳ Ｐゴシック" charset="0"/>
                <a:cs typeface="Open Sans "/>
              </a:rPr>
              <a:t> create a commit?</a:t>
            </a:r>
          </a:p>
          <a:p>
            <a:pPr marL="342900" indent="-342900">
              <a:buFont typeface="+mj-lt"/>
              <a:buAutoNum type="arabicPeriod"/>
            </a:pPr>
            <a:endParaRPr lang="en-US" sz="2000" dirty="0" smtClean="0">
              <a:latin typeface="Open Sans "/>
              <a:ea typeface="ＭＳ Ｐゴシック" charset="0"/>
              <a:cs typeface="Open Sans 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000" dirty="0" smtClean="0">
                <a:latin typeface="Open Sans "/>
                <a:ea typeface="ＭＳ Ｐゴシック" charset="0"/>
                <a:cs typeface="Open Sans "/>
              </a:rPr>
              <a:t>Does </a:t>
            </a:r>
            <a:r>
              <a:rPr lang="en-US" sz="2000" dirty="0">
                <a:latin typeface="Open Sans "/>
                <a:ea typeface="ＭＳ Ｐゴシック" charset="0"/>
                <a:cs typeface="Open Sans "/>
              </a:rPr>
              <a:t>git </a:t>
            </a:r>
            <a:r>
              <a:rPr lang="en-US" sz="2000" b="1" dirty="0" smtClean="0">
                <a:latin typeface="Open Sans "/>
                <a:ea typeface="ＭＳ Ｐゴシック" charset="0"/>
                <a:cs typeface="Open Sans "/>
              </a:rPr>
              <a:t>checkout </a:t>
            </a:r>
            <a:r>
              <a:rPr lang="en-US" sz="2000" dirty="0" smtClean="0">
                <a:latin typeface="Open Sans "/>
                <a:ea typeface="ＭＳ Ｐゴシック" charset="0"/>
                <a:cs typeface="Open Sans "/>
              </a:rPr>
              <a:t>new branch create </a:t>
            </a:r>
            <a:r>
              <a:rPr lang="en-US" sz="2000" dirty="0">
                <a:latin typeface="Open Sans "/>
                <a:ea typeface="ＭＳ Ｐゴシック" charset="0"/>
                <a:cs typeface="Open Sans "/>
              </a:rPr>
              <a:t>a commit</a:t>
            </a:r>
            <a:r>
              <a:rPr lang="en-US" sz="2000" dirty="0" smtClean="0">
                <a:latin typeface="Open Sans "/>
                <a:ea typeface="ＭＳ Ｐゴシック" charset="0"/>
                <a:cs typeface="Open Sans "/>
              </a:rPr>
              <a:t>?</a:t>
            </a:r>
          </a:p>
          <a:p>
            <a:pPr marL="342900" indent="-342900">
              <a:buFont typeface="+mj-lt"/>
              <a:buAutoNum type="arabicPeriod"/>
            </a:pPr>
            <a:endParaRPr lang="en-US" sz="2000" dirty="0">
              <a:latin typeface="Open Sans "/>
              <a:ea typeface="ＭＳ Ｐゴシック" charset="0"/>
              <a:cs typeface="Open Sans 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latin typeface="Open Sans "/>
                <a:ea typeface="ＭＳ Ｐゴシック" charset="0"/>
                <a:cs typeface="Open Sans "/>
              </a:rPr>
              <a:t>Does git </a:t>
            </a:r>
            <a:r>
              <a:rPr lang="en-US" sz="2000" b="1" dirty="0">
                <a:latin typeface="Open Sans "/>
                <a:ea typeface="ＭＳ Ｐゴシック" charset="0"/>
                <a:cs typeface="Open Sans "/>
              </a:rPr>
              <a:t>merge</a:t>
            </a:r>
            <a:r>
              <a:rPr lang="en-US" sz="2000" dirty="0">
                <a:latin typeface="Open Sans "/>
                <a:ea typeface="ＭＳ Ｐゴシック" charset="0"/>
                <a:cs typeface="Open Sans "/>
              </a:rPr>
              <a:t> create a commit</a:t>
            </a:r>
            <a:r>
              <a:rPr lang="en-US" sz="2000" dirty="0" smtClean="0">
                <a:latin typeface="Open Sans "/>
                <a:ea typeface="ＭＳ Ｐゴシック" charset="0"/>
                <a:cs typeface="Open Sans "/>
              </a:rPr>
              <a:t>?</a:t>
            </a:r>
          </a:p>
          <a:p>
            <a:pPr marL="342900" indent="-342900">
              <a:buFont typeface="+mj-lt"/>
              <a:buAutoNum type="arabicPeriod"/>
            </a:pPr>
            <a:endParaRPr lang="en-US" sz="2000" dirty="0">
              <a:latin typeface="Open Sans "/>
              <a:ea typeface="ＭＳ Ｐゴシック" charset="0"/>
              <a:cs typeface="Open Sans 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latin typeface="Open Sans "/>
                <a:ea typeface="ＭＳ Ｐゴシック" charset="0"/>
                <a:cs typeface="Open Sans "/>
              </a:rPr>
              <a:t>Does git </a:t>
            </a:r>
            <a:r>
              <a:rPr lang="en-US" sz="2000" b="1" dirty="0">
                <a:latin typeface="Open Sans "/>
                <a:ea typeface="ＭＳ Ｐゴシック" charset="0"/>
                <a:cs typeface="Open Sans "/>
              </a:rPr>
              <a:t>revert</a:t>
            </a:r>
            <a:r>
              <a:rPr lang="en-US" sz="2000" dirty="0">
                <a:latin typeface="Open Sans "/>
                <a:ea typeface="ＭＳ Ｐゴシック" charset="0"/>
                <a:cs typeface="Open Sans "/>
              </a:rPr>
              <a:t> create a commit?</a:t>
            </a:r>
          </a:p>
          <a:p>
            <a:pPr marL="0" indent="0">
              <a:buNone/>
            </a:pPr>
            <a:endParaRPr lang="en-US" sz="2000" dirty="0" smtClean="0">
              <a:latin typeface="Open Sans "/>
              <a:ea typeface="ＭＳ Ｐゴシック" charset="0"/>
              <a:cs typeface="Open Sans 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377047" y="570184"/>
            <a:ext cx="2074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Open Sans"/>
                <a:cs typeface="Open Sans"/>
              </a:rPr>
              <a:t>Yes. That’s its job.</a:t>
            </a:r>
            <a:endParaRPr lang="en-US" sz="1800" dirty="0">
              <a:latin typeface="Open Sans"/>
              <a:cs typeface="Open San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77047" y="1318681"/>
            <a:ext cx="3955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Open Sans"/>
                <a:cs typeface="Open Sans"/>
              </a:rPr>
              <a:t>No. It references a specific commit.</a:t>
            </a:r>
            <a:endParaRPr lang="en-US" sz="1800" dirty="0">
              <a:latin typeface="Open Sans"/>
              <a:cs typeface="Open San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77047" y="2018448"/>
            <a:ext cx="6083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Open Sans"/>
                <a:cs typeface="Open Sans"/>
              </a:rPr>
              <a:t>No.  It creates files in working directory from a commit.</a:t>
            </a:r>
            <a:endParaRPr lang="en-US" sz="1800" dirty="0">
              <a:latin typeface="Open Sans"/>
              <a:cs typeface="Open San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77047" y="2778688"/>
            <a:ext cx="3810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Open Sans"/>
                <a:cs typeface="Open Sans"/>
              </a:rPr>
              <a:t>No. A separate commit is needed. </a:t>
            </a:r>
            <a:endParaRPr lang="en-US" sz="1800" dirty="0">
              <a:latin typeface="Open Sans"/>
              <a:cs typeface="Open San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77047" y="3521651"/>
            <a:ext cx="3843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Open Sans"/>
                <a:cs typeface="Open Sans"/>
              </a:rPr>
              <a:t>Yes. To “undo” previous commit(s)</a:t>
            </a:r>
            <a:endParaRPr lang="en-US" sz="1800" dirty="0">
              <a:latin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887666695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  <p:bldP spid="7" grpId="0"/>
      <p:bldP spid="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ounded Rectangle 73"/>
          <p:cNvSpPr/>
          <p:nvPr/>
        </p:nvSpPr>
        <p:spPr>
          <a:xfrm>
            <a:off x="4204775" y="349854"/>
            <a:ext cx="1390259" cy="3187328"/>
          </a:xfrm>
          <a:prstGeom prst="roundRect">
            <a:avLst/>
          </a:prstGeom>
          <a:solidFill>
            <a:srgbClr val="00800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>
              <a:defRPr/>
            </a:pPr>
            <a:endParaRPr lang="en-US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4624897" y="349854"/>
            <a:ext cx="0" cy="3187327"/>
          </a:xfrm>
          <a:prstGeom prst="line">
            <a:avLst/>
          </a:prstGeom>
          <a:ln>
            <a:solidFill>
              <a:schemeClr val="bg1"/>
            </a:solidFill>
            <a:prstDash val="sysDash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721" name="Title 1"/>
          <p:cNvSpPr>
            <a:spLocks noGrp="1"/>
          </p:cNvSpPr>
          <p:nvPr>
            <p:ph type="title"/>
          </p:nvPr>
        </p:nvSpPr>
        <p:spPr>
          <a:xfrm rot="16200000">
            <a:off x="-2082799" y="2305050"/>
            <a:ext cx="4737100" cy="460375"/>
          </a:xfrm>
        </p:spPr>
        <p:txBody>
          <a:bodyPr/>
          <a:lstStyle/>
          <a:p>
            <a:r>
              <a:rPr lang="en-US" dirty="0" smtClean="0">
                <a:latin typeface="Open Sans" charset="0"/>
                <a:ea typeface="ＭＳ Ｐゴシック" charset="0"/>
                <a:cs typeface="Open Sans" charset="0"/>
              </a:rPr>
              <a:t>HEAD coding</a:t>
            </a:r>
            <a:endParaRPr lang="en-US" dirty="0">
              <a:latin typeface="Open Sans" charset="0"/>
              <a:ea typeface="ＭＳ Ｐゴシック" charset="0"/>
              <a:cs typeface="Open Sans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4204776" y="587099"/>
            <a:ext cx="785992" cy="228600"/>
          </a:xfrm>
          <a:prstGeom prst="ellipse">
            <a:avLst/>
          </a:prstGeom>
          <a:solidFill>
            <a:schemeClr val="bg1"/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sz="1100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4204776" y="866499"/>
            <a:ext cx="785992" cy="230187"/>
          </a:xfrm>
          <a:prstGeom prst="ellipse">
            <a:avLst/>
          </a:prstGeom>
          <a:solidFill>
            <a:schemeClr val="bg1"/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sz="1100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4204776" y="1147486"/>
            <a:ext cx="785992" cy="2286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sz="1100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4204775" y="2703517"/>
            <a:ext cx="785993" cy="230188"/>
          </a:xfrm>
          <a:prstGeom prst="ellipse">
            <a:avLst/>
          </a:prstGeom>
          <a:solidFill>
            <a:schemeClr val="bg1"/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sz="1100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4204776" y="3095875"/>
            <a:ext cx="785992" cy="230188"/>
          </a:xfrm>
          <a:prstGeom prst="ellipse">
            <a:avLst/>
          </a:prstGeom>
          <a:solidFill>
            <a:schemeClr val="bg1"/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100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1562714" y="843615"/>
            <a:ext cx="104658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dirty="0" smtClean="0">
                <a:solidFill>
                  <a:srgbClr val="008000"/>
                </a:solidFill>
                <a:latin typeface="Courier New"/>
                <a:cs typeface="Courier New"/>
              </a:rPr>
              <a:t>HEAD^ =</a:t>
            </a:r>
            <a:endParaRPr lang="en-US" dirty="0">
              <a:solidFill>
                <a:srgbClr val="008000"/>
              </a:solidFill>
              <a:latin typeface="Courier New"/>
              <a:cs typeface="Courier New"/>
            </a:endParaRP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6041454" y="2266704"/>
            <a:ext cx="27536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Courier New"/>
                <a:cs typeface="Courier New"/>
              </a:rPr>
              <a:t>git </a:t>
            </a:r>
            <a:r>
              <a:rPr lang="en-US" sz="1200" dirty="0">
                <a:solidFill>
                  <a:srgbClr val="FF0000"/>
                </a:solidFill>
                <a:latin typeface="Courier New"/>
                <a:cs typeface="Courier New"/>
              </a:rPr>
              <a:t>checkout</a:t>
            </a:r>
            <a:r>
              <a:rPr lang="en-US" sz="1200" dirty="0">
                <a:latin typeface="Courier New"/>
                <a:cs typeface="Courier New"/>
              </a:rPr>
              <a:t> v1 </a:t>
            </a:r>
            <a:r>
              <a:rPr lang="en-US" sz="1200" b="1" dirty="0">
                <a:latin typeface="Courier New"/>
                <a:cs typeface="Courier New"/>
              </a:rPr>
              <a:t>-b </a:t>
            </a:r>
            <a:r>
              <a:rPr lang="en-US" sz="1200" b="1" dirty="0" smtClean="0">
                <a:latin typeface="Courier New"/>
                <a:cs typeface="Courier New"/>
              </a:rPr>
              <a:t>feature1</a:t>
            </a:r>
            <a:endParaRPr lang="en-US" sz="1200" b="1" dirty="0">
              <a:latin typeface="Courier New"/>
              <a:cs typeface="Courier New"/>
            </a:endParaRPr>
          </a:p>
        </p:txBody>
      </p:sp>
      <p:cxnSp>
        <p:nvCxnSpPr>
          <p:cNvPr id="22" name="Straight Arrow Connector 21"/>
          <p:cNvCxnSpPr>
            <a:endCxn id="12" idx="2"/>
          </p:cNvCxnSpPr>
          <p:nvPr/>
        </p:nvCxnSpPr>
        <p:spPr>
          <a:xfrm>
            <a:off x="3897274" y="981593"/>
            <a:ext cx="307502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4836548" y="2166788"/>
            <a:ext cx="741046" cy="228600"/>
          </a:xfrm>
          <a:prstGeom prst="ellipse">
            <a:avLst/>
          </a:prstGeom>
          <a:solidFill>
            <a:schemeClr val="bg1"/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sz="1100" dirty="0">
              <a:latin typeface="Open Sans" charset="0"/>
              <a:ea typeface="Open Sans" charset="0"/>
              <a:cs typeface="Open Sans" charset="0"/>
            </a:endParaRPr>
          </a:p>
        </p:txBody>
      </p:sp>
      <p:cxnSp>
        <p:nvCxnSpPr>
          <p:cNvPr id="24" name="Straight Connector 23"/>
          <p:cNvCxnSpPr>
            <a:stCxn id="14" idx="7"/>
            <a:endCxn id="21" idx="3"/>
          </p:cNvCxnSpPr>
          <p:nvPr/>
        </p:nvCxnSpPr>
        <p:spPr>
          <a:xfrm flipV="1">
            <a:off x="4875662" y="2361910"/>
            <a:ext cx="69410" cy="375317"/>
          </a:xfrm>
          <a:prstGeom prst="line">
            <a:avLst/>
          </a:prstGeom>
          <a:ln>
            <a:solidFill>
              <a:schemeClr val="bg1"/>
            </a:solidFill>
            <a:prstDash val="sysDash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4" idx="6"/>
            <a:endCxn id="19" idx="1"/>
          </p:cNvCxnSpPr>
          <p:nvPr/>
        </p:nvCxnSpPr>
        <p:spPr>
          <a:xfrm flipV="1">
            <a:off x="4990768" y="2405204"/>
            <a:ext cx="1050686" cy="413407"/>
          </a:xfrm>
          <a:prstGeom prst="straightConnector1">
            <a:avLst/>
          </a:prstGeom>
          <a:ln>
            <a:solidFill>
              <a:srgbClr val="D25533"/>
            </a:solidFill>
            <a:prstDash val="sysDash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2391556" y="830423"/>
            <a:ext cx="104277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dirty="0" smtClean="0">
                <a:solidFill>
                  <a:srgbClr val="008000"/>
                </a:solidFill>
                <a:latin typeface="Courier New"/>
                <a:cs typeface="Courier New"/>
              </a:rPr>
              <a:t>HEAD</a:t>
            </a:r>
            <a:r>
              <a:rPr lang="en-US" b="1" dirty="0" smtClean="0">
                <a:solidFill>
                  <a:srgbClr val="008000"/>
                </a:solidFill>
                <a:latin typeface="Courier New"/>
                <a:cs typeface="Courier New"/>
              </a:rPr>
              <a:t>^1</a:t>
            </a:r>
            <a:endParaRPr lang="en-US" dirty="0">
              <a:solidFill>
                <a:srgbClr val="008000"/>
              </a:solidFill>
              <a:latin typeface="Courier New"/>
              <a:cs typeface="Courier New"/>
            </a:endParaRPr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3360212" y="3378639"/>
            <a:ext cx="102873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800" i="1" dirty="0" smtClean="0">
                <a:solidFill>
                  <a:srgbClr val="008000"/>
                </a:solidFill>
                <a:latin typeface="Open Sans" charset="0"/>
              </a:rPr>
              <a:t>parent</a:t>
            </a:r>
            <a:endParaRPr lang="en-US" sz="1800" i="1" dirty="0">
              <a:solidFill>
                <a:srgbClr val="008000"/>
              </a:solidFill>
              <a:latin typeface="Open Sans" charset="0"/>
            </a:endParaRPr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1562713" y="2660689"/>
            <a:ext cx="104658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dirty="0" smtClean="0">
                <a:solidFill>
                  <a:srgbClr val="008000"/>
                </a:solidFill>
                <a:latin typeface="Courier New"/>
                <a:cs typeface="Courier New"/>
              </a:rPr>
              <a:t>HEAD^^^</a:t>
            </a:r>
            <a:endParaRPr lang="en-US" dirty="0">
              <a:solidFill>
                <a:srgbClr val="008000"/>
              </a:solidFill>
              <a:latin typeface="Courier New"/>
              <a:cs typeface="Courier New"/>
            </a:endParaRPr>
          </a:p>
        </p:txBody>
      </p:sp>
      <p:sp>
        <p:nvSpPr>
          <p:cNvPr id="56" name="TextBox 55"/>
          <p:cNvSpPr txBox="1">
            <a:spLocks noChangeArrowheads="1"/>
          </p:cNvSpPr>
          <p:nvPr/>
        </p:nvSpPr>
        <p:spPr bwMode="auto">
          <a:xfrm>
            <a:off x="1606754" y="3361154"/>
            <a:ext cx="153632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r"/>
            <a:r>
              <a:rPr lang="en-US" sz="1800" i="1" dirty="0" smtClean="0">
                <a:solidFill>
                  <a:srgbClr val="008000"/>
                </a:solidFill>
                <a:latin typeface="Open Sans" charset="0"/>
              </a:rPr>
              <a:t>1</a:t>
            </a:r>
            <a:r>
              <a:rPr lang="en-US" sz="1800" i="1" baseline="30000" dirty="0" smtClean="0">
                <a:solidFill>
                  <a:srgbClr val="008000"/>
                </a:solidFill>
                <a:latin typeface="Open Sans" charset="0"/>
              </a:rPr>
              <a:t>st</a:t>
            </a:r>
            <a:r>
              <a:rPr lang="en-US" sz="1800" i="1" dirty="0" smtClean="0">
                <a:solidFill>
                  <a:srgbClr val="008000"/>
                </a:solidFill>
                <a:latin typeface="Open Sans" charset="0"/>
              </a:rPr>
              <a:t> commit</a:t>
            </a:r>
            <a:endParaRPr lang="en-US" sz="1800" i="1" dirty="0">
              <a:solidFill>
                <a:srgbClr val="008000"/>
              </a:solidFill>
              <a:latin typeface="Open Sans" charset="0"/>
            </a:endParaRPr>
          </a:p>
        </p:txBody>
      </p:sp>
      <p:cxnSp>
        <p:nvCxnSpPr>
          <p:cNvPr id="57" name="Straight Arrow Connector 56"/>
          <p:cNvCxnSpPr>
            <a:stCxn id="56" idx="3"/>
            <a:endCxn id="15" idx="2"/>
          </p:cNvCxnSpPr>
          <p:nvPr/>
        </p:nvCxnSpPr>
        <p:spPr>
          <a:xfrm flipV="1">
            <a:off x="3143081" y="3210969"/>
            <a:ext cx="1061695" cy="33485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738" name="Rectangle 30737"/>
          <p:cNvSpPr/>
          <p:nvPr/>
        </p:nvSpPr>
        <p:spPr>
          <a:xfrm>
            <a:off x="837823" y="3800767"/>
            <a:ext cx="75725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/>
                <a:cs typeface="Courier New"/>
                <a:hlinkClick r:id="rId3"/>
              </a:rPr>
              <a:t>https://github.com/wilsonmar/git-utilities/blob/master/git-sample-repo-</a:t>
            </a:r>
            <a:r>
              <a:rPr lang="en-US" sz="1200" dirty="0" smtClean="0">
                <a:latin typeface="Courier New"/>
                <a:cs typeface="Courier New"/>
                <a:hlinkClick r:id="rId3"/>
              </a:rPr>
              <a:t>create.sh</a:t>
            </a:r>
            <a:endParaRPr lang="en-US" sz="1200" dirty="0" smtClean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https://git-scm.com/docs/git-show</a:t>
            </a: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63" name="TextBox 62"/>
          <p:cNvSpPr txBox="1">
            <a:spLocks noChangeArrowheads="1"/>
          </p:cNvSpPr>
          <p:nvPr/>
        </p:nvSpPr>
        <p:spPr bwMode="auto">
          <a:xfrm>
            <a:off x="518371" y="214862"/>
            <a:ext cx="327522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r"/>
            <a:r>
              <a:rPr lang="en-US" sz="1800" i="1" dirty="0" smtClean="0">
                <a:solidFill>
                  <a:srgbClr val="008000"/>
                </a:solidFill>
                <a:latin typeface="Open Sans" charset="0"/>
              </a:rPr>
              <a:t>most recent commit</a:t>
            </a:r>
            <a:endParaRPr lang="en-US" sz="1800" i="1" dirty="0">
              <a:solidFill>
                <a:srgbClr val="008000"/>
              </a:solidFill>
              <a:latin typeface="Open Sans" charset="0"/>
            </a:endParaRPr>
          </a:p>
        </p:txBody>
      </p:sp>
      <p:cxnSp>
        <p:nvCxnSpPr>
          <p:cNvPr id="70" name="Straight Arrow Connector 69"/>
          <p:cNvCxnSpPr>
            <a:stCxn id="50" idx="3"/>
            <a:endCxn id="11" idx="2"/>
          </p:cNvCxnSpPr>
          <p:nvPr/>
        </p:nvCxnSpPr>
        <p:spPr>
          <a:xfrm flipV="1">
            <a:off x="3526912" y="701399"/>
            <a:ext cx="677864" cy="1573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4809042" y="1791526"/>
            <a:ext cx="785992" cy="228600"/>
          </a:xfrm>
          <a:prstGeom prst="ellipse">
            <a:avLst/>
          </a:prstGeom>
          <a:solidFill>
            <a:schemeClr val="bg1"/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sz="1100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864242" y="549083"/>
            <a:ext cx="26626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>
                <a:latin typeface="Courier New"/>
                <a:cs typeface="Courier New"/>
              </a:rPr>
              <a:t>git show </a:t>
            </a:r>
            <a:r>
              <a:rPr lang="en-US" dirty="0" smtClean="0">
                <a:latin typeface="Courier New"/>
                <a:cs typeface="Courier New"/>
              </a:rPr>
              <a:t>--oneline </a:t>
            </a:r>
            <a:r>
              <a:rPr lang="en-US" b="1" dirty="0" smtClean="0">
                <a:solidFill>
                  <a:schemeClr val="accent4"/>
                </a:solidFill>
                <a:latin typeface="Courier New"/>
                <a:cs typeface="Courier New"/>
              </a:rPr>
              <a:t>HEAD</a:t>
            </a:r>
          </a:p>
        </p:txBody>
      </p:sp>
      <p:sp>
        <p:nvSpPr>
          <p:cNvPr id="58" name="Rectangle 57"/>
          <p:cNvSpPr/>
          <p:nvPr/>
        </p:nvSpPr>
        <p:spPr>
          <a:xfrm>
            <a:off x="6041454" y="2455366"/>
            <a:ext cx="110814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/>
                <a:cs typeface="Courier New"/>
              </a:rPr>
              <a:t>git </a:t>
            </a:r>
            <a:r>
              <a:rPr lang="en-US" sz="1200" dirty="0" smtClean="0">
                <a:latin typeface="Courier New"/>
                <a:cs typeface="Courier New"/>
              </a:rPr>
              <a:t>tag v1</a:t>
            </a:r>
            <a:endParaRPr lang="en-US" sz="1200" b="1" dirty="0" smtClean="0">
              <a:solidFill>
                <a:schemeClr val="accent4"/>
              </a:solidFill>
              <a:latin typeface="Courier New"/>
              <a:cs typeface="Courier New"/>
            </a:endParaRPr>
          </a:p>
        </p:txBody>
      </p:sp>
      <p:cxnSp>
        <p:nvCxnSpPr>
          <p:cNvPr id="59" name="Straight Arrow Connector 58"/>
          <p:cNvCxnSpPr>
            <a:stCxn id="58" idx="1"/>
            <a:endCxn id="14" idx="6"/>
          </p:cNvCxnSpPr>
          <p:nvPr/>
        </p:nvCxnSpPr>
        <p:spPr>
          <a:xfrm flipH="1">
            <a:off x="4990768" y="2593866"/>
            <a:ext cx="1050686" cy="22474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6041454" y="568746"/>
            <a:ext cx="20316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latin typeface="Courier New"/>
                <a:cs typeface="Courier New"/>
              </a:rPr>
              <a:t>git commit -m</a:t>
            </a:r>
            <a:r>
              <a:rPr lang="ru-RU" sz="1200" dirty="0">
                <a:latin typeface="Courier New"/>
                <a:cs typeface="Courier New"/>
              </a:rPr>
              <a:t>"</a:t>
            </a:r>
            <a:r>
              <a:rPr lang="en-US" sz="1200" dirty="0" smtClean="0">
                <a:latin typeface="Courier New"/>
                <a:cs typeface="Courier New"/>
              </a:rPr>
              <a:t>Add e</a:t>
            </a:r>
            <a:r>
              <a:rPr lang="ru-RU" sz="1200" dirty="0" smtClean="0">
                <a:latin typeface="Courier New"/>
                <a:cs typeface="Courier New"/>
              </a:rPr>
              <a:t>"</a:t>
            </a:r>
            <a:endParaRPr lang="en-US" sz="1200" b="1" dirty="0" smtClean="0">
              <a:solidFill>
                <a:schemeClr val="accent4"/>
              </a:solidFill>
              <a:latin typeface="Courier New"/>
              <a:cs typeface="Courier New"/>
            </a:endParaRPr>
          </a:p>
        </p:txBody>
      </p:sp>
      <p:sp>
        <p:nvSpPr>
          <p:cNvPr id="96" name="TextBox 95"/>
          <p:cNvSpPr txBox="1">
            <a:spLocks noChangeArrowheads="1"/>
          </p:cNvSpPr>
          <p:nvPr/>
        </p:nvSpPr>
        <p:spPr bwMode="auto">
          <a:xfrm>
            <a:off x="641600" y="839989"/>
            <a:ext cx="114116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dirty="0" smtClean="0">
                <a:solidFill>
                  <a:srgbClr val="008000"/>
                </a:solidFill>
                <a:latin typeface="Courier New"/>
                <a:cs typeface="Courier New"/>
              </a:rPr>
              <a:t>HEAD</a:t>
            </a:r>
            <a:r>
              <a:rPr lang="en-US" b="1" dirty="0" smtClean="0">
                <a:solidFill>
                  <a:srgbClr val="008000"/>
                </a:solidFill>
                <a:latin typeface="Courier New"/>
                <a:cs typeface="Courier New"/>
              </a:rPr>
              <a:t>~1</a:t>
            </a:r>
            <a:r>
              <a:rPr lang="en-US" dirty="0" smtClean="0">
                <a:solidFill>
                  <a:srgbClr val="008000"/>
                </a:solidFill>
                <a:latin typeface="Courier New"/>
                <a:cs typeface="Courier New"/>
              </a:rPr>
              <a:t> =</a:t>
            </a:r>
            <a:endParaRPr lang="en-US" dirty="0">
              <a:solidFill>
                <a:srgbClr val="008000"/>
              </a:solidFill>
              <a:latin typeface="Courier New"/>
              <a:cs typeface="Courier New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1083332" y="1317623"/>
            <a:ext cx="10503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b-NO" dirty="0" smtClean="0"/>
              <a:t>~ tilde</a:t>
            </a:r>
          </a:p>
          <a:p>
            <a:r>
              <a:rPr lang="nb-NO" dirty="0" smtClean="0"/>
              <a:t>parentage</a:t>
            </a:r>
            <a:endParaRPr lang="nb-NO" dirty="0"/>
          </a:p>
        </p:txBody>
      </p:sp>
      <p:sp>
        <p:nvSpPr>
          <p:cNvPr id="98" name="Rectangle 97"/>
          <p:cNvSpPr/>
          <p:nvPr/>
        </p:nvSpPr>
        <p:spPr>
          <a:xfrm>
            <a:off x="2018060" y="1317623"/>
            <a:ext cx="108773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/>
              <a:t>^ </a:t>
            </a:r>
            <a:r>
              <a:rPr lang="tr-TR" dirty="0" smtClean="0"/>
              <a:t>caret</a:t>
            </a:r>
            <a:br>
              <a:rPr lang="tr-TR" dirty="0" smtClean="0"/>
            </a:br>
            <a:r>
              <a:rPr lang="tr-TR" dirty="0" smtClean="0"/>
              <a:t>sequence</a:t>
            </a:r>
            <a:endParaRPr lang="nb-NO" dirty="0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6041454" y="1134732"/>
            <a:ext cx="228428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Courier New"/>
                <a:cs typeface="Courier New"/>
              </a:rPr>
              <a:t>git merge feature1</a:t>
            </a:r>
            <a:endParaRPr lang="en-US" sz="1200" dirty="0">
              <a:latin typeface="Courier New"/>
              <a:cs typeface="Courier New"/>
            </a:endParaRPr>
          </a:p>
        </p:txBody>
      </p:sp>
      <p:cxnSp>
        <p:nvCxnSpPr>
          <p:cNvPr id="52" name="Straight Arrow Connector 51"/>
          <p:cNvCxnSpPr>
            <a:stCxn id="51" idx="1"/>
            <a:endCxn id="13" idx="6"/>
          </p:cNvCxnSpPr>
          <p:nvPr/>
        </p:nvCxnSpPr>
        <p:spPr>
          <a:xfrm flipH="1" flipV="1">
            <a:off x="4990768" y="1261786"/>
            <a:ext cx="1050686" cy="1144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42" idx="1"/>
            <a:endCxn id="13" idx="5"/>
          </p:cNvCxnSpPr>
          <p:nvPr/>
        </p:nvCxnSpPr>
        <p:spPr>
          <a:xfrm flipH="1" flipV="1">
            <a:off x="4875662" y="1342608"/>
            <a:ext cx="48486" cy="482396"/>
          </a:xfrm>
          <a:prstGeom prst="line">
            <a:avLst/>
          </a:prstGeom>
          <a:ln>
            <a:solidFill>
              <a:schemeClr val="bg1"/>
            </a:solidFill>
            <a:prstDash val="sysDash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6041454" y="1512056"/>
            <a:ext cx="235571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Courier New"/>
                <a:cs typeface="Courier New"/>
              </a:rPr>
              <a:t>git </a:t>
            </a:r>
            <a:r>
              <a:rPr lang="en-US" sz="1200" dirty="0">
                <a:latin typeface="Courier New"/>
                <a:cs typeface="Courier New"/>
              </a:rPr>
              <a:t>commit –</a:t>
            </a:r>
            <a:r>
              <a:rPr lang="en-US" sz="1200" dirty="0" smtClean="0">
                <a:latin typeface="Courier New"/>
                <a:cs typeface="Courier New"/>
              </a:rPr>
              <a:t>m</a:t>
            </a:r>
            <a:r>
              <a:rPr lang="ru-RU" sz="1200" dirty="0">
                <a:latin typeface="Courier New"/>
                <a:cs typeface="Courier New"/>
              </a:rPr>
              <a:t>"</a:t>
            </a:r>
            <a:r>
              <a:rPr lang="en-US" sz="1200" dirty="0" smtClean="0">
                <a:latin typeface="Courier New"/>
                <a:cs typeface="Courier New"/>
              </a:rPr>
              <a:t>Add d</a:t>
            </a:r>
            <a:r>
              <a:rPr lang="ru-RU" sz="1200" dirty="0" smtClean="0">
                <a:latin typeface="Courier New"/>
                <a:cs typeface="Courier New"/>
              </a:rPr>
              <a:t>"</a:t>
            </a:r>
            <a:endParaRPr lang="en-US" sz="1200" dirty="0">
              <a:latin typeface="Courier New"/>
              <a:cs typeface="Courier New"/>
            </a:endParaRPr>
          </a:p>
        </p:txBody>
      </p:sp>
      <p:cxnSp>
        <p:nvCxnSpPr>
          <p:cNvPr id="62" name="Straight Arrow Connector 61"/>
          <p:cNvCxnSpPr>
            <a:stCxn id="61" idx="1"/>
            <a:endCxn id="42" idx="6"/>
          </p:cNvCxnSpPr>
          <p:nvPr/>
        </p:nvCxnSpPr>
        <p:spPr>
          <a:xfrm flipH="1">
            <a:off x="5595034" y="1650556"/>
            <a:ext cx="446420" cy="25527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>
            <a:spLocks noChangeArrowheads="1"/>
          </p:cNvSpPr>
          <p:nvPr/>
        </p:nvSpPr>
        <p:spPr bwMode="auto">
          <a:xfrm>
            <a:off x="6041454" y="2644028"/>
            <a:ext cx="306416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Courier New"/>
                <a:cs typeface="Courier New"/>
              </a:rPr>
              <a:t>git commit –m</a:t>
            </a:r>
            <a:r>
              <a:rPr lang="ru-RU" sz="1200" dirty="0">
                <a:latin typeface="Courier New"/>
                <a:cs typeface="Courier New"/>
              </a:rPr>
              <a:t>"</a:t>
            </a:r>
            <a:r>
              <a:rPr lang="en-US" sz="1200" dirty="0" smtClean="0">
                <a:latin typeface="Courier New"/>
                <a:cs typeface="Courier New"/>
              </a:rPr>
              <a:t>Add .gitignore</a:t>
            </a:r>
            <a:r>
              <a:rPr lang="ru-RU" sz="1200" dirty="0" smtClean="0">
                <a:latin typeface="Courier New"/>
                <a:cs typeface="Courier New"/>
              </a:rPr>
              <a:t>"</a:t>
            </a:r>
            <a:endParaRPr lang="en-US" sz="1200" dirty="0">
              <a:latin typeface="Courier New"/>
              <a:cs typeface="Courier New"/>
            </a:endParaRPr>
          </a:p>
        </p:txBody>
      </p:sp>
      <p:cxnSp>
        <p:nvCxnSpPr>
          <p:cNvPr id="66" name="Straight Arrow Connector 65"/>
          <p:cNvCxnSpPr>
            <a:stCxn id="65" idx="1"/>
            <a:endCxn id="14" idx="6"/>
          </p:cNvCxnSpPr>
          <p:nvPr/>
        </p:nvCxnSpPr>
        <p:spPr>
          <a:xfrm flipH="1">
            <a:off x="4990768" y="2782528"/>
            <a:ext cx="1050686" cy="36083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21" idx="0"/>
            <a:endCxn id="42" idx="4"/>
          </p:cNvCxnSpPr>
          <p:nvPr/>
        </p:nvCxnSpPr>
        <p:spPr>
          <a:xfrm flipH="1" flipV="1">
            <a:off x="5202038" y="2020126"/>
            <a:ext cx="5033" cy="146662"/>
          </a:xfrm>
          <a:prstGeom prst="line">
            <a:avLst/>
          </a:prstGeom>
          <a:ln>
            <a:solidFill>
              <a:schemeClr val="bg1"/>
            </a:solidFill>
            <a:prstDash val="sysDash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78" idx="1"/>
            <a:endCxn id="12" idx="6"/>
          </p:cNvCxnSpPr>
          <p:nvPr/>
        </p:nvCxnSpPr>
        <p:spPr>
          <a:xfrm flipH="1">
            <a:off x="4990768" y="707246"/>
            <a:ext cx="1050686" cy="274347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84" idx="3"/>
            <a:endCxn id="42" idx="2"/>
          </p:cNvCxnSpPr>
          <p:nvPr/>
        </p:nvCxnSpPr>
        <p:spPr>
          <a:xfrm>
            <a:off x="1800548" y="1903880"/>
            <a:ext cx="3008494" cy="194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Rectangle 83"/>
          <p:cNvSpPr/>
          <p:nvPr/>
        </p:nvSpPr>
        <p:spPr>
          <a:xfrm>
            <a:off x="653958" y="1749991"/>
            <a:ext cx="114659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  <a:latin typeface="Courier New"/>
                <a:cs typeface="Courier New"/>
              </a:rPr>
              <a:t>HEAD</a:t>
            </a:r>
            <a:r>
              <a:rPr lang="en-US" b="1" dirty="0" smtClean="0">
                <a:solidFill>
                  <a:schemeClr val="accent4"/>
                </a:solidFill>
                <a:latin typeface="Courier New"/>
                <a:cs typeface="Courier New"/>
              </a:rPr>
              <a:t>~2^2</a:t>
            </a:r>
          </a:p>
        </p:txBody>
      </p:sp>
      <p:sp>
        <p:nvSpPr>
          <p:cNvPr id="97" name="TextBox 96"/>
          <p:cNvSpPr txBox="1">
            <a:spLocks noChangeArrowheads="1"/>
          </p:cNvSpPr>
          <p:nvPr/>
        </p:nvSpPr>
        <p:spPr bwMode="auto">
          <a:xfrm>
            <a:off x="6041454" y="3021352"/>
            <a:ext cx="290001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Courier New"/>
                <a:cs typeface="Courier New"/>
              </a:rPr>
              <a:t>git </a:t>
            </a:r>
            <a:r>
              <a:rPr lang="en-US" sz="1200" dirty="0">
                <a:latin typeface="Courier New"/>
                <a:cs typeface="Courier New"/>
              </a:rPr>
              <a:t>commit –</a:t>
            </a:r>
            <a:r>
              <a:rPr lang="en-US" sz="1200" dirty="0" smtClean="0">
                <a:latin typeface="Courier New"/>
                <a:cs typeface="Courier New"/>
              </a:rPr>
              <a:t>m</a:t>
            </a:r>
            <a:r>
              <a:rPr lang="ru-RU" sz="1200" dirty="0">
                <a:latin typeface="Courier New"/>
                <a:cs typeface="Courier New"/>
              </a:rPr>
              <a:t>"</a:t>
            </a:r>
            <a:r>
              <a:rPr lang="en-US" sz="1200" dirty="0" smtClean="0">
                <a:latin typeface="Courier New"/>
                <a:cs typeface="Courier New"/>
              </a:rPr>
              <a:t>Add README.md</a:t>
            </a:r>
            <a:r>
              <a:rPr lang="ru-RU" sz="1200" dirty="0" smtClean="0">
                <a:latin typeface="Courier New"/>
                <a:cs typeface="Courier New"/>
              </a:rPr>
              <a:t>"</a:t>
            </a:r>
            <a:endParaRPr lang="en-US" sz="1200" dirty="0">
              <a:latin typeface="Courier New"/>
              <a:cs typeface="Courier New"/>
            </a:endParaRPr>
          </a:p>
        </p:txBody>
      </p:sp>
      <p:cxnSp>
        <p:nvCxnSpPr>
          <p:cNvPr id="99" name="Straight Arrow Connector 98"/>
          <p:cNvCxnSpPr>
            <a:stCxn id="97" idx="1"/>
            <a:endCxn id="15" idx="6"/>
          </p:cNvCxnSpPr>
          <p:nvPr/>
        </p:nvCxnSpPr>
        <p:spPr>
          <a:xfrm flipH="1">
            <a:off x="4990768" y="3159852"/>
            <a:ext cx="1050686" cy="51117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101" idx="3"/>
            <a:endCxn id="21" idx="2"/>
          </p:cNvCxnSpPr>
          <p:nvPr/>
        </p:nvCxnSpPr>
        <p:spPr>
          <a:xfrm flipV="1">
            <a:off x="1700539" y="2281088"/>
            <a:ext cx="3136009" cy="2883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Rectangle 100"/>
          <p:cNvSpPr/>
          <p:nvPr/>
        </p:nvSpPr>
        <p:spPr>
          <a:xfrm>
            <a:off x="653958" y="2130082"/>
            <a:ext cx="104658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trike="sngStrike" dirty="0" smtClean="0">
                <a:solidFill>
                  <a:schemeClr val="accent4"/>
                </a:solidFill>
                <a:latin typeface="Courier New"/>
                <a:cs typeface="Courier New"/>
              </a:rPr>
              <a:t>HEAD</a:t>
            </a:r>
            <a:r>
              <a:rPr lang="en-US" b="1" strike="sngStrike" dirty="0" smtClean="0">
                <a:solidFill>
                  <a:schemeClr val="accent4"/>
                </a:solidFill>
                <a:latin typeface="Courier New"/>
                <a:cs typeface="Courier New"/>
              </a:rPr>
              <a:t>~2^3</a:t>
            </a:r>
          </a:p>
        </p:txBody>
      </p:sp>
      <p:sp>
        <p:nvSpPr>
          <p:cNvPr id="109" name="TextBox 108"/>
          <p:cNvSpPr txBox="1">
            <a:spLocks noChangeArrowheads="1"/>
          </p:cNvSpPr>
          <p:nvPr/>
        </p:nvSpPr>
        <p:spPr bwMode="auto">
          <a:xfrm>
            <a:off x="6041454" y="1323394"/>
            <a:ext cx="228428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Courier New"/>
                <a:cs typeface="Courier New"/>
              </a:rPr>
              <a:t>git </a:t>
            </a:r>
            <a:r>
              <a:rPr lang="en-US" sz="1200" dirty="0" smtClean="0">
                <a:solidFill>
                  <a:srgbClr val="FF0000"/>
                </a:solidFill>
                <a:latin typeface="Courier New"/>
                <a:cs typeface="Courier New"/>
              </a:rPr>
              <a:t>checkout</a:t>
            </a:r>
            <a:r>
              <a:rPr lang="en-US" sz="1200" dirty="0" smtClean="0">
                <a:latin typeface="Courier New"/>
                <a:cs typeface="Courier New"/>
              </a:rPr>
              <a:t> master</a:t>
            </a:r>
            <a:endParaRPr lang="en-US" sz="1200" dirty="0">
              <a:latin typeface="Courier New"/>
              <a:cs typeface="Courier New"/>
            </a:endParaRPr>
          </a:p>
        </p:txBody>
      </p:sp>
      <p:cxnSp>
        <p:nvCxnSpPr>
          <p:cNvPr id="110" name="Straight Arrow Connector 109"/>
          <p:cNvCxnSpPr>
            <a:stCxn id="14" idx="6"/>
            <a:endCxn id="109" idx="1"/>
          </p:cNvCxnSpPr>
          <p:nvPr/>
        </p:nvCxnSpPr>
        <p:spPr>
          <a:xfrm flipV="1">
            <a:off x="4990768" y="1461894"/>
            <a:ext cx="1050686" cy="1356717"/>
          </a:xfrm>
          <a:prstGeom prst="straightConnector1">
            <a:avLst/>
          </a:prstGeom>
          <a:ln>
            <a:solidFill>
              <a:schemeClr val="accent5"/>
            </a:solidFill>
            <a:prstDash val="sysDash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>
            <a:spLocks noChangeArrowheads="1"/>
          </p:cNvSpPr>
          <p:nvPr/>
        </p:nvSpPr>
        <p:spPr bwMode="auto">
          <a:xfrm>
            <a:off x="6041454" y="3398681"/>
            <a:ext cx="228428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Courier New"/>
                <a:cs typeface="Courier New"/>
              </a:rPr>
              <a:t>git init</a:t>
            </a:r>
            <a:endParaRPr lang="en-US" sz="1200" dirty="0">
              <a:latin typeface="Courier New"/>
              <a:cs typeface="Courier New"/>
            </a:endParaRPr>
          </a:p>
        </p:txBody>
      </p:sp>
      <p:cxnSp>
        <p:nvCxnSpPr>
          <p:cNvPr id="114" name="Straight Arrow Connector 113"/>
          <p:cNvCxnSpPr>
            <a:stCxn id="113" idx="1"/>
          </p:cNvCxnSpPr>
          <p:nvPr/>
        </p:nvCxnSpPr>
        <p:spPr>
          <a:xfrm flipH="1" flipV="1">
            <a:off x="5577594" y="3383293"/>
            <a:ext cx="463860" cy="15388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endCxn id="14" idx="2"/>
          </p:cNvCxnSpPr>
          <p:nvPr/>
        </p:nvCxnSpPr>
        <p:spPr>
          <a:xfrm>
            <a:off x="3897274" y="2818611"/>
            <a:ext cx="307501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2923094" y="2662937"/>
            <a:ext cx="125183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  <a:latin typeface="Courier New"/>
                <a:cs typeface="Courier New"/>
              </a:rPr>
              <a:t>HEAD</a:t>
            </a:r>
            <a:r>
              <a:rPr lang="en-US" b="1" dirty="0" smtClean="0">
                <a:solidFill>
                  <a:schemeClr val="accent4"/>
                </a:solidFill>
                <a:latin typeface="Courier New"/>
                <a:cs typeface="Courier New"/>
              </a:rPr>
              <a:t>~2^1</a:t>
            </a:r>
            <a:endParaRPr lang="en-US" dirty="0" smtClean="0">
              <a:solidFill>
                <a:schemeClr val="accent4"/>
              </a:solidFill>
              <a:latin typeface="Courier New"/>
              <a:cs typeface="Courier New"/>
            </a:endParaRPr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641600" y="2662937"/>
            <a:ext cx="108068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dirty="0" smtClean="0">
                <a:solidFill>
                  <a:srgbClr val="008000"/>
                </a:solidFill>
                <a:latin typeface="Courier New"/>
                <a:cs typeface="Courier New"/>
              </a:rPr>
              <a:t>HEAD</a:t>
            </a:r>
            <a:r>
              <a:rPr lang="en-US" b="1" dirty="0" smtClean="0">
                <a:solidFill>
                  <a:srgbClr val="008000"/>
                </a:solidFill>
                <a:latin typeface="Courier New"/>
                <a:cs typeface="Courier New"/>
              </a:rPr>
              <a:t>~3</a:t>
            </a:r>
            <a:r>
              <a:rPr lang="en-US" dirty="0" smtClean="0">
                <a:solidFill>
                  <a:srgbClr val="008000"/>
                </a:solidFill>
                <a:latin typeface="Courier New"/>
                <a:cs typeface="Courier New"/>
              </a:rPr>
              <a:t> =</a:t>
            </a:r>
            <a:endParaRPr lang="en-US" dirty="0">
              <a:solidFill>
                <a:srgbClr val="008000"/>
              </a:solidFill>
              <a:latin typeface="Courier New"/>
              <a:cs typeface="Courier New"/>
            </a:endParaRPr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041454" y="946070"/>
            <a:ext cx="256560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Courier New"/>
                <a:cs typeface="Courier New"/>
              </a:rPr>
              <a:t>git </a:t>
            </a:r>
            <a:r>
              <a:rPr lang="en-US" sz="1200" b="1" dirty="0" smtClean="0">
                <a:latin typeface="Courier New"/>
                <a:cs typeface="Courier New"/>
              </a:rPr>
              <a:t>branch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b="1" dirty="0" smtClean="0">
                <a:latin typeface="Courier New"/>
                <a:cs typeface="Courier New"/>
              </a:rPr>
              <a:t>-d</a:t>
            </a:r>
            <a:r>
              <a:rPr lang="en-US" sz="1200" dirty="0" smtClean="0">
                <a:latin typeface="Courier New"/>
                <a:cs typeface="Courier New"/>
              </a:rPr>
              <a:t> feature1</a:t>
            </a:r>
            <a:endParaRPr lang="en-US" sz="1200" dirty="0">
              <a:latin typeface="Courier New"/>
              <a:cs typeface="Courier New"/>
            </a:endParaRPr>
          </a:p>
        </p:txBody>
      </p:sp>
      <p:sp>
        <p:nvSpPr>
          <p:cNvPr id="76" name="TextBox 75"/>
          <p:cNvSpPr txBox="1">
            <a:spLocks noChangeArrowheads="1"/>
          </p:cNvSpPr>
          <p:nvPr/>
        </p:nvSpPr>
        <p:spPr bwMode="auto">
          <a:xfrm>
            <a:off x="6041454" y="3210014"/>
            <a:ext cx="228428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Courier New"/>
                <a:cs typeface="Courier New"/>
              </a:rPr>
              <a:t>touch README.md</a:t>
            </a:r>
            <a:endParaRPr lang="en-US" sz="1200" dirty="0">
              <a:latin typeface="Courier New"/>
              <a:cs typeface="Courier New"/>
            </a:endParaRPr>
          </a:p>
        </p:txBody>
      </p:sp>
      <p:sp>
        <p:nvSpPr>
          <p:cNvPr id="79" name="TextBox 78"/>
          <p:cNvSpPr txBox="1">
            <a:spLocks noChangeArrowheads="1"/>
          </p:cNvSpPr>
          <p:nvPr/>
        </p:nvSpPr>
        <p:spPr bwMode="auto">
          <a:xfrm>
            <a:off x="6041454" y="2832690"/>
            <a:ext cx="27536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Courier New"/>
                <a:cs typeface="Courier New"/>
              </a:rPr>
              <a:t>echo </a:t>
            </a:r>
            <a:r>
              <a:rPr lang="ru-RU" sz="1200" dirty="0" smtClean="0">
                <a:latin typeface="Courier New"/>
                <a:cs typeface="Courier New"/>
              </a:rPr>
              <a:t>"</a:t>
            </a:r>
            <a:r>
              <a:rPr lang="en-US" sz="1200" dirty="0" smtClean="0">
                <a:latin typeface="Courier New"/>
                <a:cs typeface="Courier New"/>
              </a:rPr>
              <a:t>me</a:t>
            </a:r>
            <a:r>
              <a:rPr lang="ru-RU" sz="1200" dirty="0">
                <a:latin typeface="Courier New"/>
                <a:cs typeface="Courier New"/>
              </a:rPr>
              <a:t>"</a:t>
            </a:r>
            <a:r>
              <a:rPr lang="en-US" sz="1200" dirty="0" smtClean="0">
                <a:latin typeface="Courier New"/>
                <a:cs typeface="Courier New"/>
              </a:rPr>
              <a:t>&gt;&gt;.gitignore</a:t>
            </a:r>
            <a:endParaRPr lang="en-US" sz="1200" dirty="0">
              <a:latin typeface="Courier New"/>
              <a:cs typeface="Courier New"/>
            </a:endParaRPr>
          </a:p>
        </p:txBody>
      </p:sp>
      <p:sp>
        <p:nvSpPr>
          <p:cNvPr id="90" name="TextBox 89"/>
          <p:cNvSpPr txBox="1">
            <a:spLocks noChangeArrowheads="1"/>
          </p:cNvSpPr>
          <p:nvPr/>
        </p:nvSpPr>
        <p:spPr bwMode="auto">
          <a:xfrm>
            <a:off x="6041454" y="191422"/>
            <a:ext cx="256560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Courier New"/>
                <a:cs typeface="Courier New"/>
              </a:rPr>
              <a:t>git commit –m</a:t>
            </a:r>
            <a:r>
              <a:rPr lang="ru-RU" sz="1200" dirty="0">
                <a:latin typeface="Courier New"/>
                <a:cs typeface="Courier New"/>
              </a:rPr>
              <a:t>"</a:t>
            </a:r>
            <a:r>
              <a:rPr lang="en-US" sz="1200" dirty="0" smtClean="0">
                <a:latin typeface="Courier New"/>
                <a:cs typeface="Courier New"/>
              </a:rPr>
              <a:t>Add f</a:t>
            </a:r>
            <a:r>
              <a:rPr lang="ru-RU" sz="1200" dirty="0" smtClean="0">
                <a:latin typeface="Courier New"/>
                <a:cs typeface="Courier New"/>
              </a:rPr>
              <a:t>"</a:t>
            </a:r>
            <a:endParaRPr lang="en-US" sz="1200" dirty="0">
              <a:latin typeface="Courier New"/>
              <a:cs typeface="Courier New"/>
            </a:endParaRPr>
          </a:p>
        </p:txBody>
      </p:sp>
      <p:cxnSp>
        <p:nvCxnSpPr>
          <p:cNvPr id="91" name="Straight Arrow Connector 90"/>
          <p:cNvCxnSpPr>
            <a:stCxn id="90" idx="1"/>
            <a:endCxn id="11" idx="6"/>
          </p:cNvCxnSpPr>
          <p:nvPr/>
        </p:nvCxnSpPr>
        <p:spPr>
          <a:xfrm flipH="1">
            <a:off x="4990768" y="329922"/>
            <a:ext cx="1050686" cy="371477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63" idx="3"/>
            <a:endCxn id="11" idx="2"/>
          </p:cNvCxnSpPr>
          <p:nvPr/>
        </p:nvCxnSpPr>
        <p:spPr>
          <a:xfrm>
            <a:off x="3793594" y="399528"/>
            <a:ext cx="411182" cy="30187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>
            <a:spLocks noChangeArrowheads="1"/>
          </p:cNvSpPr>
          <p:nvPr/>
        </p:nvSpPr>
        <p:spPr bwMode="auto">
          <a:xfrm>
            <a:off x="6041454" y="1700718"/>
            <a:ext cx="290001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Courier New"/>
                <a:cs typeface="Courier New"/>
              </a:rPr>
              <a:t>echo </a:t>
            </a:r>
            <a:r>
              <a:rPr lang="ru-RU" sz="1200" dirty="0">
                <a:latin typeface="Courier New"/>
                <a:cs typeface="Courier New"/>
              </a:rPr>
              <a:t>"</a:t>
            </a:r>
            <a:r>
              <a:rPr lang="en-US" sz="1200" dirty="0">
                <a:latin typeface="Courier New"/>
                <a:cs typeface="Courier New"/>
              </a:rPr>
              <a:t>d</a:t>
            </a:r>
            <a:r>
              <a:rPr lang="ru-RU" sz="1200" dirty="0">
                <a:latin typeface="Courier New"/>
                <a:cs typeface="Courier New"/>
              </a:rPr>
              <a:t>"</a:t>
            </a:r>
            <a:r>
              <a:rPr lang="en-US" sz="1200" dirty="0">
                <a:latin typeface="Courier New"/>
                <a:cs typeface="Courier New"/>
              </a:rPr>
              <a:t>&gt;&gt;file-</a:t>
            </a:r>
            <a:r>
              <a:rPr lang="en-US" sz="1200" dirty="0" err="1">
                <a:latin typeface="Courier New"/>
                <a:cs typeface="Courier New"/>
              </a:rPr>
              <a:t>d.txt</a:t>
            </a:r>
            <a:endParaRPr lang="en-US" sz="1200" dirty="0">
              <a:latin typeface="Courier New"/>
              <a:cs typeface="Courier New"/>
            </a:endParaRPr>
          </a:p>
        </p:txBody>
      </p:sp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6041454" y="757408"/>
            <a:ext cx="273740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Courier New"/>
                <a:cs typeface="Courier New"/>
              </a:rPr>
              <a:t>echo </a:t>
            </a:r>
            <a:r>
              <a:rPr lang="ru-RU" sz="1200" dirty="0">
                <a:latin typeface="Courier New"/>
                <a:cs typeface="Courier New"/>
              </a:rPr>
              <a:t>"</a:t>
            </a:r>
            <a:r>
              <a:rPr lang="en-US" sz="1200" dirty="0" smtClean="0">
                <a:latin typeface="Courier New"/>
                <a:cs typeface="Courier New"/>
              </a:rPr>
              <a:t>e</a:t>
            </a:r>
            <a:r>
              <a:rPr lang="ru-RU" sz="1200" dirty="0" smtClean="0">
                <a:latin typeface="Courier New"/>
                <a:cs typeface="Courier New"/>
              </a:rPr>
              <a:t>"</a:t>
            </a:r>
            <a:r>
              <a:rPr lang="en-US" sz="1200" dirty="0" smtClean="0">
                <a:latin typeface="Courier New"/>
                <a:cs typeface="Courier New"/>
              </a:rPr>
              <a:t>&gt;&gt;file-</a:t>
            </a:r>
            <a:r>
              <a:rPr lang="en-US" sz="1200" dirty="0" err="1" smtClean="0">
                <a:latin typeface="Courier New"/>
                <a:cs typeface="Courier New"/>
              </a:rPr>
              <a:t>e.txt</a:t>
            </a:r>
            <a:endParaRPr lang="en-US" sz="1200" dirty="0">
              <a:latin typeface="Courier New"/>
              <a:cs typeface="Courier New"/>
            </a:endParaRPr>
          </a:p>
        </p:txBody>
      </p:sp>
      <p:sp>
        <p:nvSpPr>
          <p:cNvPr id="104" name="TextBox 103"/>
          <p:cNvSpPr txBox="1">
            <a:spLocks noChangeArrowheads="1"/>
          </p:cNvSpPr>
          <p:nvPr/>
        </p:nvSpPr>
        <p:spPr bwMode="auto">
          <a:xfrm>
            <a:off x="6041454" y="380084"/>
            <a:ext cx="272012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Courier New"/>
                <a:cs typeface="Courier New"/>
              </a:rPr>
              <a:t>echo </a:t>
            </a:r>
            <a:r>
              <a:rPr lang="ru-RU" sz="1200" dirty="0">
                <a:latin typeface="Courier New"/>
                <a:cs typeface="Courier New"/>
              </a:rPr>
              <a:t>"</a:t>
            </a:r>
            <a:r>
              <a:rPr lang="en-US" sz="1200" dirty="0" smtClean="0">
                <a:latin typeface="Courier New"/>
                <a:cs typeface="Courier New"/>
              </a:rPr>
              <a:t>f</a:t>
            </a:r>
            <a:r>
              <a:rPr lang="ru-RU" sz="1200" dirty="0" smtClean="0">
                <a:latin typeface="Courier New"/>
                <a:cs typeface="Courier New"/>
              </a:rPr>
              <a:t>"</a:t>
            </a:r>
            <a:r>
              <a:rPr lang="en-US" sz="1200" dirty="0" smtClean="0">
                <a:latin typeface="Courier New"/>
                <a:cs typeface="Courier New"/>
              </a:rPr>
              <a:t>&gt;&gt;file-</a:t>
            </a:r>
            <a:r>
              <a:rPr lang="en-US" sz="1200" dirty="0" err="1" smtClean="0">
                <a:latin typeface="Courier New"/>
                <a:cs typeface="Courier New"/>
              </a:rPr>
              <a:t>f.txt</a:t>
            </a:r>
            <a:endParaRPr lang="en-US" sz="1200" dirty="0">
              <a:latin typeface="Courier New"/>
              <a:cs typeface="Courier New"/>
            </a:endParaRPr>
          </a:p>
        </p:txBody>
      </p:sp>
      <p:sp>
        <p:nvSpPr>
          <p:cNvPr id="81" name="TextBox 80"/>
          <p:cNvSpPr txBox="1">
            <a:spLocks noChangeArrowheads="1"/>
          </p:cNvSpPr>
          <p:nvPr/>
        </p:nvSpPr>
        <p:spPr bwMode="auto">
          <a:xfrm>
            <a:off x="6041454" y="1889380"/>
            <a:ext cx="235019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Courier New"/>
                <a:cs typeface="Courier New"/>
              </a:rPr>
              <a:t>git </a:t>
            </a:r>
            <a:r>
              <a:rPr lang="en-US" sz="1200" dirty="0">
                <a:latin typeface="Courier New"/>
                <a:cs typeface="Courier New"/>
              </a:rPr>
              <a:t>commit –</a:t>
            </a:r>
            <a:r>
              <a:rPr lang="en-US" sz="1200" dirty="0" smtClean="0">
                <a:latin typeface="Courier New"/>
                <a:cs typeface="Courier New"/>
              </a:rPr>
              <a:t>m</a:t>
            </a:r>
            <a:r>
              <a:rPr lang="ru-RU" sz="1200" dirty="0">
                <a:latin typeface="Courier New"/>
                <a:cs typeface="Courier New"/>
              </a:rPr>
              <a:t>"</a:t>
            </a:r>
            <a:r>
              <a:rPr lang="en-US" sz="1200" dirty="0" smtClean="0">
                <a:latin typeface="Courier New"/>
                <a:cs typeface="Courier New"/>
              </a:rPr>
              <a:t>Add c</a:t>
            </a:r>
            <a:r>
              <a:rPr lang="ru-RU" sz="1200" dirty="0" smtClean="0">
                <a:latin typeface="Courier New"/>
                <a:cs typeface="Courier New"/>
              </a:rPr>
              <a:t>"</a:t>
            </a:r>
            <a:endParaRPr lang="en-US" sz="1200" dirty="0">
              <a:latin typeface="Courier New"/>
              <a:cs typeface="Courier New"/>
            </a:endParaRPr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6041454" y="2078042"/>
            <a:ext cx="228428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Courier New"/>
                <a:cs typeface="Courier New"/>
              </a:rPr>
              <a:t>touch LICENSE.md</a:t>
            </a:r>
            <a:endParaRPr lang="en-US" sz="1200" dirty="0">
              <a:latin typeface="Courier New"/>
              <a:cs typeface="Courier New"/>
            </a:endParaRPr>
          </a:p>
        </p:txBody>
      </p:sp>
      <p:cxnSp>
        <p:nvCxnSpPr>
          <p:cNvPr id="85" name="Straight Arrow Connector 84"/>
          <p:cNvCxnSpPr>
            <a:stCxn id="81" idx="1"/>
            <a:endCxn id="21" idx="6"/>
          </p:cNvCxnSpPr>
          <p:nvPr/>
        </p:nvCxnSpPr>
        <p:spPr>
          <a:xfrm flipH="1">
            <a:off x="5577594" y="2027880"/>
            <a:ext cx="463860" cy="25320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endCxn id="15" idx="2"/>
          </p:cNvCxnSpPr>
          <p:nvPr/>
        </p:nvCxnSpPr>
        <p:spPr>
          <a:xfrm>
            <a:off x="3897274" y="3210969"/>
            <a:ext cx="307502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2923094" y="3037308"/>
            <a:ext cx="132414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  <a:latin typeface="Courier New"/>
                <a:cs typeface="Courier New"/>
              </a:rPr>
              <a:t>HEAD</a:t>
            </a:r>
            <a:r>
              <a:rPr lang="en-US" b="1" dirty="0" smtClean="0">
                <a:solidFill>
                  <a:schemeClr val="accent4"/>
                </a:solidFill>
                <a:latin typeface="Courier New"/>
                <a:cs typeface="Courier New"/>
              </a:rPr>
              <a:t>~3^1</a:t>
            </a:r>
            <a:endParaRPr lang="en-US" dirty="0" smtClean="0">
              <a:solidFill>
                <a:schemeClr val="accent4"/>
              </a:solidFill>
              <a:latin typeface="Courier New"/>
              <a:cs typeface="Courier New"/>
            </a:endParaRPr>
          </a:p>
        </p:txBody>
      </p:sp>
      <p:sp>
        <p:nvSpPr>
          <p:cNvPr id="92" name="TextBox 91"/>
          <p:cNvSpPr txBox="1">
            <a:spLocks noChangeArrowheads="1"/>
          </p:cNvSpPr>
          <p:nvPr/>
        </p:nvSpPr>
        <p:spPr bwMode="auto">
          <a:xfrm>
            <a:off x="641601" y="3038413"/>
            <a:ext cx="108068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dirty="0" smtClean="0">
                <a:solidFill>
                  <a:srgbClr val="008000"/>
                </a:solidFill>
                <a:latin typeface="Courier New"/>
                <a:cs typeface="Courier New"/>
              </a:rPr>
              <a:t>HEAD</a:t>
            </a:r>
            <a:r>
              <a:rPr lang="en-US" b="1" dirty="0" smtClean="0">
                <a:solidFill>
                  <a:srgbClr val="008000"/>
                </a:solidFill>
                <a:latin typeface="Courier New"/>
                <a:cs typeface="Courier New"/>
              </a:rPr>
              <a:t>~4</a:t>
            </a:r>
            <a:r>
              <a:rPr lang="en-US" dirty="0" smtClean="0">
                <a:solidFill>
                  <a:srgbClr val="008000"/>
                </a:solidFill>
                <a:latin typeface="Courier New"/>
                <a:cs typeface="Courier New"/>
              </a:rPr>
              <a:t> =</a:t>
            </a:r>
            <a:endParaRPr lang="en-US" dirty="0">
              <a:solidFill>
                <a:srgbClr val="008000"/>
              </a:solidFill>
              <a:latin typeface="Courier New"/>
              <a:cs typeface="Courier New"/>
            </a:endParaRPr>
          </a:p>
        </p:txBody>
      </p:sp>
      <p:cxnSp>
        <p:nvCxnSpPr>
          <p:cNvPr id="95" name="Straight Arrow Connector 94"/>
          <p:cNvCxnSpPr>
            <a:stCxn id="13" idx="6"/>
            <a:endCxn id="75" idx="1"/>
          </p:cNvCxnSpPr>
          <p:nvPr/>
        </p:nvCxnSpPr>
        <p:spPr>
          <a:xfrm flipV="1">
            <a:off x="4990768" y="1084570"/>
            <a:ext cx="1050686" cy="177216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>
            <a:spLocks noChangeArrowheads="1"/>
          </p:cNvSpPr>
          <p:nvPr/>
        </p:nvSpPr>
        <p:spPr bwMode="auto">
          <a:xfrm>
            <a:off x="1576873" y="3020425"/>
            <a:ext cx="115724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dirty="0" smtClean="0">
                <a:solidFill>
                  <a:srgbClr val="008000"/>
                </a:solidFill>
                <a:latin typeface="Courier New"/>
                <a:cs typeface="Courier New"/>
              </a:rPr>
              <a:t>HEAD^^^^</a:t>
            </a:r>
            <a:endParaRPr lang="en-US" dirty="0">
              <a:solidFill>
                <a:srgbClr val="008000"/>
              </a:solidFill>
              <a:latin typeface="Courier New"/>
              <a:cs typeface="Courier New"/>
            </a:endParaRPr>
          </a:p>
        </p:txBody>
      </p:sp>
      <p:sp>
        <p:nvSpPr>
          <p:cNvPr id="105" name="TextBox 104"/>
          <p:cNvSpPr txBox="1">
            <a:spLocks noChangeArrowheads="1"/>
          </p:cNvSpPr>
          <p:nvPr/>
        </p:nvSpPr>
        <p:spPr bwMode="auto">
          <a:xfrm>
            <a:off x="1568184" y="1100985"/>
            <a:ext cx="104658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dirty="0" smtClean="0">
                <a:solidFill>
                  <a:srgbClr val="008000"/>
                </a:solidFill>
                <a:latin typeface="Courier New"/>
                <a:cs typeface="Courier New"/>
              </a:rPr>
              <a:t>HEAD^^ =</a:t>
            </a:r>
            <a:endParaRPr lang="en-US" dirty="0">
              <a:solidFill>
                <a:srgbClr val="008000"/>
              </a:solidFill>
              <a:latin typeface="Courier New"/>
              <a:cs typeface="Courier New"/>
            </a:endParaRPr>
          </a:p>
        </p:txBody>
      </p:sp>
      <p:cxnSp>
        <p:nvCxnSpPr>
          <p:cNvPr id="106" name="Straight Arrow Connector 105"/>
          <p:cNvCxnSpPr/>
          <p:nvPr/>
        </p:nvCxnSpPr>
        <p:spPr>
          <a:xfrm>
            <a:off x="3902744" y="1238963"/>
            <a:ext cx="307502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>
            <a:spLocks noChangeArrowheads="1"/>
          </p:cNvSpPr>
          <p:nvPr/>
        </p:nvSpPr>
        <p:spPr bwMode="auto">
          <a:xfrm>
            <a:off x="2923094" y="1087793"/>
            <a:ext cx="104277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dirty="0" smtClean="0">
                <a:solidFill>
                  <a:srgbClr val="008000"/>
                </a:solidFill>
                <a:latin typeface="Courier New"/>
                <a:cs typeface="Courier New"/>
              </a:rPr>
              <a:t>HEAD</a:t>
            </a:r>
            <a:r>
              <a:rPr lang="en-US" b="1" dirty="0" smtClean="0">
                <a:solidFill>
                  <a:srgbClr val="008000"/>
                </a:solidFill>
                <a:latin typeface="Courier New"/>
                <a:cs typeface="Courier New"/>
              </a:rPr>
              <a:t>~1^1</a:t>
            </a:r>
            <a:endParaRPr lang="en-US" dirty="0">
              <a:solidFill>
                <a:srgbClr val="008000"/>
              </a:solidFill>
              <a:latin typeface="Courier New"/>
              <a:cs typeface="Courier New"/>
            </a:endParaRPr>
          </a:p>
        </p:txBody>
      </p:sp>
      <p:sp>
        <p:nvSpPr>
          <p:cNvPr id="108" name="TextBox 107"/>
          <p:cNvSpPr txBox="1">
            <a:spLocks noChangeArrowheads="1"/>
          </p:cNvSpPr>
          <p:nvPr/>
        </p:nvSpPr>
        <p:spPr bwMode="auto">
          <a:xfrm>
            <a:off x="647070" y="1097359"/>
            <a:ext cx="114116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dirty="0" smtClean="0">
                <a:solidFill>
                  <a:srgbClr val="008000"/>
                </a:solidFill>
                <a:latin typeface="Courier New"/>
                <a:cs typeface="Courier New"/>
              </a:rPr>
              <a:t>HEAD</a:t>
            </a:r>
            <a:r>
              <a:rPr lang="en-US" b="1" dirty="0" smtClean="0">
                <a:solidFill>
                  <a:srgbClr val="008000"/>
                </a:solidFill>
                <a:latin typeface="Courier New"/>
                <a:cs typeface="Courier New"/>
              </a:rPr>
              <a:t>~2</a:t>
            </a:r>
            <a:r>
              <a:rPr lang="en-US" dirty="0" smtClean="0">
                <a:solidFill>
                  <a:srgbClr val="008000"/>
                </a:solidFill>
                <a:latin typeface="Courier New"/>
                <a:cs typeface="Courier New"/>
              </a:rPr>
              <a:t> =</a:t>
            </a:r>
            <a:endParaRPr lang="en-US" dirty="0">
              <a:solidFill>
                <a:srgbClr val="008000"/>
              </a:solidFill>
              <a:latin typeface="Courier New"/>
              <a:cs typeface="Courier New"/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2934838" y="2008562"/>
            <a:ext cx="125183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  <a:latin typeface="Courier New"/>
                <a:cs typeface="Courier New"/>
              </a:rPr>
              <a:t>HEAD</a:t>
            </a:r>
            <a:r>
              <a:rPr lang="en-US" b="1" dirty="0" smtClean="0">
                <a:solidFill>
                  <a:schemeClr val="accent4"/>
                </a:solidFill>
                <a:latin typeface="Courier New"/>
                <a:cs typeface="Courier New"/>
              </a:rPr>
              <a:t>@{5}</a:t>
            </a:r>
            <a:endParaRPr lang="en-US" dirty="0" smtClean="0">
              <a:solidFill>
                <a:schemeClr val="accent4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566768770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/>
      <p:bldP spid="19" grpId="0"/>
      <p:bldP spid="21" grpId="0" animBg="1"/>
      <p:bldP spid="37" grpId="0"/>
      <p:bldP spid="41" grpId="0"/>
      <p:bldP spid="48" grpId="0"/>
      <p:bldP spid="56" grpId="0"/>
      <p:bldP spid="63" grpId="0"/>
      <p:bldP spid="42" grpId="0" animBg="1"/>
      <p:bldP spid="50" grpId="0"/>
      <p:bldP spid="58" grpId="0"/>
      <p:bldP spid="78" grpId="0"/>
      <p:bldP spid="96" grpId="0"/>
      <p:bldP spid="47" grpId="0"/>
      <p:bldP spid="98" grpId="0"/>
      <p:bldP spid="51" grpId="0"/>
      <p:bldP spid="61" grpId="0"/>
      <p:bldP spid="65" grpId="0"/>
      <p:bldP spid="84" grpId="0"/>
      <p:bldP spid="97" grpId="0"/>
      <p:bldP spid="101" grpId="0"/>
      <p:bldP spid="109" grpId="0"/>
      <p:bldP spid="69" grpId="0"/>
      <p:bldP spid="71" grpId="0"/>
      <p:bldP spid="75" grpId="0"/>
      <p:bldP spid="76" grpId="0"/>
      <p:bldP spid="79" grpId="0"/>
      <p:bldP spid="90" grpId="0"/>
      <p:bldP spid="102" grpId="0"/>
      <p:bldP spid="103" grpId="0"/>
      <p:bldP spid="104" grpId="0"/>
      <p:bldP spid="81" grpId="0"/>
      <p:bldP spid="82" grpId="0"/>
      <p:bldP spid="89" grpId="0"/>
      <p:bldP spid="92" grpId="0"/>
      <p:bldP spid="72" grpId="0"/>
      <p:bldP spid="105" grpId="0"/>
      <p:bldP spid="107" grpId="0"/>
      <p:bldP spid="108" grpId="0"/>
      <p:bldP spid="11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ounded Rectangle 64"/>
          <p:cNvSpPr/>
          <p:nvPr/>
        </p:nvSpPr>
        <p:spPr>
          <a:xfrm>
            <a:off x="1943499" y="1225181"/>
            <a:ext cx="782638" cy="1787525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en-US" sz="1000">
              <a:solidFill>
                <a:srgbClr val="FFFFFF"/>
              </a:solidFill>
              <a:latin typeface="Open Sans" charset="0"/>
              <a:ea typeface="ＭＳ Ｐゴシック" charset="0"/>
              <a:cs typeface="Open Sans" charset="0"/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4285428" y="1225181"/>
            <a:ext cx="833438" cy="1787525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en-US" sz="1000">
              <a:solidFill>
                <a:srgbClr val="FFFFFF"/>
              </a:solidFill>
              <a:latin typeface="Open Sans" charset="0"/>
              <a:ea typeface="ＭＳ Ｐゴシック" charset="0"/>
              <a:cs typeface="Open Sans" charset="0"/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5849999" y="1225181"/>
            <a:ext cx="833438" cy="1787525"/>
          </a:xfrm>
          <a:prstGeom prst="round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en-US" sz="1000">
              <a:solidFill>
                <a:srgbClr val="FFFFFF"/>
              </a:solidFill>
              <a:latin typeface="Open Sans" charset="0"/>
              <a:ea typeface="ＭＳ Ｐゴシック" charset="0"/>
              <a:cs typeface="Open Sans" charset="0"/>
            </a:endParaRPr>
          </a:p>
        </p:txBody>
      </p:sp>
      <p:cxnSp>
        <p:nvCxnSpPr>
          <p:cNvPr id="71" name="Straight Connector 70"/>
          <p:cNvCxnSpPr>
            <a:stCxn id="65" idx="2"/>
            <a:endCxn id="65" idx="0"/>
          </p:cNvCxnSpPr>
          <p:nvPr/>
        </p:nvCxnSpPr>
        <p:spPr>
          <a:xfrm flipV="1">
            <a:off x="2334818" y="1225181"/>
            <a:ext cx="0" cy="1787525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sysDash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63" idx="2"/>
            <a:endCxn id="63" idx="0"/>
          </p:cNvCxnSpPr>
          <p:nvPr/>
        </p:nvCxnSpPr>
        <p:spPr>
          <a:xfrm flipV="1">
            <a:off x="4702147" y="1225181"/>
            <a:ext cx="0" cy="178752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680" name="Title 1"/>
          <p:cNvSpPr>
            <a:spLocks noGrp="1"/>
          </p:cNvSpPr>
          <p:nvPr>
            <p:ph type="title"/>
          </p:nvPr>
        </p:nvSpPr>
        <p:spPr>
          <a:xfrm rot="16200000">
            <a:off x="-2082799" y="2305050"/>
            <a:ext cx="4737100" cy="460375"/>
          </a:xfrm>
        </p:spPr>
        <p:txBody>
          <a:bodyPr/>
          <a:lstStyle/>
          <a:p>
            <a:r>
              <a:rPr lang="en-US" dirty="0" smtClean="0">
                <a:latin typeface="Open Sans Light" charset="0"/>
                <a:ea typeface="ＭＳ Ｐゴシック" charset="0"/>
                <a:cs typeface="Open Sans" charset="0"/>
              </a:rPr>
              <a:t>Feature branch</a:t>
            </a:r>
            <a:endParaRPr lang="en-US" dirty="0">
              <a:latin typeface="Open Sans Light" charset="0"/>
              <a:ea typeface="ＭＳ Ｐゴシック" charset="0"/>
              <a:cs typeface="Open Sans" charset="0"/>
            </a:endParaRPr>
          </a:p>
        </p:txBody>
      </p:sp>
      <p:sp>
        <p:nvSpPr>
          <p:cNvPr id="28681" name="Rectangle 6"/>
          <p:cNvSpPr>
            <a:spLocks noChangeArrowheads="1"/>
          </p:cNvSpPr>
          <p:nvPr/>
        </p:nvSpPr>
        <p:spPr bwMode="auto">
          <a:xfrm>
            <a:off x="6041674" y="88638"/>
            <a:ext cx="228755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 b="1" u="sng" dirty="0" smtClean="0">
                <a:latin typeface="Open Sans "/>
                <a:cs typeface="Open Sans "/>
              </a:rPr>
              <a:t>GitHub / cloud</a:t>
            </a:r>
            <a:endParaRPr lang="en-US" sz="2400" b="1" u="sng" dirty="0">
              <a:latin typeface="Open Sans "/>
              <a:cs typeface="Open Sans 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726303" y="520802"/>
            <a:ext cx="100621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1">
                <a:latin typeface="Open Sans Light" charset="0"/>
                <a:cs typeface="Open Sans Light" charset="0"/>
              </a:rPr>
              <a:t>develop</a:t>
            </a:r>
          </a:p>
        </p:txBody>
      </p:sp>
      <p:sp>
        <p:nvSpPr>
          <p:cNvPr id="28683" name="Rectangle 8"/>
          <p:cNvSpPr>
            <a:spLocks noChangeArrowheads="1"/>
          </p:cNvSpPr>
          <p:nvPr/>
        </p:nvSpPr>
        <p:spPr bwMode="auto">
          <a:xfrm>
            <a:off x="3173159" y="88638"/>
            <a:ext cx="134754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2400" b="1" u="sng" dirty="0">
                <a:latin typeface="Open Sans "/>
                <a:cs typeface="Open Sans "/>
              </a:rPr>
              <a:t>local git</a:t>
            </a:r>
          </a:p>
        </p:txBody>
      </p:sp>
      <p:sp>
        <p:nvSpPr>
          <p:cNvPr id="69" name="Rectangle 68"/>
          <p:cNvSpPr>
            <a:spLocks noChangeArrowheads="1"/>
          </p:cNvSpPr>
          <p:nvPr/>
        </p:nvSpPr>
        <p:spPr bwMode="auto">
          <a:xfrm>
            <a:off x="1851424" y="520525"/>
            <a:ext cx="9271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1" dirty="0">
                <a:latin typeface="Open Sans Light" charset="0"/>
                <a:cs typeface="Open Sans Light" charset="0"/>
              </a:rPr>
              <a:t>feature</a:t>
            </a:r>
          </a:p>
        </p:txBody>
      </p:sp>
      <p:sp>
        <p:nvSpPr>
          <p:cNvPr id="70" name="Rectangle 69"/>
          <p:cNvSpPr>
            <a:spLocks noChangeArrowheads="1"/>
          </p:cNvSpPr>
          <p:nvPr/>
        </p:nvSpPr>
        <p:spPr bwMode="auto">
          <a:xfrm>
            <a:off x="4161732" y="520802"/>
            <a:ext cx="100621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1">
                <a:latin typeface="Open Sans Light" charset="0"/>
                <a:cs typeface="Open Sans Light" charset="0"/>
              </a:rPr>
              <a:t>develop</a:t>
            </a:r>
          </a:p>
        </p:txBody>
      </p:sp>
      <p:sp>
        <p:nvSpPr>
          <p:cNvPr id="78" name="Oval 77"/>
          <p:cNvSpPr/>
          <p:nvPr/>
        </p:nvSpPr>
        <p:spPr>
          <a:xfrm>
            <a:off x="2042404" y="2674775"/>
            <a:ext cx="584200" cy="230188"/>
          </a:xfrm>
          <a:prstGeom prst="ellipse">
            <a:avLst/>
          </a:prstGeom>
          <a:solidFill>
            <a:schemeClr val="accent5"/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smtClean="0">
                <a:latin typeface="Open Sans" charset="0"/>
                <a:ea typeface="Open Sans" charset="0"/>
                <a:cs typeface="Open Sans" charset="0"/>
              </a:rPr>
              <a:t>1</a:t>
            </a:r>
            <a:endParaRPr lang="en-US" sz="1200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96" name="Rectangle 95"/>
          <p:cNvSpPr>
            <a:spLocks noChangeArrowheads="1"/>
          </p:cNvSpPr>
          <p:nvPr/>
        </p:nvSpPr>
        <p:spPr bwMode="auto">
          <a:xfrm>
            <a:off x="3797644" y="1814753"/>
            <a:ext cx="47961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Open Sans" charset="0"/>
                <a:cs typeface="Open Sans" charset="0"/>
              </a:rPr>
              <a:t>diff</a:t>
            </a:r>
          </a:p>
        </p:txBody>
      </p:sp>
      <p:cxnSp>
        <p:nvCxnSpPr>
          <p:cNvPr id="127" name="Straight Connector 126"/>
          <p:cNvCxnSpPr>
            <a:stCxn id="121" idx="6"/>
            <a:endCxn id="74" idx="2"/>
          </p:cNvCxnSpPr>
          <p:nvPr/>
        </p:nvCxnSpPr>
        <p:spPr>
          <a:xfrm>
            <a:off x="4987403" y="1555692"/>
            <a:ext cx="978694" cy="356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8" name="Rectangle 127"/>
          <p:cNvSpPr/>
          <p:nvPr/>
        </p:nvSpPr>
        <p:spPr>
          <a:xfrm>
            <a:off x="5162236" y="1040557"/>
            <a:ext cx="633507" cy="52322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PR or</a:t>
            </a:r>
            <a:b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</a:b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push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150" name="Oval 149"/>
          <p:cNvSpPr/>
          <p:nvPr/>
        </p:nvSpPr>
        <p:spPr>
          <a:xfrm>
            <a:off x="2042404" y="1436629"/>
            <a:ext cx="584200" cy="230188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smtClean="0">
                <a:latin typeface="Open Sans" charset="0"/>
                <a:ea typeface="Open Sans" charset="0"/>
                <a:cs typeface="Open Sans" charset="0"/>
              </a:rPr>
              <a:t>6</a:t>
            </a:r>
            <a:endParaRPr lang="en-US" sz="1200" dirty="0">
              <a:latin typeface="Open Sans" charset="0"/>
              <a:ea typeface="Open Sans" charset="0"/>
              <a:cs typeface="Open Sans" charset="0"/>
            </a:endParaRPr>
          </a:p>
        </p:txBody>
      </p:sp>
      <p:cxnSp>
        <p:nvCxnSpPr>
          <p:cNvPr id="151" name="Straight Connector 150"/>
          <p:cNvCxnSpPr>
            <a:stCxn id="150" idx="6"/>
            <a:endCxn id="121" idx="2"/>
          </p:cNvCxnSpPr>
          <p:nvPr/>
        </p:nvCxnSpPr>
        <p:spPr>
          <a:xfrm>
            <a:off x="2626604" y="1551723"/>
            <a:ext cx="1776599" cy="3969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2" name="Rectangle 151"/>
          <p:cNvSpPr/>
          <p:nvPr/>
        </p:nvSpPr>
        <p:spPr>
          <a:xfrm>
            <a:off x="3552447" y="1268607"/>
            <a:ext cx="7247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merge</a:t>
            </a:r>
          </a:p>
        </p:txBody>
      </p:sp>
      <p:sp>
        <p:nvSpPr>
          <p:cNvPr id="121" name="Oval 120"/>
          <p:cNvSpPr/>
          <p:nvPr/>
        </p:nvSpPr>
        <p:spPr>
          <a:xfrm>
            <a:off x="4403203" y="1441392"/>
            <a:ext cx="584200" cy="2286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smtClean="0">
                <a:latin typeface="Open Sans" charset="0"/>
                <a:ea typeface="Open Sans" charset="0"/>
                <a:cs typeface="Open Sans" charset="0"/>
              </a:rPr>
              <a:t>6</a:t>
            </a:r>
            <a:endParaRPr lang="en-US" sz="1200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58" name="Rectangle 57"/>
          <p:cNvSpPr>
            <a:spLocks noChangeArrowheads="1"/>
          </p:cNvSpPr>
          <p:nvPr/>
        </p:nvSpPr>
        <p:spPr bwMode="auto">
          <a:xfrm>
            <a:off x="6832156" y="520802"/>
            <a:ext cx="94128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/>
          <a:p>
            <a:pPr algn="ctr"/>
            <a:r>
              <a:rPr lang="en-US" sz="1800" b="1" dirty="0">
                <a:latin typeface="Open Sans Light" charset="0"/>
                <a:cs typeface="Open Sans Light" charset="0"/>
              </a:rPr>
              <a:t>release</a:t>
            </a:r>
          </a:p>
        </p:txBody>
      </p:sp>
      <p:sp>
        <p:nvSpPr>
          <p:cNvPr id="59" name="Rectangle 58"/>
          <p:cNvSpPr>
            <a:spLocks noChangeArrowheads="1"/>
          </p:cNvSpPr>
          <p:nvPr/>
        </p:nvSpPr>
        <p:spPr bwMode="auto">
          <a:xfrm>
            <a:off x="7848776" y="520802"/>
            <a:ext cx="92845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/>
          <a:p>
            <a:pPr algn="ctr"/>
            <a:r>
              <a:rPr lang="en-US" sz="1800" b="1" dirty="0">
                <a:latin typeface="Open Sans Light" charset="0"/>
                <a:cs typeface="Open Sans Light" charset="0"/>
              </a:rPr>
              <a:t>master</a:t>
            </a:r>
          </a:p>
        </p:txBody>
      </p:sp>
      <p:sp>
        <p:nvSpPr>
          <p:cNvPr id="60" name="Rectangle 59"/>
          <p:cNvSpPr>
            <a:spLocks noChangeArrowheads="1"/>
          </p:cNvSpPr>
          <p:nvPr/>
        </p:nvSpPr>
        <p:spPr bwMode="auto">
          <a:xfrm>
            <a:off x="7834142" y="812518"/>
            <a:ext cx="9144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dirty="0">
                <a:latin typeface="Open Sans Light" charset="0"/>
                <a:cs typeface="Open Sans Light" charset="0"/>
              </a:rPr>
              <a:t>(prod)</a:t>
            </a:r>
            <a:endParaRPr lang="en-US" dirty="0">
              <a:latin typeface="Open Sans" charset="0"/>
            </a:endParaRPr>
          </a:p>
        </p:txBody>
      </p:sp>
      <p:sp>
        <p:nvSpPr>
          <p:cNvPr id="61" name="Rectangle 60"/>
          <p:cNvSpPr>
            <a:spLocks noChangeArrowheads="1"/>
          </p:cNvSpPr>
          <p:nvPr/>
        </p:nvSpPr>
        <p:spPr bwMode="auto">
          <a:xfrm>
            <a:off x="6836866" y="812518"/>
            <a:ext cx="95885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dirty="0">
                <a:latin typeface="Open Sans Light" charset="0"/>
                <a:cs typeface="Open Sans Light" charset="0"/>
              </a:rPr>
              <a:t>(staging)</a:t>
            </a:r>
            <a:endParaRPr lang="en-US" dirty="0">
              <a:latin typeface="Open Sans" charset="0"/>
            </a:endParaRPr>
          </a:p>
        </p:txBody>
      </p:sp>
      <p:sp>
        <p:nvSpPr>
          <p:cNvPr id="80" name="Rounded Rectangle 79"/>
          <p:cNvSpPr/>
          <p:nvPr/>
        </p:nvSpPr>
        <p:spPr>
          <a:xfrm>
            <a:off x="6885049" y="1225180"/>
            <a:ext cx="833438" cy="17875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en-US" sz="1000">
              <a:solidFill>
                <a:srgbClr val="FFFFFF"/>
              </a:solidFill>
              <a:latin typeface="Open Sans" charset="0"/>
              <a:ea typeface="ＭＳ Ｐゴシック" charset="0"/>
            </a:endParaRPr>
          </a:p>
        </p:txBody>
      </p:sp>
      <p:sp>
        <p:nvSpPr>
          <p:cNvPr id="81" name="Rounded Rectangle 80"/>
          <p:cNvSpPr/>
          <p:nvPr/>
        </p:nvSpPr>
        <p:spPr>
          <a:xfrm>
            <a:off x="7924862" y="1225181"/>
            <a:ext cx="833437" cy="17875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en-US" sz="1000">
              <a:solidFill>
                <a:srgbClr val="FFFFFF"/>
              </a:solidFill>
              <a:latin typeface="Open Sans" charset="0"/>
              <a:ea typeface="ＭＳ Ｐゴシック" charset="0"/>
            </a:endParaRPr>
          </a:p>
        </p:txBody>
      </p:sp>
      <p:sp>
        <p:nvSpPr>
          <p:cNvPr id="83" name="Rectangle 82"/>
          <p:cNvSpPr>
            <a:spLocks noChangeArrowheads="1"/>
          </p:cNvSpPr>
          <p:nvPr/>
        </p:nvSpPr>
        <p:spPr bwMode="auto">
          <a:xfrm>
            <a:off x="5732524" y="812518"/>
            <a:ext cx="93027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Open Sans Light" charset="0"/>
                <a:cs typeface="Open Sans Light" charset="0"/>
              </a:rPr>
              <a:t>(remote)</a:t>
            </a:r>
            <a:endParaRPr lang="en-US" dirty="0">
              <a:latin typeface="Open Sans" charset="0"/>
            </a:endParaRPr>
          </a:p>
        </p:txBody>
      </p:sp>
      <p:sp>
        <p:nvSpPr>
          <p:cNvPr id="64" name="Rectangle 63"/>
          <p:cNvSpPr>
            <a:spLocks noChangeArrowheads="1"/>
          </p:cNvSpPr>
          <p:nvPr/>
        </p:nvSpPr>
        <p:spPr bwMode="auto">
          <a:xfrm>
            <a:off x="4218753" y="812518"/>
            <a:ext cx="90011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dirty="0">
                <a:latin typeface="Open Sans Light" charset="0"/>
                <a:cs typeface="Open Sans Light" charset="0"/>
              </a:rPr>
              <a:t>(local)</a:t>
            </a:r>
            <a:endParaRPr lang="en-US" dirty="0">
              <a:latin typeface="Open Sans" charset="0"/>
            </a:endParaRPr>
          </a:p>
        </p:txBody>
      </p:sp>
      <p:sp>
        <p:nvSpPr>
          <p:cNvPr id="84" name="Rectangle 83"/>
          <p:cNvSpPr>
            <a:spLocks noChangeArrowheads="1"/>
          </p:cNvSpPr>
          <p:nvPr/>
        </p:nvSpPr>
        <p:spPr bwMode="auto">
          <a:xfrm>
            <a:off x="3468332" y="2038519"/>
            <a:ext cx="85480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i="1" dirty="0">
                <a:solidFill>
                  <a:srgbClr val="FF0000"/>
                </a:solidFill>
                <a:latin typeface="Open Sans" charset="0"/>
                <a:cs typeface="Open Sans" charset="0"/>
              </a:rPr>
              <a:t>conflict!</a:t>
            </a:r>
          </a:p>
        </p:txBody>
      </p:sp>
      <p:sp>
        <p:nvSpPr>
          <p:cNvPr id="85" name="Rectangle 84"/>
          <p:cNvSpPr>
            <a:spLocks noChangeArrowheads="1"/>
          </p:cNvSpPr>
          <p:nvPr/>
        </p:nvSpPr>
        <p:spPr bwMode="auto">
          <a:xfrm>
            <a:off x="1089245" y="1679954"/>
            <a:ext cx="89433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i="1" dirty="0">
                <a:solidFill>
                  <a:srgbClr val="660066"/>
                </a:solidFill>
                <a:latin typeface="Open Sans" charset="0"/>
                <a:cs typeface="Open Sans" charset="0"/>
              </a:rPr>
              <a:t>resolved</a:t>
            </a:r>
          </a:p>
        </p:txBody>
      </p:sp>
      <p:sp>
        <p:nvSpPr>
          <p:cNvPr id="97" name="Oval 96"/>
          <p:cNvSpPr/>
          <p:nvPr/>
        </p:nvSpPr>
        <p:spPr>
          <a:xfrm>
            <a:off x="4403203" y="2674775"/>
            <a:ext cx="584200" cy="230188"/>
          </a:xfrm>
          <a:prstGeom prst="ellipse">
            <a:avLst/>
          </a:prstGeom>
          <a:solidFill>
            <a:schemeClr val="accent5"/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smtClean="0">
                <a:latin typeface="Open Sans" charset="0"/>
                <a:ea typeface="Open Sans" charset="0"/>
                <a:cs typeface="Open Sans" charset="0"/>
              </a:rPr>
              <a:t>1</a:t>
            </a:r>
            <a:endParaRPr lang="en-US" sz="1200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5075428" y="2419622"/>
            <a:ext cx="774571" cy="334707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r">
              <a:defRPr/>
            </a:pPr>
            <a:r>
              <a:rPr lang="en-US" sz="525" dirty="0">
                <a:solidFill>
                  <a:schemeClr val="bg1">
                    <a:lumMod val="75000"/>
                  </a:schemeClr>
                </a:solidFill>
                <a:latin typeface="Open Sans"/>
                <a:ea typeface="+mn-ea"/>
                <a:cs typeface="+mn-cs"/>
              </a:rPr>
              <a:t>@Copyright </a:t>
            </a:r>
            <a:r>
              <a:rPr lang="en-US" sz="525" dirty="0" smtClean="0">
                <a:solidFill>
                  <a:schemeClr val="bg1">
                    <a:lumMod val="75000"/>
                  </a:schemeClr>
                </a:solidFill>
                <a:latin typeface="Open Sans"/>
              </a:rPr>
              <a:t>2016.</a:t>
            </a:r>
            <a:endParaRPr lang="en-US" sz="525" dirty="0">
              <a:solidFill>
                <a:schemeClr val="bg1">
                  <a:lumMod val="75000"/>
                </a:schemeClr>
              </a:solidFill>
              <a:latin typeface="Open Sans"/>
              <a:ea typeface="+mn-ea"/>
              <a:cs typeface="+mn-cs"/>
            </a:endParaRPr>
          </a:p>
          <a:p>
            <a:pPr algn="r">
              <a:defRPr/>
            </a:pPr>
            <a:r>
              <a:rPr lang="en-US" sz="525" dirty="0">
                <a:solidFill>
                  <a:schemeClr val="bg1">
                    <a:lumMod val="75000"/>
                  </a:schemeClr>
                </a:solidFill>
                <a:latin typeface="Open Sans"/>
                <a:ea typeface="+mn-ea"/>
                <a:cs typeface="+mn-cs"/>
              </a:rPr>
              <a:t>Wilson </a:t>
            </a:r>
            <a:r>
              <a:rPr lang="en-US" sz="525" dirty="0" smtClean="0">
                <a:solidFill>
                  <a:schemeClr val="bg1">
                    <a:lumMod val="75000"/>
                  </a:schemeClr>
                </a:solidFill>
                <a:latin typeface="Open Sans"/>
                <a:ea typeface="+mn-ea"/>
                <a:cs typeface="+mn-cs"/>
              </a:rPr>
              <a:t>Mar.</a:t>
            </a:r>
            <a:endParaRPr lang="en-US" sz="525" dirty="0">
              <a:solidFill>
                <a:schemeClr val="bg1">
                  <a:lumMod val="75000"/>
                </a:schemeClr>
              </a:solidFill>
              <a:latin typeface="Open Sans"/>
              <a:ea typeface="+mn-ea"/>
              <a:cs typeface="+mn-cs"/>
            </a:endParaRPr>
          </a:p>
          <a:p>
            <a:pPr algn="r">
              <a:defRPr/>
            </a:pPr>
            <a:r>
              <a:rPr lang="en-US" sz="525" dirty="0">
                <a:solidFill>
                  <a:schemeClr val="bg1">
                    <a:lumMod val="75000"/>
                  </a:schemeClr>
                </a:solidFill>
                <a:latin typeface="Open Sans"/>
                <a:ea typeface="+mn-ea"/>
                <a:cs typeface="+mn-cs"/>
              </a:rPr>
              <a:t>All rights reserved.</a:t>
            </a:r>
          </a:p>
        </p:txBody>
      </p:sp>
      <p:sp>
        <p:nvSpPr>
          <p:cNvPr id="100" name="Rectangle 99"/>
          <p:cNvSpPr>
            <a:spLocks noChangeArrowheads="1"/>
          </p:cNvSpPr>
          <p:nvPr/>
        </p:nvSpPr>
        <p:spPr bwMode="auto">
          <a:xfrm>
            <a:off x="5059645" y="2759642"/>
            <a:ext cx="838691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t">
            <a:spAutoFit/>
          </a:bodyPr>
          <a:lstStyle/>
          <a:p>
            <a:pPr algn="ctr"/>
            <a:r>
              <a:rPr lang="en-US" dirty="0" smtClean="0">
                <a:latin typeface="Open Sans" charset="0"/>
                <a:cs typeface="Open Sans" charset="0"/>
              </a:rPr>
              <a:t>git</a:t>
            </a:r>
          </a:p>
          <a:p>
            <a:pPr algn="ctr"/>
            <a:r>
              <a:rPr lang="en-US" b="1" dirty="0" smtClean="0">
                <a:latin typeface="Open Sans" charset="0"/>
                <a:cs typeface="Open Sans" charset="0"/>
              </a:rPr>
              <a:t>clone</a:t>
            </a:r>
          </a:p>
          <a:p>
            <a:pPr algn="ctr"/>
            <a:r>
              <a:rPr lang="en-US" i="1" dirty="0" smtClean="0">
                <a:latin typeface="Open Sans" charset="0"/>
                <a:cs typeface="Open Sans" charset="0"/>
              </a:rPr>
              <a:t>repo</a:t>
            </a:r>
            <a:r>
              <a:rPr lang="en-US" dirty="0" smtClean="0">
                <a:latin typeface="Open Sans" charset="0"/>
                <a:cs typeface="Open Sans" charset="0"/>
              </a:rPr>
              <a:t>.git</a:t>
            </a:r>
            <a:endParaRPr lang="en-US" dirty="0">
              <a:latin typeface="Open Sans" charset="0"/>
              <a:cs typeface="Open Sans" charset="0"/>
            </a:endParaRPr>
          </a:p>
        </p:txBody>
      </p:sp>
      <p:cxnSp>
        <p:nvCxnSpPr>
          <p:cNvPr id="101" name="Straight Connector 100"/>
          <p:cNvCxnSpPr>
            <a:stCxn id="79" idx="2"/>
            <a:endCxn id="56" idx="6"/>
          </p:cNvCxnSpPr>
          <p:nvPr/>
        </p:nvCxnSpPr>
        <p:spPr>
          <a:xfrm flipH="1">
            <a:off x="4988197" y="2068899"/>
            <a:ext cx="977900" cy="0"/>
          </a:xfrm>
          <a:prstGeom prst="line">
            <a:avLst/>
          </a:prstGeom>
          <a:ln>
            <a:solidFill>
              <a:schemeClr val="tx2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>
            <a:spLocks noChangeArrowheads="1"/>
          </p:cNvSpPr>
          <p:nvPr/>
        </p:nvSpPr>
        <p:spPr bwMode="auto">
          <a:xfrm>
            <a:off x="5176350" y="1778533"/>
            <a:ext cx="60527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tx2"/>
                </a:solidFill>
                <a:latin typeface="Open Sans" charset="0"/>
                <a:cs typeface="Open Sans" charset="0"/>
              </a:rPr>
              <a:t>fetch</a:t>
            </a:r>
            <a:endParaRPr lang="en-US" dirty="0">
              <a:solidFill>
                <a:schemeClr val="tx2"/>
              </a:solidFill>
              <a:latin typeface="Open Sans" charset="0"/>
              <a:cs typeface="Open Sans" charset="0"/>
            </a:endParaRPr>
          </a:p>
        </p:txBody>
      </p:sp>
      <p:sp>
        <p:nvSpPr>
          <p:cNvPr id="103" name="Oval 102"/>
          <p:cNvSpPr/>
          <p:nvPr/>
        </p:nvSpPr>
        <p:spPr>
          <a:xfrm>
            <a:off x="2042404" y="2413550"/>
            <a:ext cx="584200" cy="230187"/>
          </a:xfrm>
          <a:prstGeom prst="ellipse">
            <a:avLst/>
          </a:prstGeom>
          <a:solidFill>
            <a:schemeClr val="accent3"/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smtClean="0">
                <a:latin typeface="Open Sans" charset="0"/>
                <a:ea typeface="Open Sans" charset="0"/>
                <a:cs typeface="Open Sans" charset="0"/>
              </a:rPr>
              <a:t>2</a:t>
            </a:r>
            <a:endParaRPr lang="en-US" sz="1200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105" name="Oval 104"/>
          <p:cNvSpPr/>
          <p:nvPr/>
        </p:nvSpPr>
        <p:spPr>
          <a:xfrm>
            <a:off x="2041611" y="2170657"/>
            <a:ext cx="585787" cy="230188"/>
          </a:xfrm>
          <a:prstGeom prst="ellipse">
            <a:avLst/>
          </a:prstGeom>
          <a:solidFill>
            <a:srgbClr val="FF6600"/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smtClean="0">
                <a:latin typeface="Open Sans" charset="0"/>
                <a:ea typeface="Open Sans" charset="0"/>
                <a:cs typeface="Open Sans" charset="0"/>
              </a:rPr>
              <a:t>3</a:t>
            </a:r>
            <a:endParaRPr lang="en-US" sz="1200" dirty="0">
              <a:latin typeface="Open Sans" charset="0"/>
              <a:ea typeface="Open Sans" charset="0"/>
              <a:cs typeface="Open Sans" charset="0"/>
            </a:endParaRPr>
          </a:p>
        </p:txBody>
      </p:sp>
      <p:cxnSp>
        <p:nvCxnSpPr>
          <p:cNvPr id="10" name="Straight Connector 9"/>
          <p:cNvCxnSpPr>
            <a:stCxn id="62" idx="0"/>
            <a:endCxn id="62" idx="2"/>
          </p:cNvCxnSpPr>
          <p:nvPr/>
        </p:nvCxnSpPr>
        <p:spPr>
          <a:xfrm>
            <a:off x="6266718" y="1225181"/>
            <a:ext cx="0" cy="178752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headEnd type="stealth" w="lg" len="lg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Oval 75"/>
          <p:cNvSpPr/>
          <p:nvPr/>
        </p:nvSpPr>
        <p:spPr>
          <a:xfrm>
            <a:off x="5966097" y="2683403"/>
            <a:ext cx="584200" cy="230188"/>
          </a:xfrm>
          <a:prstGeom prst="ellipse">
            <a:avLst/>
          </a:prstGeom>
          <a:solidFill>
            <a:schemeClr val="accent5"/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smtClean="0">
                <a:latin typeface="Open Sans" charset="0"/>
                <a:ea typeface="Open Sans" charset="0"/>
                <a:cs typeface="Open Sans" charset="0"/>
              </a:rPr>
              <a:t>1</a:t>
            </a:r>
            <a:endParaRPr lang="en-US" sz="1200" dirty="0">
              <a:latin typeface="Open Sans" charset="0"/>
              <a:ea typeface="Open Sans" charset="0"/>
              <a:cs typeface="Open Sans" charset="0"/>
            </a:endParaRPr>
          </a:p>
        </p:txBody>
      </p:sp>
      <p:cxnSp>
        <p:nvCxnSpPr>
          <p:cNvPr id="106" name="Straight Connector 105"/>
          <p:cNvCxnSpPr>
            <a:stCxn id="97" idx="2"/>
            <a:endCxn id="78" idx="6"/>
          </p:cNvCxnSpPr>
          <p:nvPr/>
        </p:nvCxnSpPr>
        <p:spPr>
          <a:xfrm flipH="1">
            <a:off x="2626604" y="2789869"/>
            <a:ext cx="1776599" cy="0"/>
          </a:xfrm>
          <a:prstGeom prst="line">
            <a:avLst/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Rectangle 106"/>
          <p:cNvSpPr/>
          <p:nvPr/>
        </p:nvSpPr>
        <p:spPr>
          <a:xfrm>
            <a:off x="3408940" y="2759642"/>
            <a:ext cx="1011778" cy="954107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>
              <a:defRPr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git</a:t>
            </a:r>
          </a:p>
          <a:p>
            <a:pPr algn="ctr">
              <a:defRPr/>
            </a:pP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checkout</a:t>
            </a:r>
          </a:p>
          <a:p>
            <a:pPr algn="ctr">
              <a:defRPr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--branch</a:t>
            </a:r>
          </a:p>
          <a:p>
            <a:pPr algn="ctr">
              <a:defRPr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feature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74" name="Oval 73"/>
          <p:cNvSpPr/>
          <p:nvPr/>
        </p:nvSpPr>
        <p:spPr>
          <a:xfrm>
            <a:off x="5966097" y="1441748"/>
            <a:ext cx="584200" cy="2286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smtClean="0">
                <a:latin typeface="Open Sans" charset="0"/>
                <a:ea typeface="Open Sans" charset="0"/>
                <a:cs typeface="Open Sans" charset="0"/>
              </a:rPr>
              <a:t>6</a:t>
            </a:r>
            <a:endParaRPr lang="en-US" sz="1200" dirty="0">
              <a:latin typeface="Open Sans" charset="0"/>
              <a:ea typeface="Open Sans" charset="0"/>
              <a:cs typeface="Open Sans" charset="0"/>
            </a:endParaRPr>
          </a:p>
        </p:txBody>
      </p:sp>
      <p:cxnSp>
        <p:nvCxnSpPr>
          <p:cNvPr id="67" name="Straight Connector 66"/>
          <p:cNvCxnSpPr>
            <a:stCxn id="47" idx="6"/>
            <a:endCxn id="89" idx="2"/>
          </p:cNvCxnSpPr>
          <p:nvPr/>
        </p:nvCxnSpPr>
        <p:spPr>
          <a:xfrm>
            <a:off x="7605039" y="1546882"/>
            <a:ext cx="453577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1221837" y="1396928"/>
            <a:ext cx="761747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rebase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94" name="Rectangle 93"/>
          <p:cNvSpPr>
            <a:spLocks noChangeArrowheads="1"/>
          </p:cNvSpPr>
          <p:nvPr/>
        </p:nvSpPr>
        <p:spPr bwMode="auto">
          <a:xfrm>
            <a:off x="1133985" y="2379137"/>
            <a:ext cx="82969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dirty="0" smtClean="0">
                <a:solidFill>
                  <a:schemeClr val="accent3"/>
                </a:solidFill>
                <a:latin typeface="Open Sans" charset="0"/>
                <a:cs typeface="Open Sans" charset="0"/>
              </a:rPr>
              <a:t>after fix</a:t>
            </a:r>
            <a:endParaRPr lang="en-US" dirty="0">
              <a:solidFill>
                <a:schemeClr val="accent3"/>
              </a:solidFill>
              <a:latin typeface="Open Sans" charset="0"/>
              <a:cs typeface="Open Sans" charset="0"/>
            </a:endParaRPr>
          </a:p>
        </p:txBody>
      </p:sp>
      <p:sp>
        <p:nvSpPr>
          <p:cNvPr id="55" name="Oval 54"/>
          <p:cNvSpPr/>
          <p:nvPr/>
        </p:nvSpPr>
        <p:spPr>
          <a:xfrm>
            <a:off x="2041611" y="1953805"/>
            <a:ext cx="585787" cy="230188"/>
          </a:xfrm>
          <a:prstGeom prst="ellipse">
            <a:avLst/>
          </a:prstGeom>
          <a:solidFill>
            <a:srgbClr val="FF0000"/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smtClean="0">
                <a:latin typeface="Open Sans" charset="0"/>
                <a:ea typeface="Open Sans" charset="0"/>
                <a:cs typeface="Open Sans" charset="0"/>
              </a:rPr>
              <a:t>4</a:t>
            </a:r>
            <a:endParaRPr lang="en-US" sz="1200" dirty="0">
              <a:latin typeface="Open Sans" charset="0"/>
              <a:ea typeface="Open Sans" charset="0"/>
              <a:cs typeface="Open Sans" charset="0"/>
            </a:endParaRPr>
          </a:p>
        </p:txBody>
      </p:sp>
      <p:cxnSp>
        <p:nvCxnSpPr>
          <p:cNvPr id="73" name="Straight Connector 72"/>
          <p:cNvCxnSpPr>
            <a:endCxn id="47" idx="2"/>
          </p:cNvCxnSpPr>
          <p:nvPr/>
        </p:nvCxnSpPr>
        <p:spPr>
          <a:xfrm flipV="1">
            <a:off x="6560405" y="1546882"/>
            <a:ext cx="458847" cy="2795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76" idx="2"/>
            <a:endCxn id="97" idx="6"/>
          </p:cNvCxnSpPr>
          <p:nvPr/>
        </p:nvCxnSpPr>
        <p:spPr>
          <a:xfrm flipH="1" flipV="1">
            <a:off x="4987403" y="2789869"/>
            <a:ext cx="978694" cy="8628"/>
          </a:xfrm>
          <a:prstGeom prst="line">
            <a:avLst/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Oval 91"/>
          <p:cNvSpPr/>
          <p:nvPr/>
        </p:nvSpPr>
        <p:spPr>
          <a:xfrm>
            <a:off x="2042404" y="1738571"/>
            <a:ext cx="584200" cy="230187"/>
          </a:xfrm>
          <a:prstGeom prst="ellipse">
            <a:avLst/>
          </a:prstGeom>
          <a:solidFill>
            <a:srgbClr val="660066"/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smtClean="0">
                <a:latin typeface="Open Sans" charset="0"/>
                <a:ea typeface="Open Sans" charset="0"/>
                <a:cs typeface="Open Sans" charset="0"/>
              </a:rPr>
              <a:t>5</a:t>
            </a:r>
            <a:endParaRPr lang="en-US" sz="1200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56" name="Oval 55"/>
          <p:cNvSpPr/>
          <p:nvPr/>
        </p:nvSpPr>
        <p:spPr>
          <a:xfrm>
            <a:off x="4402410" y="1953805"/>
            <a:ext cx="585787" cy="230188"/>
          </a:xfrm>
          <a:prstGeom prst="ellipse">
            <a:avLst/>
          </a:prstGeom>
          <a:solidFill>
            <a:srgbClr val="FF0000"/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smtClean="0">
                <a:latin typeface="Open Sans" charset="0"/>
                <a:ea typeface="Open Sans" charset="0"/>
                <a:cs typeface="Open Sans" charset="0"/>
              </a:rPr>
              <a:t>4</a:t>
            </a:r>
            <a:endParaRPr lang="en-US" sz="1200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79" name="Oval 78"/>
          <p:cNvSpPr/>
          <p:nvPr/>
        </p:nvSpPr>
        <p:spPr>
          <a:xfrm>
            <a:off x="5966097" y="1954599"/>
            <a:ext cx="584200" cy="228600"/>
          </a:xfrm>
          <a:prstGeom prst="ellipse">
            <a:avLst/>
          </a:prstGeom>
          <a:solidFill>
            <a:srgbClr val="FF0000"/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smtClean="0">
                <a:latin typeface="Open Sans" charset="0"/>
                <a:ea typeface="Open Sans" charset="0"/>
                <a:cs typeface="Open Sans" charset="0"/>
              </a:rPr>
              <a:t>4</a:t>
            </a:r>
            <a:endParaRPr lang="en-US" sz="1200" dirty="0">
              <a:latin typeface="Open Sans" charset="0"/>
              <a:ea typeface="Open Sans" charset="0"/>
              <a:cs typeface="Open Sans" charset="0"/>
            </a:endParaRPr>
          </a:p>
        </p:txBody>
      </p:sp>
      <p:cxnSp>
        <p:nvCxnSpPr>
          <p:cNvPr id="68" name="Straight Connector 67"/>
          <p:cNvCxnSpPr>
            <a:stCxn id="56" idx="2"/>
            <a:endCxn id="55" idx="6"/>
          </p:cNvCxnSpPr>
          <p:nvPr/>
        </p:nvCxnSpPr>
        <p:spPr>
          <a:xfrm flipH="1">
            <a:off x="2627398" y="2068899"/>
            <a:ext cx="1775012" cy="0"/>
          </a:xfrm>
          <a:prstGeom prst="line">
            <a:avLst/>
          </a:prstGeom>
          <a:ln>
            <a:solidFill>
              <a:schemeClr val="tx2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>
            <a:spLocks noChangeArrowheads="1"/>
          </p:cNvSpPr>
          <p:nvPr/>
        </p:nvSpPr>
        <p:spPr bwMode="auto">
          <a:xfrm>
            <a:off x="591126" y="529136"/>
            <a:ext cx="125279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i="1" dirty="0" smtClean="0">
                <a:latin typeface="Open Sans Light"/>
                <a:cs typeface="Open Sans Light"/>
              </a:rPr>
              <a:t>branches</a:t>
            </a:r>
            <a:r>
              <a:rPr lang="en-US" sz="1800" i="1" dirty="0" smtClean="0">
                <a:latin typeface="Open Sans "/>
                <a:cs typeface="Open Sans "/>
              </a:rPr>
              <a:t>:</a:t>
            </a:r>
            <a:endParaRPr lang="en-US" sz="1800" i="1" dirty="0">
              <a:latin typeface="Open Sans "/>
              <a:cs typeface="Open Sans "/>
            </a:endParaRPr>
          </a:p>
        </p:txBody>
      </p:sp>
      <p:cxnSp>
        <p:nvCxnSpPr>
          <p:cNvPr id="72" name="Straight Connector 71"/>
          <p:cNvCxnSpPr/>
          <p:nvPr/>
        </p:nvCxnSpPr>
        <p:spPr>
          <a:xfrm>
            <a:off x="7301034" y="1225180"/>
            <a:ext cx="0" cy="178752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headEnd type="stealth" w="lg" len="lg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8351510" y="1230636"/>
            <a:ext cx="0" cy="178752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headEnd type="stealth" w="lg" len="lg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Oval 88"/>
          <p:cNvSpPr/>
          <p:nvPr/>
        </p:nvSpPr>
        <p:spPr>
          <a:xfrm>
            <a:off x="8058616" y="1431788"/>
            <a:ext cx="585787" cy="230187"/>
          </a:xfrm>
          <a:prstGeom prst="ellipse">
            <a:avLst/>
          </a:prstGeom>
          <a:solidFill>
            <a:schemeClr val="accent5"/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smtClean="0">
                <a:latin typeface="Open Sans" charset="0"/>
                <a:ea typeface="Open Sans" charset="0"/>
                <a:cs typeface="Open Sans" charset="0"/>
              </a:rPr>
              <a:t>6</a:t>
            </a:r>
            <a:endParaRPr lang="en-US" sz="1200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47" name="Oval 46"/>
          <p:cNvSpPr/>
          <p:nvPr/>
        </p:nvSpPr>
        <p:spPr>
          <a:xfrm>
            <a:off x="7019252" y="1431788"/>
            <a:ext cx="585787" cy="230187"/>
          </a:xfrm>
          <a:prstGeom prst="ellipse">
            <a:avLst/>
          </a:prstGeom>
          <a:solidFill>
            <a:schemeClr val="accent5"/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smtClean="0">
                <a:latin typeface="Open Sans" charset="0"/>
                <a:ea typeface="Open Sans" charset="0"/>
                <a:cs typeface="Open Sans" charset="0"/>
              </a:rPr>
              <a:t>6</a:t>
            </a:r>
            <a:endParaRPr lang="en-US" sz="1200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86" name="Rectangle 85"/>
          <p:cNvSpPr>
            <a:spLocks noChangeArrowheads="1"/>
          </p:cNvSpPr>
          <p:nvPr/>
        </p:nvSpPr>
        <p:spPr bwMode="auto">
          <a:xfrm>
            <a:off x="6272895" y="1178140"/>
            <a:ext cx="45397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tx2"/>
                </a:solidFill>
                <a:latin typeface="Open Sans" charset="0"/>
                <a:cs typeface="Open Sans" charset="0"/>
              </a:rPr>
              <a:t>tag</a:t>
            </a:r>
            <a:endParaRPr lang="en-US" dirty="0">
              <a:solidFill>
                <a:schemeClr val="tx2"/>
              </a:solidFill>
              <a:latin typeface="Open Sans" charset="0"/>
              <a:cs typeface="Open Sans" charset="0"/>
            </a:endParaRPr>
          </a:p>
        </p:txBody>
      </p:sp>
      <p:sp>
        <p:nvSpPr>
          <p:cNvPr id="111" name="Rectangle 110"/>
          <p:cNvSpPr>
            <a:spLocks noChangeArrowheads="1"/>
          </p:cNvSpPr>
          <p:nvPr/>
        </p:nvSpPr>
        <p:spPr bwMode="auto">
          <a:xfrm>
            <a:off x="5240757" y="2001300"/>
            <a:ext cx="49569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tx2"/>
                </a:solidFill>
                <a:latin typeface="Open Sans" charset="0"/>
                <a:cs typeface="Open Sans" charset="0"/>
              </a:rPr>
              <a:t>pull</a:t>
            </a:r>
            <a:endParaRPr lang="en-US" dirty="0">
              <a:solidFill>
                <a:schemeClr val="tx2"/>
              </a:solidFill>
              <a:latin typeface="Open Sans" charset="0"/>
              <a:cs typeface="Open Sans" charset="0"/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2705074" y="1802601"/>
            <a:ext cx="7247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merge</a:t>
            </a:r>
          </a:p>
        </p:txBody>
      </p:sp>
      <p:sp>
        <p:nvSpPr>
          <p:cNvPr id="113" name="Rectangle 112"/>
          <p:cNvSpPr>
            <a:spLocks noChangeArrowheads="1"/>
          </p:cNvSpPr>
          <p:nvPr/>
        </p:nvSpPr>
        <p:spPr bwMode="auto">
          <a:xfrm>
            <a:off x="1597023" y="3164245"/>
            <a:ext cx="154565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1" i="1" dirty="0" smtClean="0">
                <a:latin typeface="Open Sans Light" charset="0"/>
                <a:cs typeface="Open Sans Light" charset="0"/>
              </a:rPr>
              <a:t>parallel work</a:t>
            </a:r>
          </a:p>
          <a:p>
            <a:pPr algn="ctr"/>
            <a:r>
              <a:rPr lang="en-US" sz="1800" b="1" i="1" dirty="0" smtClean="0">
                <a:latin typeface="Open Sans Light" charset="0"/>
                <a:cs typeface="Open Sans Light" charset="0"/>
              </a:rPr>
              <a:t>encapsulated</a:t>
            </a:r>
            <a:endParaRPr lang="en-US" sz="1800" b="1" i="1" dirty="0">
              <a:latin typeface="Open Sans Light" charset="0"/>
              <a:cs typeface="Open Sans Light" charset="0"/>
            </a:endParaRPr>
          </a:p>
        </p:txBody>
      </p:sp>
      <p:sp>
        <p:nvSpPr>
          <p:cNvPr id="115" name="Rectangle 114"/>
          <p:cNvSpPr>
            <a:spLocks noChangeArrowheads="1"/>
          </p:cNvSpPr>
          <p:nvPr/>
        </p:nvSpPr>
        <p:spPr bwMode="auto">
          <a:xfrm rot="16200000">
            <a:off x="7530212" y="1745430"/>
            <a:ext cx="60785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tx2"/>
                </a:solidFill>
                <a:latin typeface="Open Sans" charset="0"/>
                <a:cs typeface="Open Sans" charset="0"/>
              </a:rPr>
              <a:t>hook</a:t>
            </a:r>
            <a:endParaRPr lang="en-US" dirty="0">
              <a:solidFill>
                <a:schemeClr val="tx2"/>
              </a:solidFill>
              <a:latin typeface="Open Sans" charset="0"/>
              <a:cs typeface="Open Sans" charset="0"/>
            </a:endParaRPr>
          </a:p>
        </p:txBody>
      </p:sp>
      <p:sp>
        <p:nvSpPr>
          <p:cNvPr id="116" name="Rectangle 115"/>
          <p:cNvSpPr>
            <a:spLocks noChangeArrowheads="1"/>
          </p:cNvSpPr>
          <p:nvPr/>
        </p:nvSpPr>
        <p:spPr bwMode="auto">
          <a:xfrm>
            <a:off x="1826024" y="812518"/>
            <a:ext cx="90011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dirty="0" smtClean="0">
                <a:latin typeface="Open Sans Light" charset="0"/>
                <a:cs typeface="Open Sans Light" charset="0"/>
              </a:rPr>
              <a:t>(topic)</a:t>
            </a:r>
            <a:endParaRPr lang="en-US" dirty="0">
              <a:latin typeface="Open Sans" charset="0"/>
            </a:endParaRPr>
          </a:p>
        </p:txBody>
      </p:sp>
      <p:sp>
        <p:nvSpPr>
          <p:cNvPr id="87" name="Rectangle 86"/>
          <p:cNvSpPr>
            <a:spLocks noChangeArrowheads="1"/>
          </p:cNvSpPr>
          <p:nvPr/>
        </p:nvSpPr>
        <p:spPr bwMode="auto">
          <a:xfrm>
            <a:off x="1000976" y="2142489"/>
            <a:ext cx="94252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dirty="0" smtClean="0">
                <a:solidFill>
                  <a:srgbClr val="FF6600"/>
                </a:solidFill>
                <a:latin typeface="Open Sans" charset="0"/>
                <a:cs typeface="Open Sans" charset="0"/>
              </a:rPr>
              <a:t>after test</a:t>
            </a:r>
            <a:endParaRPr lang="en-US" dirty="0">
              <a:solidFill>
                <a:srgbClr val="FF6600"/>
              </a:solidFill>
              <a:latin typeface="Open Sans" charset="0"/>
              <a:cs typeface="Open Sans" charset="0"/>
            </a:endParaRPr>
          </a:p>
        </p:txBody>
      </p:sp>
      <p:sp>
        <p:nvSpPr>
          <p:cNvPr id="91" name="Rectangle 90"/>
          <p:cNvSpPr>
            <a:spLocks noChangeArrowheads="1"/>
          </p:cNvSpPr>
          <p:nvPr/>
        </p:nvSpPr>
        <p:spPr bwMode="auto">
          <a:xfrm>
            <a:off x="4700318" y="1176328"/>
            <a:ext cx="45397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Open Sans" charset="0"/>
                <a:cs typeface="Open Sans" charset="0"/>
              </a:rPr>
              <a:t>tag</a:t>
            </a:r>
            <a:endParaRPr lang="en-US" dirty="0">
              <a:solidFill>
                <a:schemeClr val="bg1"/>
              </a:solidFill>
              <a:latin typeface="Open Sans" charset="0"/>
              <a:cs typeface="Open Sans" charset="0"/>
            </a:endParaRPr>
          </a:p>
        </p:txBody>
      </p:sp>
      <p:sp>
        <p:nvSpPr>
          <p:cNvPr id="66" name="Oval 65"/>
          <p:cNvSpPr/>
          <p:nvPr/>
        </p:nvSpPr>
        <p:spPr>
          <a:xfrm>
            <a:off x="8060203" y="2674775"/>
            <a:ext cx="584200" cy="230188"/>
          </a:xfrm>
          <a:prstGeom prst="ellipse">
            <a:avLst/>
          </a:prstGeom>
          <a:solidFill>
            <a:schemeClr val="accent5"/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smtClean="0">
                <a:latin typeface="Open Sans" charset="0"/>
                <a:ea typeface="Open Sans" charset="0"/>
                <a:cs typeface="Open Sans" charset="0"/>
              </a:rPr>
              <a:t>1</a:t>
            </a:r>
            <a:endParaRPr lang="en-US" sz="1200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90" name="Oval 89"/>
          <p:cNvSpPr/>
          <p:nvPr/>
        </p:nvSpPr>
        <p:spPr>
          <a:xfrm>
            <a:off x="7008934" y="2680417"/>
            <a:ext cx="584200" cy="230188"/>
          </a:xfrm>
          <a:prstGeom prst="ellipse">
            <a:avLst/>
          </a:prstGeom>
          <a:solidFill>
            <a:schemeClr val="accent5"/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smtClean="0">
                <a:latin typeface="Open Sans" charset="0"/>
                <a:ea typeface="Open Sans" charset="0"/>
                <a:cs typeface="Open Sans" charset="0"/>
              </a:rPr>
              <a:t>1</a:t>
            </a:r>
            <a:endParaRPr lang="en-US" sz="1200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95" name="Oval 94"/>
          <p:cNvSpPr/>
          <p:nvPr/>
        </p:nvSpPr>
        <p:spPr>
          <a:xfrm>
            <a:off x="7008934" y="1955393"/>
            <a:ext cx="584200" cy="228600"/>
          </a:xfrm>
          <a:prstGeom prst="ellipse">
            <a:avLst/>
          </a:prstGeom>
          <a:solidFill>
            <a:srgbClr val="FF0000"/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smtClean="0">
                <a:latin typeface="Open Sans" charset="0"/>
                <a:ea typeface="Open Sans" charset="0"/>
                <a:cs typeface="Open Sans" charset="0"/>
              </a:rPr>
              <a:t>4</a:t>
            </a:r>
            <a:endParaRPr lang="en-US" sz="1200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98" name="Oval 97"/>
          <p:cNvSpPr/>
          <p:nvPr/>
        </p:nvSpPr>
        <p:spPr>
          <a:xfrm>
            <a:off x="8060203" y="1955393"/>
            <a:ext cx="584200" cy="228600"/>
          </a:xfrm>
          <a:prstGeom prst="ellipse">
            <a:avLst/>
          </a:prstGeom>
          <a:solidFill>
            <a:srgbClr val="FF0000"/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smtClean="0">
                <a:latin typeface="Open Sans" charset="0"/>
                <a:ea typeface="Open Sans" charset="0"/>
                <a:cs typeface="Open Sans" charset="0"/>
              </a:rPr>
              <a:t>4</a:t>
            </a:r>
            <a:endParaRPr lang="en-US" sz="1200" dirty="0">
              <a:latin typeface="Open Sans" charset="0"/>
              <a:ea typeface="Open Sans" charset="0"/>
              <a:cs typeface="Open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6222741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63" grpId="0" animBg="1"/>
      <p:bldP spid="28683" grpId="0"/>
      <p:bldP spid="70" grpId="0"/>
      <p:bldP spid="78" grpId="0" animBg="1"/>
      <p:bldP spid="96" grpId="0"/>
      <p:bldP spid="128" grpId="0"/>
      <p:bldP spid="150" grpId="0" animBg="1"/>
      <p:bldP spid="152" grpId="0"/>
      <p:bldP spid="121" grpId="0" animBg="1"/>
      <p:bldP spid="64" grpId="0"/>
      <p:bldP spid="84" grpId="0"/>
      <p:bldP spid="84" grpId="1"/>
      <p:bldP spid="85" grpId="0"/>
      <p:bldP spid="97" grpId="0" animBg="1"/>
      <p:bldP spid="100" grpId="0"/>
      <p:bldP spid="102" grpId="0"/>
      <p:bldP spid="103" grpId="0" animBg="1"/>
      <p:bldP spid="105" grpId="0" animBg="1"/>
      <p:bldP spid="76" grpId="0" animBg="1"/>
      <p:bldP spid="107" grpId="0"/>
      <p:bldP spid="74" grpId="0" animBg="1"/>
      <p:bldP spid="93" grpId="0"/>
      <p:bldP spid="94" grpId="0"/>
      <p:bldP spid="55" grpId="0" animBg="1"/>
      <p:bldP spid="92" grpId="0" animBg="1"/>
      <p:bldP spid="56" grpId="0" animBg="1"/>
      <p:bldP spid="79" grpId="0" animBg="1"/>
      <p:bldP spid="89" grpId="0" animBg="1"/>
      <p:bldP spid="47" grpId="0" animBg="1"/>
      <p:bldP spid="86" grpId="0"/>
      <p:bldP spid="111" grpId="0"/>
      <p:bldP spid="111" grpId="1"/>
      <p:bldP spid="112" grpId="0"/>
      <p:bldP spid="115" grpId="0"/>
      <p:bldP spid="116" grpId="0"/>
      <p:bldP spid="87" grpId="0"/>
      <p:bldP spid="91" grpId="0"/>
      <p:bldP spid="66" grpId="0" animBg="1"/>
      <p:bldP spid="90" grpId="0" animBg="1"/>
      <p:bldP spid="95" grpId="0" animBg="1"/>
      <p:bldP spid="9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Open Sans" charset="0"/>
                <a:ea typeface="ＭＳ Ｐゴシック" charset="0"/>
                <a:cs typeface="Open Sans" charset="0"/>
              </a:rPr>
              <a:t>Internals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78369" y="166255"/>
            <a:ext cx="7737451" cy="4893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de-DE" sz="1200" dirty="0" smtClean="0">
              <a:latin typeface="Courier New"/>
              <a:cs typeface="Courier New"/>
            </a:endParaRPr>
          </a:p>
          <a:p>
            <a:r>
              <a:rPr lang="de-DE" sz="1200" dirty="0" smtClean="0">
                <a:latin typeface="Courier New"/>
                <a:cs typeface="Courier New"/>
              </a:rPr>
              <a:t>|</a:t>
            </a:r>
            <a:r>
              <a:rPr lang="de-DE" sz="1200" dirty="0">
                <a:latin typeface="Courier New"/>
                <a:cs typeface="Courier New"/>
              </a:rPr>
              <a:t>-- </a:t>
            </a:r>
            <a:r>
              <a:rPr lang="de-DE" sz="1200" dirty="0" err="1">
                <a:latin typeface="Courier New"/>
                <a:cs typeface="Courier New"/>
              </a:rPr>
              <a:t>index</a:t>
            </a:r>
            <a:endParaRPr lang="de-DE" sz="1200" dirty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|-- info</a:t>
            </a:r>
          </a:p>
          <a:p>
            <a:r>
              <a:rPr lang="en-US" sz="1200" dirty="0">
                <a:latin typeface="Courier New"/>
                <a:cs typeface="Courier New"/>
              </a:rPr>
              <a:t>|   `-- exclude</a:t>
            </a:r>
          </a:p>
          <a:p>
            <a:r>
              <a:rPr lang="en-US" sz="1200" dirty="0">
                <a:latin typeface="Courier New"/>
                <a:cs typeface="Courier New"/>
              </a:rPr>
              <a:t>|-- logs</a:t>
            </a:r>
          </a:p>
          <a:p>
            <a:r>
              <a:rPr lang="de-DE" sz="1200" dirty="0">
                <a:latin typeface="Courier New"/>
                <a:cs typeface="Courier New"/>
              </a:rPr>
              <a:t>|   |-- HEAD</a:t>
            </a:r>
          </a:p>
          <a:p>
            <a:r>
              <a:rPr lang="en-US" sz="1200" dirty="0">
                <a:latin typeface="Courier New"/>
                <a:cs typeface="Courier New"/>
              </a:rPr>
              <a:t>|   `-- refs</a:t>
            </a:r>
          </a:p>
          <a:p>
            <a:r>
              <a:rPr lang="en-US" sz="1200" dirty="0">
                <a:latin typeface="Courier New"/>
                <a:cs typeface="Courier New"/>
              </a:rPr>
              <a:t>|       |-- heads</a:t>
            </a:r>
          </a:p>
          <a:p>
            <a:r>
              <a:rPr lang="de-DE" sz="1200" dirty="0">
                <a:latin typeface="Courier New"/>
                <a:cs typeface="Courier New"/>
              </a:rPr>
              <a:t>|       |   `-- </a:t>
            </a:r>
            <a:r>
              <a:rPr lang="de-DE" sz="1200" dirty="0" err="1">
                <a:latin typeface="Courier New"/>
                <a:cs typeface="Courier New"/>
              </a:rPr>
              <a:t>master</a:t>
            </a:r>
            <a:endParaRPr lang="de-DE" sz="1200" dirty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|       `-- remotes</a:t>
            </a:r>
          </a:p>
          <a:p>
            <a:r>
              <a:rPr lang="de-DE" sz="1200" dirty="0">
                <a:latin typeface="Courier New"/>
                <a:cs typeface="Courier New"/>
              </a:rPr>
              <a:t>|           `-- </a:t>
            </a:r>
            <a:r>
              <a:rPr lang="de-DE" sz="1200" dirty="0" err="1">
                <a:latin typeface="Courier New"/>
                <a:cs typeface="Courier New"/>
              </a:rPr>
              <a:t>origin</a:t>
            </a:r>
            <a:endParaRPr lang="de-DE" sz="1200" dirty="0">
              <a:latin typeface="Courier New"/>
              <a:cs typeface="Courier New"/>
            </a:endParaRPr>
          </a:p>
          <a:p>
            <a:r>
              <a:rPr lang="de-DE" sz="1200" dirty="0">
                <a:latin typeface="Courier New"/>
                <a:cs typeface="Courier New"/>
              </a:rPr>
              <a:t>|               `-- </a:t>
            </a:r>
            <a:r>
              <a:rPr lang="de-DE" sz="1200" dirty="0" err="1">
                <a:latin typeface="Courier New"/>
                <a:cs typeface="Courier New"/>
              </a:rPr>
              <a:t>master</a:t>
            </a:r>
            <a:endParaRPr lang="de-DE" sz="1200" dirty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|-- objects</a:t>
            </a:r>
          </a:p>
          <a:p>
            <a:r>
              <a:rPr lang="de-DE" sz="1200" dirty="0">
                <a:latin typeface="Courier New"/>
                <a:cs typeface="Courier New"/>
              </a:rPr>
              <a:t>|   |-- 00</a:t>
            </a:r>
          </a:p>
          <a:p>
            <a:r>
              <a:rPr lang="de-DE" sz="1200" dirty="0">
                <a:latin typeface="Courier New"/>
                <a:cs typeface="Courier New"/>
              </a:rPr>
              <a:t>|   |   |-- 0845179832190a64352439f621bb797d05f826</a:t>
            </a:r>
          </a:p>
          <a:p>
            <a:r>
              <a:rPr lang="de-DE" sz="1200" dirty="0">
                <a:latin typeface="Courier New"/>
                <a:cs typeface="Courier New"/>
              </a:rPr>
              <a:t>|   |-- </a:t>
            </a:r>
            <a:r>
              <a:rPr lang="de-DE" sz="1200" b="1" dirty="0">
                <a:latin typeface="Courier New"/>
                <a:cs typeface="Courier New"/>
              </a:rPr>
              <a:t>01</a:t>
            </a:r>
            <a:endParaRPr lang="de-DE" sz="1200" b="1" dirty="0" smtClean="0">
              <a:latin typeface="Courier New"/>
              <a:cs typeface="Courier New"/>
            </a:endParaRPr>
          </a:p>
          <a:p>
            <a:r>
              <a:rPr lang="de-DE" sz="1200" dirty="0" smtClean="0">
                <a:latin typeface="Courier New"/>
                <a:cs typeface="Courier New"/>
              </a:rPr>
              <a:t>|   </a:t>
            </a:r>
            <a:r>
              <a:rPr lang="de-DE" sz="1200" dirty="0">
                <a:latin typeface="Courier New"/>
                <a:cs typeface="Courier New"/>
              </a:rPr>
              <a:t>|   |-- </a:t>
            </a:r>
            <a:r>
              <a:rPr lang="de-DE" sz="1200" dirty="0" smtClean="0">
                <a:latin typeface="Courier New"/>
                <a:cs typeface="Courier New"/>
              </a:rPr>
              <a:t>17df35ff39701b1d10f996160b90c8b2b5d753</a:t>
            </a:r>
          </a:p>
          <a:p>
            <a:r>
              <a:rPr lang="en-US" sz="1200" dirty="0">
                <a:latin typeface="Courier New"/>
                <a:cs typeface="Courier New"/>
              </a:rPr>
              <a:t>|-- packed-refs</a:t>
            </a:r>
          </a:p>
          <a:p>
            <a:r>
              <a:rPr lang="en-US" sz="1200" dirty="0">
                <a:latin typeface="Courier New"/>
                <a:cs typeface="Courier New"/>
              </a:rPr>
              <a:t>`-- refs</a:t>
            </a:r>
          </a:p>
          <a:p>
            <a:r>
              <a:rPr lang="en-US" sz="1200" dirty="0">
                <a:latin typeface="Courier New"/>
                <a:cs typeface="Courier New"/>
              </a:rPr>
              <a:t>    |-- heads</a:t>
            </a:r>
          </a:p>
          <a:p>
            <a:r>
              <a:rPr lang="de-DE" sz="1200" dirty="0">
                <a:latin typeface="Courier New"/>
                <a:cs typeface="Courier New"/>
              </a:rPr>
              <a:t>    |   `-- </a:t>
            </a:r>
            <a:r>
              <a:rPr lang="de-DE" sz="1200" dirty="0" err="1">
                <a:latin typeface="Courier New"/>
                <a:cs typeface="Courier New"/>
              </a:rPr>
              <a:t>master</a:t>
            </a:r>
            <a:endParaRPr lang="de-DE" sz="1200" dirty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    |-- remotes</a:t>
            </a:r>
          </a:p>
          <a:p>
            <a:r>
              <a:rPr lang="de-DE" sz="1200" dirty="0">
                <a:latin typeface="Courier New"/>
                <a:cs typeface="Courier New"/>
              </a:rPr>
              <a:t>    |   `-- </a:t>
            </a:r>
            <a:r>
              <a:rPr lang="de-DE" sz="1200" dirty="0" err="1">
                <a:latin typeface="Courier New"/>
                <a:cs typeface="Courier New"/>
              </a:rPr>
              <a:t>origin</a:t>
            </a:r>
            <a:endParaRPr lang="de-DE" sz="1200" dirty="0">
              <a:latin typeface="Courier New"/>
              <a:cs typeface="Courier New"/>
            </a:endParaRPr>
          </a:p>
          <a:p>
            <a:r>
              <a:rPr lang="de-DE" sz="1200" dirty="0">
                <a:latin typeface="Courier New"/>
                <a:cs typeface="Courier New"/>
              </a:rPr>
              <a:t>    |       `-- HEAD</a:t>
            </a:r>
          </a:p>
          <a:p>
            <a:r>
              <a:rPr lang="en-US" sz="1200" dirty="0">
                <a:latin typeface="Courier New"/>
                <a:cs typeface="Courier New"/>
              </a:rPr>
              <a:t>    `-- </a:t>
            </a:r>
            <a:r>
              <a:rPr lang="en-US" sz="1200" dirty="0" smtClean="0">
                <a:latin typeface="Courier New"/>
                <a:cs typeface="Courier New"/>
              </a:rPr>
              <a:t>tags</a:t>
            </a:r>
            <a:endParaRPr lang="en-US" sz="1200" dirty="0">
              <a:latin typeface="Courier New"/>
              <a:cs typeface="Courier New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494764" y="2704224"/>
            <a:ext cx="14278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i="1" dirty="0" smtClean="0">
                <a:latin typeface="Open Sans Light"/>
                <a:cs typeface="Open Sans Light"/>
              </a:rPr>
              <a:t>= (40 </a:t>
            </a:r>
            <a:r>
              <a:rPr lang="nl-NL" i="1" dirty="0" err="1">
                <a:latin typeface="Open Sans Light"/>
                <a:cs typeface="Open Sans Light"/>
              </a:rPr>
              <a:t>hex</a:t>
            </a:r>
            <a:r>
              <a:rPr lang="nl-NL" i="1" dirty="0">
                <a:latin typeface="Open Sans Light"/>
                <a:cs typeface="Open Sans Light"/>
              </a:rPr>
              <a:t> </a:t>
            </a:r>
            <a:r>
              <a:rPr lang="nl-NL" i="1" dirty="0" err="1" smtClean="0">
                <a:latin typeface="Open Sans Light"/>
                <a:cs typeface="Open Sans Light"/>
              </a:rPr>
              <a:t>digits</a:t>
            </a:r>
            <a:r>
              <a:rPr lang="nl-NL" i="1" dirty="0" smtClean="0">
                <a:latin typeface="Open Sans Light"/>
                <a:cs typeface="Open Sans Light"/>
              </a:rPr>
              <a:t>)</a:t>
            </a:r>
            <a:endParaRPr lang="en-US" i="1" dirty="0">
              <a:latin typeface="Open Sans Light"/>
              <a:cs typeface="Open Sans Ligh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818014" y="3390431"/>
            <a:ext cx="25549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 smtClean="0">
                <a:latin typeface="Courier New"/>
                <a:cs typeface="Courier New"/>
              </a:rPr>
              <a:t>git </a:t>
            </a:r>
            <a:r>
              <a:rPr lang="nl-NL" dirty="0" err="1" smtClean="0">
                <a:latin typeface="Courier New"/>
                <a:cs typeface="Courier New"/>
              </a:rPr>
              <a:t>cat</a:t>
            </a:r>
            <a:r>
              <a:rPr lang="nl-NL" dirty="0" smtClean="0">
                <a:latin typeface="Courier New"/>
                <a:cs typeface="Courier New"/>
              </a:rPr>
              <a:t>-file </a:t>
            </a:r>
            <a:r>
              <a:rPr lang="en-US" dirty="0" smtClean="0">
                <a:latin typeface="Courier New"/>
                <a:cs typeface="Courier New"/>
              </a:rPr>
              <a:t>–</a:t>
            </a:r>
            <a:r>
              <a:rPr lang="nl-NL" dirty="0" smtClean="0">
                <a:latin typeface="Courier New"/>
                <a:cs typeface="Courier New"/>
              </a:rPr>
              <a:t>p </a:t>
            </a:r>
            <a:r>
              <a:rPr lang="nl-NL" b="1" dirty="0" smtClean="0">
                <a:latin typeface="Courier New"/>
                <a:cs typeface="Courier New"/>
              </a:rPr>
              <a:t>01</a:t>
            </a:r>
            <a:r>
              <a:rPr lang="nl-NL" dirty="0" smtClean="0">
                <a:latin typeface="Courier New"/>
                <a:cs typeface="Courier New"/>
              </a:rPr>
              <a:t>17df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919558" y="3046110"/>
            <a:ext cx="21239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 smtClean="0">
                <a:latin typeface="Courier New"/>
                <a:cs typeface="Courier New"/>
              </a:rPr>
              <a:t>git </a:t>
            </a:r>
            <a:r>
              <a:rPr lang="en-US" dirty="0" smtClean="0">
                <a:latin typeface="Courier New"/>
                <a:cs typeface="Courier New"/>
              </a:rPr>
              <a:t>rev-</a:t>
            </a:r>
            <a:r>
              <a:rPr lang="nl-NL" dirty="0" err="1" smtClean="0">
                <a:latin typeface="Courier New"/>
                <a:cs typeface="Courier New"/>
              </a:rPr>
              <a:t>parse</a:t>
            </a:r>
            <a:r>
              <a:rPr lang="nl-NL" dirty="0" smtClean="0">
                <a:latin typeface="Courier New"/>
                <a:cs typeface="Courier New"/>
              </a:rPr>
              <a:t> </a:t>
            </a:r>
            <a:r>
              <a:rPr lang="nl-NL" b="1" dirty="0" smtClean="0">
                <a:latin typeface="Courier New"/>
                <a:cs typeface="Courier New"/>
              </a:rPr>
              <a:t>01</a:t>
            </a:r>
            <a:r>
              <a:rPr lang="nl-NL" dirty="0" smtClean="0">
                <a:latin typeface="Courier New"/>
                <a:cs typeface="Courier New"/>
              </a:rPr>
              <a:t>17</a:t>
            </a:r>
            <a:endParaRPr lang="en-US" dirty="0">
              <a:latin typeface="Courier New"/>
              <a:cs typeface="Courier New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5485627" y="3234962"/>
            <a:ext cx="433931" cy="3507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770435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 descr="starwest git clas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99704" y="-646797"/>
            <a:ext cx="10428511" cy="6517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6117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/>
          <p:cNvSpPr>
            <a:spLocks noGrp="1"/>
          </p:cNvSpPr>
          <p:nvPr>
            <p:ph type="title"/>
          </p:nvPr>
        </p:nvSpPr>
        <p:spPr>
          <a:xfrm rot="16200000">
            <a:off x="-2082799" y="2305050"/>
            <a:ext cx="4737100" cy="460375"/>
          </a:xfrm>
        </p:spPr>
        <p:txBody>
          <a:bodyPr/>
          <a:lstStyle/>
          <a:p>
            <a:r>
              <a:rPr lang="en-US" dirty="0" smtClean="0">
                <a:latin typeface="Open Sans" charset="0"/>
                <a:ea typeface="ＭＳ Ｐゴシック" charset="0"/>
                <a:cs typeface="Open Sans" charset="0"/>
              </a:rPr>
              <a:t>Agile activities</a:t>
            </a:r>
            <a:endParaRPr lang="en-US" dirty="0">
              <a:latin typeface="Open Sans" charset="0"/>
              <a:ea typeface="ＭＳ Ｐゴシック" charset="0"/>
              <a:cs typeface="Open Sans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74712" y="293541"/>
            <a:ext cx="5492685" cy="4356622"/>
          </a:xfrm>
        </p:spPr>
        <p:txBody>
          <a:bodyPr/>
          <a:lstStyle/>
          <a:p>
            <a:pPr marL="385763" indent="-385763">
              <a:spcBef>
                <a:spcPct val="0"/>
              </a:spcBef>
              <a:buFont typeface="Helvetica" charset="0"/>
              <a:buAutoNum type="arabicPeriod"/>
            </a:pPr>
            <a:r>
              <a:rPr lang="en-US" sz="1800" b="1" dirty="0" smtClean="0">
                <a:latin typeface="Open Sans "/>
                <a:ea typeface="ＭＳ Ｐゴシック" charset="0"/>
                <a:cs typeface="Open Sans "/>
              </a:rPr>
              <a:t>clone</a:t>
            </a:r>
            <a:r>
              <a:rPr lang="en-US" sz="1800" dirty="0" smtClean="0">
                <a:latin typeface="Open Sans "/>
                <a:ea typeface="ＭＳ Ｐゴシック" charset="0"/>
                <a:cs typeface="Open Sans "/>
              </a:rPr>
              <a:t> or init local repository</a:t>
            </a:r>
          </a:p>
          <a:p>
            <a:pPr marL="385763" indent="-385763">
              <a:spcBef>
                <a:spcPct val="0"/>
              </a:spcBef>
              <a:buFont typeface="Helvetica" charset="0"/>
              <a:buAutoNum type="arabicPeriod"/>
            </a:pPr>
            <a:r>
              <a:rPr lang="en-US" sz="1800" dirty="0" smtClean="0">
                <a:latin typeface="Open Sans "/>
                <a:ea typeface="ＭＳ Ｐゴシック" charset="0"/>
                <a:cs typeface="Open Sans "/>
              </a:rPr>
              <a:t>Use “develop” branch instead of master</a:t>
            </a:r>
            <a:endParaRPr lang="en-US" sz="1800" dirty="0">
              <a:latin typeface="Open Sans "/>
              <a:ea typeface="ＭＳ Ｐゴシック" charset="0"/>
              <a:cs typeface="Open Sans "/>
            </a:endParaRPr>
          </a:p>
          <a:p>
            <a:pPr marL="385763" indent="-385763">
              <a:spcBef>
                <a:spcPct val="0"/>
              </a:spcBef>
              <a:buFont typeface="Helvetica" charset="0"/>
              <a:buAutoNum type="arabicPeriod"/>
            </a:pPr>
            <a:r>
              <a:rPr lang="en-US" sz="1800" b="1" dirty="0" smtClean="0">
                <a:latin typeface="Open Sans "/>
                <a:ea typeface="ＭＳ Ｐゴシック" charset="0"/>
                <a:cs typeface="Open Sans "/>
              </a:rPr>
              <a:t>checkout</a:t>
            </a:r>
            <a:r>
              <a:rPr lang="en-US" sz="1800" dirty="0" smtClean="0">
                <a:latin typeface="Open Sans "/>
                <a:ea typeface="ＭＳ Ｐゴシック" charset="0"/>
                <a:cs typeface="Open Sans "/>
              </a:rPr>
              <a:t> feature </a:t>
            </a:r>
            <a:r>
              <a:rPr lang="en-US" sz="1800" dirty="0">
                <a:latin typeface="Open Sans "/>
                <a:ea typeface="ＭＳ Ｐゴシック" charset="0"/>
                <a:cs typeface="Open Sans "/>
              </a:rPr>
              <a:t>branch, story, </a:t>
            </a:r>
            <a:r>
              <a:rPr lang="en-US" sz="1800" dirty="0" smtClean="0">
                <a:latin typeface="Open Sans "/>
                <a:ea typeface="ＭＳ Ｐゴシック" charset="0"/>
                <a:cs typeface="Open Sans "/>
              </a:rPr>
              <a:t>defect</a:t>
            </a:r>
          </a:p>
          <a:p>
            <a:pPr marL="385763" indent="-385763">
              <a:spcBef>
                <a:spcPct val="0"/>
              </a:spcBef>
              <a:buFont typeface="Helvetica" charset="0"/>
              <a:buAutoNum type="arabicPeriod"/>
            </a:pPr>
            <a:r>
              <a:rPr lang="en-US" sz="1800" b="1" dirty="0" smtClean="0">
                <a:latin typeface="Open Sans "/>
                <a:ea typeface="ＭＳ Ｐゴシック" charset="0"/>
                <a:cs typeface="Open Sans "/>
              </a:rPr>
              <a:t>add</a:t>
            </a:r>
            <a:r>
              <a:rPr lang="en-US" sz="1800" dirty="0" smtClean="0">
                <a:latin typeface="Open Sans "/>
                <a:ea typeface="ＭＳ Ｐゴシック" charset="0"/>
                <a:cs typeface="Open Sans "/>
              </a:rPr>
              <a:t> </a:t>
            </a:r>
            <a:r>
              <a:rPr lang="en-US" sz="1800" dirty="0">
                <a:latin typeface="Open Sans "/>
                <a:ea typeface="ＭＳ Ｐゴシック" charset="0"/>
                <a:cs typeface="Open Sans "/>
              </a:rPr>
              <a:t>to local stage</a:t>
            </a:r>
          </a:p>
          <a:p>
            <a:pPr marL="385763" indent="-385763">
              <a:spcBef>
                <a:spcPct val="0"/>
              </a:spcBef>
              <a:buFont typeface="Helvetica" charset="0"/>
              <a:buAutoNum type="arabicPeriod"/>
            </a:pPr>
            <a:r>
              <a:rPr lang="en-US" sz="1800" dirty="0" smtClean="0">
                <a:latin typeface="Open Sans "/>
                <a:ea typeface="ＭＳ Ｐゴシック" charset="0"/>
                <a:cs typeface="Open Sans "/>
              </a:rPr>
              <a:t>edit &amp; </a:t>
            </a:r>
            <a:r>
              <a:rPr lang="en-US" sz="1800" b="1" dirty="0" smtClean="0">
                <a:latin typeface="Open Sans "/>
                <a:ea typeface="ＭＳ Ｐゴシック" charset="0"/>
                <a:cs typeface="Open Sans "/>
              </a:rPr>
              <a:t>unit test </a:t>
            </a:r>
            <a:r>
              <a:rPr lang="en-US" sz="1800" dirty="0" smtClean="0">
                <a:latin typeface="Open Sans "/>
                <a:ea typeface="ＭＳ Ｐゴシック" charset="0"/>
                <a:cs typeface="Open Sans "/>
              </a:rPr>
              <a:t>hunks</a:t>
            </a:r>
            <a:endParaRPr lang="en-US" sz="1800" dirty="0">
              <a:latin typeface="Open Sans "/>
              <a:ea typeface="ＭＳ Ｐゴシック" charset="0"/>
              <a:cs typeface="Open Sans "/>
            </a:endParaRPr>
          </a:p>
          <a:p>
            <a:pPr marL="385763" indent="-385763">
              <a:spcBef>
                <a:spcPct val="0"/>
              </a:spcBef>
              <a:buFont typeface="Helvetica" charset="0"/>
              <a:buAutoNum type="arabicPeriod"/>
            </a:pPr>
            <a:r>
              <a:rPr lang="en-US" sz="1800" b="1" dirty="0" smtClean="0">
                <a:latin typeface="Open Sans "/>
                <a:ea typeface="ＭＳ Ｐゴシック" charset="0"/>
                <a:cs typeface="Open Sans "/>
              </a:rPr>
              <a:t>add</a:t>
            </a:r>
            <a:r>
              <a:rPr lang="en-US" sz="1800" dirty="0" smtClean="0">
                <a:latin typeface="Open Sans "/>
                <a:ea typeface="ＭＳ Ｐゴシック" charset="0"/>
                <a:cs typeface="Open Sans "/>
              </a:rPr>
              <a:t> to staging</a:t>
            </a:r>
          </a:p>
          <a:p>
            <a:pPr marL="385763" indent="-385763">
              <a:spcBef>
                <a:spcPct val="0"/>
              </a:spcBef>
              <a:buFont typeface="Helvetica" charset="0"/>
              <a:buAutoNum type="arabicPeriod"/>
            </a:pPr>
            <a:r>
              <a:rPr lang="en-US" sz="1800" b="1" dirty="0" smtClean="0">
                <a:latin typeface="Open Sans "/>
                <a:ea typeface="ＭＳ Ｐゴシック" charset="0"/>
                <a:cs typeface="Open Sans "/>
              </a:rPr>
              <a:t>commit </a:t>
            </a:r>
            <a:r>
              <a:rPr lang="en-US" sz="1800" dirty="0" smtClean="0">
                <a:latin typeface="Open Sans "/>
                <a:ea typeface="ＭＳ Ｐゴシック" charset="0"/>
                <a:cs typeface="Open Sans "/>
              </a:rPr>
              <a:t>and </a:t>
            </a:r>
            <a:r>
              <a:rPr lang="en-US" sz="1800" b="1" dirty="0" smtClean="0">
                <a:latin typeface="Open Sans "/>
                <a:ea typeface="ＭＳ Ｐゴシック" charset="0"/>
                <a:cs typeface="Open Sans "/>
              </a:rPr>
              <a:t>commit --amend</a:t>
            </a:r>
            <a:endParaRPr lang="en-US" sz="1800" b="1" dirty="0">
              <a:latin typeface="Open Sans "/>
              <a:ea typeface="ＭＳ Ｐゴシック" charset="0"/>
              <a:cs typeface="Open Sans "/>
            </a:endParaRPr>
          </a:p>
          <a:p>
            <a:pPr marL="385763" indent="-385763">
              <a:spcBef>
                <a:spcPct val="0"/>
              </a:spcBef>
              <a:buFont typeface="Helvetica" charset="0"/>
              <a:buAutoNum type="arabicPeriod"/>
            </a:pPr>
            <a:r>
              <a:rPr lang="en-US" sz="1800" b="1" dirty="0" smtClean="0">
                <a:latin typeface="Open Sans "/>
                <a:ea typeface="ＭＳ Ｐゴシック" charset="0"/>
                <a:cs typeface="Open Sans "/>
              </a:rPr>
              <a:t>rebase</a:t>
            </a:r>
            <a:r>
              <a:rPr lang="en-US" sz="1800" dirty="0" smtClean="0">
                <a:latin typeface="Open Sans "/>
                <a:ea typeface="ＭＳ Ｐゴシック" charset="0"/>
                <a:cs typeface="Open Sans "/>
              </a:rPr>
              <a:t> –</a:t>
            </a:r>
            <a:r>
              <a:rPr lang="en-US" sz="1800" dirty="0" err="1" smtClean="0">
                <a:latin typeface="Open Sans "/>
                <a:ea typeface="ＭＳ Ｐゴシック" charset="0"/>
                <a:cs typeface="Open Sans "/>
              </a:rPr>
              <a:t>i</a:t>
            </a:r>
            <a:r>
              <a:rPr lang="en-US" sz="1800" dirty="0" smtClean="0">
                <a:latin typeface="Open Sans "/>
                <a:ea typeface="ＭＳ Ｐゴシック" charset="0"/>
                <a:cs typeface="Open Sans "/>
              </a:rPr>
              <a:t> squash </a:t>
            </a:r>
            <a:r>
              <a:rPr lang="en-US" sz="1800" dirty="0">
                <a:latin typeface="Open Sans "/>
                <a:ea typeface="ＭＳ Ｐゴシック" charset="0"/>
                <a:cs typeface="Open Sans "/>
              </a:rPr>
              <a:t>(combine commits)</a:t>
            </a:r>
          </a:p>
          <a:p>
            <a:pPr marL="385763" indent="-385763">
              <a:spcBef>
                <a:spcPct val="0"/>
              </a:spcBef>
              <a:buFont typeface="Helvetica" charset="0"/>
              <a:buAutoNum type="arabicPeriod"/>
            </a:pPr>
            <a:r>
              <a:rPr lang="en-US" sz="1800" b="1" dirty="0">
                <a:latin typeface="Open Sans "/>
                <a:ea typeface="ＭＳ Ｐゴシック" charset="0"/>
                <a:cs typeface="Open Sans "/>
              </a:rPr>
              <a:t>fetch</a:t>
            </a:r>
            <a:r>
              <a:rPr lang="en-US" sz="1800" dirty="0">
                <a:latin typeface="Open Sans "/>
                <a:ea typeface="ＭＳ Ｐゴシック" charset="0"/>
                <a:cs typeface="Open Sans "/>
              </a:rPr>
              <a:t> (pull) to </a:t>
            </a:r>
            <a:r>
              <a:rPr lang="en-US" sz="1800" dirty="0" smtClean="0">
                <a:latin typeface="Open Sans "/>
                <a:ea typeface="ＭＳ Ｐゴシック" charset="0"/>
                <a:cs typeface="Open Sans "/>
              </a:rPr>
              <a:t>update from remote</a:t>
            </a:r>
            <a:endParaRPr lang="en-US" sz="1800" dirty="0">
              <a:latin typeface="Open Sans "/>
              <a:ea typeface="ＭＳ Ｐゴシック" charset="0"/>
              <a:cs typeface="Open Sans "/>
            </a:endParaRPr>
          </a:p>
          <a:p>
            <a:pPr marL="385763" indent="-385763">
              <a:spcBef>
                <a:spcPct val="0"/>
              </a:spcBef>
              <a:buFont typeface="Helvetica" charset="0"/>
              <a:buAutoNum type="arabicPeriod"/>
            </a:pPr>
            <a:r>
              <a:rPr lang="en-US" sz="1800" b="1" dirty="0">
                <a:latin typeface="Open Sans "/>
                <a:ea typeface="ＭＳ Ｐゴシック" charset="0"/>
                <a:cs typeface="Open Sans "/>
              </a:rPr>
              <a:t>diff</a:t>
            </a:r>
            <a:r>
              <a:rPr lang="en-US" sz="1800" dirty="0">
                <a:latin typeface="Open Sans "/>
                <a:ea typeface="ＭＳ Ｐゴシック" charset="0"/>
                <a:cs typeface="Open Sans "/>
              </a:rPr>
              <a:t> and edit little pieces (test code first?)</a:t>
            </a:r>
          </a:p>
          <a:p>
            <a:pPr marL="385763" indent="-385763">
              <a:spcBef>
                <a:spcPct val="0"/>
              </a:spcBef>
              <a:buFont typeface="Helvetica" charset="0"/>
              <a:buAutoNum type="arabicPeriod"/>
            </a:pPr>
            <a:r>
              <a:rPr lang="en-US" sz="1800" b="1" dirty="0" smtClean="0">
                <a:latin typeface="Open Sans "/>
                <a:ea typeface="ＭＳ Ｐゴシック" charset="0"/>
                <a:cs typeface="Open Sans "/>
              </a:rPr>
              <a:t>merge</a:t>
            </a:r>
            <a:r>
              <a:rPr lang="en-US" sz="1800" dirty="0" smtClean="0">
                <a:latin typeface="Open Sans "/>
                <a:ea typeface="ＭＳ Ｐゴシック" charset="0"/>
                <a:cs typeface="Open Sans "/>
              </a:rPr>
              <a:t> </a:t>
            </a:r>
            <a:r>
              <a:rPr lang="en-US" sz="1800" dirty="0">
                <a:latin typeface="Open Sans "/>
                <a:ea typeface="ＭＳ Ｐゴシック" charset="0"/>
                <a:cs typeface="Open Sans "/>
              </a:rPr>
              <a:t>local master</a:t>
            </a:r>
          </a:p>
          <a:p>
            <a:pPr marL="385763" indent="-385763">
              <a:spcBef>
                <a:spcPct val="0"/>
              </a:spcBef>
              <a:buFont typeface="Helvetica" charset="0"/>
              <a:buAutoNum type="arabicPeriod"/>
            </a:pPr>
            <a:r>
              <a:rPr lang="en-US" sz="1800" b="1" dirty="0" smtClean="0">
                <a:latin typeface="Open Sans "/>
                <a:ea typeface="ＭＳ Ｐゴシック" charset="0"/>
                <a:cs typeface="Open Sans "/>
              </a:rPr>
              <a:t>push</a:t>
            </a:r>
            <a:r>
              <a:rPr lang="en-US" sz="1800" dirty="0" smtClean="0">
                <a:latin typeface="Open Sans "/>
                <a:ea typeface="ＭＳ Ｐゴシック" charset="0"/>
                <a:cs typeface="Open Sans "/>
              </a:rPr>
              <a:t> </a:t>
            </a:r>
            <a:r>
              <a:rPr lang="en-US" sz="1800" dirty="0">
                <a:latin typeface="Open Sans "/>
                <a:ea typeface="ＭＳ Ｐゴシック" charset="0"/>
                <a:cs typeface="Open Sans "/>
              </a:rPr>
              <a:t>feature </a:t>
            </a:r>
            <a:r>
              <a:rPr lang="en-US" sz="1800" dirty="0" smtClean="0">
                <a:latin typeface="Open Sans "/>
                <a:ea typeface="ＭＳ Ｐゴシック" charset="0"/>
                <a:cs typeface="Open Sans "/>
              </a:rPr>
              <a:t>upstream</a:t>
            </a:r>
          </a:p>
          <a:p>
            <a:pPr marL="385763" indent="-385763">
              <a:spcBef>
                <a:spcPct val="0"/>
              </a:spcBef>
              <a:buFont typeface="Helvetica" charset="0"/>
              <a:buAutoNum type="arabicPeriod"/>
            </a:pPr>
            <a:r>
              <a:rPr lang="en-US" sz="1800" dirty="0" smtClean="0">
                <a:latin typeface="Open Sans "/>
                <a:ea typeface="ＭＳ Ｐゴシック" charset="0"/>
                <a:cs typeface="Open Sans "/>
              </a:rPr>
              <a:t>review code with others</a:t>
            </a:r>
          </a:p>
          <a:p>
            <a:pPr marL="385763" indent="-385763">
              <a:spcBef>
                <a:spcPct val="0"/>
              </a:spcBef>
              <a:buFont typeface="Helvetica" charset="0"/>
              <a:buAutoNum type="arabicPeriod"/>
            </a:pPr>
            <a:r>
              <a:rPr lang="en-US" sz="1800" b="1" dirty="0" smtClean="0">
                <a:latin typeface="Open Sans "/>
                <a:ea typeface="ＭＳ Ｐゴシック" charset="0"/>
                <a:cs typeface="Open Sans "/>
              </a:rPr>
              <a:t>tag</a:t>
            </a:r>
            <a:r>
              <a:rPr lang="en-US" sz="1800" dirty="0" smtClean="0">
                <a:latin typeface="Open Sans "/>
                <a:ea typeface="ＭＳ Ｐゴシック" charset="0"/>
                <a:cs typeface="Open Sans "/>
              </a:rPr>
              <a:t> release identifier (with signing)</a:t>
            </a:r>
            <a:endParaRPr lang="en-US" sz="1800" dirty="0">
              <a:latin typeface="Open Sans "/>
              <a:ea typeface="ＭＳ Ｐゴシック" charset="0"/>
              <a:cs typeface="Open Sans "/>
            </a:endParaRPr>
          </a:p>
          <a:p>
            <a:pPr marL="385763" indent="-385763">
              <a:spcBef>
                <a:spcPct val="0"/>
              </a:spcBef>
              <a:buFont typeface="Helvetica" charset="0"/>
              <a:buAutoNum type="arabicPeriod"/>
            </a:pPr>
            <a:r>
              <a:rPr lang="en-US" sz="1800" b="1" dirty="0" smtClean="0">
                <a:latin typeface="Open Sans "/>
                <a:ea typeface="ＭＳ Ｐゴシック" charset="0"/>
                <a:cs typeface="Open Sans "/>
                <a:hlinkClick r:id="rId3"/>
              </a:rPr>
              <a:t>hooks</a:t>
            </a:r>
            <a:r>
              <a:rPr lang="en-US" sz="1800" dirty="0" smtClean="0">
                <a:latin typeface="Open Sans "/>
                <a:ea typeface="ＭＳ Ｐゴシック" charset="0"/>
                <a:cs typeface="Open Sans "/>
              </a:rPr>
              <a:t> initiate integration tests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939587" y="1565129"/>
            <a:ext cx="14144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 dirty="0">
                <a:latin typeface="Open Sans Light" charset="0"/>
                <a:cs typeface="Open Sans Light" charset="0"/>
              </a:rPr>
              <a:t>integrate</a:t>
            </a:r>
          </a:p>
        </p:txBody>
      </p:sp>
      <p:sp>
        <p:nvSpPr>
          <p:cNvPr id="33796" name="Rectangle 9"/>
          <p:cNvSpPr>
            <a:spLocks noChangeArrowheads="1"/>
          </p:cNvSpPr>
          <p:nvPr/>
        </p:nvSpPr>
        <p:spPr bwMode="auto">
          <a:xfrm>
            <a:off x="939587" y="187179"/>
            <a:ext cx="13906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latin typeface="Open Sans Light" charset="0"/>
                <a:cs typeface="Open Sans Light" charset="0"/>
              </a:rPr>
              <a:t>separate</a:t>
            </a:r>
          </a:p>
        </p:txBody>
      </p:sp>
      <p:sp>
        <p:nvSpPr>
          <p:cNvPr id="33797" name="Rectangle 10"/>
          <p:cNvSpPr>
            <a:spLocks noChangeArrowheads="1"/>
          </p:cNvSpPr>
          <p:nvPr/>
        </p:nvSpPr>
        <p:spPr bwMode="auto">
          <a:xfrm>
            <a:off x="939587" y="976166"/>
            <a:ext cx="11239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 dirty="0">
                <a:latin typeface="Open Sans Light" charset="0"/>
                <a:cs typeface="Open Sans Light" charset="0"/>
              </a:rPr>
              <a:t>modify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710327" y="4734719"/>
            <a:ext cx="73374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r" defTabSz="914400" eaLnBrk="1" hangingPunct="1"/>
            <a:r>
              <a:rPr lang="en-US" sz="1600" dirty="0">
                <a:latin typeface="Open Sans Light"/>
                <a:cs typeface="Open Sans Light"/>
              </a:rPr>
              <a:t>http://reinh.com/blog/2009/03/02/a-git-workflow-for-agile-teams.html</a:t>
            </a:r>
          </a:p>
        </p:txBody>
      </p: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>
          <a:xfrm rot="16200000">
            <a:off x="-2082799" y="2305050"/>
            <a:ext cx="4737100" cy="460375"/>
          </a:xfrm>
        </p:spPr>
        <p:txBody>
          <a:bodyPr/>
          <a:lstStyle/>
          <a:p>
            <a:r>
              <a:rPr lang="en-US" dirty="0" smtClean="0">
                <a:latin typeface="Open Sans" charset="0"/>
                <a:ea typeface="ＭＳ Ｐゴシック" charset="0"/>
                <a:cs typeface="Open Sans" charset="0"/>
              </a:rPr>
              <a:t>Github </a:t>
            </a:r>
            <a:r>
              <a:rPr lang="en-US" dirty="0">
                <a:latin typeface="Open Sans" charset="0"/>
                <a:ea typeface="ＭＳ Ｐゴシック" charset="0"/>
                <a:cs typeface="Open Sans" charset="0"/>
              </a:rPr>
              <a:t>Flavored </a:t>
            </a:r>
            <a:r>
              <a:rPr lang="en-US" dirty="0" smtClean="0">
                <a:latin typeface="Open Sans" charset="0"/>
                <a:ea typeface="ＭＳ Ｐゴシック" charset="0"/>
                <a:cs typeface="Open Sans" charset="0"/>
              </a:rPr>
              <a:t>Markdown</a:t>
            </a:r>
            <a:endParaRPr lang="en-US" dirty="0">
              <a:latin typeface="Open Sans" charset="0"/>
              <a:ea typeface="ＭＳ Ｐゴシック" charset="0"/>
              <a:cs typeface="Open Sans" charset="0"/>
            </a:endParaRPr>
          </a:p>
        </p:txBody>
      </p:sp>
      <p:sp>
        <p:nvSpPr>
          <p:cNvPr id="22530" name="Content Placeholder 2"/>
          <p:cNvSpPr>
            <a:spLocks noGrp="1"/>
          </p:cNvSpPr>
          <p:nvPr>
            <p:ph idx="1"/>
          </p:nvPr>
        </p:nvSpPr>
        <p:spPr>
          <a:xfrm>
            <a:off x="944990" y="358384"/>
            <a:ext cx="7274467" cy="4157430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r>
              <a:rPr lang="en-US" sz="1500" dirty="0">
                <a:latin typeface="Courier New" charset="0"/>
                <a:ea typeface="ＭＳ Ｐゴシック" charset="0"/>
                <a:cs typeface="Courier New" charset="0"/>
              </a:rPr>
              <a:t># Heading </a:t>
            </a:r>
            <a:r>
              <a:rPr lang="en-US" sz="1500" dirty="0" smtClean="0">
                <a:latin typeface="Courier New" charset="0"/>
                <a:ea typeface="ＭＳ Ｐゴシック" charset="0"/>
                <a:cs typeface="Courier New" charset="0"/>
              </a:rPr>
              <a:t>1 #</a:t>
            </a:r>
            <a:endParaRPr lang="en-US" sz="1500" dirty="0">
              <a:latin typeface="Courier New" charset="0"/>
              <a:ea typeface="ＭＳ Ｐゴシック" charset="0"/>
              <a:cs typeface="Courier New" charset="0"/>
            </a:endParaRPr>
          </a:p>
          <a:p>
            <a:pPr marL="0" indent="0">
              <a:buFont typeface="Arial" charset="0"/>
              <a:buNone/>
            </a:pPr>
            <a:endParaRPr lang="en-US" sz="1500" dirty="0">
              <a:latin typeface="Courier New" charset="0"/>
              <a:ea typeface="ＭＳ Ｐゴシック" charset="0"/>
              <a:cs typeface="Courier New" charset="0"/>
            </a:endParaRPr>
          </a:p>
          <a:p>
            <a:pPr marL="0" indent="0">
              <a:buFont typeface="Arial" charset="0"/>
              <a:buNone/>
            </a:pPr>
            <a:r>
              <a:rPr lang="en-US" sz="1500" dirty="0" smtClean="0">
                <a:latin typeface="Courier New" charset="0"/>
                <a:ea typeface="ＭＳ Ｐゴシック" charset="0"/>
                <a:cs typeface="Courier New" charset="0"/>
              </a:rPr>
              <a:t>#</a:t>
            </a:r>
            <a:r>
              <a:rPr lang="en-US" sz="1500" dirty="0">
                <a:latin typeface="Courier New" charset="0"/>
                <a:ea typeface="ＭＳ Ｐゴシック" charset="0"/>
                <a:cs typeface="Courier New" charset="0"/>
              </a:rPr>
              <a:t># Heading </a:t>
            </a:r>
            <a:r>
              <a:rPr lang="en-US" sz="1500" dirty="0" smtClean="0">
                <a:latin typeface="Courier New" charset="0"/>
                <a:ea typeface="ＭＳ Ｐゴシック" charset="0"/>
                <a:cs typeface="Courier New" charset="0"/>
              </a:rPr>
              <a:t>1.1 #</a:t>
            </a:r>
            <a:endParaRPr lang="en-US" sz="1500" dirty="0">
              <a:latin typeface="Courier New" charset="0"/>
              <a:ea typeface="ＭＳ Ｐゴシック" charset="0"/>
              <a:cs typeface="Courier New" charset="0"/>
            </a:endParaRPr>
          </a:p>
          <a:p>
            <a:pPr marL="0" indent="0">
              <a:buFont typeface="Arial" charset="0"/>
              <a:buNone/>
            </a:pPr>
            <a:endParaRPr lang="en-US" sz="1500" dirty="0">
              <a:latin typeface="Courier New" charset="0"/>
              <a:ea typeface="ＭＳ Ｐゴシック" charset="0"/>
              <a:cs typeface="Courier New" charset="0"/>
            </a:endParaRPr>
          </a:p>
          <a:p>
            <a:pPr marL="0" indent="0">
              <a:buNone/>
            </a:pPr>
            <a:r>
              <a:rPr lang="en-US" sz="1500" dirty="0" smtClean="0">
                <a:latin typeface="Courier New" charset="0"/>
                <a:ea typeface="ＭＳ Ｐゴシック" charset="0"/>
                <a:cs typeface="Courier New" charset="0"/>
              </a:rPr>
              <a:t>0</a:t>
            </a:r>
            <a:r>
              <a:rPr lang="en-US" sz="1500" dirty="0">
                <a:latin typeface="Courier New" charset="0"/>
                <a:ea typeface="ＭＳ Ｐゴシック" charset="0"/>
                <a:cs typeface="Courier New" charset="0"/>
              </a:rPr>
              <a:t>. List 1</a:t>
            </a:r>
          </a:p>
          <a:p>
            <a:pPr marL="0" indent="0">
              <a:buNone/>
            </a:pPr>
            <a:r>
              <a:rPr lang="en-US" sz="1500" dirty="0" smtClean="0">
                <a:latin typeface="Courier New" charset="0"/>
                <a:ea typeface="ＭＳ Ｐゴシック" charset="0"/>
                <a:cs typeface="Courier New" charset="0"/>
              </a:rPr>
              <a:t>   * </a:t>
            </a:r>
            <a:r>
              <a:rPr lang="en-US" sz="1500" dirty="0">
                <a:latin typeface="Courier New" charset="0"/>
                <a:ea typeface="ＭＳ Ｐゴシック" charset="0"/>
                <a:cs typeface="Courier New" charset="0"/>
              </a:rPr>
              <a:t>[Internal](Heading 1.1)</a:t>
            </a:r>
          </a:p>
          <a:p>
            <a:pPr marL="0" indent="0">
              <a:buNone/>
            </a:pPr>
            <a:r>
              <a:rPr lang="en-US" sz="1500" dirty="0" smtClean="0">
                <a:latin typeface="Courier New" charset="0"/>
                <a:ea typeface="ＭＳ Ｐゴシック" charset="0"/>
                <a:cs typeface="Courier New" charset="0"/>
              </a:rPr>
              <a:t>   * </a:t>
            </a:r>
            <a:r>
              <a:rPr lang="en-US" sz="1500" dirty="0">
                <a:latin typeface="Courier New" charset="0"/>
                <a:ea typeface="ＭＳ Ｐゴシック" charset="0"/>
                <a:cs typeface="Courier New" charset="0"/>
              </a:rPr>
              <a:t>&lt;a target=“_blank” href=“#Heading1.1”&gt;Internal&lt;/a&gt;</a:t>
            </a:r>
          </a:p>
          <a:p>
            <a:pPr marL="0" indent="0">
              <a:buNone/>
            </a:pPr>
            <a:endParaRPr lang="en-US" sz="1500" dirty="0" smtClean="0">
              <a:latin typeface="Courier New" charset="0"/>
              <a:ea typeface="ＭＳ Ｐゴシック" charset="0"/>
              <a:cs typeface="Courier New" charset="0"/>
            </a:endParaRPr>
          </a:p>
          <a:p>
            <a:pPr marL="0" indent="0">
              <a:buNone/>
            </a:pPr>
            <a:r>
              <a:rPr lang="en-US" sz="1500" dirty="0" smtClean="0">
                <a:latin typeface="Courier New" charset="0"/>
                <a:ea typeface="ＭＳ Ｐゴシック" charset="0"/>
                <a:cs typeface="Courier New" charset="0"/>
              </a:rPr>
              <a:t>   `</a:t>
            </a:r>
            <a:r>
              <a:rPr lang="en-US" sz="1500" dirty="0">
                <a:latin typeface="Courier New" charset="0"/>
                <a:ea typeface="ＭＳ Ｐゴシック" charset="0"/>
                <a:cs typeface="Courier New" charset="0"/>
              </a:rPr>
              <a:t>``</a:t>
            </a:r>
          </a:p>
          <a:p>
            <a:pPr marL="0" indent="0">
              <a:buNone/>
            </a:pPr>
            <a:r>
              <a:rPr lang="en-US" sz="1500" dirty="0" smtClean="0">
                <a:latin typeface="Courier New" charset="0"/>
                <a:ea typeface="ＭＳ Ｐゴシック" charset="0"/>
                <a:cs typeface="Courier New" charset="0"/>
              </a:rPr>
              <a:t>   init</a:t>
            </a:r>
            <a:endParaRPr lang="en-US" sz="1500" dirty="0">
              <a:latin typeface="Courier New" charset="0"/>
              <a:ea typeface="ＭＳ Ｐゴシック" charset="0"/>
              <a:cs typeface="Courier New" charset="0"/>
            </a:endParaRPr>
          </a:p>
          <a:p>
            <a:pPr marL="0" indent="0">
              <a:buNone/>
            </a:pPr>
            <a:r>
              <a:rPr lang="en-US" sz="1500" dirty="0" smtClean="0">
                <a:latin typeface="Courier New" charset="0"/>
                <a:ea typeface="ＭＳ Ｐゴシック" charset="0"/>
                <a:cs typeface="Courier New" charset="0"/>
              </a:rPr>
              <a:t>   `</a:t>
            </a:r>
            <a:r>
              <a:rPr lang="en-US" sz="1500" dirty="0">
                <a:latin typeface="Courier New" charset="0"/>
                <a:ea typeface="ＭＳ Ｐゴシック" charset="0"/>
                <a:cs typeface="Courier New" charset="0"/>
              </a:rPr>
              <a:t>``</a:t>
            </a:r>
          </a:p>
          <a:p>
            <a:pPr marL="0" indent="0">
              <a:buNone/>
            </a:pPr>
            <a:endParaRPr lang="en-US" sz="1500" dirty="0">
              <a:latin typeface="Courier New" charset="0"/>
              <a:ea typeface="ＭＳ Ｐゴシック" charset="0"/>
              <a:cs typeface="Courier New" charset="0"/>
            </a:endParaRPr>
          </a:p>
          <a:p>
            <a:pPr marL="0" indent="0">
              <a:buNone/>
            </a:pPr>
            <a:r>
              <a:rPr lang="en-US" sz="1500" dirty="0">
                <a:latin typeface="Courier New" charset="0"/>
                <a:ea typeface="ＭＳ Ｐゴシック" charset="0"/>
                <a:cs typeface="Courier New" charset="0"/>
              </a:rPr>
              <a:t>| header1 | numbers |</a:t>
            </a:r>
          </a:p>
          <a:p>
            <a:pPr marL="0" indent="0">
              <a:buNone/>
            </a:pPr>
            <a:r>
              <a:rPr lang="en-US" sz="1500" dirty="0">
                <a:latin typeface="Courier New" charset="0"/>
                <a:ea typeface="ＭＳ Ｐゴシック" charset="0"/>
                <a:cs typeface="Courier New" charset="0"/>
              </a:rPr>
              <a:t>| ------- | ------: |</a:t>
            </a:r>
          </a:p>
          <a:p>
            <a:pPr marL="0" indent="0">
              <a:buNone/>
            </a:pPr>
            <a:r>
              <a:rPr lang="en-US" sz="1500" dirty="0">
                <a:latin typeface="Courier New" charset="0"/>
                <a:ea typeface="ＭＳ Ｐゴシック" charset="0"/>
                <a:cs typeface="Courier New" charset="0"/>
              </a:rPr>
              <a:t>| text 1  |   12.12 |</a:t>
            </a:r>
          </a:p>
          <a:p>
            <a:pPr marL="0" indent="0">
              <a:buFont typeface="Arial" charset="0"/>
              <a:buNone/>
            </a:pPr>
            <a:endParaRPr lang="en-US" sz="1500" dirty="0">
              <a:latin typeface="Courier New" charset="0"/>
              <a:ea typeface="ＭＳ Ｐゴシック" charset="0"/>
              <a:cs typeface="Courier New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244460" y="2810578"/>
            <a:ext cx="2974997" cy="338554"/>
          </a:xfrm>
          <a:prstGeom prst="rect">
            <a:avLst/>
          </a:prstGeom>
          <a:ln>
            <a:solidFill>
              <a:srgbClr val="4F81BD"/>
            </a:solidFill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20000"/>
              </a:spcBef>
              <a:buClr>
                <a:srgbClr val="9F5FCF"/>
              </a:buClr>
            </a:pPr>
            <a:r>
              <a:rPr lang="en-US" sz="1600" i="1" dirty="0">
                <a:latin typeface="Open Sans Light"/>
                <a:cs typeface="Open Sans Light"/>
              </a:rPr>
              <a:t>3 spaces before ``` to indent</a:t>
            </a:r>
          </a:p>
        </p:txBody>
      </p: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7" name="Straight Connector 106"/>
          <p:cNvCxnSpPr>
            <a:cxnSpLocks noChangeShapeType="1"/>
          </p:cNvCxnSpPr>
          <p:nvPr/>
        </p:nvCxnSpPr>
        <p:spPr bwMode="auto">
          <a:xfrm flipV="1">
            <a:off x="5510673" y="944891"/>
            <a:ext cx="0" cy="41191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triangle" w="lg" len="med"/>
          </a:ln>
          <a:effectLst>
            <a:outerShdw blurRad="393700" dist="50800" dir="5400000" algn="ctr" rotWithShape="0">
              <a:schemeClr val="bg1">
                <a:alpha val="42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" name="Rectangle 28"/>
          <p:cNvSpPr/>
          <p:nvPr/>
        </p:nvSpPr>
        <p:spPr>
          <a:xfrm>
            <a:off x="3472323" y="1289152"/>
            <a:ext cx="1671637" cy="297656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/>
          <a:lstStyle/>
          <a:p>
            <a:pPr eaLnBrk="1" hangingPunct="1">
              <a:defRPr/>
            </a:pPr>
            <a:endParaRPr lang="en-US">
              <a:solidFill>
                <a:srgbClr val="FFFFFF"/>
              </a:solidFill>
              <a:latin typeface="Open Sans Light" charset="0"/>
              <a:ea typeface="ＭＳ Ｐゴシック" charset="0"/>
              <a:cs typeface="Open Sans Light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5023310" y="1290386"/>
            <a:ext cx="1293813" cy="1677194"/>
          </a:xfrm>
          <a:prstGeom prst="rect">
            <a:avLst/>
          </a:prstGeom>
          <a:solidFill>
            <a:srgbClr val="89BF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/>
          <a:lstStyle/>
          <a:p>
            <a:pPr algn="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Open Sans Light" charset="0"/>
                <a:ea typeface="Open Sans Light" charset="0"/>
                <a:cs typeface="Open Sans Light" charset="0"/>
              </a:rPr>
              <a:t>github.com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594562" y="1789215"/>
            <a:ext cx="1226976" cy="857250"/>
          </a:xfrm>
          <a:prstGeom prst="rect">
            <a:avLst/>
          </a:prstGeom>
          <a:solidFill>
            <a:srgbClr val="FF66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/>
          <a:lstStyle/>
          <a:p>
            <a:pPr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Open Sans Light" charset="0"/>
                <a:ea typeface="Open Sans Light" charset="0"/>
                <a:cs typeface="Open Sans Light" charset="0"/>
              </a:rPr>
              <a:t>acct</a:t>
            </a:r>
            <a:r>
              <a:rPr lang="en-US" dirty="0" smtClean="0">
                <a:latin typeface="Open Sans Light" charset="0"/>
                <a:ea typeface="Open Sans Light" charset="0"/>
                <a:cs typeface="Open Sans Light" charset="0"/>
              </a:rPr>
              <a:t>/repo</a:t>
            </a:r>
            <a:endParaRPr lang="en-US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89" name="Rectangle 88"/>
          <p:cNvSpPr/>
          <p:nvPr/>
        </p:nvSpPr>
        <p:spPr>
          <a:xfrm flipV="1">
            <a:off x="6670908" y="1284519"/>
            <a:ext cx="1914743" cy="146954"/>
          </a:xfrm>
          <a:prstGeom prst="rect">
            <a:avLst/>
          </a:prstGeom>
          <a:solidFill>
            <a:srgbClr val="00A9F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6892127" y="844010"/>
            <a:ext cx="509588" cy="28733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latin typeface="Open Sans Light" charset="0"/>
                <a:ea typeface="Open Sans Light" charset="0"/>
                <a:cs typeface="Open Sans Light" charset="0"/>
              </a:rPr>
              <a:t>iOS</a:t>
            </a:r>
            <a:endParaRPr lang="en-US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cxnSp>
        <p:nvCxnSpPr>
          <p:cNvPr id="4" name="Elbow Connector 3"/>
          <p:cNvCxnSpPr>
            <a:endCxn id="57" idx="1"/>
          </p:cNvCxnSpPr>
          <p:nvPr/>
        </p:nvCxnSpPr>
        <p:spPr>
          <a:xfrm flipV="1">
            <a:off x="6448722" y="685593"/>
            <a:ext cx="1316418" cy="3180461"/>
          </a:xfrm>
          <a:prstGeom prst="bentConnector3">
            <a:avLst>
              <a:gd name="adj1" fmla="val 24136"/>
            </a:avLst>
          </a:prstGeom>
          <a:ln w="12700">
            <a:solidFill>
              <a:schemeClr val="accent4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3594560" y="509689"/>
            <a:ext cx="3017398" cy="42545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Open Sans Light" charset="0"/>
                <a:ea typeface="Open Sans Light" charset="0"/>
                <a:cs typeface="Open Sans Light" charset="0"/>
              </a:rPr>
              <a:t>browser</a:t>
            </a:r>
          </a:p>
        </p:txBody>
      </p:sp>
      <p:sp>
        <p:nvSpPr>
          <p:cNvPr id="122" name="Rectangle 121"/>
          <p:cNvSpPr/>
          <p:nvPr/>
        </p:nvSpPr>
        <p:spPr>
          <a:xfrm>
            <a:off x="742965" y="722414"/>
            <a:ext cx="2412821" cy="35433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b"/>
          <a:lstStyle/>
          <a:p>
            <a:pPr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i="1" dirty="0" smtClean="0">
                <a:latin typeface="Open Sans Light" charset="0"/>
                <a:ea typeface="Open Sans Light" charset="0"/>
                <a:cs typeface="Open Sans Light" charset="0"/>
              </a:rPr>
              <a:t>local</a:t>
            </a:r>
            <a:endParaRPr lang="en-US" i="1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20487" name="TextBox 284"/>
          <p:cNvSpPr txBox="1">
            <a:spLocks noChangeArrowheads="1"/>
          </p:cNvSpPr>
          <p:nvPr/>
        </p:nvSpPr>
        <p:spPr bwMode="auto">
          <a:xfrm>
            <a:off x="5655570" y="916015"/>
            <a:ext cx="1003248" cy="223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681" tIns="34340" rIns="68681" bIns="34340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500" dirty="0" smtClean="0">
                <a:latin typeface="Open Sans Light" charset="0"/>
                <a:cs typeface="Open Sans Light" charset="0"/>
              </a:rPr>
              <a:t>Copyright 2016 </a:t>
            </a:r>
            <a:r>
              <a:rPr lang="en-US" sz="500" dirty="0">
                <a:latin typeface="Open Sans Light" charset="0"/>
                <a:cs typeface="Open Sans Light" charset="0"/>
              </a:rPr>
              <a:t>by Wilson </a:t>
            </a:r>
            <a:r>
              <a:rPr lang="en-US" sz="500" dirty="0" smtClean="0">
                <a:latin typeface="Open Sans Light" charset="0"/>
                <a:cs typeface="Open Sans Light" charset="0"/>
              </a:rPr>
              <a:t>Mar</a:t>
            </a:r>
          </a:p>
          <a:p>
            <a:pPr algn="r" eaLnBrk="1" hangingPunct="1"/>
            <a:r>
              <a:rPr lang="en-US" sz="500" dirty="0" smtClean="0">
                <a:latin typeface="Open Sans Light" charset="0"/>
                <a:cs typeface="Open Sans Light" charset="0"/>
              </a:rPr>
              <a:t>All rights reserved.</a:t>
            </a:r>
            <a:endParaRPr lang="en-US" sz="500" dirty="0">
              <a:latin typeface="Open Sans Light" charset="0"/>
              <a:cs typeface="Open Sans Light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1590913" y="1793977"/>
            <a:ext cx="1200150" cy="852487"/>
          </a:xfrm>
          <a:prstGeom prst="rect">
            <a:avLst/>
          </a:prstGeom>
          <a:solidFill>
            <a:srgbClr val="FF66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1690925" y="2071789"/>
            <a:ext cx="1014413" cy="48418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Open Sans Light" charset="0"/>
                <a:ea typeface="Open Sans Light" charset="0"/>
                <a:cs typeface="Open Sans Light" charset="0"/>
              </a:rPr>
              <a:t>markdown&amp; code</a:t>
            </a:r>
          </a:p>
        </p:txBody>
      </p:sp>
      <p:cxnSp>
        <p:nvCxnSpPr>
          <p:cNvPr id="138" name="Straight Connector 137"/>
          <p:cNvCxnSpPr>
            <a:stCxn id="33" idx="1"/>
          </p:cNvCxnSpPr>
          <p:nvPr/>
        </p:nvCxnSpPr>
        <p:spPr>
          <a:xfrm flipH="1">
            <a:off x="2395775" y="1535214"/>
            <a:ext cx="163513" cy="242888"/>
          </a:xfrm>
          <a:prstGeom prst="line">
            <a:avLst/>
          </a:prstGeom>
          <a:ln>
            <a:solidFill>
              <a:schemeClr val="tx1"/>
            </a:solidFill>
            <a:headEnd type="triangl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2559288" y="1390752"/>
            <a:ext cx="442912" cy="28892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Open Sans Light" charset="0"/>
                <a:ea typeface="Open Sans Light" charset="0"/>
                <a:cs typeface="Open Sans Light" charset="0"/>
              </a:rPr>
              <a:t>git</a:t>
            </a:r>
          </a:p>
        </p:txBody>
      </p:sp>
      <p:sp>
        <p:nvSpPr>
          <p:cNvPr id="34" name="Rectangle 33"/>
          <p:cNvSpPr/>
          <p:nvPr/>
        </p:nvSpPr>
        <p:spPr>
          <a:xfrm>
            <a:off x="5251683" y="3167163"/>
            <a:ext cx="1419225" cy="109855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b"/>
          <a:lstStyle/>
          <a:p>
            <a:pPr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Open Sans Light" charset="0"/>
                <a:ea typeface="Open Sans Light" charset="0"/>
                <a:cs typeface="Open Sans Light" charset="0"/>
              </a:rPr>
              <a:t>acct.github.io</a:t>
            </a:r>
            <a:endParaRPr lang="en-US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837083" y="2732416"/>
            <a:ext cx="844550" cy="619125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b"/>
          <a:lstStyle/>
          <a:p>
            <a:pPr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Open Sans Light" charset="0"/>
                <a:ea typeface="Open Sans Light" charset="0"/>
                <a:cs typeface="Open Sans Light" charset="0"/>
              </a:rPr>
              <a:t>Python</a:t>
            </a:r>
          </a:p>
        </p:txBody>
      </p:sp>
      <p:sp>
        <p:nvSpPr>
          <p:cNvPr id="40" name="Rectangle 39"/>
          <p:cNvSpPr/>
          <p:nvPr/>
        </p:nvSpPr>
        <p:spPr>
          <a:xfrm>
            <a:off x="3832685" y="1390752"/>
            <a:ext cx="723900" cy="287337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Open Sans Light" charset="0"/>
                <a:ea typeface="Open Sans Light" charset="0"/>
                <a:cs typeface="Open Sans Light" charset="0"/>
              </a:rPr>
              <a:t>editor</a:t>
            </a:r>
          </a:p>
        </p:txBody>
      </p:sp>
      <p:sp>
        <p:nvSpPr>
          <p:cNvPr id="41" name="Rectangle 40"/>
          <p:cNvSpPr/>
          <p:nvPr/>
        </p:nvSpPr>
        <p:spPr>
          <a:xfrm>
            <a:off x="7019053" y="1390752"/>
            <a:ext cx="1577937" cy="254267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b"/>
          <a:lstStyle/>
          <a:p>
            <a:pPr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3714353" y="3534707"/>
            <a:ext cx="1200150" cy="643141"/>
          </a:xfrm>
          <a:prstGeom prst="rect">
            <a:avLst/>
          </a:prstGeom>
          <a:solidFill>
            <a:srgbClr val="FF66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b"/>
          <a:lstStyle/>
          <a:p>
            <a:pPr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Open Sans Light" charset="0"/>
                <a:ea typeface="Open Sans Light" charset="0"/>
                <a:cs typeface="Open Sans Light" charset="0"/>
              </a:rPr>
              <a:t>wiki</a:t>
            </a:r>
            <a:endParaRPr lang="en-US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1908594" y="3507923"/>
            <a:ext cx="1093606" cy="669925"/>
          </a:xfrm>
          <a:prstGeom prst="rect">
            <a:avLst/>
          </a:prstGeom>
          <a:solidFill>
            <a:srgbClr val="FF66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/>
          <a:lstStyle/>
          <a:p>
            <a:pPr algn="ctr" eaLnBrk="1" hangingPunct="1">
              <a:defRPr/>
            </a:pPr>
            <a:r>
              <a:rPr lang="en-US" dirty="0" smtClean="0">
                <a:solidFill>
                  <a:srgbClr val="FFFFFF"/>
                </a:solidFill>
                <a:latin typeface="Open Sans Light" charset="0"/>
                <a:ea typeface="ＭＳ Ｐゴシック" charset="0"/>
                <a:cs typeface="Open Sans Light" charset="0"/>
              </a:rPr>
              <a:t>_site</a:t>
            </a:r>
            <a:endParaRPr lang="en-US" dirty="0">
              <a:solidFill>
                <a:srgbClr val="FFFFFF"/>
              </a:solidFill>
              <a:latin typeface="Open Sans Light" charset="0"/>
              <a:ea typeface="ＭＳ Ｐゴシック" charset="0"/>
              <a:cs typeface="Open Sans Light" charset="0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2086394" y="3806373"/>
            <a:ext cx="712787" cy="295275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Open Sans Light" charset="0"/>
                <a:ea typeface="Open Sans Light" charset="0"/>
                <a:cs typeface="Open Sans Light" charset="0"/>
              </a:rPr>
              <a:t>HTML+</a:t>
            </a:r>
            <a:endParaRPr lang="en-US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7686425" y="3617033"/>
            <a:ext cx="953485" cy="508981"/>
          </a:xfrm>
          <a:prstGeom prst="rect">
            <a:avLst/>
          </a:prstGeom>
          <a:solidFill>
            <a:srgbClr val="FF66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/>
          <a:lstStyle/>
          <a:p>
            <a:pPr algn="ctr" eaLnBrk="1" hangingPunct="1">
              <a:defRPr/>
            </a:pPr>
            <a:endParaRPr lang="en-US" dirty="0">
              <a:solidFill>
                <a:srgbClr val="FFFFFF"/>
              </a:solidFill>
              <a:latin typeface="Open Sans Light" charset="0"/>
              <a:ea typeface="ＭＳ Ｐゴシック" charset="0"/>
              <a:cs typeface="Open Sans Light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7778595" y="3754539"/>
            <a:ext cx="773036" cy="295275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Open Sans Light" charset="0"/>
                <a:ea typeface="Open Sans Light" charset="0"/>
                <a:cs typeface="Open Sans Light" charset="0"/>
              </a:rPr>
              <a:t>HTML+</a:t>
            </a:r>
            <a:endParaRPr lang="en-US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cxnSp>
        <p:nvCxnSpPr>
          <p:cNvPr id="105" name="Straight Connector 104"/>
          <p:cNvCxnSpPr>
            <a:cxnSpLocks noChangeShapeType="1"/>
            <a:endCxn id="65" idx="0"/>
          </p:cNvCxnSpPr>
          <p:nvPr/>
        </p:nvCxnSpPr>
        <p:spPr bwMode="auto">
          <a:xfrm>
            <a:off x="4506818" y="2566431"/>
            <a:ext cx="42830" cy="202233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lg" len="med"/>
            <a:tailEnd type="triangle" w="lg" len="med"/>
          </a:ln>
          <a:effectLst>
            <a:outerShdw blurRad="393700" dist="50800" dir="5400000" algn="ctr" rotWithShape="0">
              <a:schemeClr val="bg1">
                <a:alpha val="42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4" name="Straight Connector 113"/>
          <p:cNvCxnSpPr>
            <a:stCxn id="33" idx="3"/>
            <a:endCxn id="30" idx="1"/>
          </p:cNvCxnSpPr>
          <p:nvPr/>
        </p:nvCxnSpPr>
        <p:spPr>
          <a:xfrm>
            <a:off x="3002200" y="1535215"/>
            <a:ext cx="592362" cy="682625"/>
          </a:xfrm>
          <a:prstGeom prst="line">
            <a:avLst/>
          </a:prstGeom>
          <a:ln>
            <a:solidFill>
              <a:schemeClr val="tx1"/>
            </a:solidFill>
            <a:headEnd type="triangl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angle 120"/>
          <p:cNvSpPr/>
          <p:nvPr/>
        </p:nvSpPr>
        <p:spPr>
          <a:xfrm>
            <a:off x="835494" y="794754"/>
            <a:ext cx="846139" cy="34448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t"/>
          <a:lstStyle/>
          <a:p>
            <a:pPr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Open Sans Light" charset="0"/>
                <a:ea typeface="Open Sans Light" charset="0"/>
                <a:cs typeface="Open Sans Light" charset="0"/>
              </a:rPr>
              <a:t>browser</a:t>
            </a:r>
          </a:p>
        </p:txBody>
      </p:sp>
      <p:cxnSp>
        <p:nvCxnSpPr>
          <p:cNvPr id="150" name="Straight Connector 149"/>
          <p:cNvCxnSpPr>
            <a:cxnSpLocks noChangeShapeType="1"/>
            <a:stCxn id="149" idx="0"/>
            <a:endCxn id="121" idx="2"/>
          </p:cNvCxnSpPr>
          <p:nvPr/>
        </p:nvCxnSpPr>
        <p:spPr bwMode="auto">
          <a:xfrm flipH="1" flipV="1">
            <a:off x="1258564" y="1139242"/>
            <a:ext cx="5556" cy="166461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triangle" w="lg" len="med"/>
          </a:ln>
          <a:effectLst>
            <a:outerShdw blurRad="393700" dist="50800" dir="5400000" algn="ctr" rotWithShape="0">
              <a:schemeClr val="bg1">
                <a:alpha val="42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2" name="Straight Connector 161"/>
          <p:cNvCxnSpPr>
            <a:cxnSpLocks noChangeShapeType="1"/>
            <a:endCxn id="40" idx="2"/>
          </p:cNvCxnSpPr>
          <p:nvPr/>
        </p:nvCxnSpPr>
        <p:spPr bwMode="auto">
          <a:xfrm flipV="1">
            <a:off x="4194635" y="1678089"/>
            <a:ext cx="0" cy="122238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lg" len="med"/>
            <a:tailEnd type="none" w="lg" len="med"/>
          </a:ln>
          <a:effectLst>
            <a:outerShdw blurRad="393700" dist="50800" dir="5400000" algn="ctr" rotWithShape="0">
              <a:schemeClr val="bg1">
                <a:alpha val="42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7" name="Rectangle 46"/>
          <p:cNvSpPr/>
          <p:nvPr/>
        </p:nvSpPr>
        <p:spPr>
          <a:xfrm>
            <a:off x="6295415" y="3845704"/>
            <a:ext cx="332623" cy="4183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b"/>
          <a:lstStyle/>
          <a:p>
            <a:pPr algn="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Open Sans Light" charset="0"/>
                <a:ea typeface="Open Sans Light" charset="0"/>
                <a:cs typeface="Open Sans Light" charset="0"/>
              </a:rPr>
              <a:t>/x</a:t>
            </a:r>
            <a:endParaRPr lang="en-US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cxnSp>
        <p:nvCxnSpPr>
          <p:cNvPr id="218" name="Straight Connector 217"/>
          <p:cNvCxnSpPr>
            <a:cxnSpLocks noChangeShapeType="1"/>
            <a:endCxn id="79" idx="0"/>
          </p:cNvCxnSpPr>
          <p:nvPr/>
        </p:nvCxnSpPr>
        <p:spPr bwMode="auto">
          <a:xfrm>
            <a:off x="2190988" y="1091150"/>
            <a:ext cx="0" cy="702827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lg" len="med"/>
            <a:tailEnd type="none" w="lg" len="med"/>
          </a:ln>
          <a:effectLst>
            <a:outerShdw blurRad="393700" dist="50800" dir="5400000" algn="ctr" rotWithShape="0">
              <a:schemeClr val="bg1">
                <a:alpha val="42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9" name="Straight Connector 218"/>
          <p:cNvCxnSpPr>
            <a:cxnSpLocks noChangeShapeType="1"/>
            <a:endCxn id="79" idx="1"/>
          </p:cNvCxnSpPr>
          <p:nvPr/>
        </p:nvCxnSpPr>
        <p:spPr bwMode="auto">
          <a:xfrm flipV="1">
            <a:off x="1390985" y="2220221"/>
            <a:ext cx="199928" cy="583632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lg" len="med"/>
            <a:tailEnd type="none" w="lg" len="med"/>
          </a:ln>
          <a:effectLst>
            <a:outerShdw blurRad="393700" dist="50800" dir="5400000" algn="ctr" rotWithShape="0">
              <a:schemeClr val="bg1">
                <a:alpha val="42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9" name="Straight Connector 208"/>
          <p:cNvCxnSpPr>
            <a:stCxn id="149" idx="0"/>
          </p:cNvCxnSpPr>
          <p:nvPr/>
        </p:nvCxnSpPr>
        <p:spPr>
          <a:xfrm>
            <a:off x="1264120" y="2803853"/>
            <a:ext cx="610022" cy="653824"/>
          </a:xfrm>
          <a:prstGeom prst="line">
            <a:avLst/>
          </a:prstGeom>
          <a:ln>
            <a:solidFill>
              <a:schemeClr val="bg1"/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ctangle 148"/>
          <p:cNvSpPr/>
          <p:nvPr/>
        </p:nvSpPr>
        <p:spPr>
          <a:xfrm>
            <a:off x="1010120" y="2803853"/>
            <a:ext cx="508000" cy="287338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Open Sans Light" charset="0"/>
                <a:ea typeface="Open Sans Light" charset="0"/>
                <a:cs typeface="Open Sans Light" charset="0"/>
              </a:rPr>
              <a:t>grip</a:t>
            </a:r>
          </a:p>
        </p:txBody>
      </p:sp>
      <p:sp>
        <p:nvSpPr>
          <p:cNvPr id="50" name="Rectangle 49"/>
          <p:cNvSpPr/>
          <p:nvPr/>
        </p:nvSpPr>
        <p:spPr>
          <a:xfrm>
            <a:off x="7366716" y="2552913"/>
            <a:ext cx="712788" cy="287337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Open Sans Light" charset="0"/>
                <a:ea typeface="Open Sans Light" charset="0"/>
                <a:cs typeface="Open Sans Light" charset="0"/>
              </a:rPr>
              <a:t>render</a:t>
            </a:r>
          </a:p>
        </p:txBody>
      </p:sp>
      <p:cxnSp>
        <p:nvCxnSpPr>
          <p:cNvPr id="51" name="Straight Connector 50"/>
          <p:cNvCxnSpPr>
            <a:cxnSpLocks noChangeShapeType="1"/>
            <a:stCxn id="97" idx="0"/>
          </p:cNvCxnSpPr>
          <p:nvPr/>
        </p:nvCxnSpPr>
        <p:spPr bwMode="auto">
          <a:xfrm flipH="1" flipV="1">
            <a:off x="7936164" y="2840250"/>
            <a:ext cx="227004" cy="77678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triangle" w="lg" len="med"/>
          </a:ln>
          <a:effectLst>
            <a:outerShdw blurRad="393700" dist="50800" dir="5400000" algn="ctr" rotWithShape="0">
              <a:schemeClr val="bg1">
                <a:alpha val="42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4" name="Rectangle 53"/>
          <p:cNvSpPr/>
          <p:nvPr/>
        </p:nvSpPr>
        <p:spPr>
          <a:xfrm>
            <a:off x="8084360" y="1793977"/>
            <a:ext cx="441325" cy="282575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latin typeface="Open Sans Light" charset="0"/>
                <a:ea typeface="Open Sans Light" charset="0"/>
                <a:cs typeface="Open Sans Light" charset="0"/>
              </a:rPr>
              <a:t>pdf</a:t>
            </a:r>
            <a:endParaRPr lang="en-US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cxnSp>
        <p:nvCxnSpPr>
          <p:cNvPr id="56" name="Straight Connector 55"/>
          <p:cNvCxnSpPr>
            <a:cxnSpLocks noChangeShapeType="1"/>
            <a:stCxn id="50" idx="0"/>
            <a:endCxn id="54" idx="2"/>
          </p:cNvCxnSpPr>
          <p:nvPr/>
        </p:nvCxnSpPr>
        <p:spPr bwMode="auto">
          <a:xfrm flipV="1">
            <a:off x="7723110" y="2076552"/>
            <a:ext cx="581913" cy="476361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lg" len="med"/>
            <a:tailEnd type="triangle" w="lg" len="med"/>
          </a:ln>
          <a:effectLst>
            <a:outerShdw blurRad="393700" dist="50800" dir="5400000" algn="ctr" rotWithShape="0">
              <a:schemeClr val="bg1">
                <a:alpha val="42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8" name="Rectangle 57"/>
          <p:cNvSpPr/>
          <p:nvPr/>
        </p:nvSpPr>
        <p:spPr>
          <a:xfrm>
            <a:off x="7414914" y="842840"/>
            <a:ext cx="695325" cy="28733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Open Sans Light" charset="0"/>
                <a:ea typeface="Open Sans Light" charset="0"/>
                <a:cs typeface="Open Sans Light" charset="0"/>
              </a:rPr>
              <a:t>kindle</a:t>
            </a:r>
          </a:p>
        </p:txBody>
      </p:sp>
      <p:cxnSp>
        <p:nvCxnSpPr>
          <p:cNvPr id="60" name="Straight Connector 59"/>
          <p:cNvCxnSpPr>
            <a:cxnSpLocks noChangeShapeType="1"/>
            <a:stCxn id="76" idx="0"/>
            <a:endCxn id="58" idx="2"/>
          </p:cNvCxnSpPr>
          <p:nvPr/>
        </p:nvCxnSpPr>
        <p:spPr bwMode="auto">
          <a:xfrm flipV="1">
            <a:off x="7715967" y="1130178"/>
            <a:ext cx="46610" cy="611334"/>
          </a:xfrm>
          <a:prstGeom prst="line">
            <a:avLst/>
          </a:prstGeom>
          <a:noFill/>
          <a:ln w="25400">
            <a:solidFill>
              <a:schemeClr val="tx1">
                <a:alpha val="27058"/>
              </a:schemeClr>
            </a:solidFill>
            <a:round/>
            <a:headEnd type="none" w="lg" len="med"/>
            <a:tailEnd type="triangle" w="lg" len="med"/>
          </a:ln>
          <a:effectLst>
            <a:outerShdw blurRad="393700" dist="50800" dir="5400000" algn="ctr" rotWithShape="0">
              <a:schemeClr val="bg1">
                <a:alpha val="42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4" name="Straight Connector 63"/>
          <p:cNvCxnSpPr>
            <a:cxnSpLocks noChangeShapeType="1"/>
            <a:stCxn id="65" idx="1"/>
            <a:endCxn id="149" idx="3"/>
          </p:cNvCxnSpPr>
          <p:nvPr/>
        </p:nvCxnSpPr>
        <p:spPr bwMode="auto">
          <a:xfrm flipH="1" flipV="1">
            <a:off x="1518120" y="2947522"/>
            <a:ext cx="2525457" cy="153742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7" name="Rectangle 56"/>
          <p:cNvSpPr/>
          <p:nvPr/>
        </p:nvSpPr>
        <p:spPr>
          <a:xfrm>
            <a:off x="7765140" y="541924"/>
            <a:ext cx="831850" cy="28733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Open Sans Light" charset="0"/>
                <a:ea typeface="Open Sans Light" charset="0"/>
                <a:cs typeface="Open Sans Light" charset="0"/>
              </a:rPr>
              <a:t>browser</a:t>
            </a:r>
          </a:p>
        </p:txBody>
      </p:sp>
      <p:sp>
        <p:nvSpPr>
          <p:cNvPr id="75" name="Rectangle 74"/>
          <p:cNvSpPr/>
          <p:nvPr/>
        </p:nvSpPr>
        <p:spPr>
          <a:xfrm>
            <a:off x="5546387" y="574777"/>
            <a:ext cx="945310" cy="29527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atin typeface="Open Sans Light" charset="0"/>
                <a:ea typeface="Open Sans Light" charset="0"/>
                <a:cs typeface="Open Sans Light" charset="0"/>
              </a:rPr>
              <a:t>dillenger.io</a:t>
            </a:r>
          </a:p>
        </p:txBody>
      </p:sp>
      <p:sp>
        <p:nvSpPr>
          <p:cNvPr id="82" name="Rectangle 81"/>
          <p:cNvSpPr/>
          <p:nvPr/>
        </p:nvSpPr>
        <p:spPr>
          <a:xfrm>
            <a:off x="4470622" y="576364"/>
            <a:ext cx="983789" cy="29527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atin typeface="Open Sans Light" charset="0"/>
                <a:ea typeface="Open Sans Light" charset="0"/>
                <a:cs typeface="Open Sans Light" charset="0"/>
              </a:rPr>
              <a:t>stackedit.io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1193104" y="3441800"/>
            <a:ext cx="681038" cy="288925"/>
          </a:xfrm>
          <a:prstGeom prst="rect">
            <a:avLst/>
          </a:prstGeom>
          <a:solidFill>
            <a:schemeClr val="bg2">
              <a:lumMod val="50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i="1" dirty="0">
                <a:latin typeface="Open Sans Light" charset="0"/>
                <a:ea typeface="Open Sans Light" charset="0"/>
                <a:cs typeface="Open Sans Light" charset="0"/>
              </a:rPr>
              <a:t>CI/CD</a:t>
            </a:r>
          </a:p>
        </p:txBody>
      </p:sp>
      <p:sp>
        <p:nvSpPr>
          <p:cNvPr id="67" name="Rectangle 66"/>
          <p:cNvSpPr/>
          <p:nvPr/>
        </p:nvSpPr>
        <p:spPr>
          <a:xfrm>
            <a:off x="3823677" y="3644591"/>
            <a:ext cx="1016000" cy="21489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eaLnBrk="1" hangingPunct="1">
              <a:defRPr/>
            </a:pPr>
            <a:r>
              <a:rPr lang="en-US" dirty="0" smtClean="0">
                <a:solidFill>
                  <a:srgbClr val="FFFFFF"/>
                </a:solidFill>
                <a:latin typeface="Open Sans Light" charset="0"/>
                <a:ea typeface="ＭＳ Ｐゴシック" charset="0"/>
                <a:cs typeface="Open Sans Light" charset="0"/>
              </a:rPr>
              <a:t>markdown</a:t>
            </a:r>
            <a:endParaRPr lang="en-US" dirty="0">
              <a:solidFill>
                <a:srgbClr val="FFFFFF"/>
              </a:solidFill>
              <a:latin typeface="Open Sans Light" charset="0"/>
              <a:ea typeface="ＭＳ Ｐゴシック" charset="0"/>
              <a:cs typeface="Open Sans Light" charset="0"/>
            </a:endParaRPr>
          </a:p>
        </p:txBody>
      </p:sp>
      <p:cxnSp>
        <p:nvCxnSpPr>
          <p:cNvPr id="71" name="Straight Connector 70"/>
          <p:cNvCxnSpPr/>
          <p:nvPr/>
        </p:nvCxnSpPr>
        <p:spPr>
          <a:xfrm flipV="1">
            <a:off x="3861379" y="2672193"/>
            <a:ext cx="0" cy="86251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3391869" y="3170952"/>
            <a:ext cx="542925" cy="2984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t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Open Sans Light" charset="0"/>
                <a:ea typeface="Open Sans Light" charset="0"/>
                <a:cs typeface="Open Sans Light" charset="0"/>
              </a:rPr>
              <a:t>ghw</a:t>
            </a:r>
          </a:p>
        </p:txBody>
      </p:sp>
      <p:cxnSp>
        <p:nvCxnSpPr>
          <p:cNvPr id="83" name="Elbow Connector 82"/>
          <p:cNvCxnSpPr>
            <a:endCxn id="48" idx="1"/>
          </p:cNvCxnSpPr>
          <p:nvPr/>
        </p:nvCxnSpPr>
        <p:spPr>
          <a:xfrm rot="16200000" flipV="1">
            <a:off x="2780606" y="1536368"/>
            <a:ext cx="2117836" cy="489928"/>
          </a:xfrm>
          <a:prstGeom prst="bentConnector4">
            <a:avLst>
              <a:gd name="adj1" fmla="val -301"/>
              <a:gd name="adj2" fmla="val 146660"/>
            </a:avLst>
          </a:prstGeom>
          <a:ln>
            <a:solidFill>
              <a:schemeClr val="accent4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cxnSpLocks noChangeShapeType="1"/>
          </p:cNvCxnSpPr>
          <p:nvPr/>
        </p:nvCxnSpPr>
        <p:spPr bwMode="auto">
          <a:xfrm flipH="1" flipV="1">
            <a:off x="4078137" y="933552"/>
            <a:ext cx="6350" cy="457200"/>
          </a:xfrm>
          <a:prstGeom prst="line">
            <a:avLst/>
          </a:prstGeom>
          <a:noFill/>
          <a:ln w="25400">
            <a:solidFill>
              <a:schemeClr val="accent5">
                <a:lumMod val="50000"/>
              </a:schemeClr>
            </a:solidFill>
            <a:round/>
            <a:headEnd type="none" w="lg" len="med"/>
            <a:tailEnd type="none" w="lg" len="med"/>
          </a:ln>
          <a:effectLst>
            <a:outerShdw blurRad="393700" dist="50800" dir="5400000" algn="ctr" rotWithShape="0">
              <a:schemeClr val="bg1">
                <a:alpha val="42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6" name="Straight Connector 95"/>
          <p:cNvCxnSpPr/>
          <p:nvPr/>
        </p:nvCxnSpPr>
        <p:spPr>
          <a:xfrm flipH="1" flipV="1">
            <a:off x="2916475" y="1678089"/>
            <a:ext cx="6350" cy="1755775"/>
          </a:xfrm>
          <a:prstGeom prst="line">
            <a:avLst/>
          </a:prstGeom>
          <a:ln>
            <a:solidFill>
              <a:srgbClr val="548D3D"/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>
            <a:spLocks noChangeArrowheads="1"/>
          </p:cNvSpPr>
          <p:nvPr/>
        </p:nvSpPr>
        <p:spPr bwMode="auto">
          <a:xfrm>
            <a:off x="3109886" y="2951541"/>
            <a:ext cx="398191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050" dirty="0">
                <a:latin typeface="Open Sans" charset="0"/>
                <a:cs typeface="Open Sans" charset="0"/>
              </a:rPr>
              <a:t>API</a:t>
            </a:r>
          </a:p>
        </p:txBody>
      </p:sp>
      <p:cxnSp>
        <p:nvCxnSpPr>
          <p:cNvPr id="130" name="Elbow Connector 129"/>
          <p:cNvCxnSpPr>
            <a:stCxn id="90" idx="2"/>
            <a:endCxn id="49" idx="2"/>
          </p:cNvCxnSpPr>
          <p:nvPr/>
        </p:nvCxnSpPr>
        <p:spPr>
          <a:xfrm rot="5400000" flipH="1" flipV="1">
            <a:off x="4866906" y="1761414"/>
            <a:ext cx="4924" cy="4827943"/>
          </a:xfrm>
          <a:prstGeom prst="bentConnector3">
            <a:avLst>
              <a:gd name="adj1" fmla="val -4642567"/>
            </a:avLst>
          </a:prstGeom>
          <a:ln>
            <a:solidFill>
              <a:schemeClr val="tx1"/>
            </a:solidFill>
            <a:prstDash val="solid"/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/>
          <p:cNvSpPr txBox="1">
            <a:spLocks noChangeArrowheads="1"/>
          </p:cNvSpPr>
          <p:nvPr/>
        </p:nvSpPr>
        <p:spPr bwMode="auto">
          <a:xfrm>
            <a:off x="3307842" y="893926"/>
            <a:ext cx="69762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solidFill>
                  <a:schemeClr val="accent4"/>
                </a:solidFill>
                <a:latin typeface="Open Sans" charset="0"/>
                <a:cs typeface="Open Sans" charset="0"/>
              </a:rPr>
              <a:t>HTML+</a:t>
            </a:r>
            <a:endParaRPr lang="en-US" sz="1200" dirty="0">
              <a:solidFill>
                <a:schemeClr val="accent4"/>
              </a:solidFill>
              <a:latin typeface="Open Sans" charset="0"/>
              <a:cs typeface="Open Sans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7434979" y="1741512"/>
            <a:ext cx="561975" cy="285750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latin typeface="Open Sans Light" charset="0"/>
                <a:ea typeface="Open Sans Light" charset="0"/>
                <a:cs typeface="Open Sans Light" charset="0"/>
              </a:rPr>
              <a:t>mobi</a:t>
            </a:r>
            <a:endParaRPr lang="en-US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cxnSp>
        <p:nvCxnSpPr>
          <p:cNvPr id="84" name="Straight Connector 83"/>
          <p:cNvCxnSpPr>
            <a:cxnSpLocks noChangeShapeType="1"/>
            <a:stCxn id="50" idx="0"/>
            <a:endCxn id="76" idx="2"/>
          </p:cNvCxnSpPr>
          <p:nvPr/>
        </p:nvCxnSpPr>
        <p:spPr bwMode="auto">
          <a:xfrm flipH="1" flipV="1">
            <a:off x="7715967" y="2027262"/>
            <a:ext cx="7143" cy="525651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lg" len="med"/>
            <a:tailEnd type="triangle" w="lg" len="med"/>
          </a:ln>
          <a:effectLst>
            <a:outerShdw blurRad="393700" dist="50800" dir="5400000" algn="ctr" rotWithShape="0">
              <a:schemeClr val="bg1">
                <a:alpha val="42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8" name="Rectangle 87"/>
          <p:cNvSpPr/>
          <p:nvPr/>
        </p:nvSpPr>
        <p:spPr>
          <a:xfrm>
            <a:off x="7076089" y="2134532"/>
            <a:ext cx="563563" cy="284163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Open Sans Light" charset="0"/>
                <a:ea typeface="Open Sans Light" charset="0"/>
                <a:cs typeface="Open Sans Light" charset="0"/>
              </a:rPr>
              <a:t>ePub</a:t>
            </a:r>
          </a:p>
        </p:txBody>
      </p:sp>
      <p:cxnSp>
        <p:nvCxnSpPr>
          <p:cNvPr id="93" name="Straight Connector 92"/>
          <p:cNvCxnSpPr>
            <a:cxnSpLocks noChangeShapeType="1"/>
            <a:stCxn id="50" idx="0"/>
            <a:endCxn id="88" idx="2"/>
          </p:cNvCxnSpPr>
          <p:nvPr/>
        </p:nvCxnSpPr>
        <p:spPr bwMode="auto">
          <a:xfrm flipH="1" flipV="1">
            <a:off x="7357871" y="2418695"/>
            <a:ext cx="365239" cy="134218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lg" len="med"/>
            <a:tailEnd type="triangle" w="lg" len="med"/>
          </a:ln>
          <a:effectLst>
            <a:outerShdw blurRad="393700" dist="50800" dir="5400000" algn="ctr" rotWithShape="0">
              <a:schemeClr val="bg1">
                <a:alpha val="42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8" name="Straight Connector 97"/>
          <p:cNvCxnSpPr>
            <a:cxnSpLocks noChangeShapeType="1"/>
            <a:stCxn id="88" idx="0"/>
            <a:endCxn id="68" idx="2"/>
          </p:cNvCxnSpPr>
          <p:nvPr/>
        </p:nvCxnSpPr>
        <p:spPr bwMode="auto">
          <a:xfrm flipH="1" flipV="1">
            <a:off x="7146921" y="1131347"/>
            <a:ext cx="210950" cy="1003185"/>
          </a:xfrm>
          <a:prstGeom prst="line">
            <a:avLst/>
          </a:prstGeom>
          <a:noFill/>
          <a:ln w="25400">
            <a:solidFill>
              <a:schemeClr val="tx1">
                <a:alpha val="27058"/>
              </a:schemeClr>
            </a:solidFill>
            <a:round/>
            <a:headEnd type="none" w="lg" len="med"/>
            <a:tailEnd type="triangle" w="lg" len="med"/>
          </a:ln>
          <a:effectLst>
            <a:outerShdw blurRad="393700" dist="50800" dir="5400000" algn="ctr" rotWithShape="0">
              <a:schemeClr val="bg1">
                <a:alpha val="42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9" name="Rectangle 98"/>
          <p:cNvSpPr/>
          <p:nvPr/>
        </p:nvSpPr>
        <p:spPr>
          <a:xfrm>
            <a:off x="7374189" y="1490687"/>
            <a:ext cx="561975" cy="285750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Open Sans Light" charset="0"/>
                <a:ea typeface="Open Sans Light" charset="0"/>
                <a:cs typeface="Open Sans Light" charset="0"/>
              </a:rPr>
              <a:t>AZW</a:t>
            </a:r>
          </a:p>
        </p:txBody>
      </p:sp>
      <p:sp>
        <p:nvSpPr>
          <p:cNvPr id="85" name="Rectangle 84"/>
          <p:cNvSpPr/>
          <p:nvPr/>
        </p:nvSpPr>
        <p:spPr>
          <a:xfrm>
            <a:off x="1897300" y="2721077"/>
            <a:ext cx="893762" cy="619125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b"/>
          <a:lstStyle/>
          <a:p>
            <a:pPr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Open Sans Light" charset="0"/>
                <a:ea typeface="Open Sans Light" charset="0"/>
                <a:cs typeface="Open Sans Light" charset="0"/>
              </a:rPr>
              <a:t>Ruby</a:t>
            </a:r>
            <a:endParaRPr lang="en-US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2013188" y="2787752"/>
            <a:ext cx="692150" cy="287337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Open Sans Light" charset="0"/>
                <a:ea typeface="Open Sans Light" charset="0"/>
                <a:cs typeface="Open Sans Light" charset="0"/>
              </a:rPr>
              <a:t>Jekyll+</a:t>
            </a:r>
            <a:endParaRPr lang="en-US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998792" y="2976291"/>
            <a:ext cx="14160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gitbook.io,</a:t>
            </a:r>
          </a:p>
          <a:p>
            <a:pPr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leanpub.com, </a:t>
            </a:r>
            <a:r>
              <a:rPr lang="en-US" sz="1200" dirty="0" smtClean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EC2, etc</a:t>
            </a:r>
            <a:r>
              <a:rPr lang="en-US" sz="1200" dirty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.</a:t>
            </a:r>
          </a:p>
        </p:txBody>
      </p:sp>
      <p:cxnSp>
        <p:nvCxnSpPr>
          <p:cNvPr id="77" name="Elbow Connector 76"/>
          <p:cNvCxnSpPr>
            <a:stCxn id="50" idx="1"/>
            <a:endCxn id="57" idx="1"/>
          </p:cNvCxnSpPr>
          <p:nvPr/>
        </p:nvCxnSpPr>
        <p:spPr>
          <a:xfrm rot="10800000" flipH="1">
            <a:off x="7366716" y="685594"/>
            <a:ext cx="398424" cy="2010989"/>
          </a:xfrm>
          <a:prstGeom prst="bentConnector3">
            <a:avLst>
              <a:gd name="adj1" fmla="val -151298"/>
            </a:avLst>
          </a:prstGeom>
          <a:ln>
            <a:solidFill>
              <a:srgbClr val="548D3D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>
            <a:spLocks noChangeArrowheads="1"/>
          </p:cNvSpPr>
          <p:nvPr/>
        </p:nvSpPr>
        <p:spPr bwMode="auto">
          <a:xfrm>
            <a:off x="7172098" y="619059"/>
            <a:ext cx="59621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100" dirty="0" smtClean="0">
                <a:latin typeface="Open Sans" charset="0"/>
                <a:cs typeface="Open Sans" charset="0"/>
              </a:rPr>
              <a:t>Users:</a:t>
            </a:r>
            <a:endParaRPr lang="en-US" sz="1100" dirty="0">
              <a:latin typeface="Open Sans" charset="0"/>
              <a:cs typeface="Open Sans" charset="0"/>
            </a:endParaRPr>
          </a:p>
        </p:txBody>
      </p:sp>
      <p:cxnSp>
        <p:nvCxnSpPr>
          <p:cNvPr id="73" name="Straight Connector 72"/>
          <p:cNvCxnSpPr>
            <a:cxnSpLocks noChangeShapeType="1"/>
            <a:stCxn id="54" idx="0"/>
          </p:cNvCxnSpPr>
          <p:nvPr/>
        </p:nvCxnSpPr>
        <p:spPr bwMode="auto">
          <a:xfrm flipV="1">
            <a:off x="8305023" y="829261"/>
            <a:ext cx="0" cy="964716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triangle" w="lg" len="med"/>
          </a:ln>
          <a:effectLst>
            <a:outerShdw blurRad="393700" dist="50800" dir="5400000" algn="ctr" rotWithShape="0">
              <a:schemeClr val="bg1">
                <a:alpha val="42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4051737" y="1053241"/>
            <a:ext cx="45397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solidFill>
                  <a:schemeClr val="accent5">
                    <a:lumMod val="50000"/>
                  </a:schemeClr>
                </a:solidFill>
                <a:latin typeface="Open Sans" charset="0"/>
                <a:cs typeface="Open Sans" charset="0"/>
              </a:rPr>
              <a:t>raw</a:t>
            </a:r>
            <a:endParaRPr lang="en-US" sz="1200" dirty="0">
              <a:solidFill>
                <a:schemeClr val="accent5">
                  <a:lumMod val="50000"/>
                </a:schemeClr>
              </a:solidFill>
              <a:latin typeface="Open Sans" charset="0"/>
              <a:cs typeface="Open Sans" charset="0"/>
            </a:endParaRPr>
          </a:p>
        </p:txBody>
      </p:sp>
      <p:cxnSp>
        <p:nvCxnSpPr>
          <p:cNvPr id="91" name="Straight Connector 90"/>
          <p:cNvCxnSpPr>
            <a:stCxn id="79" idx="3"/>
            <a:endCxn id="30" idx="1"/>
          </p:cNvCxnSpPr>
          <p:nvPr/>
        </p:nvCxnSpPr>
        <p:spPr>
          <a:xfrm flipV="1">
            <a:off x="2791063" y="2217840"/>
            <a:ext cx="803499" cy="2381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Elbow Connector 100"/>
          <p:cNvCxnSpPr>
            <a:stCxn id="113" idx="2"/>
            <a:endCxn id="57" idx="1"/>
          </p:cNvCxnSpPr>
          <p:nvPr/>
        </p:nvCxnSpPr>
        <p:spPr>
          <a:xfrm rot="5400000" flipH="1" flipV="1">
            <a:off x="4454936" y="760997"/>
            <a:ext cx="3385607" cy="3234799"/>
          </a:xfrm>
          <a:prstGeom prst="bentConnector4">
            <a:avLst>
              <a:gd name="adj1" fmla="val -7773"/>
              <a:gd name="adj2" fmla="val 69341"/>
            </a:avLst>
          </a:prstGeom>
          <a:ln w="12700">
            <a:solidFill>
              <a:schemeClr val="accent4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>
            <a:cxnSpLocks noChangeShapeType="1"/>
          </p:cNvCxnSpPr>
          <p:nvPr/>
        </p:nvCxnSpPr>
        <p:spPr bwMode="auto">
          <a:xfrm flipH="1">
            <a:off x="1598007" y="956231"/>
            <a:ext cx="585785" cy="0"/>
          </a:xfrm>
          <a:prstGeom prst="line">
            <a:avLst/>
          </a:prstGeom>
          <a:noFill/>
          <a:ln w="25400">
            <a:solidFill>
              <a:schemeClr val="accent4"/>
            </a:solidFill>
            <a:round/>
            <a:headEnd type="none" w="lg" len="med"/>
            <a:tailEnd type="triangle" w="lg" len="med"/>
          </a:ln>
          <a:effectLst>
            <a:outerShdw blurRad="393700" dist="50800" dir="5400000" algn="ctr" rotWithShape="0">
              <a:schemeClr val="tx1">
                <a:alpha val="43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8" name="Rectangle 207"/>
          <p:cNvSpPr/>
          <p:nvPr/>
        </p:nvSpPr>
        <p:spPr>
          <a:xfrm>
            <a:off x="1861482" y="829261"/>
            <a:ext cx="1192213" cy="454652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Open Sans Light" charset="0"/>
                <a:ea typeface="Open Sans Light" charset="0"/>
                <a:cs typeface="Open Sans Light" charset="0"/>
              </a:rPr>
              <a:t>Haroopad</a:t>
            </a:r>
            <a:r>
              <a:rPr lang="en-US" dirty="0">
                <a:latin typeface="Open Sans Light" charset="0"/>
                <a:ea typeface="Open Sans Light" charset="0"/>
                <a:cs typeface="Open Sans Light" charset="0"/>
              </a:rPr>
              <a:t>,</a:t>
            </a:r>
          </a:p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Open Sans Light" charset="0"/>
                <a:ea typeface="Open Sans Light" charset="0"/>
                <a:cs typeface="Open Sans Light" charset="0"/>
              </a:rPr>
              <a:t>mou.io, etc.</a:t>
            </a:r>
          </a:p>
        </p:txBody>
      </p:sp>
      <p:sp>
        <p:nvSpPr>
          <p:cNvPr id="49" name="Rectangle 48"/>
          <p:cNvSpPr/>
          <p:nvPr/>
        </p:nvSpPr>
        <p:spPr>
          <a:xfrm>
            <a:off x="6886649" y="3895925"/>
            <a:ext cx="79338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Open Sans Light" charset="0"/>
                <a:cs typeface="Open Sans Light" charset="0"/>
              </a:rPr>
              <a:t>Dropbox</a:t>
            </a:r>
            <a:endParaRPr lang="en-US" sz="1200" dirty="0">
              <a:solidFill>
                <a:srgbClr val="000000"/>
              </a:solidFill>
            </a:endParaRPr>
          </a:p>
        </p:txBody>
      </p:sp>
      <p:cxnSp>
        <p:nvCxnSpPr>
          <p:cNvPr id="118" name="Straight Connector 117"/>
          <p:cNvCxnSpPr>
            <a:cxnSpLocks noChangeShapeType="1"/>
            <a:stCxn id="90" idx="2"/>
            <a:endCxn id="97" idx="2"/>
          </p:cNvCxnSpPr>
          <p:nvPr/>
        </p:nvCxnSpPr>
        <p:spPr bwMode="auto">
          <a:xfrm rot="5400000" flipH="1" flipV="1">
            <a:off x="5283365" y="1298045"/>
            <a:ext cx="51834" cy="5707771"/>
          </a:xfrm>
          <a:prstGeom prst="bentConnector3">
            <a:avLst>
              <a:gd name="adj1" fmla="val -441023"/>
            </a:avLst>
          </a:prstGeom>
          <a:noFill/>
          <a:ln w="25400">
            <a:solidFill>
              <a:schemeClr val="tx1"/>
            </a:solidFill>
            <a:round/>
            <a:headEnd type="none" w="lg" len="med"/>
            <a:tailEnd type="triangle" w="lg" len="med"/>
          </a:ln>
          <a:effectLst>
            <a:outerShdw blurRad="393700" dist="50800" dir="5400000" algn="ctr" rotWithShape="0">
              <a:schemeClr val="bg1">
                <a:alpha val="42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" name="TextBox 101"/>
          <p:cNvSpPr txBox="1">
            <a:spLocks noChangeArrowheads="1"/>
          </p:cNvSpPr>
          <p:nvPr/>
        </p:nvSpPr>
        <p:spPr bwMode="auto">
          <a:xfrm>
            <a:off x="7856784" y="1068472"/>
            <a:ext cx="5099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solidFill>
                  <a:schemeClr val="accent2"/>
                </a:solidFill>
                <a:latin typeface="Open Sans" charset="0"/>
                <a:cs typeface="Open Sans" charset="0"/>
              </a:rPr>
              <a:t>CDN</a:t>
            </a:r>
            <a:endParaRPr lang="en-US" sz="1200" dirty="0">
              <a:solidFill>
                <a:schemeClr val="accent2"/>
              </a:solidFill>
              <a:latin typeface="Open Sans" charset="0"/>
              <a:cs typeface="Open Sans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218391" y="1218726"/>
            <a:ext cx="6598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offline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46" name="Straight Connector 145"/>
          <p:cNvCxnSpPr>
            <a:cxnSpLocks noChangeShapeType="1"/>
            <a:endCxn id="68" idx="1"/>
          </p:cNvCxnSpPr>
          <p:nvPr/>
        </p:nvCxnSpPr>
        <p:spPr bwMode="auto">
          <a:xfrm flipV="1">
            <a:off x="6317123" y="987679"/>
            <a:ext cx="575004" cy="346453"/>
          </a:xfrm>
          <a:prstGeom prst="line">
            <a:avLst/>
          </a:prstGeom>
          <a:noFill/>
          <a:ln w="12700">
            <a:solidFill>
              <a:schemeClr val="accent4"/>
            </a:solidFill>
            <a:round/>
            <a:headEnd type="none" w="lg" len="med"/>
            <a:tailEnd type="triangle" w="lg" len="med"/>
          </a:ln>
          <a:effectLst>
            <a:outerShdw blurRad="393700" dist="50800" dir="5400000" algn="ctr" rotWithShape="0">
              <a:schemeClr val="bg1">
                <a:alpha val="42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4" name="Straight Connector 103"/>
          <p:cNvCxnSpPr>
            <a:stCxn id="81" idx="2"/>
            <a:endCxn id="90" idx="0"/>
          </p:cNvCxnSpPr>
          <p:nvPr/>
        </p:nvCxnSpPr>
        <p:spPr>
          <a:xfrm>
            <a:off x="2359263" y="3075089"/>
            <a:ext cx="96134" cy="432834"/>
          </a:xfrm>
          <a:prstGeom prst="line">
            <a:avLst/>
          </a:prstGeom>
          <a:ln>
            <a:solidFill>
              <a:schemeClr val="bg1"/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>
            <a:spLocks noChangeArrowheads="1"/>
          </p:cNvSpPr>
          <p:nvPr/>
        </p:nvSpPr>
        <p:spPr bwMode="auto">
          <a:xfrm>
            <a:off x="5142307" y="1064670"/>
            <a:ext cx="4191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Open Sans" charset="0"/>
                <a:cs typeface="Open Sans" charset="0"/>
              </a:rPr>
              <a:t>API</a:t>
            </a:r>
          </a:p>
        </p:txBody>
      </p:sp>
      <p:cxnSp>
        <p:nvCxnSpPr>
          <p:cNvPr id="110" name="Straight Connector 109"/>
          <p:cNvCxnSpPr>
            <a:stCxn id="79" idx="2"/>
            <a:endCxn id="85" idx="0"/>
          </p:cNvCxnSpPr>
          <p:nvPr/>
        </p:nvCxnSpPr>
        <p:spPr>
          <a:xfrm>
            <a:off x="2190988" y="2646464"/>
            <a:ext cx="153193" cy="74613"/>
          </a:xfrm>
          <a:prstGeom prst="line">
            <a:avLst/>
          </a:prstGeom>
          <a:ln>
            <a:solidFill>
              <a:schemeClr val="bg1"/>
            </a:solidFill>
            <a:headEnd type="triangl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cxnSpLocks noChangeShapeType="1"/>
            <a:endCxn id="97" idx="1"/>
          </p:cNvCxnSpPr>
          <p:nvPr/>
        </p:nvCxnSpPr>
        <p:spPr bwMode="auto">
          <a:xfrm flipV="1">
            <a:off x="7346531" y="3871524"/>
            <a:ext cx="339894" cy="2440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lg" len="med"/>
            <a:tailEnd type="triangle" w="lg" len="med"/>
          </a:ln>
          <a:effectLst>
            <a:outerShdw blurRad="393700" dist="50800" dir="5400000" algn="ctr" rotWithShape="0">
              <a:schemeClr val="bg1">
                <a:alpha val="42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0" name="Straight Connector 99"/>
          <p:cNvCxnSpPr>
            <a:endCxn id="134" idx="1"/>
          </p:cNvCxnSpPr>
          <p:nvPr/>
        </p:nvCxnSpPr>
        <p:spPr>
          <a:xfrm>
            <a:off x="5055719" y="3270802"/>
            <a:ext cx="319122" cy="107937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Elbow Connector 111"/>
          <p:cNvCxnSpPr>
            <a:endCxn id="57" idx="1"/>
          </p:cNvCxnSpPr>
          <p:nvPr/>
        </p:nvCxnSpPr>
        <p:spPr>
          <a:xfrm flipV="1">
            <a:off x="6086929" y="685593"/>
            <a:ext cx="1678211" cy="2756207"/>
          </a:xfrm>
          <a:prstGeom prst="bentConnector3">
            <a:avLst>
              <a:gd name="adj1" fmla="val 40431"/>
            </a:avLst>
          </a:prstGeom>
          <a:ln w="12700">
            <a:solidFill>
              <a:schemeClr val="accent4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-249472" y="600949"/>
            <a:ext cx="1846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34" name="Rectangle 133"/>
          <p:cNvSpPr/>
          <p:nvPr/>
        </p:nvSpPr>
        <p:spPr>
          <a:xfrm>
            <a:off x="5374841" y="3270802"/>
            <a:ext cx="712088" cy="215873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Open Sans Light" charset="0"/>
                <a:ea typeface="Open Sans Light" charset="0"/>
                <a:cs typeface="Open Sans Light" charset="0"/>
              </a:rPr>
              <a:t>HTML+</a:t>
            </a:r>
            <a:endParaRPr lang="en-US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5844404" y="3760615"/>
            <a:ext cx="730074" cy="214474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Open Sans Light" charset="0"/>
                <a:ea typeface="Open Sans Light" charset="0"/>
                <a:cs typeface="Open Sans Light" charset="0"/>
              </a:rPr>
              <a:t>HTML+</a:t>
            </a:r>
            <a:endParaRPr lang="en-US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cxnSp>
        <p:nvCxnSpPr>
          <p:cNvPr id="59" name="Straight Connector 58"/>
          <p:cNvCxnSpPr>
            <a:cxnSpLocks noChangeShapeType="1"/>
            <a:endCxn id="137" idx="1"/>
          </p:cNvCxnSpPr>
          <p:nvPr/>
        </p:nvCxnSpPr>
        <p:spPr bwMode="auto">
          <a:xfrm>
            <a:off x="5023310" y="3270802"/>
            <a:ext cx="821094" cy="59705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ash"/>
            <a:round/>
            <a:headEnd/>
            <a:tailEnd type="triangle" w="lg" len="med"/>
          </a:ln>
          <a:effectLst>
            <a:outerShdw blurRad="393700" dist="50800" dir="5400000" algn="ctr" rotWithShape="0">
              <a:schemeClr val="bg1">
                <a:alpha val="42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5" name="Straight Connector 94"/>
          <p:cNvCxnSpPr>
            <a:cxnSpLocks noChangeShapeType="1"/>
          </p:cNvCxnSpPr>
          <p:nvPr/>
        </p:nvCxnSpPr>
        <p:spPr bwMode="auto">
          <a:xfrm flipV="1">
            <a:off x="4461982" y="3425779"/>
            <a:ext cx="8640" cy="243885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lg" len="med"/>
            <a:tailEnd type="triangle" w="lg" len="med"/>
          </a:ln>
          <a:effectLst>
            <a:outerShdw blurRad="393700" dist="50800" dir="5400000" algn="ctr" rotWithShape="0">
              <a:schemeClr val="bg1">
                <a:alpha val="42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3" name="Rectangle 112"/>
          <p:cNvSpPr/>
          <p:nvPr/>
        </p:nvSpPr>
        <p:spPr>
          <a:xfrm>
            <a:off x="4229446" y="3929944"/>
            <a:ext cx="601790" cy="141256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cxnSp>
        <p:nvCxnSpPr>
          <p:cNvPr id="116" name="Straight Connector 115"/>
          <p:cNvCxnSpPr>
            <a:endCxn id="113" idx="3"/>
          </p:cNvCxnSpPr>
          <p:nvPr/>
        </p:nvCxnSpPr>
        <p:spPr>
          <a:xfrm rot="5400000">
            <a:off x="4554622" y="3531884"/>
            <a:ext cx="745302" cy="192074"/>
          </a:xfrm>
          <a:prstGeom prst="bentConnector2">
            <a:avLst/>
          </a:prstGeom>
          <a:ln>
            <a:solidFill>
              <a:schemeClr val="tx1"/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/>
          <p:cNvSpPr/>
          <p:nvPr/>
        </p:nvSpPr>
        <p:spPr>
          <a:xfrm>
            <a:off x="4983623" y="1787843"/>
            <a:ext cx="1270792" cy="855663"/>
          </a:xfrm>
          <a:prstGeom prst="rect">
            <a:avLst/>
          </a:prstGeom>
          <a:solidFill>
            <a:srgbClr val="FF66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/>
          <a:lstStyle/>
          <a:p>
            <a:pPr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Open Sans Light" charset="0"/>
                <a:ea typeface="Open Sans Light" charset="0"/>
                <a:cs typeface="Open Sans Light" charset="0"/>
              </a:rPr>
              <a:t>acct/acct.github.io</a:t>
            </a:r>
            <a:endParaRPr lang="en-US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3643063" y="2065146"/>
            <a:ext cx="1122067" cy="578360"/>
          </a:xfrm>
          <a:prstGeom prst="rect">
            <a:avLst/>
          </a:prstGeom>
          <a:solidFill>
            <a:srgbClr val="FF66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t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Open Sans Light" charset="0"/>
                <a:ea typeface="Open Sans Light" charset="0"/>
                <a:cs typeface="Open Sans Light" charset="0"/>
              </a:rPr>
              <a:t>gh-pages br.</a:t>
            </a:r>
          </a:p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694676" y="2365451"/>
            <a:ext cx="1015370" cy="22006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Open Sans Light" charset="0"/>
                <a:ea typeface="Open Sans Light" charset="0"/>
                <a:cs typeface="Open Sans Light" charset="0"/>
              </a:rPr>
              <a:t>markdown</a:t>
            </a:r>
            <a:endParaRPr lang="en-US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cxnSp>
        <p:nvCxnSpPr>
          <p:cNvPr id="115" name="Straight Connector 114"/>
          <p:cNvCxnSpPr>
            <a:cxnSpLocks noChangeShapeType="1"/>
            <a:stCxn id="103" idx="0"/>
          </p:cNvCxnSpPr>
          <p:nvPr/>
        </p:nvCxnSpPr>
        <p:spPr bwMode="auto">
          <a:xfrm flipH="1" flipV="1">
            <a:off x="4556587" y="1546621"/>
            <a:ext cx="1062432" cy="241222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lg" len="med"/>
            <a:tailEnd type="none" w="lg" len="med"/>
          </a:ln>
          <a:effectLst>
            <a:outerShdw blurRad="393700" dist="50800" dir="5400000" algn="ctr" rotWithShape="0">
              <a:schemeClr val="bg1">
                <a:alpha val="42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" name="Rectangle 38"/>
          <p:cNvSpPr/>
          <p:nvPr/>
        </p:nvSpPr>
        <p:spPr>
          <a:xfrm>
            <a:off x="5106533" y="2365451"/>
            <a:ext cx="1016000" cy="221547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Open Sans Light" charset="0"/>
                <a:ea typeface="Open Sans Light" charset="0"/>
                <a:cs typeface="Open Sans Light" charset="0"/>
              </a:rPr>
              <a:t>markdown</a:t>
            </a:r>
            <a:endParaRPr lang="en-US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117" name="TextBox 116"/>
          <p:cNvSpPr txBox="1">
            <a:spLocks noChangeArrowheads="1"/>
          </p:cNvSpPr>
          <p:nvPr/>
        </p:nvSpPr>
        <p:spPr bwMode="auto">
          <a:xfrm>
            <a:off x="7753522" y="4154905"/>
            <a:ext cx="44187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Open Sans" charset="0"/>
                <a:cs typeface="Open Sans" charset="0"/>
              </a:rPr>
              <a:t>FTP</a:t>
            </a:r>
            <a:endParaRPr lang="en-US" sz="1200" dirty="0">
              <a:latin typeface="Open Sans" charset="0"/>
              <a:cs typeface="Open Sans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4043577" y="2768664"/>
            <a:ext cx="1012142" cy="665199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Open Sans Light" charset="0"/>
                <a:ea typeface="Open Sans Light" charset="0"/>
                <a:cs typeface="Open Sans Light" charset="0"/>
              </a:rPr>
              <a:t>Jekyll+ Kramdown</a:t>
            </a:r>
            <a:br>
              <a:rPr lang="en-US" dirty="0" smtClean="0">
                <a:latin typeface="Open Sans Light" charset="0"/>
                <a:ea typeface="Open Sans Light" charset="0"/>
                <a:cs typeface="Open Sans Light" charset="0"/>
              </a:rPr>
            </a:br>
            <a:r>
              <a:rPr lang="en-US" dirty="0" smtClean="0">
                <a:latin typeface="Open Sans Light" charset="0"/>
                <a:ea typeface="Open Sans Light" charset="0"/>
                <a:cs typeface="Open Sans Light" charset="0"/>
              </a:rPr>
              <a:t>Liquid</a:t>
            </a:r>
            <a:endParaRPr lang="en-US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cxnSp>
        <p:nvCxnSpPr>
          <p:cNvPr id="70" name="Straight Connector 69"/>
          <p:cNvCxnSpPr>
            <a:cxnSpLocks noChangeShapeType="1"/>
          </p:cNvCxnSpPr>
          <p:nvPr/>
        </p:nvCxnSpPr>
        <p:spPr bwMode="auto">
          <a:xfrm flipH="1">
            <a:off x="5023310" y="2632100"/>
            <a:ext cx="228373" cy="100316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 type="none" w="lg" len="med"/>
            <a:tailEnd type="triangle" w="lg" len="med"/>
          </a:ln>
          <a:effectLst>
            <a:outerShdw blurRad="393700" dist="50800" dir="5400000" algn="ctr" rotWithShape="0">
              <a:schemeClr val="bg1">
                <a:alpha val="42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" name="Rectangle 2"/>
          <p:cNvSpPr/>
          <p:nvPr/>
        </p:nvSpPr>
        <p:spPr>
          <a:xfrm>
            <a:off x="742965" y="4421503"/>
            <a:ext cx="192120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https://goo.gl/12C1BF</a:t>
            </a:r>
          </a:p>
        </p:txBody>
      </p:sp>
    </p:spTree>
    <p:extLst>
      <p:ext uri="{BB962C8B-B14F-4D97-AF65-F5344CB8AC3E}">
        <p14:creationId xmlns:p14="http://schemas.microsoft.com/office/powerpoint/2010/main" val="60174801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 nodeType="clickPar">
                      <p:stCondLst>
                        <p:cond delay="indefinite"/>
                      </p:stCondLst>
                      <p:childTnLst>
                        <p:par>
                          <p:cTn id="2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 animBg="1"/>
      <p:bldP spid="68" grpId="0" animBg="1"/>
      <p:bldP spid="48" grpId="0" animBg="1"/>
      <p:bldP spid="122" grpId="0" animBg="1"/>
      <p:bldP spid="79" grpId="0" animBg="1"/>
      <p:bldP spid="129" grpId="0" animBg="1"/>
      <p:bldP spid="33" grpId="0" animBg="1"/>
      <p:bldP spid="34" grpId="0" animBg="1"/>
      <p:bldP spid="36" grpId="0" animBg="1"/>
      <p:bldP spid="40" grpId="0" animBg="1"/>
      <p:bldP spid="41" grpId="0" animBg="1"/>
      <p:bldP spid="44" grpId="0" animBg="1"/>
      <p:bldP spid="90" grpId="0" animBg="1"/>
      <p:bldP spid="92" grpId="0" animBg="1"/>
      <p:bldP spid="97" grpId="0" animBg="1"/>
      <p:bldP spid="80" grpId="0" animBg="1"/>
      <p:bldP spid="121" grpId="0" animBg="1"/>
      <p:bldP spid="47" grpId="0"/>
      <p:bldP spid="149" grpId="0" animBg="1"/>
      <p:bldP spid="50" grpId="0" animBg="1"/>
      <p:bldP spid="54" grpId="0" animBg="1"/>
      <p:bldP spid="58" grpId="0" animBg="1"/>
      <p:bldP spid="57" grpId="0" animBg="1"/>
      <p:bldP spid="75" grpId="0" animBg="1"/>
      <p:bldP spid="82" grpId="0" animBg="1"/>
      <p:bldP spid="106" grpId="0" animBg="1"/>
      <p:bldP spid="67" grpId="0" animBg="1"/>
      <p:bldP spid="72" grpId="0" animBg="1"/>
      <p:bldP spid="94" grpId="0"/>
      <p:bldP spid="94" grpId="1"/>
      <p:bldP spid="156" grpId="0"/>
      <p:bldP spid="76" grpId="0" animBg="1"/>
      <p:bldP spid="88" grpId="0" animBg="1"/>
      <p:bldP spid="99" grpId="0" animBg="1"/>
      <p:bldP spid="85" grpId="0" animBg="1"/>
      <p:bldP spid="81" grpId="0" animBg="1"/>
      <p:bldP spid="86" grpId="0"/>
      <p:bldP spid="87" grpId="0"/>
      <p:bldP spid="208" grpId="0" animBg="1"/>
      <p:bldP spid="49" grpId="0"/>
      <p:bldP spid="102" grpId="0"/>
      <p:bldP spid="9" grpId="0"/>
      <p:bldP spid="109" grpId="0"/>
      <p:bldP spid="134" grpId="0" animBg="1"/>
      <p:bldP spid="137" grpId="0" animBg="1"/>
      <p:bldP spid="113" grpId="0" animBg="1"/>
      <p:bldP spid="103" grpId="0" animBg="1"/>
      <p:bldP spid="62" grpId="0" animBg="1"/>
      <p:bldP spid="45" grpId="0" animBg="1"/>
      <p:bldP spid="39" grpId="0" animBg="1"/>
      <p:bldP spid="117" grpId="0"/>
      <p:bldP spid="6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 bwMode="auto">
          <a:xfrm>
            <a:off x="2143616" y="3394512"/>
            <a:ext cx="6400800" cy="1143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defTabSz="6858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None/>
              <a:defRPr sz="2100" kern="1200">
                <a:solidFill>
                  <a:schemeClr val="tx1">
                    <a:tint val="75000"/>
                  </a:schemeClr>
                </a:solidFill>
                <a:latin typeface="Open Sans" charset="0"/>
                <a:ea typeface="ＭＳ Ｐゴシック" charset="0"/>
                <a:cs typeface="Open Sans" charset="0"/>
              </a:defRPr>
            </a:lvl1pPr>
            <a:lvl2pPr marL="343403" indent="0" algn="ctr" defTabSz="6858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None/>
              <a:defRPr kern="1200">
                <a:solidFill>
                  <a:schemeClr val="tx1">
                    <a:tint val="75000"/>
                  </a:schemeClr>
                </a:solidFill>
                <a:latin typeface="Open Sans" charset="0"/>
                <a:ea typeface="Open Sans" charset="0"/>
                <a:cs typeface="Open Sans" charset="0"/>
              </a:defRPr>
            </a:lvl2pPr>
            <a:lvl3pPr marL="686806" indent="0" algn="ctr" defTabSz="6858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Open Sans" charset="0"/>
                <a:ea typeface="Open Sans" charset="0"/>
                <a:cs typeface="Open Sans" charset="0"/>
              </a:defRPr>
            </a:lvl3pPr>
            <a:lvl4pPr marL="1030209" indent="0" algn="ctr" defTabSz="6858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Open Sans" charset="0"/>
                <a:ea typeface="Open Sans" charset="0"/>
                <a:cs typeface="Open Sans" charset="0"/>
              </a:defRPr>
            </a:lvl4pPr>
            <a:lvl5pPr marL="1373612" indent="0" algn="ctr" defTabSz="6858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Open Sans" charset="0"/>
                <a:ea typeface="Open Sans" charset="0"/>
                <a:cs typeface="Open Sans" charset="0"/>
              </a:defRPr>
            </a:lvl5pPr>
            <a:lvl6pPr marL="1717015" indent="0" algn="ctr" defTabSz="68680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60418" indent="0" algn="ctr" defTabSz="68680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3820" indent="0" algn="ctr" defTabSz="68680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7223" indent="0" algn="ctr" defTabSz="68680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by @WilsonMar</a:t>
            </a:r>
          </a:p>
          <a:p>
            <a:pPr algn="r"/>
            <a:r>
              <a:rPr lang="en-US" dirty="0" smtClean="0"/>
              <a:t>Skype: wilsonmar4</a:t>
            </a:r>
          </a:p>
          <a:p>
            <a:pPr algn="r"/>
            <a:r>
              <a:rPr lang="en-US" dirty="0" smtClean="0"/>
              <a:t>https://wilsonmar.github.io</a:t>
            </a:r>
            <a:endParaRPr lang="en-US" dirty="0"/>
          </a:p>
        </p:txBody>
      </p:sp>
      <p:pic>
        <p:nvPicPr>
          <p:cNvPr id="5" name="Picture 4" descr="wilsonmar_2009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441" y="2659761"/>
            <a:ext cx="1724877" cy="172487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571729" y="2493105"/>
            <a:ext cx="1846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1218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>
          <a:xfrm rot="16200000">
            <a:off x="-2082799" y="2305050"/>
            <a:ext cx="4737100" cy="460375"/>
          </a:xfrm>
        </p:spPr>
        <p:txBody>
          <a:bodyPr/>
          <a:lstStyle/>
          <a:p>
            <a:r>
              <a:rPr lang="en-US" dirty="0" smtClean="0">
                <a:latin typeface="Open Sans" charset="0"/>
                <a:ea typeface="ＭＳ Ｐゴシック" charset="0"/>
                <a:cs typeface="Open Sans" charset="0"/>
              </a:rPr>
              <a:t>Learning techniques</a:t>
            </a:r>
            <a:endParaRPr lang="en-US" dirty="0">
              <a:latin typeface="Open Sans" charset="0"/>
              <a:ea typeface="ＭＳ Ｐゴシック" charset="0"/>
              <a:cs typeface="Open Sans" charset="0"/>
            </a:endParaRPr>
          </a:p>
        </p:txBody>
      </p:sp>
      <p:sp>
        <p:nvSpPr>
          <p:cNvPr id="8194" name="Content Placeholder 1"/>
          <p:cNvSpPr>
            <a:spLocks noGrp="1"/>
          </p:cNvSpPr>
          <p:nvPr>
            <p:ph idx="1"/>
          </p:nvPr>
        </p:nvSpPr>
        <p:spPr>
          <a:xfrm>
            <a:off x="2034286" y="306706"/>
            <a:ext cx="6939166" cy="3394075"/>
          </a:xfrm>
        </p:spPr>
        <p:txBody>
          <a:bodyPr/>
          <a:lstStyle/>
          <a:p>
            <a:pPr marL="457200" indent="-457200">
              <a:buFont typeface="Helvetica" charset="0"/>
              <a:buAutoNum type="arabicPeriod"/>
            </a:pPr>
            <a:r>
              <a:rPr lang="en-US" sz="2400" dirty="0" smtClean="0">
                <a:ea typeface="ＭＳ Ｐゴシック" charset="0"/>
              </a:rPr>
              <a:t>Why</a:t>
            </a:r>
            <a:endParaRPr lang="en-US" sz="2400" dirty="0">
              <a:ea typeface="ＭＳ Ｐゴシック" charset="0"/>
            </a:endParaRPr>
          </a:p>
          <a:p>
            <a:pPr marL="457200" indent="-457200">
              <a:buFont typeface="Helvetica" charset="0"/>
              <a:buAutoNum type="arabicPeriod"/>
            </a:pPr>
            <a:r>
              <a:rPr lang="en-US" sz="2400" dirty="0" smtClean="0">
                <a:ea typeface="ＭＳ Ｐゴシック" charset="0"/>
              </a:rPr>
              <a:t>Visual cheat sheets</a:t>
            </a:r>
          </a:p>
          <a:p>
            <a:pPr marL="457200" indent="-457200">
              <a:buFont typeface="Helvetica" charset="0"/>
              <a:buAutoNum type="arabicPeriod"/>
            </a:pPr>
            <a:r>
              <a:rPr lang="en-US" sz="2400" dirty="0" smtClean="0">
                <a:ea typeface="ＭＳ Ｐゴシック" charset="0"/>
              </a:rPr>
              <a:t>Videos animating diagrams</a:t>
            </a:r>
            <a:endParaRPr lang="en-US" sz="2400" dirty="0">
              <a:ea typeface="ＭＳ Ｐゴシック" charset="0"/>
            </a:endParaRPr>
          </a:p>
          <a:p>
            <a:pPr marL="457200" indent="-457200">
              <a:buFont typeface="Helvetica" charset="0"/>
              <a:buAutoNum type="arabicPeriod"/>
            </a:pPr>
            <a:r>
              <a:rPr lang="en-US" sz="2400" dirty="0">
                <a:ea typeface="ＭＳ Ｐゴシック" charset="0"/>
              </a:rPr>
              <a:t>Step-by-step </a:t>
            </a:r>
            <a:r>
              <a:rPr lang="en-US" sz="2400" dirty="0" smtClean="0">
                <a:ea typeface="ＭＳ Ｐゴシック" charset="0"/>
              </a:rPr>
              <a:t>commentary book</a:t>
            </a:r>
            <a:endParaRPr lang="en-US" sz="2400" dirty="0">
              <a:ea typeface="ＭＳ Ｐゴシック" charset="0"/>
            </a:endParaRPr>
          </a:p>
          <a:p>
            <a:pPr marL="457200" indent="-457200">
              <a:buFont typeface="Helvetica" charset="0"/>
              <a:buAutoNum type="arabicPeriod"/>
            </a:pPr>
            <a:r>
              <a:rPr lang="en-US" sz="2400" dirty="0" smtClean="0">
                <a:ea typeface="ＭＳ Ｐゴシック" charset="0"/>
              </a:rPr>
              <a:t>Scripts of commands in sequence</a:t>
            </a:r>
          </a:p>
          <a:p>
            <a:pPr marL="457200" indent="-457200">
              <a:buFont typeface="Helvetica" charset="0"/>
              <a:buAutoNum type="arabicPeriod"/>
            </a:pPr>
            <a:r>
              <a:rPr lang="en-US" sz="2400" dirty="0" smtClean="0">
                <a:ea typeface="ＭＳ Ｐゴシック" charset="0"/>
              </a:rPr>
              <a:t>Quizzes</a:t>
            </a:r>
          </a:p>
          <a:p>
            <a:pPr marL="457200" indent="-457200">
              <a:buFont typeface="Helvetica" charset="0"/>
              <a:buAutoNum type="arabicPeriod"/>
            </a:pPr>
            <a:r>
              <a:rPr lang="en-US" sz="2400" dirty="0" smtClean="0">
                <a:ea typeface="ＭＳ Ｐゴシック" charset="0"/>
              </a:rPr>
              <a:t>Social sites and references</a:t>
            </a:r>
            <a:endParaRPr lang="en-US" sz="2400" dirty="0">
              <a:ea typeface="ＭＳ Ｐゴシック" charset="0"/>
            </a:endParaRPr>
          </a:p>
        </p:txBody>
      </p: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 rot="16200000">
            <a:off x="-2082799" y="2305050"/>
            <a:ext cx="4737100" cy="460375"/>
          </a:xfrm>
        </p:spPr>
        <p:txBody>
          <a:bodyPr/>
          <a:lstStyle/>
          <a:p>
            <a:r>
              <a:rPr lang="en-US" dirty="0" smtClean="0">
                <a:latin typeface="Open Sans" charset="0"/>
                <a:ea typeface="ＭＳ Ｐゴシック" charset="0"/>
                <a:cs typeface="Open Sans" charset="0"/>
              </a:rPr>
              <a:t>Java tools popularity</a:t>
            </a:r>
            <a:endParaRPr lang="en-US" dirty="0">
              <a:latin typeface="Open Sans" charset="0"/>
              <a:ea typeface="ＭＳ Ｐゴシック" charset="0"/>
              <a:cs typeface="Open Sans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64131" y="4711275"/>
            <a:ext cx="789151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800" dirty="0"/>
              <a:t>http://zeroturnaround.com/rebellabs/java-tools-and-technologies-landscape-for-2014/</a:t>
            </a:r>
          </a:p>
        </p:txBody>
      </p:sp>
      <p:pic>
        <p:nvPicPr>
          <p:cNvPr id="4" name="Picture 3" descr="java dev servey tool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131" y="385170"/>
            <a:ext cx="7756452" cy="4326105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813750" y="2937520"/>
            <a:ext cx="2828812" cy="1541629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866552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GitHub user statistics</a:t>
            </a:r>
            <a:endParaRPr lang="en-US" dirty="0"/>
          </a:p>
        </p:txBody>
      </p:sp>
      <p:pic>
        <p:nvPicPr>
          <p:cNvPr id="4" name="Content Placeholder 3" descr="Screen Shot 2016-09-05 at 2.45.37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62" b="9362"/>
          <a:stretch>
            <a:fillRect/>
          </a:stretch>
        </p:blipFill>
        <p:spPr>
          <a:xfrm>
            <a:off x="934370" y="166255"/>
            <a:ext cx="8146762" cy="3394075"/>
          </a:xfrm>
        </p:spPr>
      </p:pic>
      <p:sp>
        <p:nvSpPr>
          <p:cNvPr id="5" name="Rectangle 4"/>
          <p:cNvSpPr/>
          <p:nvPr/>
        </p:nvSpPr>
        <p:spPr>
          <a:xfrm>
            <a:off x="934370" y="376318"/>
            <a:ext cx="2369865" cy="8937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err="1" smtClean="0"/>
          </a:p>
        </p:txBody>
      </p:sp>
      <p:sp>
        <p:nvSpPr>
          <p:cNvPr id="3" name="Oval Callout 2"/>
          <p:cNvSpPr/>
          <p:nvPr/>
        </p:nvSpPr>
        <p:spPr>
          <a:xfrm>
            <a:off x="1175218" y="482157"/>
            <a:ext cx="1611626" cy="611518"/>
          </a:xfrm>
          <a:prstGeom prst="wedgeEllipseCallout">
            <a:avLst>
              <a:gd name="adj1" fmla="val 41520"/>
              <a:gd name="adj2" fmla="val 79481"/>
            </a:avLst>
          </a:prstGeom>
          <a:solidFill>
            <a:srgbClr val="FF66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Open Sans Light"/>
                <a:cs typeface="Open Sans Light"/>
              </a:rPr>
              <a:t>newbie?</a:t>
            </a:r>
          </a:p>
        </p:txBody>
      </p:sp>
      <p:sp>
        <p:nvSpPr>
          <p:cNvPr id="6" name="Oval Callout 5"/>
          <p:cNvSpPr/>
          <p:nvPr/>
        </p:nvSpPr>
        <p:spPr>
          <a:xfrm>
            <a:off x="934370" y="2491192"/>
            <a:ext cx="1734885" cy="611518"/>
          </a:xfrm>
          <a:prstGeom prst="wedgeEllipseCallout">
            <a:avLst>
              <a:gd name="adj1" fmla="val -8612"/>
              <a:gd name="adj2" fmla="val -76288"/>
            </a:avLst>
          </a:prstGeom>
          <a:solidFill>
            <a:srgbClr val="FF66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Open Sans Light"/>
                <a:cs typeface="Open Sans Light"/>
              </a:rPr>
              <a:t>popular?</a:t>
            </a:r>
          </a:p>
        </p:txBody>
      </p:sp>
      <p:sp>
        <p:nvSpPr>
          <p:cNvPr id="7" name="Oval Callout 6"/>
          <p:cNvSpPr/>
          <p:nvPr/>
        </p:nvSpPr>
        <p:spPr>
          <a:xfrm>
            <a:off x="5667770" y="2280469"/>
            <a:ext cx="2034286" cy="611518"/>
          </a:xfrm>
          <a:prstGeom prst="wedgeEllipseCallout">
            <a:avLst>
              <a:gd name="adj1" fmla="val 19471"/>
              <a:gd name="adj2" fmla="val -99365"/>
            </a:avLst>
          </a:prstGeom>
          <a:solidFill>
            <a:srgbClr val="FF66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Open Sans Light"/>
                <a:cs typeface="Open Sans Light"/>
              </a:rPr>
              <a:t>tenacious?</a:t>
            </a:r>
          </a:p>
        </p:txBody>
      </p:sp>
      <p:sp>
        <p:nvSpPr>
          <p:cNvPr id="8" name="Oval Callout 7"/>
          <p:cNvSpPr/>
          <p:nvPr/>
        </p:nvSpPr>
        <p:spPr>
          <a:xfrm>
            <a:off x="2875035" y="2515668"/>
            <a:ext cx="2034286" cy="611518"/>
          </a:xfrm>
          <a:prstGeom prst="wedgeEllipseCallout">
            <a:avLst>
              <a:gd name="adj1" fmla="val -66078"/>
              <a:gd name="adj2" fmla="val -89750"/>
            </a:avLst>
          </a:prstGeom>
          <a:solidFill>
            <a:srgbClr val="FF66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Open Sans Light"/>
                <a:cs typeface="Open Sans Light"/>
              </a:rPr>
              <a:t>respected?</a:t>
            </a:r>
          </a:p>
        </p:txBody>
      </p:sp>
    </p:spTree>
    <p:extLst>
      <p:ext uri="{BB962C8B-B14F-4D97-AF65-F5344CB8AC3E}">
        <p14:creationId xmlns:p14="http://schemas.microsoft.com/office/powerpoint/2010/main" val="25745759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>
          <a:xfrm rot="16200000">
            <a:off x="-2082799" y="2305050"/>
            <a:ext cx="4737100" cy="460375"/>
          </a:xfrm>
        </p:spPr>
        <p:txBody>
          <a:bodyPr/>
          <a:lstStyle/>
          <a:p>
            <a:r>
              <a:rPr lang="en-US">
                <a:latin typeface="Open Sans" charset="0"/>
                <a:ea typeface="ＭＳ Ｐゴシック" charset="0"/>
                <a:cs typeface="Open Sans" charset="0"/>
              </a:rPr>
              <a:t>GitHub Enterprise</a:t>
            </a:r>
          </a:p>
        </p:txBody>
      </p:sp>
      <p:sp>
        <p:nvSpPr>
          <p:cNvPr id="18434" name="Content Placeholder 2"/>
          <p:cNvSpPr>
            <a:spLocks noGrp="1"/>
          </p:cNvSpPr>
          <p:nvPr>
            <p:ph idx="1"/>
          </p:nvPr>
        </p:nvSpPr>
        <p:spPr>
          <a:xfrm>
            <a:off x="1067504" y="331327"/>
            <a:ext cx="8147050" cy="3394075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r>
              <a:rPr lang="en-US" dirty="0">
                <a:ea typeface="ＭＳ Ｐゴシック" charset="0"/>
                <a:hlinkClick r:id="rId3"/>
              </a:rPr>
              <a:t>https://enterprise.github.com/home</a:t>
            </a:r>
            <a:endParaRPr lang="en-US" dirty="0">
              <a:ea typeface="ＭＳ Ｐゴシック" charset="0"/>
            </a:endParaRPr>
          </a:p>
          <a:p>
            <a:pPr marL="0" indent="0"/>
            <a:endParaRPr lang="en-US" dirty="0">
              <a:ea typeface="ＭＳ Ｐゴシック" charset="0"/>
            </a:endParaRPr>
          </a:p>
          <a:p>
            <a:pPr marL="0" indent="0">
              <a:buFont typeface="Wingdings" charset="0"/>
              <a:buChar char=""/>
            </a:pPr>
            <a:r>
              <a:rPr lang="en-US" dirty="0">
                <a:ea typeface="ＭＳ Ｐゴシック" charset="0"/>
              </a:rPr>
              <a:t> Launched 2011 for private repos</a:t>
            </a:r>
          </a:p>
          <a:p>
            <a:pPr marL="0" indent="0">
              <a:buFont typeface="Wingdings" charset="0"/>
              <a:buChar char=""/>
            </a:pPr>
            <a:r>
              <a:rPr lang="en-US" dirty="0">
                <a:ea typeface="ＭＳ Ｐゴシック" charset="0"/>
              </a:rPr>
              <a:t> $250/user/year (less under SAP license)</a:t>
            </a:r>
          </a:p>
          <a:p>
            <a:pPr marL="0" indent="0">
              <a:buFont typeface="Wingdings" charset="0"/>
              <a:buChar char=""/>
            </a:pPr>
            <a:r>
              <a:rPr lang="en-US" dirty="0">
                <a:ea typeface="ＭＳ Ｐゴシック" charset="0"/>
              </a:rPr>
              <a:t> 24/7 support</a:t>
            </a:r>
          </a:p>
          <a:p>
            <a:pPr marL="0" indent="0">
              <a:buFont typeface="Wingdings" charset="0"/>
              <a:buChar char=""/>
            </a:pPr>
            <a:r>
              <a:rPr lang="en-US" dirty="0">
                <a:ea typeface="ＭＳ Ｐゴシック" charset="0"/>
              </a:rPr>
              <a:t> On-premises OVF under VMware</a:t>
            </a:r>
          </a:p>
          <a:p>
            <a:pPr marL="0" indent="0">
              <a:buFont typeface="Wingdings" charset="0"/>
              <a:buChar char=""/>
            </a:pPr>
            <a:r>
              <a:rPr lang="en-US" dirty="0">
                <a:ea typeface="ＭＳ Ｐゴシック" charset="0"/>
              </a:rPr>
              <a:t> </a:t>
            </a:r>
          </a:p>
          <a:p>
            <a:pPr marL="0" indent="0">
              <a:buFont typeface="Wingdings" charset="0"/>
              <a:buChar char=""/>
            </a:pPr>
            <a:r>
              <a:rPr lang="en-US" dirty="0">
                <a:ea typeface="ＭＳ Ｐゴシック" charset="0"/>
              </a:rPr>
              <a:t> LDAP/AD integration</a:t>
            </a:r>
          </a:p>
          <a:p>
            <a:pPr marL="0" indent="0">
              <a:buFont typeface="Wingdings" charset="0"/>
              <a:buChar char=""/>
            </a:pPr>
            <a:r>
              <a:rPr lang="en-US" dirty="0">
                <a:ea typeface="ＭＳ Ｐゴシック" charset="0"/>
              </a:rPr>
              <a:t> Code review features</a:t>
            </a:r>
          </a:p>
          <a:p>
            <a:pPr marL="0" indent="0">
              <a:buFont typeface="Wingdings" charset="0"/>
              <a:buChar char=""/>
            </a:pPr>
            <a:endParaRPr lang="en-US" dirty="0">
              <a:ea typeface="ＭＳ Ｐゴシック" charset="0"/>
            </a:endParaRPr>
          </a:p>
        </p:txBody>
      </p: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>
          <a:xfrm rot="16200000">
            <a:off x="-2082799" y="2305050"/>
            <a:ext cx="4737100" cy="460375"/>
          </a:xfrm>
        </p:spPr>
        <p:txBody>
          <a:bodyPr/>
          <a:lstStyle/>
          <a:p>
            <a:r>
              <a:rPr lang="en-US">
                <a:latin typeface="Open Sans" charset="0"/>
                <a:ea typeface="ＭＳ Ｐゴシック" charset="0"/>
                <a:cs typeface="Open Sans" charset="0"/>
              </a:rPr>
              <a:t>GitLab Enterprise vs. </a:t>
            </a:r>
            <a:br>
              <a:rPr lang="en-US">
                <a:latin typeface="Open Sans" charset="0"/>
                <a:ea typeface="ＭＳ Ｐゴシック" charset="0"/>
                <a:cs typeface="Open Sans" charset="0"/>
              </a:rPr>
            </a:br>
            <a:r>
              <a:rPr lang="en-US">
                <a:latin typeface="Open Sans" charset="0"/>
                <a:ea typeface="ＭＳ Ｐゴシック" charset="0"/>
                <a:cs typeface="Open Sans" charset="0"/>
              </a:rPr>
              <a:t>GitHub Enterprise</a:t>
            </a:r>
          </a:p>
        </p:txBody>
      </p:sp>
      <p:sp>
        <p:nvSpPr>
          <p:cNvPr id="19458" name="Content Placeholder 2"/>
          <p:cNvSpPr>
            <a:spLocks noGrp="1"/>
          </p:cNvSpPr>
          <p:nvPr>
            <p:ph idx="1"/>
          </p:nvPr>
        </p:nvSpPr>
        <p:spPr>
          <a:xfrm>
            <a:off x="1067504" y="332567"/>
            <a:ext cx="8147050" cy="3394075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r>
              <a:rPr lang="en-US" dirty="0" smtClean="0">
                <a:ea typeface="ＭＳ Ｐゴシック" charset="0"/>
                <a:hlinkClick r:id="rId3"/>
              </a:rPr>
              <a:t>https://about.gitlab.com</a:t>
            </a:r>
            <a:r>
              <a:rPr lang="en-US" dirty="0" smtClean="0">
                <a:ea typeface="ＭＳ Ｐゴシック" charset="0"/>
              </a:rPr>
              <a:t> </a:t>
            </a:r>
          </a:p>
          <a:p>
            <a:pPr marL="0" indent="0">
              <a:buFont typeface="Arial" charset="0"/>
              <a:buNone/>
            </a:pPr>
            <a:endParaRPr lang="en-US" dirty="0">
              <a:ea typeface="ＭＳ Ｐゴシック" charset="0"/>
            </a:endParaRPr>
          </a:p>
          <a:p>
            <a:pPr marL="0" indent="0">
              <a:buFont typeface="Wingdings" charset="0"/>
              <a:buChar char=""/>
            </a:pPr>
            <a:r>
              <a:rPr lang="en-US" dirty="0">
                <a:ea typeface="ＭＳ Ｐゴシック" charset="0"/>
              </a:rPr>
              <a:t> _</a:t>
            </a:r>
          </a:p>
          <a:p>
            <a:pPr marL="0" indent="0">
              <a:buFont typeface="Wingdings" charset="0"/>
              <a:buChar char=""/>
            </a:pPr>
            <a:r>
              <a:rPr lang="en-US" dirty="0">
                <a:ea typeface="ＭＳ Ｐゴシック" charset="0"/>
              </a:rPr>
              <a:t> $149/user/year (unlimited private repos)</a:t>
            </a:r>
          </a:p>
          <a:p>
            <a:pPr marL="0" indent="0">
              <a:buFont typeface="Wingdings" charset="0"/>
              <a:buChar char=""/>
            </a:pPr>
            <a:r>
              <a:rPr lang="en-US" dirty="0">
                <a:ea typeface="ＭＳ Ｐゴシック" charset="0"/>
              </a:rPr>
              <a:t> 24/7 support</a:t>
            </a:r>
          </a:p>
          <a:p>
            <a:pPr marL="0" indent="0">
              <a:buFont typeface="Wingdings" charset="0"/>
              <a:buChar char=""/>
            </a:pPr>
            <a:r>
              <a:rPr lang="en-US" dirty="0">
                <a:ea typeface="ＭＳ Ｐゴシック" charset="0"/>
              </a:rPr>
              <a:t> On-premises on metal (not VMs), clustered</a:t>
            </a:r>
          </a:p>
          <a:p>
            <a:pPr marL="0" indent="0">
              <a:buFont typeface="Wingdings" charset="0"/>
              <a:buChar char=""/>
            </a:pPr>
            <a:r>
              <a:rPr lang="en-US" dirty="0">
                <a:ea typeface="ＭＳ Ｐゴシック" charset="0"/>
              </a:rPr>
              <a:t> Binary files with GitLab Annex</a:t>
            </a:r>
          </a:p>
          <a:p>
            <a:pPr marL="0" indent="0">
              <a:buFont typeface="Wingdings" charset="0"/>
              <a:buChar char=""/>
            </a:pPr>
            <a:r>
              <a:rPr lang="en-US" dirty="0">
                <a:ea typeface="ＭＳ Ｐゴシック" charset="0"/>
              </a:rPr>
              <a:t> LDAP/AD integration</a:t>
            </a:r>
          </a:p>
          <a:p>
            <a:pPr marL="0" indent="0">
              <a:buFont typeface="Wingdings" charset="0"/>
              <a:buChar char=""/>
            </a:pPr>
            <a:r>
              <a:rPr lang="en-US" dirty="0">
                <a:ea typeface="ＭＳ Ｐゴシック" charset="0"/>
              </a:rPr>
              <a:t> Code review with approvals</a:t>
            </a:r>
          </a:p>
          <a:p>
            <a:pPr marL="0" indent="0">
              <a:buFont typeface="Wingdings" charset="0"/>
              <a:buChar char=""/>
            </a:pPr>
            <a:endParaRPr lang="en-US" dirty="0">
              <a:ea typeface="ＭＳ Ｐゴシック" charset="0"/>
            </a:endParaRPr>
          </a:p>
        </p:txBody>
      </p: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>
          <a:xfrm rot="16200000">
            <a:off x="-2082799" y="2305050"/>
            <a:ext cx="4737100" cy="460375"/>
          </a:xfrm>
        </p:spPr>
        <p:txBody>
          <a:bodyPr/>
          <a:lstStyle/>
          <a:p>
            <a:r>
              <a:rPr lang="en-US" dirty="0" smtClean="0">
                <a:latin typeface="Open Sans" charset="0"/>
                <a:ea typeface="ＭＳ Ｐゴシック" charset="0"/>
                <a:cs typeface="Open Sans" charset="0"/>
              </a:rPr>
              <a:t>Basic skills</a:t>
            </a:r>
            <a:endParaRPr lang="en-US" dirty="0">
              <a:latin typeface="Open Sans" charset="0"/>
              <a:ea typeface="ＭＳ Ｐゴシック" charset="0"/>
              <a:cs typeface="Open Sans" charset="0"/>
            </a:endParaRPr>
          </a:p>
        </p:txBody>
      </p:sp>
      <p:sp>
        <p:nvSpPr>
          <p:cNvPr id="8194" name="Content Placeholder 1"/>
          <p:cNvSpPr>
            <a:spLocks noGrp="1"/>
          </p:cNvSpPr>
          <p:nvPr>
            <p:ph idx="1"/>
          </p:nvPr>
        </p:nvSpPr>
        <p:spPr>
          <a:xfrm>
            <a:off x="2034286" y="306706"/>
            <a:ext cx="7168508" cy="3394075"/>
          </a:xfrm>
        </p:spPr>
        <p:txBody>
          <a:bodyPr/>
          <a:lstStyle/>
          <a:p>
            <a:pPr marL="457200" indent="-457200">
              <a:buFont typeface="Helvetica" charset="0"/>
              <a:buAutoNum type="arabicPeriod"/>
            </a:pPr>
            <a:r>
              <a:rPr lang="en-US" sz="2400" dirty="0">
                <a:ea typeface="ＭＳ Ｐゴシック" charset="0"/>
              </a:rPr>
              <a:t>Decide on GitHub</a:t>
            </a:r>
          </a:p>
          <a:p>
            <a:pPr marL="457200" indent="-457200">
              <a:buFont typeface="Helvetica" charset="0"/>
              <a:buAutoNum type="arabicPeriod"/>
            </a:pPr>
            <a:r>
              <a:rPr lang="en-US" sz="2400" dirty="0">
                <a:ea typeface="ＭＳ Ｐゴシック" charset="0"/>
              </a:rPr>
              <a:t>Enter the GitHub Ecosystem </a:t>
            </a:r>
            <a:r>
              <a:rPr lang="en-US" sz="2400" dirty="0" smtClean="0">
                <a:ea typeface="ＭＳ Ｐゴシック" charset="0"/>
              </a:rPr>
              <a:t>(famous </a:t>
            </a:r>
            <a:r>
              <a:rPr lang="en-US" sz="2400" dirty="0">
                <a:ea typeface="ＭＳ Ｐゴシック" charset="0"/>
              </a:rPr>
              <a:t>repos)</a:t>
            </a:r>
          </a:p>
          <a:p>
            <a:pPr marL="457200" indent="-457200">
              <a:buFont typeface="Helvetica" charset="0"/>
              <a:buAutoNum type="arabicPeriod"/>
            </a:pPr>
            <a:r>
              <a:rPr lang="en-US" sz="2400" dirty="0">
                <a:ea typeface="ＭＳ Ｐゴシック" charset="0"/>
              </a:rPr>
              <a:t>Code </a:t>
            </a:r>
            <a:r>
              <a:rPr lang="en-US" sz="2400" dirty="0" smtClean="0">
                <a:ea typeface="ＭＳ Ｐゴシック" charset="0"/>
              </a:rPr>
              <a:t>Markdown text</a:t>
            </a:r>
            <a:endParaRPr lang="en-US" sz="2400" dirty="0">
              <a:ea typeface="ＭＳ Ｐゴシック" charset="0"/>
            </a:endParaRPr>
          </a:p>
          <a:p>
            <a:pPr marL="457200" indent="-457200">
              <a:buFont typeface="Helvetica" charset="0"/>
              <a:buAutoNum type="arabicPeriod"/>
            </a:pPr>
            <a:r>
              <a:rPr lang="en-US" sz="2400" dirty="0" smtClean="0">
                <a:ea typeface="ＭＳ Ｐゴシック" charset="0"/>
              </a:rPr>
              <a:t>Make a one-page static website</a:t>
            </a:r>
            <a:endParaRPr lang="en-US" sz="2400" dirty="0">
              <a:ea typeface="ＭＳ Ｐゴシック" charset="0"/>
            </a:endParaRPr>
          </a:p>
          <a:p>
            <a:pPr marL="457200" indent="-457200">
              <a:buFont typeface="Helvetica" charset="0"/>
              <a:buAutoNum type="arabicPeriod"/>
            </a:pPr>
            <a:r>
              <a:rPr lang="en-US" sz="2400" dirty="0">
                <a:ea typeface="ＭＳ Ｐゴシック" charset="0"/>
              </a:rPr>
              <a:t>Install </a:t>
            </a:r>
            <a:r>
              <a:rPr lang="en-US" sz="2400" dirty="0" smtClean="0">
                <a:ea typeface="ＭＳ Ｐゴシック" charset="0"/>
              </a:rPr>
              <a:t>command </a:t>
            </a:r>
            <a:r>
              <a:rPr lang="en-US" sz="2400" dirty="0">
                <a:ea typeface="ＭＳ Ｐゴシック" charset="0"/>
              </a:rPr>
              <a:t>line client</a:t>
            </a:r>
          </a:p>
          <a:p>
            <a:pPr marL="457200" indent="-457200">
              <a:buFont typeface="Helvetica" charset="0"/>
              <a:buAutoNum type="arabicPeriod"/>
            </a:pPr>
            <a:r>
              <a:rPr lang="en-US" sz="2400" dirty="0">
                <a:ea typeface="ＭＳ Ｐゴシック" charset="0"/>
              </a:rPr>
              <a:t>Configure </a:t>
            </a:r>
            <a:r>
              <a:rPr lang="en-US" sz="2400" dirty="0" smtClean="0">
                <a:ea typeface="ＭＳ Ｐゴシック" charset="0"/>
              </a:rPr>
              <a:t>environment </a:t>
            </a:r>
            <a:r>
              <a:rPr lang="en-US" sz="2400" dirty="0">
                <a:ea typeface="ＭＳ Ｐゴシック" charset="0"/>
              </a:rPr>
              <a:t>(SSH)</a:t>
            </a:r>
          </a:p>
          <a:p>
            <a:pPr marL="457200" indent="-457200">
              <a:buFont typeface="Helvetica" charset="0"/>
              <a:buAutoNum type="arabicPeriod"/>
            </a:pPr>
            <a:r>
              <a:rPr lang="en-US" sz="2400" dirty="0">
                <a:ea typeface="ＭＳ Ｐゴシック" charset="0"/>
              </a:rPr>
              <a:t>Setup </a:t>
            </a:r>
            <a:r>
              <a:rPr lang="en-US" sz="2400" dirty="0" smtClean="0">
                <a:ea typeface="ＭＳ Ｐゴシック" charset="0"/>
              </a:rPr>
              <a:t>GUI </a:t>
            </a:r>
            <a:r>
              <a:rPr lang="en-US" sz="2400" dirty="0">
                <a:ea typeface="ＭＳ Ｐゴシック" charset="0"/>
              </a:rPr>
              <a:t>client</a:t>
            </a:r>
          </a:p>
          <a:p>
            <a:pPr marL="457200" indent="-457200">
              <a:buFont typeface="Helvetica" charset="0"/>
              <a:buAutoNum type="arabicPeriod"/>
            </a:pPr>
            <a:r>
              <a:rPr lang="en-US" sz="2400" dirty="0" smtClean="0">
                <a:ea typeface="ＭＳ Ｐゴシック" charset="0"/>
              </a:rPr>
              <a:t>Analyze a repo on GitHub</a:t>
            </a:r>
            <a:endParaRPr lang="en-US" sz="2400" dirty="0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2082203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oncurCorporateTemplate2013_Helvetica_16x9">
  <a:themeElements>
    <a:clrScheme name="Concur 2013">
      <a:dk1>
        <a:srgbClr val="000000"/>
      </a:dk1>
      <a:lt1>
        <a:srgbClr val="FFFFFF"/>
      </a:lt1>
      <a:dk2>
        <a:srgbClr val="004A7D"/>
      </a:dk2>
      <a:lt2>
        <a:srgbClr val="CBCBC4"/>
      </a:lt2>
      <a:accent1>
        <a:srgbClr val="0078C9"/>
      </a:accent1>
      <a:accent2>
        <a:srgbClr val="00A9F2"/>
      </a:accent2>
      <a:accent3>
        <a:srgbClr val="89BF42"/>
      </a:accent3>
      <a:accent4>
        <a:srgbClr val="548D3D"/>
      </a:accent4>
      <a:accent5>
        <a:srgbClr val="D25533"/>
      </a:accent5>
      <a:accent6>
        <a:srgbClr val="F4A900"/>
      </a:accent6>
      <a:hlink>
        <a:srgbClr val="898D8D"/>
      </a:hlink>
      <a:folHlink>
        <a:srgbClr val="898D8D"/>
      </a:folHlink>
    </a:clrScheme>
    <a:fontScheme name="Custom 8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solidFill>
            <a:schemeClr val="bg1"/>
          </a:solidFill>
        </a:ln>
      </a:spPr>
      <a:bodyPr rtlCol="0" anchor="ctr"/>
      <a:lstStyle>
        <a:defPPr algn="ctr">
          <a:defRPr sz="24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ConcurCorporateTemplate2013_Helvetica_16x9" id="{A09BE1D0-94B0-44B7-9420-2ECF7BB955CC}" vid="{59E5CBDF-7240-4762-BDFB-AAFD424E1AE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37289</TotalTime>
  <Words>3737</Words>
  <Application>Microsoft Macintosh PowerPoint</Application>
  <PresentationFormat>On-screen Show (16:9)</PresentationFormat>
  <Paragraphs>707</Paragraphs>
  <Slides>33</Slides>
  <Notes>28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ConcurCorporateTemplate2013_Helvetica_16x9</vt:lpstr>
      <vt:lpstr>How Testers Master Git and GitHub</vt:lpstr>
      <vt:lpstr>About Wilson Mar</vt:lpstr>
      <vt:lpstr>PowerPoint Presentation</vt:lpstr>
      <vt:lpstr>Learning techniques</vt:lpstr>
      <vt:lpstr>Java tools popularity</vt:lpstr>
      <vt:lpstr>GitHub user statistics</vt:lpstr>
      <vt:lpstr>GitHub Enterprise</vt:lpstr>
      <vt:lpstr>GitLab Enterprise vs.  GitHub Enterprise</vt:lpstr>
      <vt:lpstr>Basic skills</vt:lpstr>
      <vt:lpstr>Daily tasks</vt:lpstr>
      <vt:lpstr>Scary-ish tasks</vt:lpstr>
      <vt:lpstr>and GitHub File Handling</vt:lpstr>
      <vt:lpstr>clone options (SSH)</vt:lpstr>
      <vt:lpstr>~/.ssh/config</vt:lpstr>
      <vt:lpstr>.gitconfig</vt:lpstr>
      <vt:lpstr>Aliases in .gitconfig</vt:lpstr>
      <vt:lpstr>Commit individual hunk</vt:lpstr>
      <vt:lpstr>PowerPoint Presentation</vt:lpstr>
      <vt:lpstr>Git Flow workflow (2010)</vt:lpstr>
      <vt:lpstr>Git battle map</vt:lpstr>
      <vt:lpstr>Basic action verbs</vt:lpstr>
      <vt:lpstr>Basic workflows</vt:lpstr>
      <vt:lpstr>Git command map</vt:lpstr>
      <vt:lpstr>Lifecycle</vt:lpstr>
      <vt:lpstr>Lifecycle</vt:lpstr>
      <vt:lpstr>Commit or not?</vt:lpstr>
      <vt:lpstr>HEAD coding</vt:lpstr>
      <vt:lpstr>Feature branch</vt:lpstr>
      <vt:lpstr>Internals</vt:lpstr>
      <vt:lpstr>Agile activities</vt:lpstr>
      <vt:lpstr>Github Flavored Markdown</vt:lpstr>
      <vt:lpstr>PowerPoint Presentation</vt:lpstr>
      <vt:lpstr>PowerPoint Presentation</vt:lpstr>
    </vt:vector>
  </TitlesOfParts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Documents for this event</dc:title>
  <dc:creator>Wilson Mar</dc:creator>
  <cp:lastModifiedBy>.</cp:lastModifiedBy>
  <cp:revision>1091</cp:revision>
  <cp:lastPrinted>2016-09-09T16:57:34Z</cp:lastPrinted>
  <dcterms:created xsi:type="dcterms:W3CDTF">2016-03-09T21:14:16Z</dcterms:created>
  <dcterms:modified xsi:type="dcterms:W3CDTF">2016-09-22T16:33:36Z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lephone number">
    <vt:lpwstr>3103207878</vt:lpwstr>
  </property>
  <property fmtid="{D5CDD505-2E9C-101B-9397-08002B2CF9AE}" pid="3" name="Language">
    <vt:lpwstr>en-us</vt:lpwstr>
  </property>
</Properties>
</file>