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34" r:id="rId2"/>
    <p:sldId id="332" r:id="rId3"/>
    <p:sldId id="331" r:id="rId4"/>
    <p:sldId id="335" r:id="rId5"/>
    <p:sldId id="330" r:id="rId6"/>
    <p:sldId id="333" r:id="rId7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99" d="100"/>
          <a:sy n="99" d="100"/>
        </p:scale>
        <p:origin x="-1232" y="-4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7/14/16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s/" TargetMode="External"/><Relationship Id="rId4" Type="http://schemas.openxmlformats.org/officeDocument/2006/relationships/hyperlink" Target="https://azure.microsoft.com/en-us/services/container-service/" TargetMode="External"/><Relationship Id="rId5" Type="http://schemas.openxmlformats.org/officeDocument/2006/relationships/hyperlink" Target="https://aws.amazon.com/ecr/" TargetMode="External"/><Relationship Id="rId6" Type="http://schemas.openxmlformats.org/officeDocument/2006/relationships/hyperlink" Target="https://cloud.google.com/container-registry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r/" TargetMode="External"/><Relationship Id="rId4" Type="http://schemas.openxmlformats.org/officeDocument/2006/relationships/hyperlink" Target="https://cloud.google.com/container-registry/" TargetMode="External"/><Relationship Id="rId5" Type="http://schemas.openxmlformats.org/officeDocument/2006/relationships/hyperlink" Target="https://azure.microsoft.com/en-us/services/container-servic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ec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8454" y="631073"/>
            <a:ext cx="8146762" cy="344781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make the complex problem of </a:t>
            </a:r>
            <a:b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building, testing &amp; deploying</a:t>
            </a:r>
            <a:b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software</a:t>
            </a:r>
          </a:p>
          <a:p>
            <a:pPr marL="0" indent="0" algn="ctr">
              <a:buNone/>
            </a:pPr>
            <a:endParaRPr lang="en-US" sz="3600" dirty="0">
              <a:solidFill>
                <a:schemeClr val="bg1"/>
              </a:solidFill>
              <a:latin typeface="Open Sans Light"/>
              <a:cs typeface="Open Sans Light"/>
            </a:endParaRPr>
          </a:p>
          <a:p>
            <a:pPr marL="0" indent="0" algn="ctr">
              <a:buNone/>
            </a:pPr>
            <a:r>
              <a:rPr lang="en-US" sz="7200" dirty="0" smtClean="0">
                <a:solidFill>
                  <a:schemeClr val="bg1"/>
                </a:solidFill>
                <a:latin typeface="Open Sans Light"/>
                <a:cs typeface="Open Sans Light"/>
              </a:rPr>
              <a:t>frictionless</a:t>
            </a:r>
          </a:p>
        </p:txBody>
      </p:sp>
    </p:spTree>
    <p:extLst>
      <p:ext uri="{BB962C8B-B14F-4D97-AF65-F5344CB8AC3E}">
        <p14:creationId xmlns:p14="http://schemas.microsoft.com/office/powerpoint/2010/main" val="170902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3494"/>
            <a:ext cx="7941244" cy="4089281"/>
          </a:xfrm>
        </p:spPr>
        <p:txBody>
          <a:bodyPr/>
          <a:lstStyle/>
          <a:p>
            <a:r>
              <a:rPr lang="en-US" dirty="0" smtClean="0"/>
              <a:t>Focus on innovation</a:t>
            </a:r>
          </a:p>
          <a:p>
            <a:r>
              <a:rPr lang="en-US" dirty="0" smtClean="0"/>
              <a:t>Versioned source control</a:t>
            </a:r>
          </a:p>
          <a:p>
            <a:r>
              <a:rPr lang="en-US" b="1" dirty="0" smtClean="0"/>
              <a:t>Frictionless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Multi-region</a:t>
            </a:r>
          </a:p>
          <a:p>
            <a:r>
              <a:rPr lang="en-US" dirty="0" smtClean="0"/>
              <a:t>Multi-platform (AWS, Microsoft, Google)</a:t>
            </a:r>
          </a:p>
          <a:p>
            <a:r>
              <a:rPr lang="en-US" dirty="0" smtClean="0"/>
              <a:t>On-premises</a:t>
            </a:r>
          </a:p>
          <a:p>
            <a:r>
              <a:rPr lang="en-US" dirty="0" smtClean="0"/>
              <a:t>Arbitrage</a:t>
            </a:r>
          </a:p>
          <a:p>
            <a:r>
              <a:rPr lang="en-US" dirty="0" smtClean="0"/>
              <a:t>No SSH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108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Frictionless pipeline</a:t>
            </a:r>
            <a:endParaRPr lang="en-US" dirty="0">
              <a:latin typeface="Open Sans"/>
              <a:cs typeface="Open Sans"/>
            </a:endParaRPr>
          </a:p>
        </p:txBody>
      </p:sp>
      <p:pic>
        <p:nvPicPr>
          <p:cNvPr id="4" name="Picture 3" descr="Screen Shot 2016-07-13 at 9.40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26" y="397141"/>
            <a:ext cx="7607720" cy="1148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508" y="1284293"/>
            <a:ext cx="203012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D25533"/>
                </a:solidFill>
                <a:latin typeface="Open Sans"/>
                <a:cs typeface="Open Sans"/>
              </a:rPr>
              <a:t>source control</a:t>
            </a:r>
            <a:endParaRPr lang="en-US" sz="2000" b="1" u="sng" dirty="0">
              <a:solidFill>
                <a:srgbClr val="D25533"/>
              </a:solidFill>
              <a:latin typeface="Open Sans"/>
              <a:cs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5722" y="1284293"/>
            <a:ext cx="248397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0078C9"/>
                </a:solidFill>
                <a:latin typeface="Open Sans"/>
                <a:cs typeface="Open Sans"/>
              </a:rPr>
              <a:t>container registry</a:t>
            </a:r>
            <a:endParaRPr lang="en-US" sz="2000" b="1" u="sng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5543" y="2551654"/>
            <a:ext cx="9156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Test</a:t>
            </a:r>
            <a:endParaRPr lang="en-US" sz="1800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6020" y="1968849"/>
            <a:ext cx="1633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Open Sans"/>
                <a:cs typeface="Open Sans"/>
              </a:rPr>
              <a:t>load balancing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7027" y="1702864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"/>
                <a:cs typeface="Open Sans"/>
              </a:rPr>
              <a:t>Docker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68294" y="1684540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cloud agnostic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134" y="2010359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idempotent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3850" y="1712919"/>
            <a:ext cx="165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declarative </a:t>
            </a:r>
            <a:r>
              <a:rPr lang="en-US" sz="1600" dirty="0" smtClean="0">
                <a:latin typeface="Open Sans"/>
                <a:cs typeface="Open Sans"/>
              </a:rPr>
              <a:t>yml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5" name="TextBox 14">
            <a:hlinkClick r:id="rId3"/>
          </p:cNvPr>
          <p:cNvSpPr txBox="1"/>
          <p:nvPr/>
        </p:nvSpPr>
        <p:spPr>
          <a:xfrm>
            <a:off x="1000727" y="2551654"/>
            <a:ext cx="1475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GitHub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16" name="TextBox 15">
            <a:hlinkClick r:id="rId3"/>
          </p:cNvPr>
          <p:cNvSpPr txBox="1"/>
          <p:nvPr/>
        </p:nvSpPr>
        <p:spPr>
          <a:xfrm>
            <a:off x="1000727" y="3175718"/>
            <a:ext cx="14881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GitLab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19" name="TextBox 18">
            <a:hlinkClick r:id="rId4"/>
          </p:cNvPr>
          <p:cNvSpPr txBox="1"/>
          <p:nvPr/>
        </p:nvSpPr>
        <p:spPr>
          <a:xfrm>
            <a:off x="1000727" y="3799781"/>
            <a:ext cx="17889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Bitbucket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20" name="TextBox 19">
            <a:hlinkClick r:id="rId5"/>
          </p:cNvPr>
          <p:cNvSpPr txBox="1"/>
          <p:nvPr/>
        </p:nvSpPr>
        <p:spPr>
          <a:xfrm>
            <a:off x="3997854" y="2551654"/>
            <a:ext cx="25578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AWS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ECR (EC2 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/>
            </a:r>
            <a:b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</a:b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Container Registry)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1" name="TextBox 20">
            <a:hlinkClick r:id="rId6"/>
          </p:cNvPr>
          <p:cNvSpPr txBox="1"/>
          <p:nvPr/>
        </p:nvSpPr>
        <p:spPr>
          <a:xfrm>
            <a:off x="3997855" y="3175718"/>
            <a:ext cx="255785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Google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Container Engine Registry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2" name="TextBox 21">
            <a:hlinkClick r:id="rId4"/>
          </p:cNvPr>
          <p:cNvSpPr txBox="1"/>
          <p:nvPr/>
        </p:nvSpPr>
        <p:spPr>
          <a:xfrm>
            <a:off x="3997854" y="3799781"/>
            <a:ext cx="24625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Microsoft Azure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</a:t>
            </a:r>
            <a:b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</a:b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Container 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Registry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45625" y="1284293"/>
            <a:ext cx="198353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accent3"/>
                </a:solidFill>
                <a:latin typeface="Open Sans"/>
                <a:cs typeface="Open Sans"/>
              </a:rPr>
              <a:t>environments</a:t>
            </a:r>
            <a:endParaRPr lang="en-US" sz="2000" b="1" u="sng" dirty="0" smtClean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46307" y="3799781"/>
            <a:ext cx="10438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Prod</a:t>
            </a: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.</a:t>
            </a:r>
            <a:endParaRPr lang="en-US" sz="1800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52719" y="3175718"/>
            <a:ext cx="954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Beta</a:t>
            </a:r>
            <a:endParaRPr lang="en-US" sz="1800" dirty="0" smtClean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87066" y="2557916"/>
            <a:ext cx="9669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AWS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93478" y="3806043"/>
            <a:ext cx="1082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Azure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99890" y="3181980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Google</a:t>
            </a:r>
            <a:endParaRPr lang="en-US" sz="1800" dirty="0" smtClean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43891" y="1702864"/>
            <a:ext cx="1287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Kubernetes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88906" y="1703313"/>
            <a:ext cx="118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"/>
                <a:cs typeface="Open Sans"/>
              </a:rPr>
              <a:t>Artifactory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68758" y="553591"/>
            <a:ext cx="66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build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9646" y="579628"/>
            <a:ext cx="830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deploy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76247" y="597655"/>
            <a:ext cx="107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provision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06513" y="1702864"/>
            <a:ext cx="882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"/>
                <a:cs typeface="Open Sans"/>
              </a:rPr>
              <a:t>Ansible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6" name="TextBox 35">
            <a:hlinkClick r:id="rId5"/>
          </p:cNvPr>
          <p:cNvSpPr txBox="1"/>
          <p:nvPr/>
        </p:nvSpPr>
        <p:spPr>
          <a:xfrm>
            <a:off x="3996306" y="2141155"/>
            <a:ext cx="25578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Docker Hub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8338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hlinkClick r:id="rId2"/>
          </p:cNvPr>
          <p:cNvSpPr txBox="1"/>
          <p:nvPr/>
        </p:nvSpPr>
        <p:spPr>
          <a:xfrm>
            <a:off x="603027" y="2375633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AWS ECS (EC2 Container Services)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5" name="TextBox 4">
            <a:hlinkClick r:id="rId3"/>
          </p:cNvPr>
          <p:cNvSpPr txBox="1"/>
          <p:nvPr/>
        </p:nvSpPr>
        <p:spPr>
          <a:xfrm>
            <a:off x="3820229" y="2421799"/>
            <a:ext cx="2222316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AWS ECR (EC2 Container Registry)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590143" y="2968718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Google Container Services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7" name="TextBox 6">
            <a:hlinkClick r:id="rId4"/>
          </p:cNvPr>
          <p:cNvSpPr txBox="1"/>
          <p:nvPr/>
        </p:nvSpPr>
        <p:spPr>
          <a:xfrm>
            <a:off x="3810320" y="3006575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Google Container Registry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8" name="TextBox 7">
            <a:hlinkClick r:id="rId5"/>
          </p:cNvPr>
          <p:cNvSpPr txBox="1"/>
          <p:nvPr/>
        </p:nvSpPr>
        <p:spPr>
          <a:xfrm>
            <a:off x="577314" y="3551853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Azure Container Services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9" name="TextBox 8">
            <a:hlinkClick r:id="rId5"/>
          </p:cNvPr>
          <p:cNvSpPr txBox="1"/>
          <p:nvPr/>
        </p:nvSpPr>
        <p:spPr>
          <a:xfrm>
            <a:off x="3797491" y="3589710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Azure Container Registry</a:t>
            </a:r>
            <a:endParaRPr lang="en-US" sz="16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4186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0826" y="2417862"/>
            <a:ext cx="13516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/>
              <a:t>micro-www</a:t>
            </a:r>
          </a:p>
        </p:txBody>
      </p:sp>
      <p:sp>
        <p:nvSpPr>
          <p:cNvPr id="5" name="Rectangle 4"/>
          <p:cNvSpPr/>
          <p:nvPr/>
        </p:nvSpPr>
        <p:spPr>
          <a:xfrm>
            <a:off x="4623208" y="2860166"/>
            <a:ext cx="145447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1800" dirty="0"/>
              <a:t>micro-image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4495169" y="1984395"/>
            <a:ext cx="158250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/>
              <a:t>micro-smoker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7447" y="2417799"/>
            <a:ext cx="113380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1800" dirty="0" smtClean="0"/>
              <a:t>micro-api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6971409" y="2903735"/>
            <a:ext cx="98544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box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989274" y="3924718"/>
            <a:ext cx="9854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00551" y="1930480"/>
            <a:ext cx="98544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dv</a:t>
            </a:r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08" y="675132"/>
            <a:ext cx="731520" cy="707136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10" idx="0"/>
            <a:endCxn id="12" idx="2"/>
          </p:cNvCxnSpPr>
          <p:nvPr/>
        </p:nvCxnSpPr>
        <p:spPr>
          <a:xfrm flipH="1" flipV="1">
            <a:off x="7374368" y="1382268"/>
            <a:ext cx="18904" cy="548212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93272" y="1513643"/>
            <a:ext cx="1394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visualization</a:t>
            </a:r>
            <a:endParaRPr lang="en-US" i="1" dirty="0"/>
          </a:p>
        </p:txBody>
      </p:sp>
      <p:cxnSp>
        <p:nvCxnSpPr>
          <p:cNvPr id="21" name="Straight Connector 20"/>
          <p:cNvCxnSpPr>
            <a:stCxn id="8" idx="2"/>
            <a:endCxn id="9" idx="0"/>
          </p:cNvCxnSpPr>
          <p:nvPr/>
        </p:nvCxnSpPr>
        <p:spPr>
          <a:xfrm>
            <a:off x="7464130" y="3273067"/>
            <a:ext cx="17865" cy="651651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56908" y="3428609"/>
            <a:ext cx="1394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cron</a:t>
            </a:r>
            <a:endParaRPr lang="en-US" i="1" dirty="0"/>
          </a:p>
        </p:txBody>
      </p:sp>
      <p:sp>
        <p:nvSpPr>
          <p:cNvPr id="26" name="Rectangle 25"/>
          <p:cNvSpPr/>
          <p:nvPr/>
        </p:nvSpPr>
        <p:spPr>
          <a:xfrm>
            <a:off x="7008608" y="4333683"/>
            <a:ext cx="9854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mlab.com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4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800895"/>
              </p:ext>
            </p:extLst>
          </p:nvPr>
        </p:nvGraphicFramePr>
        <p:xfrm>
          <a:off x="628650" y="1028700"/>
          <a:ext cx="814704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683"/>
                <a:gridCol w="2715683"/>
                <a:gridCol w="27156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Dev</a:t>
                      </a:r>
                      <a:r>
                        <a:rPr lang="en-US" dirty="0" smtClean="0"/>
                        <a:t> vs. 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DevOps</a:t>
                      </a:r>
                      <a:r>
                        <a:rPr lang="en-US" dirty="0" smtClean="0"/>
                        <a:t>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DevOps</a:t>
                      </a:r>
                      <a:r>
                        <a:rPr lang="en-US" dirty="0" smtClean="0"/>
                        <a:t> 2.0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Central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GitHub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Heroku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Docker (dot cloud)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VMware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Cloud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imperative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Declarative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612271"/>
      </p:ext>
    </p:extLst>
  </p:cSld>
  <p:clrMapOvr>
    <a:masterClrMapping/>
  </p:clrMapOvr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17569</TotalTime>
  <Words>145</Words>
  <Application>Microsoft Macintosh PowerPoint</Application>
  <PresentationFormat>On-screen Show (16:9)</PresentationFormat>
  <Paragraphs>72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ConcurCorporateTemplate2013_Helvetica_16x9</vt:lpstr>
      <vt:lpstr>Purpose</vt:lpstr>
      <vt:lpstr>Keywords</vt:lpstr>
      <vt:lpstr>Frictionless pipeline</vt:lpstr>
      <vt:lpstr>PowerPoint Presentation</vt:lpstr>
      <vt:lpstr>GitHub repos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392</cp:revision>
  <cp:lastPrinted>2015-11-18T16:47:39Z</cp:lastPrinted>
  <dcterms:created xsi:type="dcterms:W3CDTF">2016-03-09T21:14:16Z</dcterms:created>
  <dcterms:modified xsi:type="dcterms:W3CDTF">2016-07-15T10:34:58Z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