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51" r:id="rId2"/>
    <p:sldId id="352" r:id="rId3"/>
    <p:sldId id="353" r:id="rId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39" d="100"/>
          <a:sy n="139" d="100"/>
        </p:scale>
        <p:origin x="-768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the common use-case of an artist showing off their portfolio of photo files in a folder somewhere on the internet.</a:t>
            </a:r>
          </a:p>
          <a:p>
            <a:endParaRPr lang="en-US" dirty="0" smtClean="0"/>
          </a:p>
          <a:p>
            <a:r>
              <a:rPr lang="en-US" dirty="0" smtClean="0"/>
              <a:t>We want that portfolio of files to show up as a list or table in a web page under a given topic in a URL typed in a visitor's web browser.</a:t>
            </a:r>
          </a:p>
          <a:p>
            <a:r>
              <a:rPr lang="en-US" dirty="0" smtClean="0"/>
              <a:t>That list can retrieve files such as images from a folder of assets such as photographs.</a:t>
            </a:r>
          </a:p>
          <a:p>
            <a:r>
              <a:rPr lang="en-US" dirty="0" smtClean="0"/>
              <a:t>The list of files in the Portfolio list is useful to select files for processes such as identifying file sizes plus compression and watermarking of each file.</a:t>
            </a:r>
          </a:p>
          <a:p>
            <a:endParaRPr lang="en-US" dirty="0" smtClean="0"/>
          </a:p>
          <a:p>
            <a:r>
              <a:rPr lang="en-US" dirty="0" smtClean="0"/>
              <a:t>Alternately, data about each work in that portfolio can be assembled by hand analyzing previous HTML or whatever.</a:t>
            </a:r>
          </a:p>
          <a:p>
            <a:r>
              <a:rPr lang="en-US" dirty="0" smtClean="0"/>
              <a:t>The portfolio file is .</a:t>
            </a:r>
            <a:r>
              <a:rPr lang="en-US" dirty="0" err="1" smtClean="0"/>
              <a:t>csv</a:t>
            </a:r>
            <a:r>
              <a:rPr lang="en-US" dirty="0" smtClean="0"/>
              <a:t> (comma separated values) format text file that can be edited by any text editor.</a:t>
            </a:r>
          </a:p>
          <a:p>
            <a:r>
              <a:rPr lang="en-US" dirty="0" smtClean="0"/>
              <a:t>But many prefer to edit such files using a spreadsheet program such as Microsoft Excel or always on-line in Google Sheets.</a:t>
            </a:r>
          </a:p>
          <a:p>
            <a:endParaRPr lang="en-US" dirty="0" smtClean="0"/>
          </a:p>
          <a:p>
            <a:r>
              <a:rPr lang="en-US" dirty="0" smtClean="0"/>
              <a:t>We prefer to store files GitHub because we can go back to each complete version at various points in time.</a:t>
            </a:r>
          </a:p>
          <a:p>
            <a:r>
              <a:rPr lang="en-US" dirty="0" smtClean="0"/>
              <a:t>Complete copies of a repository are obtained from GitHub for edit locally off-line.</a:t>
            </a:r>
          </a:p>
          <a:p>
            <a:r>
              <a:rPr lang="en-US" dirty="0" smtClean="0"/>
              <a:t>So many writers prefer to store their writing in a file for each topic or page within a website.</a:t>
            </a:r>
          </a:p>
          <a:p>
            <a:r>
              <a:rPr lang="en-US" dirty="0" smtClean="0"/>
              <a:t>Each file contains "yaml" front-matter that stores text referenced by variables defined by "</a:t>
            </a:r>
            <a:r>
              <a:rPr lang="en-US" dirty="0" err="1" smtClean="0"/>
              <a:t>moustashes</a:t>
            </a:r>
            <a:r>
              <a:rPr lang="en-US" dirty="0" smtClean="0"/>
              <a:t>" in the text of each page.</a:t>
            </a:r>
          </a:p>
          <a:p>
            <a:endParaRPr lang="en-US" dirty="0" smtClean="0"/>
          </a:p>
          <a:p>
            <a:r>
              <a:rPr lang="en-US" dirty="0" smtClean="0"/>
              <a:t>We use Jekyll because it generates that list inside an </a:t>
            </a:r>
            <a:r>
              <a:rPr lang="en-US" dirty="0" err="1" smtClean="0"/>
              <a:t>index.html</a:t>
            </a:r>
            <a:r>
              <a:rPr lang="en-US" dirty="0" smtClean="0"/>
              <a:t> file under a topic.</a:t>
            </a:r>
          </a:p>
          <a:p>
            <a:r>
              <a:rPr lang="en-US" dirty="0" smtClean="0"/>
              <a:t>And it will do that for all topics within a _site folder published to the internet.</a:t>
            </a:r>
          </a:p>
          <a:p>
            <a:endParaRPr lang="en-US" dirty="0" smtClean="0"/>
          </a:p>
          <a:p>
            <a:r>
              <a:rPr lang="en-US" dirty="0" smtClean="0"/>
              <a:t>Before it does all that, we have a parser program that creates text that references to files in the folder in a format useable by that {include} marker.</a:t>
            </a:r>
          </a:p>
          <a:p>
            <a:endParaRPr lang="en-US" dirty="0" smtClean="0"/>
          </a:p>
          <a:p>
            <a:r>
              <a:rPr lang="en-US" dirty="0" smtClean="0"/>
              <a:t>Tags in the portfolio flat file can be re-used to post </a:t>
            </a:r>
            <a:r>
              <a:rPr lang="en-US" dirty="0" err="1" smtClean="0"/>
              <a:t>Instagrams</a:t>
            </a:r>
            <a:r>
              <a:rPr lang="en-US" dirty="0" smtClean="0"/>
              <a:t> or tweet in Twitter.</a:t>
            </a:r>
          </a:p>
          <a:p>
            <a:r>
              <a:rPr lang="en-US" dirty="0" smtClean="0"/>
              <a:t>That is done by a publisher program that arranges data (perhaps in a database) for automatic posting and tweeting.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4"/>
          <p:cNvCxnSpPr>
            <a:endCxn id="116" idx="1"/>
          </p:cNvCxnSpPr>
          <p:nvPr/>
        </p:nvCxnSpPr>
        <p:spPr>
          <a:xfrm>
            <a:off x="5907164" y="1816419"/>
            <a:ext cx="6807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3163376" y="1454913"/>
            <a:ext cx="3132116" cy="6419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Jekyll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587877" y="992569"/>
            <a:ext cx="1708654" cy="16477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_site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793379" y="1547110"/>
            <a:ext cx="1356949" cy="956122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others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48" name="Can 47"/>
          <p:cNvSpPr/>
          <p:nvPr/>
        </p:nvSpPr>
        <p:spPr>
          <a:xfrm>
            <a:off x="2933022" y="300137"/>
            <a:ext cx="1477844" cy="381426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portfolio.csv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081597" y="2825080"/>
            <a:ext cx="3309467" cy="223682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jekyll-data-driven-website-v02.pptx.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52" name="Straight Arrow Connector 4"/>
          <p:cNvCxnSpPr>
            <a:stCxn id="69" idx="3"/>
          </p:cNvCxnSpPr>
          <p:nvPr/>
        </p:nvCxnSpPr>
        <p:spPr>
          <a:xfrm flipV="1">
            <a:off x="2099724" y="630643"/>
            <a:ext cx="888120" cy="451794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302855" y="937230"/>
            <a:ext cx="745014" cy="39038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parser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3" name="Straight Arrow Connector 4"/>
          <p:cNvCxnSpPr>
            <a:stCxn id="48" idx="3"/>
            <a:endCxn id="55" idx="0"/>
          </p:cNvCxnSpPr>
          <p:nvPr/>
        </p:nvCxnSpPr>
        <p:spPr>
          <a:xfrm>
            <a:off x="3671944" y="681563"/>
            <a:ext cx="3418" cy="25566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248774" y="1067432"/>
            <a:ext cx="1008268" cy="13507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topic.md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263882" y="1626563"/>
            <a:ext cx="822960" cy="27616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text file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68" name="Straight Arrow Connector 4"/>
          <p:cNvCxnSpPr>
            <a:stCxn id="55" idx="2"/>
            <a:endCxn id="66" idx="0"/>
          </p:cNvCxnSpPr>
          <p:nvPr/>
        </p:nvCxnSpPr>
        <p:spPr>
          <a:xfrm>
            <a:off x="3675362" y="1327614"/>
            <a:ext cx="0" cy="29894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"/>
          <p:cNvCxnSpPr>
            <a:stCxn id="66" idx="3"/>
          </p:cNvCxnSpPr>
          <p:nvPr/>
        </p:nvCxnSpPr>
        <p:spPr>
          <a:xfrm>
            <a:off x="4086842" y="1764643"/>
            <a:ext cx="324024" cy="0"/>
          </a:xfrm>
          <a:prstGeom prst="straightConnector1">
            <a:avLst/>
          </a:prstGeom>
          <a:ln w="25400">
            <a:solidFill>
              <a:srgbClr val="F4A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splay 68"/>
          <p:cNvSpPr/>
          <p:nvPr/>
        </p:nvSpPr>
        <p:spPr>
          <a:xfrm>
            <a:off x="1036673" y="803512"/>
            <a:ext cx="1063051" cy="557850"/>
          </a:xfrm>
          <a:prstGeom prst="flowChartDisplay">
            <a:avLst/>
          </a:prstGeom>
          <a:solidFill>
            <a:srgbClr val="F4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MS Excel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36673" y="272729"/>
            <a:ext cx="822960" cy="42791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HTML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79" name="Straight Arrow Connector 4"/>
          <p:cNvCxnSpPr>
            <a:stCxn id="78" idx="3"/>
            <a:endCxn id="48" idx="2"/>
          </p:cNvCxnSpPr>
          <p:nvPr/>
        </p:nvCxnSpPr>
        <p:spPr>
          <a:xfrm>
            <a:off x="1859633" y="486685"/>
            <a:ext cx="1073389" cy="4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13947" y="176540"/>
            <a:ext cx="10034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hand</a:t>
            </a:r>
          </a:p>
          <a:p>
            <a:r>
              <a:rPr lang="en-US" sz="1600" dirty="0" smtClean="0">
                <a:latin typeface="Open Sans Light"/>
                <a:cs typeface="Open Sans Light"/>
              </a:rPr>
              <a:t>convert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61604" y="1390961"/>
            <a:ext cx="877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{include}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</a:t>
            </a:r>
          </a:p>
          <a:p>
            <a:r>
              <a:rPr lang="en-US" dirty="0" smtClean="0">
                <a:solidFill>
                  <a:srgbClr val="F4A900"/>
                </a:solidFill>
              </a:rPr>
              <a:t>    {{ ? }}</a:t>
            </a:r>
            <a:endParaRPr lang="en-US" dirty="0">
              <a:solidFill>
                <a:srgbClr val="F4A9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720283" y="1403554"/>
            <a:ext cx="1329543" cy="1014602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topic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845273" y="1778570"/>
            <a:ext cx="1079558" cy="54194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index.html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23" name="Display 122"/>
          <p:cNvSpPr/>
          <p:nvPr/>
        </p:nvSpPr>
        <p:spPr>
          <a:xfrm>
            <a:off x="6634469" y="272728"/>
            <a:ext cx="1479311" cy="581631"/>
          </a:xfrm>
          <a:prstGeom prst="flowChartDisplay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visitor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25" name="Straight Arrow Connector 4"/>
          <p:cNvCxnSpPr>
            <a:stCxn id="110" idx="0"/>
            <a:endCxn id="123" idx="2"/>
          </p:cNvCxnSpPr>
          <p:nvPr/>
        </p:nvCxnSpPr>
        <p:spPr>
          <a:xfrm flipH="1" flipV="1">
            <a:off x="7374125" y="854359"/>
            <a:ext cx="10930" cy="5491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3457357" y="3177100"/>
            <a:ext cx="1059913" cy="43229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Instagram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457358" y="3640114"/>
            <a:ext cx="1059912" cy="43229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Twitter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923146" y="3198054"/>
            <a:ext cx="1191727" cy="390384"/>
          </a:xfrm>
          <a:prstGeom prst="rect">
            <a:avLst/>
          </a:prstGeom>
          <a:solidFill>
            <a:srgbClr val="00A9F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Auto-post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144" name="Straight Arrow Connector 4"/>
          <p:cNvCxnSpPr>
            <a:stCxn id="142" idx="3"/>
            <a:endCxn id="139" idx="1"/>
          </p:cNvCxnSpPr>
          <p:nvPr/>
        </p:nvCxnSpPr>
        <p:spPr>
          <a:xfrm>
            <a:off x="3114873" y="3393246"/>
            <a:ext cx="342484" cy="0"/>
          </a:xfrm>
          <a:prstGeom prst="straightConnector1">
            <a:avLst/>
          </a:prstGeom>
          <a:ln w="25400">
            <a:solidFill>
              <a:srgbClr val="00A9F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923146" y="3661068"/>
            <a:ext cx="1191727" cy="390384"/>
          </a:xfrm>
          <a:prstGeom prst="rect">
            <a:avLst/>
          </a:prstGeom>
          <a:solidFill>
            <a:srgbClr val="00A9F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Auto-tweet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147" name="Straight Arrow Connector 4"/>
          <p:cNvCxnSpPr>
            <a:stCxn id="145" idx="3"/>
            <a:endCxn id="140" idx="1"/>
          </p:cNvCxnSpPr>
          <p:nvPr/>
        </p:nvCxnSpPr>
        <p:spPr>
          <a:xfrm>
            <a:off x="3114873" y="3856260"/>
            <a:ext cx="342485" cy="0"/>
          </a:xfrm>
          <a:prstGeom prst="straightConnector1">
            <a:avLst/>
          </a:prstGeom>
          <a:ln w="25400">
            <a:solidFill>
              <a:srgbClr val="00A9F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4"/>
          <p:cNvCxnSpPr>
            <a:stCxn id="183" idx="0"/>
            <a:endCxn id="66" idx="2"/>
          </p:cNvCxnSpPr>
          <p:nvPr/>
        </p:nvCxnSpPr>
        <p:spPr>
          <a:xfrm flipV="1">
            <a:off x="3671101" y="1902723"/>
            <a:ext cx="4261" cy="377428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3152311" y="2280151"/>
            <a:ext cx="1037580" cy="57002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file folder (photos)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84" name="Straight Arrow Connector 4"/>
          <p:cNvCxnSpPr>
            <a:stCxn id="183" idx="1"/>
            <a:endCxn id="187" idx="2"/>
          </p:cNvCxnSpPr>
          <p:nvPr/>
        </p:nvCxnSpPr>
        <p:spPr>
          <a:xfrm flipH="1" flipV="1">
            <a:off x="2649782" y="2247426"/>
            <a:ext cx="502529" cy="31774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184692" y="1857042"/>
            <a:ext cx="930180" cy="39038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process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196" name="Straight Arrow Connector 4"/>
          <p:cNvCxnSpPr>
            <a:stCxn id="228" idx="2"/>
            <a:endCxn id="142" idx="1"/>
          </p:cNvCxnSpPr>
          <p:nvPr/>
        </p:nvCxnSpPr>
        <p:spPr>
          <a:xfrm rot="16200000" flipH="1">
            <a:off x="1170723" y="2640823"/>
            <a:ext cx="1149898" cy="354947"/>
          </a:xfrm>
          <a:prstGeom prst="bentConnector2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"/>
          <p:cNvCxnSpPr>
            <a:stCxn id="228" idx="2"/>
            <a:endCxn id="145" idx="1"/>
          </p:cNvCxnSpPr>
          <p:nvPr/>
        </p:nvCxnSpPr>
        <p:spPr>
          <a:xfrm rot="16200000" flipH="1">
            <a:off x="939216" y="2872330"/>
            <a:ext cx="1612912" cy="354947"/>
          </a:xfrm>
          <a:prstGeom prst="bentConnector2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4"/>
          <p:cNvCxnSpPr/>
          <p:nvPr/>
        </p:nvCxnSpPr>
        <p:spPr>
          <a:xfrm>
            <a:off x="4870096" y="1875314"/>
            <a:ext cx="0" cy="212380"/>
          </a:xfrm>
          <a:prstGeom prst="straightConnector1">
            <a:avLst/>
          </a:prstGeom>
          <a:ln w="25400">
            <a:solidFill>
              <a:srgbClr val="F4A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027294" y="2012737"/>
            <a:ext cx="84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list/table</a:t>
            </a:r>
            <a:endParaRPr lang="en-US" dirty="0">
              <a:solidFill>
                <a:srgbClr val="F4A900"/>
              </a:solidFill>
            </a:endParaRPr>
          </a:p>
        </p:txBody>
      </p:sp>
      <p:cxnSp>
        <p:nvCxnSpPr>
          <p:cNvPr id="225" name="Straight Arrow Connector 4"/>
          <p:cNvCxnSpPr>
            <a:endCxn id="187" idx="0"/>
          </p:cNvCxnSpPr>
          <p:nvPr/>
        </p:nvCxnSpPr>
        <p:spPr>
          <a:xfrm flipH="1">
            <a:off x="2649782" y="681563"/>
            <a:ext cx="653073" cy="1175479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6673" y="1852964"/>
            <a:ext cx="1063051" cy="39038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229" name="Straight Arrow Connector 4"/>
          <p:cNvCxnSpPr>
            <a:endCxn id="228" idx="0"/>
          </p:cNvCxnSpPr>
          <p:nvPr/>
        </p:nvCxnSpPr>
        <p:spPr>
          <a:xfrm flipH="1">
            <a:off x="1568199" y="681563"/>
            <a:ext cx="1546674" cy="1171401"/>
          </a:xfrm>
          <a:prstGeom prst="straightConnector1">
            <a:avLst/>
          </a:prstGeom>
          <a:ln w="25400">
            <a:solidFill>
              <a:srgbClr val="00A9F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4"/>
          <p:cNvCxnSpPr>
            <a:stCxn id="183" idx="2"/>
            <a:endCxn id="214" idx="1"/>
          </p:cNvCxnSpPr>
          <p:nvPr/>
        </p:nvCxnSpPr>
        <p:spPr>
          <a:xfrm flipV="1">
            <a:off x="3671101" y="2166626"/>
            <a:ext cx="3356193" cy="6835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ounded Rectangle 242"/>
          <p:cNvSpPr/>
          <p:nvPr/>
        </p:nvSpPr>
        <p:spPr>
          <a:xfrm>
            <a:off x="4897507" y="351056"/>
            <a:ext cx="822960" cy="279587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GitHub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244" name="Straight Arrow Connector 4"/>
          <p:cNvCxnSpPr>
            <a:stCxn id="48" idx="4"/>
            <a:endCxn id="243" idx="1"/>
          </p:cNvCxnSpPr>
          <p:nvPr/>
        </p:nvCxnSpPr>
        <p:spPr>
          <a:xfrm>
            <a:off x="4410866" y="490850"/>
            <a:ext cx="486641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"/>
          <p:cNvCxnSpPr>
            <a:endCxn id="243" idx="2"/>
          </p:cNvCxnSpPr>
          <p:nvPr/>
        </p:nvCxnSpPr>
        <p:spPr>
          <a:xfrm flipV="1">
            <a:off x="5308987" y="630643"/>
            <a:ext cx="0" cy="306587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1882118" y="2169057"/>
            <a:ext cx="453779" cy="244184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Arrow Connector 4"/>
          <p:cNvCxnSpPr>
            <a:stCxn id="56" idx="2"/>
          </p:cNvCxnSpPr>
          <p:nvPr/>
        </p:nvCxnSpPr>
        <p:spPr>
          <a:xfrm>
            <a:off x="5907164" y="1287787"/>
            <a:ext cx="0" cy="185398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409190" y="1008200"/>
            <a:ext cx="995947" cy="27958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template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89279" y="2844433"/>
            <a:ext cx="2033637" cy="390384"/>
          </a:xfrm>
          <a:prstGeom prst="rect">
            <a:avLst/>
          </a:prstGeom>
          <a:solidFill>
            <a:srgbClr val="F4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form processing API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0" name="Straight Arrow Connector 4"/>
          <p:cNvCxnSpPr>
            <a:endCxn id="58" idx="1"/>
          </p:cNvCxnSpPr>
          <p:nvPr/>
        </p:nvCxnSpPr>
        <p:spPr>
          <a:xfrm>
            <a:off x="7448938" y="3198054"/>
            <a:ext cx="0" cy="29081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4"/>
          <p:cNvCxnSpPr>
            <a:endCxn id="214" idx="2"/>
          </p:cNvCxnSpPr>
          <p:nvPr/>
        </p:nvCxnSpPr>
        <p:spPr>
          <a:xfrm flipV="1">
            <a:off x="7448938" y="2320514"/>
            <a:ext cx="0" cy="529666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n 57"/>
          <p:cNvSpPr/>
          <p:nvPr/>
        </p:nvSpPr>
        <p:spPr>
          <a:xfrm>
            <a:off x="7222048" y="3488871"/>
            <a:ext cx="453779" cy="244184"/>
          </a:xfrm>
          <a:prstGeom prst="can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9" name="Straight Arrow Connector 4"/>
          <p:cNvCxnSpPr>
            <a:stCxn id="57" idx="1"/>
            <a:endCxn id="51" idx="3"/>
          </p:cNvCxnSpPr>
          <p:nvPr/>
        </p:nvCxnSpPr>
        <p:spPr>
          <a:xfrm rot="10800000">
            <a:off x="2109009" y="2413241"/>
            <a:ext cx="3980271" cy="626384"/>
          </a:xfrm>
          <a:prstGeom prst="bentConnector2">
            <a:avLst/>
          </a:prstGeom>
          <a:ln w="25400">
            <a:solidFill>
              <a:srgbClr val="F4A9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84692" y="2468254"/>
            <a:ext cx="1375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6"/>
                </a:solidFill>
                <a:latin typeface="Open Sans Light"/>
                <a:cs typeface="Open Sans Light"/>
              </a:rPr>
              <a:t>Compress</a:t>
            </a:r>
            <a:endParaRPr lang="en-US" sz="1600" i="1" dirty="0" smtClean="0">
              <a:solidFill>
                <a:schemeClr val="accent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116" grpId="0" animBg="1"/>
      <p:bldP spid="117" grpId="0" animBg="1"/>
      <p:bldP spid="55" grpId="0" animBg="1"/>
      <p:bldP spid="64" grpId="0" animBg="1"/>
      <p:bldP spid="66" grpId="0" animBg="1"/>
      <p:bldP spid="69" grpId="0" animBg="1"/>
      <p:bldP spid="78" grpId="0" animBg="1"/>
      <p:bldP spid="80" grpId="0"/>
      <p:bldP spid="74" grpId="0"/>
      <p:bldP spid="110" grpId="0" animBg="1"/>
      <p:bldP spid="119" grpId="0" animBg="1"/>
      <p:bldP spid="123" grpId="0" animBg="1"/>
      <p:bldP spid="139" grpId="0" animBg="1"/>
      <p:bldP spid="140" grpId="0" animBg="1"/>
      <p:bldP spid="142" grpId="0" animBg="1"/>
      <p:bldP spid="145" grpId="0" animBg="1"/>
      <p:bldP spid="183" grpId="0" animBg="1"/>
      <p:bldP spid="187" grpId="0" animBg="1"/>
      <p:bldP spid="214" grpId="0"/>
      <p:bldP spid="228" grpId="0" animBg="1"/>
      <p:bldP spid="243" grpId="0" animBg="1"/>
      <p:bldP spid="51" grpId="0" animBg="1"/>
      <p:bldP spid="56" grpId="0" animBg="1"/>
      <p:bldP spid="57" grpId="0" animBg="1"/>
      <p:bldP spid="58" grpId="0" animBg="1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2688" y="330378"/>
            <a:ext cx="66775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images:</a:t>
            </a:r>
          </a:p>
          <a:p>
            <a:r>
              <a:rPr lang="en-US" dirty="0">
                <a:latin typeface="Courier New"/>
                <a:cs typeface="Courier New"/>
              </a:rPr>
              <a:t>  - image_file: PurplePerfection.jpg</a:t>
            </a:r>
          </a:p>
          <a:p>
            <a:r>
              <a:rPr lang="en-US" dirty="0">
                <a:latin typeface="Courier New"/>
                <a:cs typeface="Courier New"/>
              </a:rPr>
              <a:t>    thumb_file: PurplePerfection_thumb.jpg</a:t>
            </a:r>
          </a:p>
          <a:p>
            <a:r>
              <a:rPr lang="en-US" dirty="0">
                <a:latin typeface="Courier New"/>
                <a:cs typeface="Courier New"/>
              </a:rPr>
              <a:t>    thumb_width: 120</a:t>
            </a:r>
          </a:p>
          <a:p>
            <a:r>
              <a:rPr lang="en-US" dirty="0">
                <a:latin typeface="Courier New"/>
                <a:cs typeface="Courier New"/>
              </a:rPr>
              <a:t>    thumb_height: 76</a:t>
            </a:r>
          </a:p>
          <a:p>
            <a:r>
              <a:rPr lang="en-US" dirty="0">
                <a:latin typeface="Courier New"/>
                <a:cs typeface="Courier New"/>
              </a:rPr>
              <a:t>    title: Purple Perfection</a:t>
            </a:r>
          </a:p>
          <a:p>
            <a:r>
              <a:rPr lang="en-US" dirty="0">
                <a:latin typeface="Courier New"/>
                <a:cs typeface="Courier New"/>
              </a:rPr>
              <a:t>    year: 2016</a:t>
            </a:r>
          </a:p>
          <a:p>
            <a:r>
              <a:rPr lang="en-US" dirty="0">
                <a:latin typeface="Courier New"/>
                <a:cs typeface="Courier New"/>
              </a:rPr>
              <a:t>    media_type: Watercolor and pencil</a:t>
            </a:r>
          </a:p>
          <a:p>
            <a:r>
              <a:rPr lang="en-US" dirty="0">
                <a:latin typeface="Courier New"/>
                <a:cs typeface="Courier New"/>
              </a:rPr>
              <a:t>    media_width: 21</a:t>
            </a:r>
          </a:p>
          <a:p>
            <a:r>
              <a:rPr lang="en-US" dirty="0">
                <a:latin typeface="Courier New"/>
                <a:cs typeface="Courier New"/>
              </a:rPr>
              <a:t>    media_height: 13</a:t>
            </a:r>
          </a:p>
          <a:p>
            <a:r>
              <a:rPr lang="en-US" dirty="0">
                <a:latin typeface="Courier New"/>
                <a:cs typeface="Courier New"/>
              </a:rPr>
              <a:t>    status: Private Collection -- Prints Available</a:t>
            </a:r>
          </a:p>
          <a:p>
            <a:r>
              <a:rPr lang="en-US" dirty="0">
                <a:latin typeface="Courier New"/>
                <a:cs typeface="Courier New"/>
              </a:rPr>
              <a:t>    notes:</a:t>
            </a:r>
          </a:p>
          <a:p>
            <a:r>
              <a:rPr lang="en-US" dirty="0">
                <a:latin typeface="Courier New"/>
                <a:cs typeface="Courier New"/>
              </a:rPr>
              <a:t>    tags: #blue #grapes #donkey #cart #vinyard</a:t>
            </a:r>
          </a:p>
        </p:txBody>
      </p:sp>
    </p:spTree>
    <p:extLst>
      <p:ext uri="{BB962C8B-B14F-4D97-AF65-F5344CB8AC3E}">
        <p14:creationId xmlns:p14="http://schemas.microsoft.com/office/powerpoint/2010/main" val="356283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4413" y="321242"/>
            <a:ext cx="8429587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&lt;ul class="photo-gallery"&gt;</a:t>
            </a:r>
          </a:p>
          <a:p>
            <a:r>
              <a:rPr lang="en-US" dirty="0">
                <a:latin typeface="Courier New"/>
                <a:cs typeface="Courier New"/>
              </a:rPr>
              <a:t>  {% </a:t>
            </a:r>
            <a:r>
              <a:rPr lang="en-US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image in page.images</a:t>
            </a:r>
            <a:r>
              <a:rPr lang="en-US" dirty="0">
                <a:latin typeface="Courier New"/>
                <a:cs typeface="Courier New"/>
              </a:rPr>
              <a:t> %}</a:t>
            </a:r>
          </a:p>
          <a:p>
            <a:r>
              <a:rPr lang="en-US" dirty="0">
                <a:latin typeface="Courier New"/>
                <a:cs typeface="Courier New"/>
              </a:rPr>
              <a:t>    &lt;a target="_blank"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href</a:t>
            </a:r>
            <a:r>
              <a:rPr lang="en-US" dirty="0">
                <a:latin typeface="Courier New"/>
                <a:cs typeface="Courier New"/>
              </a:rPr>
              <a:t>="{{ </a:t>
            </a:r>
            <a:r>
              <a:rPr lang="en-US" b="1" dirty="0">
                <a:latin typeface="Courier New"/>
                <a:cs typeface="Courier New"/>
              </a:rPr>
              <a:t>page.image_path</a:t>
            </a:r>
            <a:r>
              <a:rPr lang="en-US" dirty="0">
                <a:latin typeface="Courier New"/>
                <a:cs typeface="Courier New"/>
              </a:rPr>
              <a:t> }}/{{ </a:t>
            </a:r>
            <a:r>
              <a:rPr lang="en-US" b="1" dirty="0">
                <a:latin typeface="Courier New"/>
                <a:cs typeface="Courier New"/>
              </a:rPr>
              <a:t>image.image_file</a:t>
            </a:r>
            <a:r>
              <a:rPr lang="en-US" dirty="0">
                <a:latin typeface="Courier New"/>
                <a:cs typeface="Courier New"/>
              </a:rPr>
              <a:t> }}"&gt;</a:t>
            </a:r>
          </a:p>
          <a:p>
            <a:r>
              <a:rPr lang="en-US" dirty="0">
                <a:latin typeface="Courier New"/>
                <a:cs typeface="Courier New"/>
              </a:rPr>
              <a:t>    &lt;img align="right" src="{{ page.thumb_path }}/{{ image.thumb_file }}"</a:t>
            </a:r>
          </a:p>
          <a:p>
            <a:r>
              <a:rPr lang="en-US" dirty="0">
                <a:latin typeface="Courier New"/>
                <a:cs typeface="Courier New"/>
              </a:rPr>
              <a:t>      {% if image.thumb_width %}width="{{ image.thumb_width }}"{% endif %}</a:t>
            </a:r>
          </a:p>
          <a:p>
            <a:r>
              <a:rPr lang="en-US" dirty="0">
                <a:latin typeface="Courier New"/>
                <a:cs typeface="Courier New"/>
              </a:rPr>
              <a:t>      {% if image.thumb_height %}height="{{ image.thumb_height }}"{% endif %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</a:t>
            </a:r>
            <a:r>
              <a:rPr lang="en-US" dirty="0">
                <a:latin typeface="Courier New"/>
                <a:cs typeface="Courier New"/>
              </a:rPr>
              <a:t>alt='{{ image.media_type }}: {{ image.title }} {{ image.tags }}'&gt; 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>
                <a:latin typeface="Courier New"/>
                <a:cs typeface="Courier New"/>
              </a:rPr>
              <a:t>&lt;strong&gt;&lt;em&gt;{{ image.title }}&lt;/em&gt;&lt;/strong&gt;.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{</a:t>
            </a:r>
            <a:r>
              <a:rPr lang="en-US" dirty="0">
                <a:latin typeface="Courier New"/>
                <a:cs typeface="Courier New"/>
              </a:rPr>
              <a:t>{ image.year }}. 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>
                <a:latin typeface="Courier New"/>
                <a:cs typeface="Courier New"/>
              </a:rPr>
              <a:t>{{ image.media_type }}.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{</a:t>
            </a:r>
            <a:r>
              <a:rPr lang="en-US" dirty="0">
                <a:latin typeface="Courier New"/>
                <a:cs typeface="Courier New"/>
              </a:rPr>
              <a:t>{ image.media_width }}x{{ image.media_height }} inches</a:t>
            </a:r>
            <a:r>
              <a:rPr lang="en-US" dirty="0" smtClean="0">
                <a:latin typeface="Courier New"/>
                <a:cs typeface="Courier New"/>
              </a:rPr>
              <a:t>.&lt;</a:t>
            </a:r>
            <a:r>
              <a:rPr lang="en-US" dirty="0">
                <a:latin typeface="Courier New"/>
                <a:cs typeface="Courier New"/>
              </a:rPr>
              <a:t>br /&gt;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 {</a:t>
            </a:r>
            <a:r>
              <a:rPr lang="en-US" dirty="0">
                <a:latin typeface="Courier New"/>
                <a:cs typeface="Courier New"/>
              </a:rPr>
              <a:t>{ image.status }} {{ image.notes }}</a:t>
            </a:r>
          </a:p>
          <a:p>
            <a:r>
              <a:rPr lang="en-US" dirty="0">
                <a:latin typeface="Courier New"/>
                <a:cs typeface="Courier New"/>
              </a:rPr>
              <a:t>    &lt;/a&gt;&lt;br style="clear: both;" /&gt;&lt;br /&gt;</a:t>
            </a:r>
          </a:p>
          <a:p>
            <a:r>
              <a:rPr lang="en-US" dirty="0">
                <a:latin typeface="Courier New"/>
                <a:cs typeface="Courier New"/>
              </a:rPr>
              <a:t>  {% </a:t>
            </a:r>
            <a:r>
              <a:rPr lang="en-US" b="1" dirty="0">
                <a:latin typeface="Courier New"/>
                <a:cs typeface="Courier New"/>
              </a:rPr>
              <a:t>endfor</a:t>
            </a:r>
            <a:r>
              <a:rPr lang="en-US" dirty="0">
                <a:latin typeface="Courier New"/>
                <a:cs typeface="Courier New"/>
              </a:rPr>
              <a:t> %}</a:t>
            </a:r>
          </a:p>
          <a:p>
            <a:r>
              <a:rPr lang="en-US" dirty="0">
                <a:latin typeface="Courier New"/>
                <a:cs typeface="Courier New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59577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39603</TotalTime>
  <Words>732</Words>
  <Application>Microsoft Macintosh PowerPoint</Application>
  <PresentationFormat>On-screen Show (16:9)</PresentationFormat>
  <Paragraphs>85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ConcurCorporateTemplate2013_Helvetica_16x9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925</cp:revision>
  <cp:lastPrinted>2015-11-18T16:47:39Z</cp:lastPrinted>
  <dcterms:created xsi:type="dcterms:W3CDTF">2016-03-09T21:14:16Z</dcterms:created>
  <dcterms:modified xsi:type="dcterms:W3CDTF">2016-08-20T19:05:30Z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