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351" r:id="rId2"/>
    <p:sldId id="349" r:id="rId3"/>
    <p:sldId id="350" r:id="rId4"/>
    <p:sldId id="352" r:id="rId5"/>
    <p:sldId id="353" r:id="rId6"/>
  </p:sldIdLst>
  <p:sldSz cx="9144000" cy="5143500" type="screen16x9"/>
  <p:notesSz cx="9144000" cy="6858000"/>
  <p:defaultTextStyle>
    <a:defPPr>
      <a:defRPr lang="en-US"/>
    </a:defPPr>
    <a:lvl1pPr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1pPr>
    <a:lvl2pPr marL="342900" indent="1143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2pPr>
    <a:lvl3pPr marL="685800" indent="2286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3pPr>
    <a:lvl4pPr marL="1028700" indent="3429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4pPr>
    <a:lvl5pPr marL="1373188" indent="455613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838" autoAdjust="0"/>
  </p:normalViewPr>
  <p:slideViewPr>
    <p:cSldViewPr snapToGrid="0" snapToObjects="1">
      <p:cViewPr>
        <p:scale>
          <a:sx n="108" d="100"/>
          <a:sy n="108" d="100"/>
        </p:scale>
        <p:origin x="-912" y="-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88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188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FEF272E4-3360-514D-A674-601D35C59CE6}" type="datetimeFigureOut">
              <a:rPr lang="en-US"/>
              <a:pPr>
                <a:defRPr/>
              </a:pPr>
              <a:t>8/27/16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4BF126F7-F020-3C42-A4F2-F7DF2703D0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97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B2FA19E1-9E5B-8E45-B70A-1B1E383CD60F}" type="datetimeFigureOut">
              <a:rPr lang="en-US"/>
              <a:pPr>
                <a:defRPr/>
              </a:pPr>
              <a:t>8/27/16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631C2E65-C48E-EB49-B8DF-701DB40EA4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134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3429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6858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0287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373188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1717015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60418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3820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7223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blog.shippable.com</a:t>
            </a:r>
            <a:r>
              <a:rPr lang="en-US" dirty="0" smtClean="0"/>
              <a:t>/integrate-with-</a:t>
            </a:r>
            <a:r>
              <a:rPr lang="en-US" dirty="0" err="1" smtClean="0"/>
              <a:t>quay.io</a:t>
            </a:r>
            <a:r>
              <a:rPr lang="en-US" dirty="0" smtClean="0"/>
              <a:t>-and-private-</a:t>
            </a:r>
            <a:r>
              <a:rPr lang="en-US" dirty="0" err="1" smtClean="0"/>
              <a:t>docker</a:t>
            </a:r>
            <a:r>
              <a:rPr lang="en-US" dirty="0" smtClean="0"/>
              <a:t>-registry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17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029575" y="4797425"/>
            <a:ext cx="8191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681" tIns="34340" rIns="68681" bIns="34340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fld id="{5CBE2FF3-4231-A849-BC6F-2D008A00616B}" type="slidenum">
              <a:rPr lang="en-US" sz="1100" smtClean="0">
                <a:solidFill>
                  <a:srgbClr val="FFFFFF"/>
                </a:solidFill>
                <a:cs typeface="+mn-cs"/>
              </a:rPr>
              <a:pPr algn="r" eaLnBrk="1" hangingPunct="1">
                <a:defRPr/>
              </a:pPr>
              <a:t>‹#›</a:t>
            </a:fld>
            <a:endParaRPr lang="en-US" sz="1100" smtClean="0">
              <a:solidFill>
                <a:srgbClr val="FFFFFF"/>
              </a:solidFill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8674100" y="4797425"/>
            <a:ext cx="357188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681" tIns="34340" rIns="68681" bIns="34340">
            <a:spAutoFit/>
          </a:bodyPr>
          <a:lstStyle/>
          <a:p>
            <a:pPr eaLnBrk="1" hangingPunct="1"/>
            <a:fld id="{4E2CBA63-3641-F040-B233-75E85BC7975D}" type="slidenum">
              <a:rPr lang="en-US">
                <a:solidFill>
                  <a:srgbClr val="7F7F7F"/>
                </a:solidFill>
              </a:rPr>
              <a:pPr eaLnBrk="1" hangingPunct="1"/>
              <a:t>‹#›</a:t>
            </a:fld>
            <a:endParaRPr lang="en-US">
              <a:solidFill>
                <a:srgbClr val="7F7F7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6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980" y="291465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34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6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30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3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7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60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3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72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80207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083413" y="2304437"/>
            <a:ext cx="4738326" cy="461962"/>
          </a:xfrm>
        </p:spPr>
        <p:txBody>
          <a:bodyPr/>
          <a:lstStyle>
            <a:lvl1pPr>
              <a:defRPr sz="2800" b="0" i="0">
                <a:latin typeface="Open Sans Light"/>
                <a:ea typeface="Open Sans Light"/>
                <a:cs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28700"/>
            <a:ext cx="8146762" cy="3394075"/>
          </a:xfrm>
        </p:spPr>
        <p:txBody>
          <a:bodyPr/>
          <a:lstStyle>
            <a:lvl1pPr>
              <a:defRPr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latin typeface="Open Sans" charset="0"/>
                <a:ea typeface="Open Sans" charset="0"/>
                <a:cs typeface="Open Sans" charset="0"/>
              </a:defRPr>
            </a:lvl2pPr>
            <a:lvl3pPr>
              <a:defRPr>
                <a:latin typeface="Open Sans" charset="0"/>
                <a:ea typeface="Open Sans" charset="0"/>
                <a:cs typeface="Open Sans" charset="0"/>
              </a:defRPr>
            </a:lvl3pPr>
            <a:lvl4pPr>
              <a:defRPr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5C097BBE-8FA6-E947-A847-A3244058BF6F}" type="datetimeFigureOut">
              <a:rPr lang="en-US"/>
              <a:pPr>
                <a:defRPr/>
              </a:pPr>
              <a:t>8/27/16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D02242A3-86AE-D64F-B624-D0649DD039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0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 rot="-5400000">
            <a:off x="-2012950" y="2114551"/>
            <a:ext cx="45608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0075" y="1028700"/>
            <a:ext cx="818515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85800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accent1"/>
          </a:solidFill>
          <a:latin typeface="Open Sans Light"/>
          <a:ea typeface="ＭＳ Ｐゴシック" charset="0"/>
          <a:cs typeface="Open Sans Light"/>
        </a:defRPr>
      </a:lvl1pPr>
      <a:lvl2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2pPr>
      <a:lvl3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3pPr>
      <a:lvl4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4pPr>
      <a:lvl5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5pPr>
      <a:lvl6pPr marL="4572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6pPr>
      <a:lvl7pPr marL="9144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7pPr>
      <a:lvl8pPr marL="13716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8pPr>
      <a:lvl9pPr marL="18288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2100" kern="1200">
          <a:solidFill>
            <a:schemeClr val="tx1"/>
          </a:solidFill>
          <a:latin typeface="Open Sans" charset="0"/>
          <a:ea typeface="ＭＳ Ｐゴシック" charset="0"/>
          <a:cs typeface="Open Sans" charset="0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marL="857250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5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marL="1201738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sz="1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marL="1544638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1888716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32119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5522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8925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3403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6806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30209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3612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7015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60418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3820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7223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icon listen 40x3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804" y="1361044"/>
            <a:ext cx="287358" cy="258622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5180765" y="1653592"/>
            <a:ext cx="3381253" cy="247716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AWS region</a:t>
            </a: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cxnSp>
        <p:nvCxnSpPr>
          <p:cNvPr id="59" name="Straight Arrow Connector 4"/>
          <p:cNvCxnSpPr>
            <a:endCxn id="38" idx="1"/>
          </p:cNvCxnSpPr>
          <p:nvPr/>
        </p:nvCxnSpPr>
        <p:spPr>
          <a:xfrm>
            <a:off x="3837608" y="2070409"/>
            <a:ext cx="2467032" cy="28722"/>
          </a:xfrm>
          <a:prstGeom prst="straightConnector1">
            <a:avLst/>
          </a:prstGeom>
          <a:ln w="25400">
            <a:solidFill>
              <a:schemeClr val="accent2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5180766" y="249126"/>
            <a:ext cx="2091755" cy="12617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Downloads folder</a:t>
            </a: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12" name="Delay 11"/>
          <p:cNvSpPr/>
          <p:nvPr/>
        </p:nvSpPr>
        <p:spPr>
          <a:xfrm rot="10800000">
            <a:off x="1310319" y="1299186"/>
            <a:ext cx="1435120" cy="1085303"/>
          </a:xfrm>
          <a:prstGeom prst="flowChartDelay">
            <a:avLst/>
          </a:prstGeom>
          <a:solidFill>
            <a:srgbClr val="00A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72598" y="1299188"/>
            <a:ext cx="1572616" cy="1085301"/>
          </a:xfrm>
          <a:prstGeom prst="rect">
            <a:avLst/>
          </a:prstGeom>
          <a:solidFill>
            <a:srgbClr val="00A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11" name="Delay 10"/>
          <p:cNvSpPr/>
          <p:nvPr/>
        </p:nvSpPr>
        <p:spPr>
          <a:xfrm>
            <a:off x="3274945" y="1299186"/>
            <a:ext cx="1033681" cy="1085303"/>
          </a:xfrm>
          <a:prstGeom prst="flowChartDelay">
            <a:avLst/>
          </a:prstGeom>
          <a:solidFill>
            <a:srgbClr val="00A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IoT Button setup</a:t>
            </a:r>
            <a:endParaRPr lang="en-US" dirty="0"/>
          </a:p>
        </p:txBody>
      </p:sp>
      <p:cxnSp>
        <p:nvCxnSpPr>
          <p:cNvPr id="5" name="Straight Arrow Connector 4"/>
          <p:cNvCxnSpPr>
            <a:stCxn id="4" idx="2"/>
            <a:endCxn id="48" idx="1"/>
          </p:cNvCxnSpPr>
          <p:nvPr/>
        </p:nvCxnSpPr>
        <p:spPr>
          <a:xfrm rot="16200000" flipH="1">
            <a:off x="3858628" y="318547"/>
            <a:ext cx="1841756" cy="4895448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" idx="1"/>
            <a:endCxn id="13" idx="1"/>
          </p:cNvCxnSpPr>
          <p:nvPr/>
        </p:nvCxnSpPr>
        <p:spPr>
          <a:xfrm rot="10800000">
            <a:off x="1584775" y="773479"/>
            <a:ext cx="147202" cy="2324882"/>
          </a:xfrm>
          <a:prstGeom prst="bentConnector3">
            <a:avLst>
              <a:gd name="adj1" fmla="val 373234"/>
            </a:avLst>
          </a:prstGeom>
          <a:ln w="25400">
            <a:solidFill>
              <a:schemeClr val="bg1">
                <a:lumMod val="65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375452" y="1510878"/>
            <a:ext cx="754539" cy="67253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32-Point Star 14"/>
          <p:cNvSpPr/>
          <p:nvPr/>
        </p:nvSpPr>
        <p:spPr>
          <a:xfrm>
            <a:off x="3090380" y="1772361"/>
            <a:ext cx="175428" cy="156466"/>
          </a:xfrm>
          <a:prstGeom prst="star32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Display 12"/>
          <p:cNvSpPr/>
          <p:nvPr/>
        </p:nvSpPr>
        <p:spPr>
          <a:xfrm>
            <a:off x="1584775" y="456792"/>
            <a:ext cx="1479311" cy="633374"/>
          </a:xfrm>
          <a:prstGeom prst="flowChartDisplay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browser setup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20" name="Can 19"/>
          <p:cNvSpPr/>
          <p:nvPr/>
        </p:nvSpPr>
        <p:spPr>
          <a:xfrm>
            <a:off x="5367163" y="597176"/>
            <a:ext cx="1672021" cy="361413"/>
          </a:xfrm>
          <a:prstGeom prst="can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/>
            <a:r>
              <a:rPr lang="en-US" sz="1600" dirty="0" smtClean="0">
                <a:latin typeface="Open Sans Light"/>
                <a:cs typeface="Open Sans Light"/>
              </a:rPr>
              <a:t>...pem.crt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21" name="Can 20"/>
          <p:cNvSpPr/>
          <p:nvPr/>
        </p:nvSpPr>
        <p:spPr>
          <a:xfrm>
            <a:off x="5367163" y="1005506"/>
            <a:ext cx="1672021" cy="334940"/>
          </a:xfrm>
          <a:prstGeom prst="can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/>
            <a:r>
              <a:rPr lang="en-US" sz="1600" dirty="0" smtClean="0">
                <a:latin typeface="Open Sans Light"/>
                <a:cs typeface="Open Sans Light"/>
              </a:rPr>
              <a:t>private.pem.key</a:t>
            </a:r>
            <a:endParaRPr lang="en-US" sz="1600" dirty="0">
              <a:latin typeface="Open Sans Light"/>
              <a:cs typeface="Open Sans Light"/>
            </a:endParaRPr>
          </a:p>
        </p:txBody>
      </p:sp>
      <p:cxnSp>
        <p:nvCxnSpPr>
          <p:cNvPr id="23" name="Straight Arrow Connector 4"/>
          <p:cNvCxnSpPr>
            <a:stCxn id="20" idx="2"/>
            <a:endCxn id="13" idx="3"/>
          </p:cNvCxnSpPr>
          <p:nvPr/>
        </p:nvCxnSpPr>
        <p:spPr>
          <a:xfrm flipH="1" flipV="1">
            <a:off x="3064086" y="773479"/>
            <a:ext cx="2303077" cy="440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4"/>
          <p:cNvCxnSpPr>
            <a:stCxn id="21" idx="2"/>
            <a:endCxn id="13" idx="3"/>
          </p:cNvCxnSpPr>
          <p:nvPr/>
        </p:nvCxnSpPr>
        <p:spPr>
          <a:xfrm flipH="1" flipV="1">
            <a:off x="3064086" y="773479"/>
            <a:ext cx="2303077" cy="39949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4"/>
          <p:cNvCxnSpPr>
            <a:endCxn id="20" idx="4"/>
          </p:cNvCxnSpPr>
          <p:nvPr/>
        </p:nvCxnSpPr>
        <p:spPr>
          <a:xfrm rot="16200000" flipV="1">
            <a:off x="6708525" y="1108542"/>
            <a:ext cx="994478" cy="333159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4"/>
          <p:cNvCxnSpPr>
            <a:stCxn id="13" idx="2"/>
            <a:endCxn id="4" idx="0"/>
          </p:cNvCxnSpPr>
          <p:nvPr/>
        </p:nvCxnSpPr>
        <p:spPr>
          <a:xfrm>
            <a:off x="2324431" y="1090166"/>
            <a:ext cx="7351" cy="3709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372343" y="677507"/>
            <a:ext cx="11434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Open Sans Light"/>
                <a:cs typeface="Open Sans Light"/>
              </a:rPr>
              <a:t>Download</a:t>
            </a:r>
          </a:p>
          <a:p>
            <a:r>
              <a:rPr lang="en-US" sz="1600" dirty="0" smtClean="0">
                <a:latin typeface="Open Sans Light"/>
                <a:cs typeface="Open Sans Light"/>
              </a:rPr>
              <a:t>to PC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261301" y="3333194"/>
            <a:ext cx="119866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  <a:t>SSID,</a:t>
            </a:r>
          </a:p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  <a:t>Password</a:t>
            </a:r>
          </a:p>
        </p:txBody>
      </p:sp>
      <p:sp>
        <p:nvSpPr>
          <p:cNvPr id="84" name="Can 83"/>
          <p:cNvSpPr/>
          <p:nvPr/>
        </p:nvSpPr>
        <p:spPr>
          <a:xfrm>
            <a:off x="2598100" y="2106770"/>
            <a:ext cx="426302" cy="164343"/>
          </a:xfrm>
          <a:prstGeom prst="can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83" name="Can 82"/>
          <p:cNvSpPr/>
          <p:nvPr/>
        </p:nvSpPr>
        <p:spPr>
          <a:xfrm>
            <a:off x="2553974" y="2009826"/>
            <a:ext cx="408488" cy="193887"/>
          </a:xfrm>
          <a:prstGeom prst="can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sz="1600" dirty="0">
              <a:latin typeface="Open Sans Light"/>
              <a:cs typeface="Open Sans Light"/>
            </a:endParaRPr>
          </a:p>
        </p:txBody>
      </p:sp>
      <p:cxnSp>
        <p:nvCxnSpPr>
          <p:cNvPr id="85" name="Straight Arrow Connector 4"/>
          <p:cNvCxnSpPr>
            <a:stCxn id="13" idx="2"/>
            <a:endCxn id="83" idx="1"/>
          </p:cNvCxnSpPr>
          <p:nvPr/>
        </p:nvCxnSpPr>
        <p:spPr>
          <a:xfrm>
            <a:off x="2324431" y="1090166"/>
            <a:ext cx="433787" cy="9196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694119" y="1461126"/>
            <a:ext cx="1275325" cy="384267"/>
          </a:xfrm>
          <a:prstGeom prst="rect">
            <a:avLst/>
          </a:prstGeom>
          <a:solidFill>
            <a:srgbClr val="00A9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web server</a:t>
            </a: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cxnSp>
        <p:nvCxnSpPr>
          <p:cNvPr id="88" name="Straight Arrow Connector 4"/>
          <p:cNvCxnSpPr>
            <a:stCxn id="83" idx="2"/>
          </p:cNvCxnSpPr>
          <p:nvPr/>
        </p:nvCxnSpPr>
        <p:spPr>
          <a:xfrm flipH="1">
            <a:off x="2315294" y="2106770"/>
            <a:ext cx="238680" cy="27225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4"/>
          <p:cNvCxnSpPr>
            <a:endCxn id="72" idx="1"/>
          </p:cNvCxnSpPr>
          <p:nvPr/>
        </p:nvCxnSpPr>
        <p:spPr>
          <a:xfrm flipV="1">
            <a:off x="2972717" y="2919113"/>
            <a:ext cx="2385187" cy="36544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250343" y="1833879"/>
            <a:ext cx="1201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  <a:latin typeface="Open Sans Light"/>
                <a:cs typeface="Open Sans Light"/>
              </a:rPr>
              <a:t>last 8 </a:t>
            </a:r>
            <a:br>
              <a:rPr lang="en-US" sz="1200" dirty="0" smtClean="0">
                <a:solidFill>
                  <a:schemeClr val="accent2"/>
                </a:solidFill>
                <a:latin typeface="Open Sans Light"/>
                <a:cs typeface="Open Sans Light"/>
              </a:rPr>
            </a:br>
            <a:r>
              <a:rPr lang="en-US" sz="1200" dirty="0" smtClean="0">
                <a:solidFill>
                  <a:schemeClr val="accent2"/>
                </a:solidFill>
                <a:latin typeface="Open Sans Light"/>
                <a:cs typeface="Open Sans Light"/>
              </a:rPr>
              <a:t>serial #</a:t>
            </a:r>
          </a:p>
        </p:txBody>
      </p:sp>
      <p:sp>
        <p:nvSpPr>
          <p:cNvPr id="43" name="Display 42"/>
          <p:cNvSpPr/>
          <p:nvPr/>
        </p:nvSpPr>
        <p:spPr>
          <a:xfrm>
            <a:off x="3295858" y="3042145"/>
            <a:ext cx="1428047" cy="527976"/>
          </a:xfrm>
          <a:prstGeom prst="flowChartDisplay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internet</a:t>
            </a:r>
          </a:p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browser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31977" y="2809695"/>
            <a:ext cx="1275325" cy="5773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internet router</a:t>
            </a: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261301" y="1031908"/>
            <a:ext cx="643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00A9F2"/>
                </a:solidFill>
                <a:latin typeface="Open Sans Light"/>
                <a:cs typeface="Open Sans Light"/>
              </a:rPr>
              <a:t>SSID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2126456" y="3701831"/>
            <a:ext cx="3063447" cy="205513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/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  <a:t>aws-iot-setup-v02.pptx. Copyright 2016 Wilson Mar.  All rights reserved.</a:t>
            </a:r>
            <a:endParaRPr lang="en-US" sz="600" dirty="0">
              <a:solidFill>
                <a:schemeClr val="bg1">
                  <a:lumMod val="75000"/>
                </a:schemeClr>
              </a:solidFill>
              <a:latin typeface="Open Sans Light"/>
              <a:cs typeface="Open Sans Light"/>
            </a:endParaRPr>
          </a:p>
        </p:txBody>
      </p:sp>
      <p:cxnSp>
        <p:nvCxnSpPr>
          <p:cNvPr id="89" name="Straight Arrow Connector 4"/>
          <p:cNvCxnSpPr>
            <a:endCxn id="21" idx="4"/>
          </p:cNvCxnSpPr>
          <p:nvPr/>
        </p:nvCxnSpPr>
        <p:spPr>
          <a:xfrm rot="16200000" flipV="1">
            <a:off x="6896120" y="1316040"/>
            <a:ext cx="619288" cy="333159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007158" y="3392671"/>
            <a:ext cx="1607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latin typeface="Open Sans Light"/>
                <a:cs typeface="Open Sans Light"/>
              </a:rPr>
              <a:t>Subdomain</a:t>
            </a:r>
          </a:p>
        </p:txBody>
      </p:sp>
      <p:cxnSp>
        <p:nvCxnSpPr>
          <p:cNvPr id="44" name="Straight Arrow Connector 4"/>
          <p:cNvCxnSpPr>
            <a:endCxn id="67" idx="0"/>
          </p:cNvCxnSpPr>
          <p:nvPr/>
        </p:nvCxnSpPr>
        <p:spPr>
          <a:xfrm>
            <a:off x="7703276" y="2070409"/>
            <a:ext cx="31391" cy="5320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Display 71"/>
          <p:cNvSpPr/>
          <p:nvPr/>
        </p:nvSpPr>
        <p:spPr>
          <a:xfrm>
            <a:off x="5357904" y="2615933"/>
            <a:ext cx="1643732" cy="606360"/>
          </a:xfrm>
          <a:prstGeom prst="flowChartDisplay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415732" y="2620702"/>
            <a:ext cx="1588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Open Sans Light"/>
                <a:cs typeface="Open Sans Light"/>
              </a:rPr>
              <a:t>AWS Lambda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  <a:latin typeface="Open Sans Light"/>
                <a:cs typeface="Open Sans Light"/>
              </a:rPr>
              <a:t>web page</a:t>
            </a:r>
          </a:p>
        </p:txBody>
      </p:sp>
      <p:cxnSp>
        <p:nvCxnSpPr>
          <p:cNvPr id="57" name="Straight Arrow Connector 4"/>
          <p:cNvCxnSpPr>
            <a:endCxn id="38" idx="1"/>
          </p:cNvCxnSpPr>
          <p:nvPr/>
        </p:nvCxnSpPr>
        <p:spPr>
          <a:xfrm flipV="1">
            <a:off x="2616374" y="2099131"/>
            <a:ext cx="3688266" cy="850503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4"/>
          <p:cNvCxnSpPr>
            <a:stCxn id="43" idx="1"/>
            <a:endCxn id="3" idx="3"/>
          </p:cNvCxnSpPr>
          <p:nvPr/>
        </p:nvCxnSpPr>
        <p:spPr>
          <a:xfrm flipH="1" flipV="1">
            <a:off x="3007302" y="3098361"/>
            <a:ext cx="288556" cy="207772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7227230" y="2602430"/>
            <a:ext cx="1014874" cy="584776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Lambda</a:t>
            </a:r>
            <a:br>
              <a:rPr lang="en-US" sz="1600" dirty="0" smtClean="0">
                <a:latin typeface="Open Sans Light"/>
                <a:ea typeface="Open Sans Light" charset="0"/>
                <a:cs typeface="Open Sans Light"/>
              </a:rPr>
            </a:b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functions</a:t>
            </a: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cxnSp>
        <p:nvCxnSpPr>
          <p:cNvPr id="73" name="Straight Arrow Connector 4"/>
          <p:cNvCxnSpPr>
            <a:stCxn id="56" idx="3"/>
            <a:endCxn id="67" idx="1"/>
          </p:cNvCxnSpPr>
          <p:nvPr/>
        </p:nvCxnSpPr>
        <p:spPr>
          <a:xfrm flipV="1">
            <a:off x="7004613" y="2894818"/>
            <a:ext cx="222617" cy="1827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Display 37"/>
          <p:cNvSpPr/>
          <p:nvPr/>
        </p:nvSpPr>
        <p:spPr>
          <a:xfrm>
            <a:off x="6304640" y="1792264"/>
            <a:ext cx="1488955" cy="613733"/>
          </a:xfrm>
          <a:prstGeom prst="flowChartDisplay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sz="1600" dirty="0" smtClean="0">
              <a:latin typeface="Open Sans Light"/>
              <a:cs typeface="Open Sans Ligh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356046" y="1799713"/>
            <a:ext cx="132130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Open Sans Light"/>
                <a:cs typeface="Open Sans Light"/>
              </a:rPr>
              <a:t>AWS IoT</a:t>
            </a:r>
            <a:br>
              <a:rPr lang="en-US" sz="1600" dirty="0" smtClean="0">
                <a:solidFill>
                  <a:schemeClr val="bg1"/>
                </a:solidFill>
                <a:latin typeface="Open Sans Light"/>
                <a:cs typeface="Open Sans Light"/>
              </a:rPr>
            </a:br>
            <a:r>
              <a:rPr lang="en-US" sz="1600" dirty="0" smtClean="0">
                <a:solidFill>
                  <a:schemeClr val="bg1"/>
                </a:solidFill>
                <a:latin typeface="Open Sans Light"/>
                <a:cs typeface="Open Sans Light"/>
              </a:rPr>
              <a:t>Resources</a:t>
            </a:r>
          </a:p>
        </p:txBody>
      </p:sp>
      <p:cxnSp>
        <p:nvCxnSpPr>
          <p:cNvPr id="98" name="Straight Arrow Connector 4"/>
          <p:cNvCxnSpPr>
            <a:stCxn id="67" idx="2"/>
            <a:endCxn id="48" idx="0"/>
          </p:cNvCxnSpPr>
          <p:nvPr/>
        </p:nvCxnSpPr>
        <p:spPr>
          <a:xfrm>
            <a:off x="7734667" y="3187206"/>
            <a:ext cx="0" cy="20755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1927938" y="2704219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15" name="Straight Arrow Connector 4"/>
          <p:cNvCxnSpPr>
            <a:stCxn id="48" idx="3"/>
            <a:endCxn id="38" idx="3"/>
          </p:cNvCxnSpPr>
          <p:nvPr/>
        </p:nvCxnSpPr>
        <p:spPr>
          <a:xfrm flipH="1" flipV="1">
            <a:off x="7793595" y="2099131"/>
            <a:ext cx="448509" cy="1588018"/>
          </a:xfrm>
          <a:prstGeom prst="bentConnector3">
            <a:avLst>
              <a:gd name="adj1" fmla="val -40783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7227230" y="3394761"/>
            <a:ext cx="1014874" cy="584776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/>
            <a:r>
              <a:rPr lang="en-US" sz="1600" dirty="0">
                <a:latin typeface="Open Sans Light"/>
                <a:cs typeface="Open Sans Light"/>
              </a:rPr>
              <a:t>AWS IoT</a:t>
            </a:r>
          </a:p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Endpoint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775321" y="1695309"/>
            <a:ext cx="9196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Open Sans Light"/>
                <a:cs typeface="Open Sans Light"/>
              </a:rPr>
              <a:t>Policy</a:t>
            </a:r>
          </a:p>
        </p:txBody>
      </p:sp>
    </p:spTree>
    <p:extLst>
      <p:ext uri="{BB962C8B-B14F-4D97-AF65-F5344CB8AC3E}">
        <p14:creationId xmlns:p14="http://schemas.microsoft.com/office/powerpoint/2010/main" val="1120320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51" grpId="0" animBg="1"/>
      <p:bldP spid="15" grpId="0" animBg="1"/>
      <p:bldP spid="13" grpId="0" animBg="1"/>
      <p:bldP spid="20" grpId="0" animBg="1"/>
      <p:bldP spid="21" grpId="0" animBg="1"/>
      <p:bldP spid="76" grpId="0"/>
      <p:bldP spid="77" grpId="0"/>
      <p:bldP spid="84" grpId="0" animBg="1"/>
      <p:bldP spid="83" grpId="0" animBg="1"/>
      <p:bldP spid="4" grpId="0" animBg="1"/>
      <p:bldP spid="42" grpId="0"/>
      <p:bldP spid="43" grpId="0" animBg="1"/>
      <p:bldP spid="3" grpId="0" animBg="1"/>
      <p:bldP spid="86" grpId="0"/>
      <p:bldP spid="58" grpId="0"/>
      <p:bldP spid="72" grpId="0" animBg="1"/>
      <p:bldP spid="56" grpId="0"/>
      <p:bldP spid="67" grpId="0" animBg="1"/>
      <p:bldP spid="38" grpId="0" animBg="1"/>
      <p:bldP spid="39" grpId="0"/>
      <p:bldP spid="48" grpId="0" animBg="1"/>
      <p:bldP spid="5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343" y="36599"/>
            <a:ext cx="7107035" cy="52111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42207" y="370198"/>
            <a:ext cx="1217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Rules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50753" y="1977319"/>
            <a:ext cx="1217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Open Sans Light"/>
                <a:cs typeface="Open Sans Light"/>
              </a:rPr>
              <a:t>Gateway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33410" y="1840822"/>
            <a:ext cx="1217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Open Sans Light"/>
                <a:cs typeface="Open Sans Light"/>
              </a:rPr>
              <a:t>Lambda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34972" y="2627797"/>
            <a:ext cx="1217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Open Sans Light"/>
                <a:cs typeface="Open Sans Light"/>
              </a:rPr>
              <a:t>DynamoDB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60387" y="2902340"/>
            <a:ext cx="1217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latin typeface="Open Sans Light"/>
                <a:cs typeface="Open Sans Light"/>
              </a:rPr>
              <a:t>Shadows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34972" y="370198"/>
            <a:ext cx="1217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Mobile app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377555" y="3584575"/>
            <a:ext cx="3171735" cy="16631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80879" y="370198"/>
            <a:ext cx="1217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Open Sans Light"/>
                <a:cs typeface="Open Sans Light"/>
              </a:rPr>
              <a:t>Device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08136" y="1647901"/>
            <a:ext cx="1217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Open Sans Light"/>
                <a:cs typeface="Open Sans Light"/>
              </a:rPr>
              <a:t>Security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52947" y="1117860"/>
            <a:ext cx="121708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Open Sans Light"/>
                <a:cs typeface="Open Sans Light"/>
              </a:rPr>
              <a:t>Message</a:t>
            </a:r>
            <a:br>
              <a:rPr lang="en-US" sz="1600" dirty="0" smtClean="0">
                <a:latin typeface="Open Sans Light"/>
                <a:cs typeface="Open Sans Light"/>
              </a:rPr>
            </a:br>
            <a:r>
              <a:rPr lang="en-US" sz="1600" dirty="0" smtClean="0">
                <a:latin typeface="Open Sans Light"/>
                <a:cs typeface="Open Sans Light"/>
              </a:rPr>
              <a:t>broker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886444" y="1364082"/>
            <a:ext cx="1555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latin typeface="Open Sans Light"/>
                <a:cs typeface="Open Sans Light"/>
              </a:rPr>
              <a:t>Rules Engine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51515" y="2453952"/>
            <a:ext cx="99458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Open Sans Light"/>
                <a:cs typeface="Open Sans Light"/>
              </a:rPr>
              <a:t>Thing registry</a:t>
            </a:r>
          </a:p>
        </p:txBody>
      </p:sp>
    </p:spTree>
    <p:extLst>
      <p:ext uri="{BB962C8B-B14F-4D97-AF65-F5344CB8AC3E}">
        <p14:creationId xmlns:p14="http://schemas.microsoft.com/office/powerpoint/2010/main" val="4063574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  <p:bldP spid="9" grpId="0" build="p"/>
      <p:bldP spid="10" grpId="0" build="p"/>
      <p:bldP spid="11" grpId="0" build="p"/>
      <p:bldP spid="12" grpId="0" build="p"/>
      <p:bldP spid="14" grpId="0" build="p"/>
      <p:bldP spid="15" grpId="0" build="p"/>
      <p:bldP spid="16" grpId="0" build="p"/>
      <p:bldP spid="17" grpId="0" build="p"/>
      <p:bldP spid="1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wsiot-how-it-works_HowITWorks_1-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32" y="-1"/>
            <a:ext cx="8627267" cy="504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227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6-08-24 at 10.29.3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10" b="691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70572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Samsung API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51286" y="3717061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devices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215245" y="2983282"/>
            <a:ext cx="7136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device</a:t>
            </a:r>
            <a:br>
              <a:rPr lang="en-US" dirty="0" smtClean="0"/>
            </a:br>
            <a:r>
              <a:rPr lang="en-US" dirty="0" smtClean="0"/>
              <a:t>tokens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44692" y="3482477"/>
            <a:ext cx="891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deviceId</a:t>
            </a:r>
            <a:endParaRPr lang="en-US" i="1" dirty="0"/>
          </a:p>
        </p:txBody>
      </p:sp>
      <p:sp>
        <p:nvSpPr>
          <p:cNvPr id="8" name="TextBox 7"/>
          <p:cNvSpPr txBox="1"/>
          <p:nvPr/>
        </p:nvSpPr>
        <p:spPr>
          <a:xfrm>
            <a:off x="3259660" y="2663113"/>
            <a:ext cx="7489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device</a:t>
            </a:r>
          </a:p>
          <a:p>
            <a:pPr algn="ctr"/>
            <a:r>
              <a:rPr lang="en-US" b="1" dirty="0" smtClean="0"/>
              <a:t>types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5" idx="0"/>
            <a:endCxn id="6" idx="2"/>
          </p:cNvCxnSpPr>
          <p:nvPr/>
        </p:nvCxnSpPr>
        <p:spPr>
          <a:xfrm flipH="1" flipV="1">
            <a:off x="1572061" y="3506502"/>
            <a:ext cx="4983" cy="2105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46266" y="3717061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users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303676" y="2713763"/>
            <a:ext cx="67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ruleId</a:t>
            </a:r>
            <a:endParaRPr lang="en-US" i="1" dirty="0"/>
          </a:p>
        </p:txBody>
      </p:sp>
      <p:cxnSp>
        <p:nvCxnSpPr>
          <p:cNvPr id="17" name="Straight Arrow Connector 16"/>
          <p:cNvCxnSpPr>
            <a:stCxn id="14" idx="0"/>
            <a:endCxn id="8" idx="2"/>
          </p:cNvCxnSpPr>
          <p:nvPr/>
        </p:nvCxnSpPr>
        <p:spPr>
          <a:xfrm flipH="1" flipV="1">
            <a:off x="3634122" y="3186333"/>
            <a:ext cx="848134" cy="5307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3"/>
            <a:endCxn id="28" idx="1"/>
          </p:cNvCxnSpPr>
          <p:nvPr/>
        </p:nvCxnSpPr>
        <p:spPr>
          <a:xfrm flipV="1">
            <a:off x="2002801" y="3869299"/>
            <a:ext cx="600602" cy="165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75237" y="3790196"/>
            <a:ext cx="721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userId</a:t>
            </a:r>
            <a:endParaRPr lang="en-US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5109141" y="3111186"/>
            <a:ext cx="563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user</a:t>
            </a:r>
          </a:p>
          <a:p>
            <a:pPr algn="ctr"/>
            <a:r>
              <a:rPr lang="en-US" dirty="0" smtClean="0"/>
              <a:t>trials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14" idx="3"/>
            <a:endCxn id="23" idx="2"/>
          </p:cNvCxnSpPr>
          <p:nvPr/>
        </p:nvCxnSpPr>
        <p:spPr>
          <a:xfrm flipV="1">
            <a:off x="4818245" y="3634406"/>
            <a:ext cx="572759" cy="236544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603403" y="3607689"/>
            <a:ext cx="793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user</a:t>
            </a:r>
          </a:p>
          <a:p>
            <a:pPr algn="ctr"/>
            <a:r>
              <a:rPr lang="en-US" dirty="0" smtClean="0"/>
              <a:t>devices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14" idx="1"/>
            <a:endCxn id="28" idx="3"/>
          </p:cNvCxnSpPr>
          <p:nvPr/>
        </p:nvCxnSpPr>
        <p:spPr>
          <a:xfrm flipH="1" flipV="1">
            <a:off x="3396809" y="3869299"/>
            <a:ext cx="749457" cy="165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4" idx="3"/>
            <a:endCxn id="33" idx="2"/>
          </p:cNvCxnSpPr>
          <p:nvPr/>
        </p:nvCxnSpPr>
        <p:spPr>
          <a:xfrm flipV="1">
            <a:off x="4818245" y="3634406"/>
            <a:ext cx="1514520" cy="236544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841253" y="3111186"/>
            <a:ext cx="983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user</a:t>
            </a:r>
          </a:p>
          <a:p>
            <a:pPr algn="ctr"/>
            <a:r>
              <a:rPr lang="en-US" dirty="0" smtClean="0"/>
              <a:t>properties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14" idx="3"/>
            <a:endCxn id="35" idx="2"/>
          </p:cNvCxnSpPr>
          <p:nvPr/>
        </p:nvCxnSpPr>
        <p:spPr>
          <a:xfrm flipV="1">
            <a:off x="4818245" y="3634406"/>
            <a:ext cx="2485431" cy="236544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016772" y="3111186"/>
            <a:ext cx="573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user</a:t>
            </a:r>
          </a:p>
          <a:p>
            <a:pPr algn="ctr"/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12397" y="2572631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trials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6981266" y="2489596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rules</a:t>
            </a:r>
            <a:endParaRPr lang="en-US" b="1" dirty="0"/>
          </a:p>
        </p:txBody>
      </p:sp>
      <p:cxnSp>
        <p:nvCxnSpPr>
          <p:cNvPr id="42" name="Straight Arrow Connector 41"/>
          <p:cNvCxnSpPr>
            <a:stCxn id="41" idx="2"/>
            <a:endCxn id="35" idx="0"/>
          </p:cNvCxnSpPr>
          <p:nvPr/>
        </p:nvCxnSpPr>
        <p:spPr>
          <a:xfrm>
            <a:off x="7291608" y="2797373"/>
            <a:ext cx="12068" cy="3138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0" idx="2"/>
            <a:endCxn id="23" idx="0"/>
          </p:cNvCxnSpPr>
          <p:nvPr/>
        </p:nvCxnSpPr>
        <p:spPr>
          <a:xfrm flipH="1">
            <a:off x="5391004" y="2880408"/>
            <a:ext cx="631735" cy="2307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8" idx="0"/>
            <a:endCxn id="54" idx="3"/>
          </p:cNvCxnSpPr>
          <p:nvPr/>
        </p:nvCxnSpPr>
        <p:spPr>
          <a:xfrm flipH="1" flipV="1">
            <a:off x="2929134" y="2614191"/>
            <a:ext cx="704988" cy="489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809517" y="2189925"/>
            <a:ext cx="6618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trialId</a:t>
            </a:r>
            <a:endParaRPr lang="en-US" i="1" dirty="0"/>
          </a:p>
        </p:txBody>
      </p:sp>
      <p:sp>
        <p:nvSpPr>
          <p:cNvPr id="54" name="TextBox 53"/>
          <p:cNvSpPr txBox="1"/>
          <p:nvPr/>
        </p:nvSpPr>
        <p:spPr>
          <a:xfrm>
            <a:off x="2001883" y="2244859"/>
            <a:ext cx="9272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available manifest versions</a:t>
            </a:r>
            <a:endParaRPr lang="en-US" dirty="0"/>
          </a:p>
        </p:txBody>
      </p:sp>
      <p:cxnSp>
        <p:nvCxnSpPr>
          <p:cNvPr id="55" name="Straight Arrow Connector 54"/>
          <p:cNvCxnSpPr>
            <a:stCxn id="8" idx="0"/>
            <a:endCxn id="66" idx="2"/>
          </p:cNvCxnSpPr>
          <p:nvPr/>
        </p:nvCxnSpPr>
        <p:spPr>
          <a:xfrm flipH="1" flipV="1">
            <a:off x="3586895" y="2134118"/>
            <a:ext cx="47227" cy="5289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95634" y="3810499"/>
            <a:ext cx="721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userId</a:t>
            </a:r>
            <a:endParaRPr lang="en-US" i="1" dirty="0"/>
          </a:p>
        </p:txBody>
      </p:sp>
      <p:sp>
        <p:nvSpPr>
          <p:cNvPr id="62" name="TextBox 61"/>
          <p:cNvSpPr txBox="1"/>
          <p:nvPr/>
        </p:nvSpPr>
        <p:spPr>
          <a:xfrm>
            <a:off x="2814246" y="2296710"/>
            <a:ext cx="1230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devicetypeId</a:t>
            </a:r>
            <a:endParaRPr lang="en-US" i="1" dirty="0"/>
          </a:p>
        </p:txBody>
      </p:sp>
      <p:sp>
        <p:nvSpPr>
          <p:cNvPr id="66" name="TextBox 65"/>
          <p:cNvSpPr txBox="1"/>
          <p:nvPr/>
        </p:nvSpPr>
        <p:spPr>
          <a:xfrm>
            <a:off x="3060300" y="1826341"/>
            <a:ext cx="1053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manifests</a:t>
            </a:r>
            <a:endParaRPr lang="en-US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2832562" y="1594009"/>
            <a:ext cx="8015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version</a:t>
            </a:r>
            <a:endParaRPr lang="en-US" i="1" dirty="0"/>
          </a:p>
        </p:txBody>
      </p:sp>
      <p:cxnSp>
        <p:nvCxnSpPr>
          <p:cNvPr id="70" name="Straight Arrow Connector 69"/>
          <p:cNvCxnSpPr>
            <a:stCxn id="66" idx="0"/>
            <a:endCxn id="71" idx="2"/>
          </p:cNvCxnSpPr>
          <p:nvPr/>
        </p:nvCxnSpPr>
        <p:spPr>
          <a:xfrm flipV="1">
            <a:off x="3586895" y="1380087"/>
            <a:ext cx="146832" cy="4462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207132" y="1072310"/>
            <a:ext cx="1053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3627832" y="1457728"/>
            <a:ext cx="613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latest</a:t>
            </a:r>
            <a:endParaRPr lang="en-US" dirty="0"/>
          </a:p>
        </p:txBody>
      </p:sp>
      <p:cxnSp>
        <p:nvCxnSpPr>
          <p:cNvPr id="75" name="Straight Arrow Connector 74"/>
          <p:cNvCxnSpPr>
            <a:stCxn id="74" idx="0"/>
            <a:endCxn id="71" idx="2"/>
          </p:cNvCxnSpPr>
          <p:nvPr/>
        </p:nvCxnSpPr>
        <p:spPr>
          <a:xfrm flipH="1" flipV="1">
            <a:off x="3733727" y="1380087"/>
            <a:ext cx="200658" cy="776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6" idx="0"/>
            <a:endCxn id="74" idx="2"/>
          </p:cNvCxnSpPr>
          <p:nvPr/>
        </p:nvCxnSpPr>
        <p:spPr>
          <a:xfrm flipV="1">
            <a:off x="3586895" y="1765505"/>
            <a:ext cx="347490" cy="608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40" idx="0"/>
            <a:endCxn id="86" idx="1"/>
          </p:cNvCxnSpPr>
          <p:nvPr/>
        </p:nvCxnSpPr>
        <p:spPr>
          <a:xfrm flipV="1">
            <a:off x="6022739" y="1062235"/>
            <a:ext cx="1068243" cy="15103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7090982" y="908346"/>
            <a:ext cx="1053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1509080" y="1586675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messages</a:t>
            </a:r>
            <a:endParaRPr lang="en-US" b="1" dirty="0"/>
          </a:p>
        </p:txBody>
      </p:sp>
      <p:cxnSp>
        <p:nvCxnSpPr>
          <p:cNvPr id="92" name="Straight Arrow Connector 91"/>
          <p:cNvCxnSpPr>
            <a:stCxn id="40" idx="0"/>
            <a:endCxn id="93" idx="2"/>
          </p:cNvCxnSpPr>
          <p:nvPr/>
        </p:nvCxnSpPr>
        <p:spPr>
          <a:xfrm flipH="1" flipV="1">
            <a:off x="6022738" y="1625393"/>
            <a:ext cx="1" cy="9472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5629566" y="1102173"/>
            <a:ext cx="786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trial </a:t>
            </a:r>
            <a:br>
              <a:rPr lang="en-US" dirty="0" smtClean="0"/>
            </a:br>
            <a:r>
              <a:rPr lang="en-US" dirty="0" smtClean="0"/>
              <a:t>devices</a:t>
            </a:r>
            <a:endParaRPr lang="en-US" dirty="0"/>
          </a:p>
        </p:txBody>
      </p:sp>
      <p:cxnSp>
        <p:nvCxnSpPr>
          <p:cNvPr id="96" name="Straight Arrow Connector 95"/>
          <p:cNvCxnSpPr>
            <a:stCxn id="40" idx="0"/>
            <a:endCxn id="216" idx="2"/>
          </p:cNvCxnSpPr>
          <p:nvPr/>
        </p:nvCxnSpPr>
        <p:spPr>
          <a:xfrm flipH="1" flipV="1">
            <a:off x="5512534" y="2271118"/>
            <a:ext cx="510205" cy="3015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40" idx="0"/>
            <a:endCxn id="103" idx="2"/>
          </p:cNvCxnSpPr>
          <p:nvPr/>
        </p:nvCxnSpPr>
        <p:spPr>
          <a:xfrm flipV="1">
            <a:off x="6022739" y="557153"/>
            <a:ext cx="796109" cy="20154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740223" y="249376"/>
            <a:ext cx="2157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disconnect user device</a:t>
            </a:r>
            <a:endParaRPr lang="en-US" dirty="0"/>
          </a:p>
        </p:txBody>
      </p:sp>
      <p:cxnSp>
        <p:nvCxnSpPr>
          <p:cNvPr id="112" name="Straight Arrow Connector 95"/>
          <p:cNvCxnSpPr>
            <a:stCxn id="5" idx="1"/>
            <a:endCxn id="103" idx="1"/>
          </p:cNvCxnSpPr>
          <p:nvPr/>
        </p:nvCxnSpPr>
        <p:spPr>
          <a:xfrm rot="10800000" flipH="1">
            <a:off x="1151285" y="403266"/>
            <a:ext cx="4588937" cy="3467685"/>
          </a:xfrm>
          <a:prstGeom prst="bentConnector3">
            <a:avLst>
              <a:gd name="adj1" fmla="val -498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95"/>
          <p:cNvCxnSpPr>
            <a:endCxn id="119" idx="3"/>
          </p:cNvCxnSpPr>
          <p:nvPr/>
        </p:nvCxnSpPr>
        <p:spPr>
          <a:xfrm flipV="1">
            <a:off x="4722370" y="754458"/>
            <a:ext cx="3405876" cy="3103081"/>
          </a:xfrm>
          <a:prstGeom prst="bentConnector3">
            <a:avLst>
              <a:gd name="adj1" fmla="val 11430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7423182" y="1569466"/>
            <a:ext cx="1081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invitationId</a:t>
            </a:r>
            <a:endParaRPr lang="en-US" i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7004704" y="600569"/>
            <a:ext cx="1123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participants</a:t>
            </a:r>
            <a:endParaRPr lang="en-US" dirty="0"/>
          </a:p>
        </p:txBody>
      </p:sp>
      <p:cxnSp>
        <p:nvCxnSpPr>
          <p:cNvPr id="120" name="Straight Arrow Connector 119"/>
          <p:cNvCxnSpPr>
            <a:stCxn id="40" idx="0"/>
            <a:endCxn id="119" idx="1"/>
          </p:cNvCxnSpPr>
          <p:nvPr/>
        </p:nvCxnSpPr>
        <p:spPr>
          <a:xfrm flipV="1">
            <a:off x="6022739" y="754458"/>
            <a:ext cx="981965" cy="18181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95"/>
          <p:cNvCxnSpPr>
            <a:stCxn id="14" idx="3"/>
            <a:endCxn id="103" idx="3"/>
          </p:cNvCxnSpPr>
          <p:nvPr/>
        </p:nvCxnSpPr>
        <p:spPr>
          <a:xfrm flipV="1">
            <a:off x="4818245" y="403265"/>
            <a:ext cx="3079228" cy="3467685"/>
          </a:xfrm>
          <a:prstGeom prst="bentConnector3">
            <a:avLst>
              <a:gd name="adj1" fmla="val 12308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40" idx="3"/>
            <a:endCxn id="154" idx="1"/>
          </p:cNvCxnSpPr>
          <p:nvPr/>
        </p:nvCxnSpPr>
        <p:spPr>
          <a:xfrm flipV="1">
            <a:off x="6333080" y="1942262"/>
            <a:ext cx="653435" cy="7842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6986515" y="1788373"/>
            <a:ext cx="1053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invitations</a:t>
            </a:r>
            <a:endParaRPr lang="en-US" dirty="0"/>
          </a:p>
        </p:txBody>
      </p:sp>
      <p:cxnSp>
        <p:nvCxnSpPr>
          <p:cNvPr id="159" name="Straight Arrow Connector 158"/>
          <p:cNvCxnSpPr>
            <a:stCxn id="40" idx="0"/>
            <a:endCxn id="160" idx="1"/>
          </p:cNvCxnSpPr>
          <p:nvPr/>
        </p:nvCxnSpPr>
        <p:spPr>
          <a:xfrm flipV="1">
            <a:off x="6022739" y="1368523"/>
            <a:ext cx="1020200" cy="12041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7042939" y="1214634"/>
            <a:ext cx="1353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administrators</a:t>
            </a:r>
            <a:endParaRPr lang="en-US" dirty="0"/>
          </a:p>
        </p:txBody>
      </p:sp>
      <p:cxnSp>
        <p:nvCxnSpPr>
          <p:cNvPr id="164" name="Straight Arrow Connector 33"/>
          <p:cNvCxnSpPr>
            <a:stCxn id="14" idx="3"/>
            <a:endCxn id="160" idx="3"/>
          </p:cNvCxnSpPr>
          <p:nvPr/>
        </p:nvCxnSpPr>
        <p:spPr>
          <a:xfrm flipV="1">
            <a:off x="4818245" y="1368523"/>
            <a:ext cx="3578635" cy="2502427"/>
          </a:xfrm>
          <a:prstGeom prst="bentConnector3">
            <a:avLst>
              <a:gd name="adj1" fmla="val 10638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954056" y="904034"/>
            <a:ext cx="733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export</a:t>
            </a:r>
            <a:endParaRPr lang="en-US" b="1" dirty="0"/>
          </a:p>
        </p:txBody>
      </p:sp>
      <p:cxnSp>
        <p:nvCxnSpPr>
          <p:cNvPr id="170" name="Straight Arrow Connector 169"/>
          <p:cNvCxnSpPr>
            <a:stCxn id="89" idx="0"/>
            <a:endCxn id="167" idx="2"/>
          </p:cNvCxnSpPr>
          <p:nvPr/>
        </p:nvCxnSpPr>
        <p:spPr>
          <a:xfrm flipH="1" flipV="1">
            <a:off x="1320734" y="1211811"/>
            <a:ext cx="716696" cy="3748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1650976" y="486625"/>
            <a:ext cx="8831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analytics</a:t>
            </a:r>
            <a:endParaRPr lang="en-US" dirty="0"/>
          </a:p>
        </p:txBody>
      </p:sp>
      <p:cxnSp>
        <p:nvCxnSpPr>
          <p:cNvPr id="174" name="Straight Arrow Connector 173"/>
          <p:cNvCxnSpPr>
            <a:stCxn id="89" idx="0"/>
            <a:endCxn id="173" idx="2"/>
          </p:cNvCxnSpPr>
          <p:nvPr/>
        </p:nvCxnSpPr>
        <p:spPr>
          <a:xfrm flipV="1">
            <a:off x="2037430" y="794402"/>
            <a:ext cx="55133" cy="7922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2141696" y="1250118"/>
            <a:ext cx="1003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snapshots</a:t>
            </a:r>
            <a:endParaRPr lang="en-US" dirty="0"/>
          </a:p>
        </p:txBody>
      </p:sp>
      <p:cxnSp>
        <p:nvCxnSpPr>
          <p:cNvPr id="182" name="Straight Arrow Connector 181"/>
          <p:cNvCxnSpPr>
            <a:stCxn id="89" idx="0"/>
            <a:endCxn id="181" idx="1"/>
          </p:cNvCxnSpPr>
          <p:nvPr/>
        </p:nvCxnSpPr>
        <p:spPr>
          <a:xfrm flipV="1">
            <a:off x="2037430" y="1404007"/>
            <a:ext cx="104266" cy="1826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2141696" y="1046227"/>
            <a:ext cx="9232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presence</a:t>
            </a:r>
            <a:endParaRPr lang="en-US" dirty="0"/>
          </a:p>
        </p:txBody>
      </p:sp>
      <p:cxnSp>
        <p:nvCxnSpPr>
          <p:cNvPr id="185" name="Straight Arrow Connector 184"/>
          <p:cNvCxnSpPr>
            <a:stCxn id="89" idx="0"/>
            <a:endCxn id="184" idx="1"/>
          </p:cNvCxnSpPr>
          <p:nvPr/>
        </p:nvCxnSpPr>
        <p:spPr>
          <a:xfrm flipV="1">
            <a:off x="2037430" y="1200116"/>
            <a:ext cx="104266" cy="3865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/>
          <p:cNvSpPr txBox="1"/>
          <p:nvPr/>
        </p:nvSpPr>
        <p:spPr>
          <a:xfrm>
            <a:off x="2936631" y="483054"/>
            <a:ext cx="1083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aggregates</a:t>
            </a:r>
            <a:endParaRPr lang="en-US" dirty="0"/>
          </a:p>
        </p:txBody>
      </p:sp>
      <p:cxnSp>
        <p:nvCxnSpPr>
          <p:cNvPr id="197" name="Straight Arrow Connector 196"/>
          <p:cNvCxnSpPr>
            <a:stCxn id="173" idx="3"/>
            <a:endCxn id="196" idx="1"/>
          </p:cNvCxnSpPr>
          <p:nvPr/>
        </p:nvCxnSpPr>
        <p:spPr>
          <a:xfrm flipV="1">
            <a:off x="2534150" y="636943"/>
            <a:ext cx="402481" cy="35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/>
          <p:cNvSpPr txBox="1"/>
          <p:nvPr/>
        </p:nvSpPr>
        <p:spPr>
          <a:xfrm>
            <a:off x="2942068" y="726690"/>
            <a:ext cx="972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histogram</a:t>
            </a:r>
            <a:endParaRPr lang="en-US" dirty="0"/>
          </a:p>
        </p:txBody>
      </p:sp>
      <p:cxnSp>
        <p:nvCxnSpPr>
          <p:cNvPr id="201" name="Straight Arrow Connector 200"/>
          <p:cNvCxnSpPr>
            <a:stCxn id="173" idx="3"/>
            <a:endCxn id="200" idx="1"/>
          </p:cNvCxnSpPr>
          <p:nvPr/>
        </p:nvCxnSpPr>
        <p:spPr>
          <a:xfrm>
            <a:off x="2534150" y="640514"/>
            <a:ext cx="407918" cy="2400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/>
          <p:cNvSpPr txBox="1"/>
          <p:nvPr/>
        </p:nvSpPr>
        <p:spPr>
          <a:xfrm>
            <a:off x="5119362" y="1532454"/>
            <a:ext cx="7863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trial </a:t>
            </a:r>
            <a:br>
              <a:rPr lang="en-US" dirty="0" smtClean="0"/>
            </a:br>
            <a:r>
              <a:rPr lang="en-US" dirty="0" smtClean="0"/>
              <a:t>device</a:t>
            </a:r>
          </a:p>
          <a:p>
            <a:pPr algn="ctr"/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227" name="TextBox 226"/>
          <p:cNvSpPr txBox="1"/>
          <p:nvPr/>
        </p:nvSpPr>
        <p:spPr>
          <a:xfrm>
            <a:off x="945196" y="382558"/>
            <a:ext cx="713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cxnSp>
        <p:nvCxnSpPr>
          <p:cNvPr id="228" name="Straight Arrow Connector 227"/>
          <p:cNvCxnSpPr>
            <a:stCxn id="167" idx="0"/>
            <a:endCxn id="227" idx="2"/>
          </p:cNvCxnSpPr>
          <p:nvPr/>
        </p:nvCxnSpPr>
        <p:spPr>
          <a:xfrm flipH="1" flipV="1">
            <a:off x="1301925" y="690335"/>
            <a:ext cx="18809" cy="2136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/>
          <p:cNvSpPr txBox="1"/>
          <p:nvPr/>
        </p:nvSpPr>
        <p:spPr>
          <a:xfrm>
            <a:off x="1003112" y="2347957"/>
            <a:ext cx="663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cxnSp>
        <p:nvCxnSpPr>
          <p:cNvPr id="240" name="Straight Arrow Connector 239"/>
          <p:cNvCxnSpPr>
            <a:stCxn id="167" idx="2"/>
            <a:endCxn id="239" idx="0"/>
          </p:cNvCxnSpPr>
          <p:nvPr/>
        </p:nvCxnSpPr>
        <p:spPr>
          <a:xfrm>
            <a:off x="1320734" y="1211811"/>
            <a:ext cx="14210" cy="11361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/>
          <p:cNvSpPr txBox="1"/>
          <p:nvPr/>
        </p:nvSpPr>
        <p:spPr>
          <a:xfrm>
            <a:off x="997789" y="1924628"/>
            <a:ext cx="87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exportId</a:t>
            </a:r>
            <a:endParaRPr lang="en-US" i="1" dirty="0"/>
          </a:p>
        </p:txBody>
      </p:sp>
      <p:sp>
        <p:nvSpPr>
          <p:cNvPr id="259" name="TextBox 258"/>
          <p:cNvSpPr txBox="1"/>
          <p:nvPr/>
        </p:nvSpPr>
        <p:spPr>
          <a:xfrm>
            <a:off x="3543785" y="3434371"/>
            <a:ext cx="46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self</a:t>
            </a:r>
          </a:p>
        </p:txBody>
      </p:sp>
      <p:cxnSp>
        <p:nvCxnSpPr>
          <p:cNvPr id="260" name="Straight Arrow Connector 259"/>
          <p:cNvCxnSpPr>
            <a:stCxn id="14" idx="0"/>
            <a:endCxn id="259" idx="3"/>
          </p:cNvCxnSpPr>
          <p:nvPr/>
        </p:nvCxnSpPr>
        <p:spPr>
          <a:xfrm flipH="1" flipV="1">
            <a:off x="4007837" y="3588260"/>
            <a:ext cx="474419" cy="1288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ounded Rectangle 262"/>
          <p:cNvSpPr/>
          <p:nvPr/>
        </p:nvSpPr>
        <p:spPr>
          <a:xfrm>
            <a:off x="5675841" y="3819325"/>
            <a:ext cx="3063447" cy="205513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/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  <a:t>iot-samsung-api-v01.</a:t>
            </a:r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  <a:t>pptx. Copyright 2016 Wilson Mar.  All rights reserved.</a:t>
            </a:r>
            <a:endParaRPr lang="en-US" sz="600" dirty="0">
              <a:solidFill>
                <a:schemeClr val="bg1">
                  <a:lumMod val="75000"/>
                </a:schemeClr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79765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oncurCorporateTemplate2013_Helvetica_16x9">
  <a:themeElements>
    <a:clrScheme name="Concur 2013">
      <a:dk1>
        <a:srgbClr val="000000"/>
      </a:dk1>
      <a:lt1>
        <a:srgbClr val="FFFFFF"/>
      </a:lt1>
      <a:dk2>
        <a:srgbClr val="004A7D"/>
      </a:dk2>
      <a:lt2>
        <a:srgbClr val="CBCBC4"/>
      </a:lt2>
      <a:accent1>
        <a:srgbClr val="0078C9"/>
      </a:accent1>
      <a:accent2>
        <a:srgbClr val="00A9F2"/>
      </a:accent2>
      <a:accent3>
        <a:srgbClr val="89BF42"/>
      </a:accent3>
      <a:accent4>
        <a:srgbClr val="548D3D"/>
      </a:accent4>
      <a:accent5>
        <a:srgbClr val="D25533"/>
      </a:accent5>
      <a:accent6>
        <a:srgbClr val="F4A900"/>
      </a:accent6>
      <a:hlink>
        <a:srgbClr val="898D8D"/>
      </a:hlink>
      <a:folHlink>
        <a:srgbClr val="898D8D"/>
      </a:folHlink>
    </a:clrScheme>
    <a:fontScheme name="Custom 8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solidFill>
            <a:schemeClr val="bg1"/>
          </a:solidFill>
        </a:ln>
      </a:spPr>
      <a:bodyPr rtlCol="0" anchor="ctr"/>
      <a:lstStyle>
        <a:defPPr algn="ctr">
          <a:defRPr sz="2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ConcurCorporateTemplate2013_Helvetica_16x9" id="{A09BE1D0-94B0-44B7-9420-2ECF7BB955CC}" vid="{59E5CBDF-7240-4762-BDFB-AAFD424E1A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40378</TotalTime>
  <Words>165</Words>
  <Application>Microsoft Macintosh PowerPoint</Application>
  <PresentationFormat>On-screen Show (16:9)</PresentationFormat>
  <Paragraphs>86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ConcurCorporateTemplate2013_Helvetica_16x9</vt:lpstr>
      <vt:lpstr>AWS IoT Button setup</vt:lpstr>
      <vt:lpstr>PowerPoint Presentation</vt:lpstr>
      <vt:lpstr>PowerPoint Presentation</vt:lpstr>
      <vt:lpstr>PowerPoint Presentation</vt:lpstr>
      <vt:lpstr>Samsung API</vt:lpstr>
    </vt:vector>
  </TitlesOfParts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Documents for this event</dc:title>
  <dc:creator>Wilson Mar</dc:creator>
  <cp:lastModifiedBy>.</cp:lastModifiedBy>
  <cp:revision>838</cp:revision>
  <cp:lastPrinted>2015-11-18T16:47:39Z</cp:lastPrinted>
  <dcterms:created xsi:type="dcterms:W3CDTF">2016-03-09T21:14:16Z</dcterms:created>
  <dcterms:modified xsi:type="dcterms:W3CDTF">2016-08-28T01:00:53Z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lephone number">
    <vt:lpwstr>3103207878</vt:lpwstr>
  </property>
  <property fmtid="{D5CDD505-2E9C-101B-9397-08002B2CF9AE}" pid="3" name="Language">
    <vt:lpwstr>en-us</vt:lpwstr>
  </property>
</Properties>
</file>