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34" r:id="rId2"/>
    <p:sldId id="332" r:id="rId3"/>
    <p:sldId id="335" r:id="rId4"/>
    <p:sldId id="337" r:id="rId5"/>
    <p:sldId id="331" r:id="rId6"/>
    <p:sldId id="330" r:id="rId7"/>
    <p:sldId id="336" r:id="rId8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544" y="-2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</a:t>
            </a:r>
            <a:r>
              <a:rPr lang="en-US" dirty="0" err="1" smtClean="0"/>
              <a:t>shippables</a:t>
            </a:r>
            <a:r>
              <a:rPr lang="en-US" dirty="0" smtClean="0"/>
              <a:t>-</a:t>
            </a:r>
            <a:r>
              <a:rPr lang="en-US" dirty="0" err="1" smtClean="0"/>
              <a:t>idk</a:t>
            </a:r>
            <a:r>
              <a:rPr lang="en-US" dirty="0" smtClean="0"/>
              <a:t>-journey-</a:t>
            </a:r>
            <a:r>
              <a:rPr lang="en-US" dirty="0" err="1" smtClean="0"/>
              <a:t>i</a:t>
            </a:r>
            <a:r>
              <a:rPr lang="en-US" dirty="0" smtClean="0"/>
              <a:t>-delegate-to-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</a:t>
            </a:r>
            <a:r>
              <a:rPr lang="en-US" dirty="0" err="1" smtClean="0"/>
              <a:t>shippables</a:t>
            </a:r>
            <a:r>
              <a:rPr lang="en-US" dirty="0" smtClean="0"/>
              <a:t>-</a:t>
            </a:r>
            <a:r>
              <a:rPr lang="en-US" dirty="0" err="1" smtClean="0"/>
              <a:t>idk</a:t>
            </a:r>
            <a:r>
              <a:rPr lang="en-US" dirty="0" smtClean="0"/>
              <a:t>-journey-</a:t>
            </a:r>
            <a:r>
              <a:rPr lang="en-US" dirty="0" err="1" smtClean="0"/>
              <a:t>i</a:t>
            </a:r>
            <a:r>
              <a:rPr lang="en-US" dirty="0" smtClean="0"/>
              <a:t>-delegate-to-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s/" TargetMode="External"/><Relationship Id="rId4" Type="http://schemas.openxmlformats.org/officeDocument/2006/relationships/hyperlink" Target="https://azure.microsoft.com/en-us/services/container-service/" TargetMode="External"/><Relationship Id="rId5" Type="http://schemas.openxmlformats.org/officeDocument/2006/relationships/hyperlink" Target="https://aws.amazon.com/ecr/" TargetMode="External"/><Relationship Id="rId6" Type="http://schemas.openxmlformats.org/officeDocument/2006/relationships/hyperlink" Target="https://cloud.google.com/container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Focus 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b="1" dirty="0" smtClean="0"/>
              <a:t>Frictionless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 smtClean="0"/>
              <a:t>On-premises</a:t>
            </a:r>
          </a:p>
          <a:p>
            <a:r>
              <a:rPr lang="en-US" dirty="0" smtClean="0"/>
              <a:t>Arbitrage</a:t>
            </a:r>
          </a:p>
          <a:p>
            <a:r>
              <a:rPr lang="en-US" dirty="0" smtClean="0"/>
              <a:t>No SSH</a:t>
            </a:r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504023" y="627118"/>
            <a:ext cx="4344810" cy="135212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r>
              <a:rPr lang="en-US" sz="1600" dirty="0" smtClean="0">
                <a:latin typeface="Open Sans Light"/>
                <a:cs typeface="Open Sans Light"/>
              </a:rPr>
              <a:t>Shippable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54720" y="2086810"/>
            <a:ext cx="1922629" cy="109531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cs typeface="Open Sans Light"/>
              </a:rPr>
              <a:t>Artifactory </a:t>
            </a: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071050" y="493618"/>
            <a:ext cx="1556060" cy="2471164"/>
          </a:xfrm>
          <a:prstGeom prst="round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run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environment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40" name="Straight Arrow Connector 39"/>
          <p:cNvCxnSpPr>
            <a:stCxn id="38" idx="3"/>
            <a:endCxn id="18" idx="1"/>
          </p:cNvCxnSpPr>
          <p:nvPr/>
        </p:nvCxnSpPr>
        <p:spPr>
          <a:xfrm>
            <a:off x="3718271" y="1410812"/>
            <a:ext cx="3679607" cy="22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33957" y="314876"/>
            <a:ext cx="107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48D3D"/>
                </a:solidFill>
                <a:latin typeface="Open Sans Light"/>
                <a:cs typeface="Open Sans Light"/>
              </a:rPr>
              <a:t>provision:</a:t>
            </a:r>
            <a:endParaRPr lang="en-US" sz="1600" dirty="0">
              <a:solidFill>
                <a:srgbClr val="548D3D"/>
              </a:solidFill>
              <a:latin typeface="Open Sans Light"/>
              <a:cs typeface="Open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3703" y="314876"/>
            <a:ext cx="1253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declarative: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5" name="Can 24"/>
          <p:cNvSpPr/>
          <p:nvPr/>
        </p:nvSpPr>
        <p:spPr>
          <a:xfrm>
            <a:off x="4198234" y="2231170"/>
            <a:ext cx="1427228" cy="611020"/>
          </a:xfrm>
          <a:prstGeom prst="ca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build 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6" name="Can 25"/>
          <p:cNvSpPr/>
          <p:nvPr/>
        </p:nvSpPr>
        <p:spPr>
          <a:xfrm>
            <a:off x="792173" y="301205"/>
            <a:ext cx="1443315" cy="1010910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4" name="Straight Arrow Connector 23"/>
          <p:cNvCxnSpPr>
            <a:stCxn id="26" idx="4"/>
            <a:endCxn id="38" idx="1"/>
          </p:cNvCxnSpPr>
          <p:nvPr/>
        </p:nvCxnSpPr>
        <p:spPr>
          <a:xfrm>
            <a:off x="2235488" y="806660"/>
            <a:ext cx="452083" cy="6041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8" idx="3"/>
            <a:endCxn id="25" idx="2"/>
          </p:cNvCxnSpPr>
          <p:nvPr/>
        </p:nvCxnSpPr>
        <p:spPr>
          <a:xfrm>
            <a:off x="3718271" y="1410812"/>
            <a:ext cx="479963" cy="11258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0707" y="1402602"/>
            <a:ext cx="1563792" cy="16146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container registry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7" name="Can 36"/>
          <p:cNvSpPr/>
          <p:nvPr/>
        </p:nvSpPr>
        <p:spPr>
          <a:xfrm>
            <a:off x="796796" y="1575801"/>
            <a:ext cx="1249776" cy="822960"/>
          </a:xfrm>
          <a:prstGeom prst="ca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containers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687571" y="955251"/>
            <a:ext cx="1030700" cy="91112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CI/CD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(Jenkins)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build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43" name="Straight Arrow Connector 42"/>
          <p:cNvCxnSpPr>
            <a:stCxn id="37" idx="4"/>
            <a:endCxn id="38" idx="1"/>
          </p:cNvCxnSpPr>
          <p:nvPr/>
        </p:nvCxnSpPr>
        <p:spPr>
          <a:xfrm flipV="1">
            <a:off x="2046572" y="1410812"/>
            <a:ext cx="640999" cy="5764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97878" y="1218906"/>
            <a:ext cx="903882" cy="388386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servers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6303" y="671788"/>
            <a:ext cx="104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“pipeline”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38970" y="1692911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Kubernetes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85807" y="3128229"/>
            <a:ext cx="1333850" cy="65531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Shippable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Lighthouse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8" name="Straight Arrow Connector 77"/>
          <p:cNvCxnSpPr>
            <a:stCxn id="37" idx="4"/>
            <a:endCxn id="77" idx="1"/>
          </p:cNvCxnSpPr>
          <p:nvPr/>
        </p:nvCxnSpPr>
        <p:spPr>
          <a:xfrm>
            <a:off x="2046572" y="1987281"/>
            <a:ext cx="239235" cy="146860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21161" y="300367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monitoring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58098" y="236156"/>
            <a:ext cx="1124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repository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14591" y="588030"/>
            <a:ext cx="81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source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6796" y="884596"/>
            <a:ext cx="1447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infrastructure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83904" y="2036965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monitoring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62489" y="2381020"/>
            <a:ext cx="84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logging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7517" y="3868192"/>
            <a:ext cx="85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cost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5221" y="3868192"/>
            <a:ext cx="1173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speed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9224" y="3868192"/>
            <a:ext cx="18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portability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9488" y="38681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reliability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905" y="20448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3905" y="26421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53905" y="234347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Focus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22640" y="3296448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23929" y="3296448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5044" y="3296448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1751" y="3296448"/>
            <a:ext cx="15055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On-prem.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78235" y="923761"/>
            <a:ext cx="1050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“minions”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27168" y="2810699"/>
            <a:ext cx="1307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notifications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22829" y="107225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“formations”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22170" y="1615697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“cells”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0" grpId="0" animBg="1"/>
      <p:bldP spid="53" grpId="0" animBg="1"/>
      <p:bldP spid="15" grpId="0"/>
      <p:bldP spid="16" grpId="0"/>
      <p:bldP spid="25" grpId="0" animBg="1"/>
      <p:bldP spid="36" grpId="0" animBg="1"/>
      <p:bldP spid="37" grpId="0" animBg="1"/>
      <p:bldP spid="38" grpId="0" animBg="1"/>
      <p:bldP spid="18" grpId="0" animBg="1"/>
      <p:bldP spid="62" grpId="0"/>
      <p:bldP spid="63" grpId="0"/>
      <p:bldP spid="77" grpId="0" animBg="1"/>
      <p:bldP spid="82" grpId="0"/>
      <p:bldP spid="93" grpId="0"/>
      <p:bldP spid="94" grpId="0"/>
      <p:bldP spid="95" grpId="0"/>
      <p:bldP spid="96" grpId="0"/>
      <p:bldP spid="29" grpId="0"/>
      <p:bldP spid="30" grpId="0"/>
      <p:bldP spid="31" grpId="0"/>
      <p:bldP spid="32" grpId="0"/>
      <p:bldP spid="34" grpId="0"/>
      <p:bldP spid="51" grpId="0" animBg="1"/>
      <p:bldP spid="52" grpId="0" animBg="1"/>
      <p:bldP spid="54" grpId="0" animBg="1"/>
      <p:bldP spid="56" grpId="0" animBg="1"/>
      <p:bldP spid="59" grpId="0"/>
      <p:bldP spid="61" grpId="0"/>
      <p:bldP spid="68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Integrations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46131" y="96385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EC2 C.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Registry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41" y="326840"/>
            <a:ext cx="689673" cy="689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90" y="285934"/>
            <a:ext cx="730579" cy="73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830" y="285934"/>
            <a:ext cx="730579" cy="730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1497" y="285934"/>
            <a:ext cx="730579" cy="73057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170553" y="963850"/>
            <a:ext cx="117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EC2 Container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Service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410" y="377405"/>
            <a:ext cx="639108" cy="63910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10694" y="9638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EC2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80506" y="4432859"/>
            <a:ext cx="63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Digital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Ocean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073" y="3764546"/>
            <a:ext cx="729213" cy="72921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174011" y="96385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AWS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46148" y="4432859"/>
            <a:ext cx="583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Azure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457" y="292139"/>
            <a:ext cx="724374" cy="724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3892" y="285934"/>
            <a:ext cx="730579" cy="73057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194288" y="96385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Opsworks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40176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Docker 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Build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66243" y="9638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EBS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41997" y="2036042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Google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Cloud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04606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Docker 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Hub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14385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Docker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Cloud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973" y="2099721"/>
            <a:ext cx="724289" cy="72428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15772" y="2776017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Bitbucket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6588" y="963850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Code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Deploy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40017" y="1862526"/>
            <a:ext cx="59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Gitlab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0967" y="3762553"/>
            <a:ext cx="731206" cy="7312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390" y="2569632"/>
            <a:ext cx="724374" cy="7243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4666" y="2540796"/>
            <a:ext cx="724240" cy="7532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2973" y="257286"/>
            <a:ext cx="724289" cy="72428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797450" y="933582"/>
            <a:ext cx="67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GitHub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47802" y="322928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Docker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Datacenter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73021" y="2706177"/>
            <a:ext cx="729316" cy="5878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03198" y="2607795"/>
            <a:ext cx="686211" cy="6862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2973" y="1211602"/>
            <a:ext cx="724289" cy="724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79214" y="1383246"/>
            <a:ext cx="729213" cy="729213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014243" y="2036042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App 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Engine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19410" y="4432859"/>
            <a:ext cx="69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Heroku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30967" y="1405596"/>
            <a:ext cx="706863" cy="70686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01127" y="1439354"/>
            <a:ext cx="673105" cy="67310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6124746" y="203604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Compute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Engine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24617" y="203604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Container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Engine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30020" y="203604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Container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Registry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98344" y="1395574"/>
            <a:ext cx="716885" cy="7168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65120" y="1388170"/>
            <a:ext cx="724289" cy="72428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05839" y="3771520"/>
            <a:ext cx="722239" cy="72223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2155" y="3805367"/>
            <a:ext cx="688392" cy="688392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672019" y="4432859"/>
            <a:ext cx="53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Slack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5962" y="4432859"/>
            <a:ext cx="41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IRC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03591" y="3811366"/>
            <a:ext cx="682393" cy="6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48" grpId="0"/>
      <p:bldP spid="50" grpId="0"/>
      <p:bldP spid="55" grpId="0"/>
      <p:bldP spid="57" grpId="0"/>
      <p:bldP spid="58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80" grpId="0"/>
      <p:bldP spid="81" grpId="0"/>
      <p:bldP spid="83" grpId="0"/>
      <p:bldP spid="84" grpId="0"/>
      <p:bldP spid="85" grpId="0"/>
      <p:bldP spid="90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Frictionless pipeline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6" y="397141"/>
            <a:ext cx="7607720" cy="114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08" y="1284293"/>
            <a:ext cx="2030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D25533"/>
                </a:solidFill>
                <a:latin typeface="Open Sans"/>
                <a:cs typeface="Open Sans"/>
              </a:rPr>
              <a:t>source control</a:t>
            </a:r>
            <a:endParaRPr lang="en-US" sz="2000" b="1" u="sng" dirty="0">
              <a:solidFill>
                <a:srgbClr val="D25533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722" y="1284293"/>
            <a:ext cx="2483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2000" b="1" u="sng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543" y="2551654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027" y="168454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Docker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9906" y="1684540"/>
            <a:ext cx="174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cloud portability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4" y="201035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idempotent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850" y="1684540"/>
            <a:ext cx="165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declarative yml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5" name="TextBox 14">
            <a:hlinkClick r:id="rId3"/>
          </p:cNvPr>
          <p:cNvSpPr txBox="1"/>
          <p:nvPr/>
        </p:nvSpPr>
        <p:spPr>
          <a:xfrm>
            <a:off x="1000727" y="2551654"/>
            <a:ext cx="147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GitHub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1000727" y="3175718"/>
            <a:ext cx="1488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GitLab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00727" y="3799781"/>
            <a:ext cx="178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Bitbucket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20" name="TextBox 19">
            <a:hlinkClick r:id="rId5"/>
          </p:cNvPr>
          <p:cNvSpPr txBox="1"/>
          <p:nvPr/>
        </p:nvSpPr>
        <p:spPr>
          <a:xfrm>
            <a:off x="3714489" y="2551654"/>
            <a:ext cx="2557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AWS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ECR (EC2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Registry)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1" name="TextBox 20">
            <a:hlinkClick r:id="rId6"/>
          </p:cNvPr>
          <p:cNvSpPr txBox="1"/>
          <p:nvPr/>
        </p:nvSpPr>
        <p:spPr>
          <a:xfrm>
            <a:off x="3714490" y="3175718"/>
            <a:ext cx="25578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Google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GKE Container Engine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3714489" y="3799781"/>
            <a:ext cx="24625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Microsoft Azure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5625" y="1284293"/>
            <a:ext cx="19835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3"/>
                </a:solidFill>
                <a:latin typeface="Open Sans"/>
                <a:cs typeface="Open Sans"/>
              </a:rPr>
              <a:t>environments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307" y="3799781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2719" y="317571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7066" y="2557916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3478" y="3806043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99890" y="3181980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3891" y="1684540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Kubernetes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8906" y="1684540"/>
            <a:ext cx="118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Artifactory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3764" y="410835"/>
            <a:ext cx="66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build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9646" y="410835"/>
            <a:ext cx="830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deploy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6247" y="410835"/>
            <a:ext cx="107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provision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6513" y="1684540"/>
            <a:ext cx="882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Ansible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6" name="TextBox 35">
            <a:hlinkClick r:id="rId5"/>
          </p:cNvPr>
          <p:cNvSpPr txBox="1"/>
          <p:nvPr/>
        </p:nvSpPr>
        <p:spPr>
          <a:xfrm>
            <a:off x="3712941" y="2141155"/>
            <a:ext cx="255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Docker Hub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1018" y="410835"/>
            <a:ext cx="1047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integrate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00727" y="4446112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devops_2.0-v01.pptx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5924" y="367355"/>
            <a:ext cx="2221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pic>
        <p:nvPicPr>
          <p:cNvPr id="6" name="Picture 5" descr="Screen Shot 2016-07-17 at 8.17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" y="241429"/>
            <a:ext cx="85027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3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19135</TotalTime>
  <Words>240</Words>
  <Application>Microsoft Macintosh PowerPoint</Application>
  <PresentationFormat>On-screen Show (16:9)</PresentationFormat>
  <Paragraphs>120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ConcurCorporateTemplate2013_Helvetica_16x9</vt:lpstr>
      <vt:lpstr>Purpose</vt:lpstr>
      <vt:lpstr>Keywords</vt:lpstr>
      <vt:lpstr>Focus</vt:lpstr>
      <vt:lpstr>Integrations</vt:lpstr>
      <vt:lpstr>Frictionless pipeline</vt:lpstr>
      <vt:lpstr>GitHub repos</vt:lpstr>
      <vt:lpstr>Pricing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500</cp:revision>
  <cp:lastPrinted>2015-11-18T16:47:39Z</cp:lastPrinted>
  <dcterms:created xsi:type="dcterms:W3CDTF">2016-03-09T21:14:16Z</dcterms:created>
  <dcterms:modified xsi:type="dcterms:W3CDTF">2016-07-17T15:08:39Z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