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26" r:id="rId2"/>
    <p:sldId id="327" r:id="rId3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6962" autoAdjust="0"/>
  </p:normalViewPr>
  <p:slideViewPr>
    <p:cSldViewPr snapToGrid="0" snapToObjects="1">
      <p:cViewPr>
        <p:scale>
          <a:sx n="99" d="100"/>
          <a:sy n="99" d="100"/>
        </p:scale>
        <p:origin x="-1192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Swim is engineered to run millions of services, distributed across massive clusters of machines.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Next generation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state is confined to the database and updates are periodically pushed to the client.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Because data is stored locally within services, the system can be pervasively </a:t>
            </a:r>
            <a:r>
              <a:rPr lang="en-US" dirty="0" err="1" smtClean="0">
                <a:latin typeface="Calibri" charset="0"/>
              </a:rPr>
              <a:t>stateful</a:t>
            </a:r>
            <a:r>
              <a:rPr lang="en-US" dirty="0" smtClean="0">
                <a:latin typeface="Calibri" charset="0"/>
              </a:rPr>
              <a:t> and event-driven. Additionally, services are globally addressable, allowing developers to offload the complexity of their system to Swim.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Open Sans Light"/>
                <a:cs typeface="Open Sans Light"/>
              </a:rPr>
              <a:t>Service: the current Swim service instance.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Lane: an addressable event source.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User: a user agent accessing the system.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Uplink: an inbound link connected to a lane of the current service.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Downlink: an outbound link connected to a lane of some other service.</a:t>
            </a:r>
          </a:p>
          <a:p>
            <a:r>
              <a:rPr lang="en-US" dirty="0" err="1" smtClean="0">
                <a:latin typeface="Open Sans Light"/>
                <a:cs typeface="Open Sans Light"/>
              </a:rPr>
              <a:t>DownlinkBuilder</a:t>
            </a:r>
            <a:r>
              <a:rPr lang="en-US" dirty="0" smtClean="0">
                <a:latin typeface="Open Sans Light"/>
                <a:cs typeface="Open Sans Light"/>
              </a:rPr>
              <a:t>: an object used to constructor outbound links.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Swim is engineered to run millions of services, distributed across massive clusters of machines.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Next generation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state is confined to the database and updates are periodically pushed to the client.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Because data is stored locally within services, the system can be pervasively </a:t>
            </a:r>
            <a:r>
              <a:rPr lang="en-US" dirty="0" err="1" smtClean="0">
                <a:latin typeface="Calibri" charset="0"/>
              </a:rPr>
              <a:t>stateful</a:t>
            </a:r>
            <a:r>
              <a:rPr lang="en-US" dirty="0" smtClean="0">
                <a:latin typeface="Calibri" charset="0"/>
              </a:rPr>
              <a:t> and event-driven. Additionally, services are globally addressable, allowing developers to offload the complexity of their system to Swim.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Open Sans Light"/>
                <a:cs typeface="Open Sans Light"/>
              </a:rPr>
              <a:t>Service: the current Swim service instance.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Lane: an addressable event source.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User: a user agent accessing the system.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Uplink: an inbound link connected to a lane of the current service.</a:t>
            </a:r>
          </a:p>
          <a:p>
            <a:r>
              <a:rPr lang="en-US" dirty="0" smtClean="0">
                <a:latin typeface="Open Sans Light"/>
                <a:cs typeface="Open Sans Light"/>
              </a:rPr>
              <a:t>Downlink: an outbound link connected to a lane of some other service.</a:t>
            </a:r>
          </a:p>
          <a:p>
            <a:r>
              <a:rPr lang="en-US" dirty="0" err="1" smtClean="0">
                <a:latin typeface="Open Sans Light"/>
                <a:cs typeface="Open Sans Light"/>
              </a:rPr>
              <a:t>DownlinkBuilder</a:t>
            </a:r>
            <a:r>
              <a:rPr lang="en-US" dirty="0" smtClean="0">
                <a:latin typeface="Open Sans Light"/>
                <a:cs typeface="Open Sans Light"/>
              </a:rPr>
              <a:t>: an object used to constructor outbound links.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853215" y="301494"/>
            <a:ext cx="1815255" cy="40191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GitHub.com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94829" y="268408"/>
            <a:ext cx="2455035" cy="561999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SWIM cloud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669501" y="1818444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5540655" y="2294344"/>
            <a:ext cx="925574" cy="496214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Light"/>
                <a:cs typeface="Open Sans Light"/>
              </a:rPr>
              <a:t>state</a:t>
            </a:r>
          </a:p>
        </p:txBody>
      </p:sp>
      <p:cxnSp>
        <p:nvCxnSpPr>
          <p:cNvPr id="33" name="Straight Connector 32"/>
          <p:cNvCxnSpPr>
            <a:endCxn id="10" idx="0"/>
          </p:cNvCxnSpPr>
          <p:nvPr/>
        </p:nvCxnSpPr>
        <p:spPr>
          <a:xfrm>
            <a:off x="6003442" y="1739180"/>
            <a:ext cx="0" cy="679218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525996" y="338624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90887" y="613613"/>
            <a:ext cx="1642973" cy="1387349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pic>
        <p:nvPicPr>
          <p:cNvPr id="54" name="Picture 53" descr="Us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85" y="3580484"/>
            <a:ext cx="627151" cy="62715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7849399" y="2902251"/>
            <a:ext cx="1066884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Tableau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 smtClean="0">
                <a:latin typeface="Open Sans Light"/>
                <a:ea typeface="Open Sans Light" charset="0"/>
                <a:cs typeface="Open Sans Light"/>
              </a:rPr>
              <a:t>viz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9742" y="3899858"/>
            <a:ext cx="1954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Open Sans Light"/>
                <a:cs typeface="Open Sans Light"/>
              </a:rPr>
              <a:t>Recon.sublime-syntax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952892" y="2682193"/>
            <a:ext cx="1200150" cy="463929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recon-</a:t>
            </a:r>
            <a:r>
              <a:rPr lang="en-US" sz="1800" dirty="0" err="1" smtClean="0">
                <a:latin typeface="Open Sans Light"/>
                <a:ea typeface="Open Sans Light" charset="0"/>
                <a:cs typeface="Open Sans Light"/>
              </a:rPr>
              <a:t>js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4" name="Straight Connector 63"/>
          <p:cNvCxnSpPr>
            <a:stCxn id="62" idx="0"/>
          </p:cNvCxnSpPr>
          <p:nvPr/>
        </p:nvCxnSpPr>
        <p:spPr>
          <a:xfrm flipV="1">
            <a:off x="-1352817" y="2311336"/>
            <a:ext cx="0" cy="370857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-1082057" y="3592391"/>
            <a:ext cx="1200150" cy="835348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800" dirty="0" err="1">
                <a:latin typeface="Open Sans Light"/>
                <a:ea typeface="Open Sans Light" charset="0"/>
                <a:cs typeface="Open Sans Light"/>
              </a:rPr>
              <a:t>swim-service-js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7" name="Straight Connector 66"/>
          <p:cNvCxnSpPr>
            <a:stCxn id="65" idx="0"/>
          </p:cNvCxnSpPr>
          <p:nvPr/>
        </p:nvCxnSpPr>
        <p:spPr>
          <a:xfrm flipV="1">
            <a:off x="-481982" y="3221535"/>
            <a:ext cx="0" cy="37085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834324" y="1000481"/>
            <a:ext cx="1200150" cy="35281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ListLane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37196" y="1818444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IoT device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8607" y="2200534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user agent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837196" y="3146122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iOS, Android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58607" y="3528212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user agent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17100" y="2200534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644437" y="2264713"/>
            <a:ext cx="752475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logic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92" name="Can 91"/>
          <p:cNvSpPr/>
          <p:nvPr/>
        </p:nvSpPr>
        <p:spPr>
          <a:xfrm>
            <a:off x="5552086" y="2985881"/>
            <a:ext cx="925574" cy="496214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Light"/>
                <a:cs typeface="Open Sans Light"/>
              </a:rPr>
              <a:t>stats</a:t>
            </a:r>
          </a:p>
        </p:txBody>
      </p:sp>
      <p:cxnSp>
        <p:nvCxnSpPr>
          <p:cNvPr id="93" name="Straight Connector 92"/>
          <p:cNvCxnSpPr>
            <a:endCxn id="92" idx="0"/>
          </p:cNvCxnSpPr>
          <p:nvPr/>
        </p:nvCxnSpPr>
        <p:spPr>
          <a:xfrm>
            <a:off x="6014873" y="2430717"/>
            <a:ext cx="0" cy="679218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2" idx="4"/>
            <a:endCxn id="57" idx="1"/>
          </p:cNvCxnSpPr>
          <p:nvPr/>
        </p:nvCxnSpPr>
        <p:spPr>
          <a:xfrm>
            <a:off x="6477660" y="3233988"/>
            <a:ext cx="1371739" cy="7380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632570" y="2881690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480169" y="3263780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flipH="1">
            <a:off x="4651135" y="779715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818830" y="484694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browser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040241" y="866784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chat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98734" y="1161805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15801" y="3109935"/>
            <a:ext cx="1464933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SublimeText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-2003758" y="1869519"/>
            <a:ext cx="1464933" cy="424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solidFill>
                  <a:srgbClr val="000000"/>
                </a:solidFill>
                <a:latin typeface="Open Sans Light"/>
                <a:ea typeface="Open Sans Light" charset="0"/>
                <a:cs typeface="Open Sans Light"/>
              </a:rPr>
              <a:t>.recon</a:t>
            </a:r>
            <a:endParaRPr lang="en-US" sz="1800" dirty="0">
              <a:solidFill>
                <a:srgbClr val="000000"/>
              </a:solidFill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15800" y="1410935"/>
            <a:ext cx="1464933" cy="42019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Git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68200" y="2264726"/>
            <a:ext cx="1464933" cy="417468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Homebrew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83656" y="810047"/>
            <a:ext cx="1615401" cy="36451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Homebrew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858434" y="1434404"/>
            <a:ext cx="1200150" cy="38404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MapLane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59" grpId="0" animBg="1"/>
      <p:bldP spid="53" grpId="0" animBg="1"/>
      <p:bldP spid="57" grpId="0" animBg="1"/>
      <p:bldP spid="62" grpId="0" animBg="1"/>
      <p:bldP spid="65" grpId="0" animBg="1"/>
      <p:bldP spid="70" grpId="0" animBg="1"/>
      <p:bldP spid="74" grpId="0" animBg="1"/>
      <p:bldP spid="41" grpId="0" animBg="1"/>
      <p:bldP spid="76" grpId="0" animBg="1"/>
      <p:bldP spid="77" grpId="0" animBg="1"/>
      <p:bldP spid="91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09" grpId="0" animBg="1"/>
      <p:bldP spid="114" grpId="0" animBg="1"/>
      <p:bldP spid="1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83656" y="332464"/>
            <a:ext cx="2455035" cy="438430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GitHub.com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94829" y="268409"/>
            <a:ext cx="2455035" cy="438430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/>
                <a:ea typeface="Open Sans Light" charset="0"/>
                <a:cs typeface="Open Sans Light"/>
              </a:rPr>
              <a:t>SWIM cloud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43287" y="855803"/>
            <a:ext cx="1642973" cy="1152504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23071" y="1507215"/>
            <a:ext cx="1200150" cy="463929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Uplink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3071" y="949420"/>
            <a:ext cx="1200150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Lane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8577" y="705468"/>
            <a:ext cx="1200150" cy="67498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Downlink builder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24" name="Straight Connector 23"/>
          <p:cNvCxnSpPr>
            <a:stCxn id="5" idx="3"/>
            <a:endCxn id="9" idx="1"/>
          </p:cNvCxnSpPr>
          <p:nvPr/>
        </p:nvCxnSpPr>
        <p:spPr>
          <a:xfrm flipV="1">
            <a:off x="3123221" y="1042959"/>
            <a:ext cx="615356" cy="696221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9" idx="1"/>
          </p:cNvCxnSpPr>
          <p:nvPr/>
        </p:nvCxnSpPr>
        <p:spPr>
          <a:xfrm flipV="1">
            <a:off x="3123221" y="1042959"/>
            <a:ext cx="615356" cy="12809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75622" y="2264713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>
            <a:off x="5540655" y="2294344"/>
            <a:ext cx="925574" cy="496214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Light"/>
                <a:cs typeface="Open Sans Light"/>
              </a:rPr>
              <a:t>state</a:t>
            </a:r>
          </a:p>
        </p:txBody>
      </p:sp>
      <p:cxnSp>
        <p:nvCxnSpPr>
          <p:cNvPr id="33" name="Straight Connector 32"/>
          <p:cNvCxnSpPr>
            <a:endCxn id="10" idx="0"/>
          </p:cNvCxnSpPr>
          <p:nvPr/>
        </p:nvCxnSpPr>
        <p:spPr>
          <a:xfrm>
            <a:off x="6003442" y="1739180"/>
            <a:ext cx="0" cy="679218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-525996" y="338624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90887" y="703403"/>
            <a:ext cx="1642973" cy="1152504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Service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pic>
        <p:nvPicPr>
          <p:cNvPr id="54" name="Picture 53" descr="Us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85" y="3580484"/>
            <a:ext cx="627151" cy="627151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7849399" y="2902251"/>
            <a:ext cx="1066884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Tableau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 smtClean="0">
                <a:latin typeface="Open Sans Light"/>
                <a:ea typeface="Open Sans Light" charset="0"/>
                <a:cs typeface="Open Sans Light"/>
              </a:rPr>
              <a:t>viz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46464" y="3540132"/>
            <a:ext cx="1954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Open Sans Light"/>
                <a:cs typeface="Open Sans Light"/>
              </a:rPr>
              <a:t>Recon.sublime-syntax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-1952892" y="2682193"/>
            <a:ext cx="1200150" cy="463929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recon-</a:t>
            </a:r>
            <a:r>
              <a:rPr lang="en-US" sz="1800" dirty="0" err="1" smtClean="0">
                <a:latin typeface="Open Sans Light"/>
                <a:ea typeface="Open Sans Light" charset="0"/>
                <a:cs typeface="Open Sans Light"/>
              </a:rPr>
              <a:t>js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4" name="Straight Connector 63"/>
          <p:cNvCxnSpPr>
            <a:stCxn id="62" idx="0"/>
          </p:cNvCxnSpPr>
          <p:nvPr/>
        </p:nvCxnSpPr>
        <p:spPr>
          <a:xfrm flipV="1">
            <a:off x="-1352817" y="2311336"/>
            <a:ext cx="0" cy="370857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-1082057" y="3592391"/>
            <a:ext cx="1200150" cy="835348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800" dirty="0" err="1">
                <a:latin typeface="Open Sans Light"/>
                <a:ea typeface="Open Sans Light" charset="0"/>
                <a:cs typeface="Open Sans Light"/>
              </a:rPr>
              <a:t>swim-service-js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7" name="Straight Connector 66"/>
          <p:cNvCxnSpPr>
            <a:stCxn id="65" idx="0"/>
          </p:cNvCxnSpPr>
          <p:nvPr/>
        </p:nvCxnSpPr>
        <p:spPr>
          <a:xfrm flipV="1">
            <a:off x="-481982" y="3221535"/>
            <a:ext cx="0" cy="370856"/>
          </a:xfrm>
          <a:prstGeom prst="line">
            <a:avLst/>
          </a:prstGeom>
          <a:ln w="254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706034" y="1063945"/>
            <a:ext cx="1200150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ListLane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75471" y="1101820"/>
            <a:ext cx="1200150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Lane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443317" y="2264713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IoT device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64728" y="2646803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user agent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43317" y="3592391"/>
            <a:ext cx="1642973" cy="11525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iOS, Android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664728" y="3974481"/>
            <a:ext cx="1200150" cy="678233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user agent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23221" y="2646803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644437" y="2264713"/>
            <a:ext cx="752475" cy="443270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/>
                <a:ea typeface="Open Sans Light" charset="0"/>
                <a:cs typeface="Open Sans Light"/>
              </a:rPr>
              <a:t>logic</a:t>
            </a:r>
            <a:endParaRPr lang="en-US" sz="18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92" name="Can 91"/>
          <p:cNvSpPr/>
          <p:nvPr/>
        </p:nvSpPr>
        <p:spPr>
          <a:xfrm>
            <a:off x="5552086" y="2985881"/>
            <a:ext cx="925574" cy="496214"/>
          </a:xfrm>
          <a:prstGeom prst="can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Open Sans Light"/>
                <a:cs typeface="Open Sans Light"/>
              </a:rPr>
              <a:t>stats</a:t>
            </a:r>
          </a:p>
        </p:txBody>
      </p:sp>
      <p:cxnSp>
        <p:nvCxnSpPr>
          <p:cNvPr id="93" name="Straight Connector 92"/>
          <p:cNvCxnSpPr>
            <a:endCxn id="92" idx="0"/>
          </p:cNvCxnSpPr>
          <p:nvPr/>
        </p:nvCxnSpPr>
        <p:spPr>
          <a:xfrm>
            <a:off x="6014873" y="2430717"/>
            <a:ext cx="0" cy="679218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2" idx="4"/>
            <a:endCxn id="57" idx="1"/>
          </p:cNvCxnSpPr>
          <p:nvPr/>
        </p:nvCxnSpPr>
        <p:spPr>
          <a:xfrm>
            <a:off x="6477660" y="3233988"/>
            <a:ext cx="1371739" cy="7380"/>
          </a:xfrm>
          <a:prstGeom prst="line">
            <a:avLst/>
          </a:prstGeom>
          <a:ln w="127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3238691" y="3327959"/>
            <a:ext cx="1188934" cy="382090"/>
          </a:xfrm>
          <a:prstGeom prst="line">
            <a:avLst/>
          </a:prstGeom>
          <a:ln w="25400">
            <a:solidFill>
              <a:srgbClr val="FF66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86290" y="3710049"/>
            <a:ext cx="585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>
                <a:latin typeface="Open Sans Light"/>
                <a:cs typeface="Open Sans Light"/>
              </a:rPr>
              <a:t>Push</a:t>
            </a:r>
            <a:endParaRPr lang="en-US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81619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9" grpId="0" animBg="1"/>
      <p:bldP spid="72" grpId="0" animBg="1"/>
      <p:bldP spid="5" grpId="0" animBg="1"/>
      <p:bldP spid="7" grpId="0" animBg="1"/>
      <p:bldP spid="9" grpId="0" animBg="1"/>
      <p:bldP spid="53" grpId="0" animBg="1"/>
      <p:bldP spid="57" grpId="0" animBg="1"/>
      <p:bldP spid="62" grpId="0" animBg="1"/>
      <p:bldP spid="65" grpId="0" animBg="1"/>
      <p:bldP spid="70" grpId="0" animBg="1"/>
      <p:bldP spid="71" grpId="0" animBg="1"/>
      <p:bldP spid="74" grpId="0" animBg="1"/>
      <p:bldP spid="41" grpId="0" animBg="1"/>
      <p:bldP spid="76" grpId="0" animBg="1"/>
      <p:bldP spid="77" grpId="0" animBg="1"/>
      <p:bldP spid="91" grpId="0" animBg="1"/>
    </p:bld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15698</TotalTime>
  <Words>348</Words>
  <Application>Microsoft Macintosh PowerPoint</Application>
  <PresentationFormat>On-screen Show (16:9)</PresentationFormat>
  <Paragraphs>74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ConcurCorporateTemplate2013_Helvetica_16x9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281</cp:revision>
  <cp:lastPrinted>2015-11-18T16:47:39Z</cp:lastPrinted>
  <dcterms:created xsi:type="dcterms:W3CDTF">2016-03-09T21:14:16Z</dcterms:created>
  <dcterms:modified xsi:type="dcterms:W3CDTF">2016-07-16T08:01:39Z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