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23" r:id="rId2"/>
    <p:sldId id="332" r:id="rId3"/>
    <p:sldId id="333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28" r:id="rId16"/>
    <p:sldId id="325" r:id="rId17"/>
    <p:sldId id="334" r:id="rId18"/>
    <p:sldId id="305" r:id="rId19"/>
    <p:sldId id="312" r:id="rId20"/>
    <p:sldId id="314" r:id="rId21"/>
    <p:sldId id="329" r:id="rId22"/>
    <p:sldId id="327" r:id="rId23"/>
    <p:sldId id="306" r:id="rId24"/>
    <p:sldId id="300" r:id="rId25"/>
    <p:sldId id="301" r:id="rId26"/>
    <p:sldId id="302" r:id="rId27"/>
    <p:sldId id="324" r:id="rId28"/>
    <p:sldId id="337" r:id="rId29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52" d="100"/>
          <a:sy n="152" d="100"/>
        </p:scale>
        <p:origin x="-80" y="-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5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Tracked</a:t>
            </a:r>
            <a:r>
              <a:rPr lang="en-US" dirty="0">
                <a:latin typeface="Calibri" charset="0"/>
              </a:rPr>
              <a:t>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8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OTE: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 local copy of a repository from 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tlassian.com/git/tutorials/git-hook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297568" y="558081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79902" y="718418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43411" y="1408514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59039" y="2813919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3018905" y="1280394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745152" y="999406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5083958" y="999406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0764" y="689844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4080658" y="2914488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475152" y="1189906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6752" y="1572494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695814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623534" y="1171601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4081452" y="1002581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6197589" y="1189906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201419" y="1192239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35614" y="1883644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80139" y="1572494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8089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51239" y="1908689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8683" y="1696319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52676" y="1662981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8285152" y="2513881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8294677" y="2612306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5335577" y="3108163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5335577" y="2347751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3147208" y="2255119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3147208" y="1002581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96264" y="2450381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7221528" y="1007344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5159364" y="677144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3305164" y="839069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716827" y="2863131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3152764" y="2053597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14871" y="3174838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777152" y="718419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867639" y="2866869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506" y="2582416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766" y="693019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500552" y="839069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43177" y="1572494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0177" y="1907456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510327" y="88986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470264" y="3108162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5264" y="2956884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0327" y="2637033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7221528" y="1011313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00552" y="3577658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770413" y="72136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31588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76288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698463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3"/>
            <a:endCxn id="42" idx="1"/>
          </p:cNvCxnSpPr>
          <p:nvPr/>
        </p:nvCxnSpPr>
        <p:spPr>
          <a:xfrm>
            <a:off x="6676321" y="650419"/>
            <a:ext cx="1094092" cy="10689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93584" y="221000"/>
            <a:ext cx="158273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63163" y="546085"/>
            <a:ext cx="825500" cy="301625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5509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770413" y="82720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21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</a:t>
            </a:r>
            <a:r>
              <a:rPr lang="en-US" sz="1200" dirty="0" err="1">
                <a:latin typeface="Courier New"/>
                <a:cs typeface="Courier New"/>
              </a:rPr>
              <a:t>wilsonmar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2E23C648</a:t>
            </a: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 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[alias]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pu</a:t>
            </a:r>
            <a:r>
              <a:rPr lang="en-US" sz="1200" dirty="0">
                <a:latin typeface="Courier New"/>
                <a:cs typeface="Courier New"/>
              </a:rPr>
              <a:t> = !"git fetch origin -v; git fetch upstream -v; git merge upstream/master"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lg</a:t>
            </a:r>
            <a:r>
              <a:rPr lang="en-US" sz="1200" dirty="0">
                <a:latin typeface="Courier New"/>
                <a:cs typeface="Courier New"/>
              </a:rPr>
              <a:t>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|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%</a:t>
            </a:r>
            <a:r>
              <a:rPr lang="en-US" sz="1200" dirty="0" err="1">
                <a:latin typeface="Courier New"/>
                <a:cs typeface="Courier New"/>
              </a:rPr>
              <a:t>Ccyan</a:t>
            </a:r>
            <a:r>
              <a:rPr lang="en-US" sz="1200" dirty="0">
                <a:latin typeface="Courier New"/>
                <a:cs typeface="Courier New"/>
              </a:rPr>
              <a:t>[%an]%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' --graph</a:t>
            </a: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724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050431" y="1431931"/>
            <a:ext cx="1216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--hard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80323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88744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78156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86372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6909" y="1123316"/>
            <a:ext cx="671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907236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534010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85558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92281" y="2980070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58431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66498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824242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98760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08415" y="3173558"/>
            <a:ext cx="2332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                     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732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0648" y="1674899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775863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75492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78075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76606" y="1088209"/>
            <a:ext cx="8842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-amend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224646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status </a:t>
            </a:r>
            <a:r>
              <a:rPr lang="en-US" b="1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629968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803482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61446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230430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81087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50904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754002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2247857"/>
            <a:ext cx="1245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800236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90700" y="2437436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729506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50030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85246" y="2058278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0700" y="2601950"/>
            <a:ext cx="12303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92464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1117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95690" y="1250615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60809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83098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232551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716046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531880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717063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752343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633556" y="1724308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636913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79533" y="1411747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clean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99490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6062808" y="711951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74998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197600" y="714260"/>
            <a:ext cx="9541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.</a:t>
            </a:r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4770" y="927616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74336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422749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61546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59248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343490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72466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507658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90700" y="2883435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75482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62067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725561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67148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96722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203491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show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440336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93239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467228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534374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73861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85558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83370" y="3253616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54685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84237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60865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998761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378365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963747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958126" y="474066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35982" y="1332665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50751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34792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952341" y="3621454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</a:t>
            </a:r>
            <a:r>
              <a:rPr lang="en-US" b="1" dirty="0" err="1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nvie.com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Agile Story Branch Pattern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044461" y="417874"/>
            <a:ext cx="7680325" cy="402738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Pull</a:t>
            </a:r>
            <a:r>
              <a:rPr lang="en-US" dirty="0">
                <a:ea typeface="ＭＳ Ｐゴシック" charset="0"/>
              </a:rPr>
              <a:t> to update your local master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Checkout</a:t>
            </a:r>
            <a:r>
              <a:rPr lang="en-US" dirty="0">
                <a:ea typeface="ＭＳ Ｐゴシック" charset="0"/>
              </a:rPr>
              <a:t> a </a:t>
            </a:r>
            <a:r>
              <a:rPr lang="en-US" dirty="0" smtClean="0">
                <a:ea typeface="ＭＳ Ｐゴシック" charset="0"/>
              </a:rPr>
              <a:t>“feature” branch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Modify</a:t>
            </a:r>
            <a:r>
              <a:rPr lang="en-US" dirty="0" smtClean="0">
                <a:ea typeface="ＭＳ Ｐゴシック" charset="0"/>
              </a:rPr>
              <a:t> files and test locally in working directory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Add</a:t>
            </a:r>
            <a:r>
              <a:rPr lang="en-US" dirty="0" smtClean="0">
                <a:ea typeface="ＭＳ Ｐゴシック" charset="0"/>
              </a:rPr>
              <a:t> files to stage hunks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Commit</a:t>
            </a:r>
            <a:r>
              <a:rPr lang="en-US" dirty="0" smtClean="0">
                <a:ea typeface="ＭＳ Ｐゴシック" charset="0"/>
              </a:rPr>
              <a:t> locally early </a:t>
            </a:r>
            <a:r>
              <a:rPr lang="en-US" dirty="0">
                <a:ea typeface="ＭＳ Ｐゴシック" charset="0"/>
              </a:rPr>
              <a:t>and often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Fetch</a:t>
            </a:r>
            <a:r>
              <a:rPr lang="en-US" dirty="0" smtClean="0">
                <a:ea typeface="ＭＳ Ｐゴシック" charset="0"/>
              </a:rPr>
              <a:t> frequently </a:t>
            </a:r>
            <a:r>
              <a:rPr lang="en-US" dirty="0">
                <a:ea typeface="ＭＳ Ｐゴシック" charset="0"/>
              </a:rPr>
              <a:t>to incorporate upstream </a:t>
            </a:r>
            <a:r>
              <a:rPr lang="en-US" dirty="0" smtClean="0">
                <a:ea typeface="ＭＳ Ｐゴシック" charset="0"/>
              </a:rPr>
              <a:t>changes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Diff</a:t>
            </a:r>
            <a:r>
              <a:rPr lang="en-US" dirty="0" smtClean="0">
                <a:ea typeface="ＭＳ Ｐゴシック" charset="0"/>
              </a:rPr>
              <a:t> to compare changes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Rebase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(squash) local commits </a:t>
            </a:r>
            <a:r>
              <a:rPr lang="en-US" dirty="0" smtClean="0">
                <a:ea typeface="ＭＳ Ｐゴシック" charset="0"/>
              </a:rPr>
              <a:t>interactively 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Merge</a:t>
            </a:r>
            <a:r>
              <a:rPr lang="en-US" dirty="0">
                <a:ea typeface="ＭＳ Ｐゴシック" charset="0"/>
              </a:rPr>
              <a:t> your changes </a:t>
            </a:r>
            <a:r>
              <a:rPr lang="en-US" dirty="0" smtClean="0">
                <a:ea typeface="ＭＳ Ｐゴシック" charset="0"/>
              </a:rPr>
              <a:t>with team branch locally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Push</a:t>
            </a:r>
            <a:r>
              <a:rPr lang="en-US" dirty="0">
                <a:ea typeface="ＭＳ Ｐゴシック" charset="0"/>
              </a:rPr>
              <a:t> your changes upstream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61182" y="1778297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28781" y="1957085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38946" y="2493972"/>
            <a:ext cx="504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add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1200" y="2793791"/>
            <a:ext cx="453577" cy="94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58818" y="2794184"/>
            <a:ext cx="466595" cy="8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1037" y="2662084"/>
            <a:ext cx="93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modified</a:t>
            </a:r>
            <a:endParaRPr lang="en-US" i="1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28781" y="2330285"/>
            <a:ext cx="834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commit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560405" y="1539391"/>
            <a:ext cx="609612" cy="102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3582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64777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5413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316133" y="2369089"/>
            <a:ext cx="336634" cy="36677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05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84075" y="177829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2298346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5" grpId="0"/>
      <p:bldP spid="97" grpId="0" animBg="1"/>
      <p:bldP spid="100" grpId="0"/>
      <p:bldP spid="102" grpId="0"/>
      <p:bldP spid="103" grpId="0" animBg="1"/>
      <p:bldP spid="104" grpId="0"/>
      <p:bldP spid="105" grpId="0" animBg="1"/>
      <p:bldP spid="76" grpId="0" animBg="1"/>
      <p:bldP spid="107" grpId="0"/>
      <p:bldP spid="74" grpId="0" animBg="1"/>
      <p:bldP spid="90" grpId="0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08" grpId="0" animBg="1"/>
      <p:bldP spid="111" grpId="0"/>
      <p:bldP spid="112" grpId="0"/>
      <p:bldP spid="115" grpId="0"/>
      <p:bldP spid="1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673960" y="1307501"/>
            <a:ext cx="833438" cy="178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79627" y="130750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Actions internals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23989" y="1380526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2e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989" y="1661514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4b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3989" y="1940914"/>
            <a:ext cx="584200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a7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3989" y="22219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82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3989" y="25013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45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23989" y="27807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c1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45874" y="2700979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HEAD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60986" y="2667470"/>
            <a:ext cx="1141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8458" y="917259"/>
            <a:ext cx="766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</a:rPr>
              <a:t>tree</a:t>
            </a:r>
            <a:endParaRPr lang="en-US" sz="1800" u="sng" dirty="0">
              <a:solidFill>
                <a:schemeClr val="bg1">
                  <a:lumMod val="50000"/>
                </a:schemeClr>
              </a:solidFill>
              <a:latin typeface="Open Sans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05836" y="2099094"/>
            <a:ext cx="1296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checkout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34588" y="2326124"/>
            <a:ext cx="3640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68480" y="2923443"/>
            <a:ext cx="41235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588" y="2886517"/>
            <a:ext cx="364066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90639" y="3078479"/>
            <a:ext cx="900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ahead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90751" y="22727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38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6"/>
            <a:endCxn id="21" idx="4"/>
          </p:cNvCxnSpPr>
          <p:nvPr/>
        </p:nvCxnSpPr>
        <p:spPr>
          <a:xfrm flipV="1">
            <a:off x="4408189" y="2501301"/>
            <a:ext cx="474662" cy="1150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Personal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0" y="923925"/>
            <a:ext cx="4938713" cy="3781425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clone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fetch</a:t>
            </a:r>
            <a:r>
              <a:rPr lang="en-US" sz="1800" dirty="0" smtClean="0">
                <a:ea typeface="ＭＳ Ｐゴシック" charset="0"/>
              </a:rPr>
              <a:t> (pull) </a:t>
            </a:r>
            <a:r>
              <a:rPr lang="en-US" sz="1800" dirty="0">
                <a:ea typeface="ＭＳ Ｐゴシック" charset="0"/>
              </a:rPr>
              <a:t>to update </a:t>
            </a:r>
            <a:r>
              <a:rPr lang="en-US" sz="1800" dirty="0" smtClean="0">
                <a:ea typeface="ＭＳ Ｐゴシック" charset="0"/>
              </a:rPr>
              <a:t>master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checkout (feature) branch, story, 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diff</a:t>
            </a:r>
            <a:r>
              <a:rPr lang="en-US" sz="1800" dirty="0" smtClean="0">
                <a:ea typeface="ＭＳ Ｐゴシック" charset="0"/>
              </a:rPr>
              <a:t> and edit </a:t>
            </a:r>
            <a:r>
              <a:rPr lang="en-US" sz="1800" dirty="0">
                <a:ea typeface="ＭＳ Ｐゴシック" charset="0"/>
              </a:rPr>
              <a:t>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edit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unit </a:t>
            </a:r>
            <a:r>
              <a:rPr lang="en-US" sz="1800" b="1" dirty="0">
                <a:ea typeface="ＭＳ Ｐゴシック" charset="0"/>
              </a:rPr>
              <a:t>test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commit</a:t>
            </a:r>
            <a:endParaRPr lang="en-US" sz="1800" b="1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rebase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squash 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merge</a:t>
            </a:r>
            <a:r>
              <a:rPr lang="en-US" sz="1800" dirty="0">
                <a:ea typeface="ＭＳ Ｐゴシック" charset="0"/>
              </a:rPr>
              <a:t> 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 (</a:t>
            </a:r>
            <a:r>
              <a:rPr lang="en-US" sz="1800" dirty="0">
                <a:ea typeface="ＭＳ Ｐゴシック" charset="0"/>
              </a:rPr>
              <a:t>automated) </a:t>
            </a:r>
            <a:r>
              <a:rPr lang="en-US" sz="1800" b="1" dirty="0">
                <a:ea typeface="ＭＳ Ｐゴシック" charset="0"/>
              </a:rPr>
              <a:t>end-to-end test 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push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feature </a:t>
            </a:r>
            <a:r>
              <a:rPr lang="en-US" sz="1800" dirty="0" smtClean="0">
                <a:ea typeface="ＭＳ Ｐゴシック" charset="0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smtClean="0">
                <a:ea typeface="ＭＳ Ｐゴシック" charset="0"/>
                <a:hlinkClick r:id="rId3"/>
              </a:rPr>
              <a:t>hooks</a:t>
            </a:r>
            <a:r>
              <a:rPr lang="en-US" sz="1800" dirty="0" smtClean="0">
                <a:ea typeface="ＭＳ Ｐゴシック" charset="0"/>
              </a:rPr>
              <a:t> initiate integration tests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8875" y="2195513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1158875" y="817563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1158875" y="160655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modify</a:t>
            </a:r>
          </a:p>
        </p:txBody>
      </p:sp>
      <p:cxnSp>
        <p:nvCxnSpPr>
          <p:cNvPr id="6" name="Elbow Connector 5"/>
          <p:cNvCxnSpPr>
            <a:cxnSpLocks noChangeShapeType="1"/>
          </p:cNvCxnSpPr>
          <p:nvPr/>
        </p:nvCxnSpPr>
        <p:spPr bwMode="auto">
          <a:xfrm rot="16200000" flipV="1">
            <a:off x="6612732" y="2439194"/>
            <a:ext cx="836612" cy="349250"/>
          </a:xfrm>
          <a:prstGeom prst="bentConnector3">
            <a:avLst>
              <a:gd name="adj1" fmla="val 100000"/>
            </a:avLst>
          </a:prstGeom>
          <a:noFill/>
          <a:ln w="25400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List Markup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485900" y="1028700"/>
            <a:ext cx="2784475" cy="35083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1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text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2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1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2</a:t>
            </a:r>
          </a:p>
        </p:txBody>
      </p:sp>
      <p:sp>
        <p:nvSpPr>
          <p:cNvPr id="23555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``` denote coding (HTML)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3 spaces before ``` to indent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Table Markup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162050" y="1028700"/>
            <a:ext cx="76136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>
                <a:latin typeface="Open Sans" charset="0"/>
                <a:cs typeface="Open Sans" charset="0"/>
              </a:rPr>
              <a:t>Colon right-aligns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/>
              <a:t>wilsonmar.github.io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Introductory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in GitHub.com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your repo 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20643</TotalTime>
  <Words>2688</Words>
  <Application>Microsoft Macintosh PowerPoint</Application>
  <PresentationFormat>On-screen Show (16:9)</PresentationFormat>
  <Paragraphs>568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ConcurCorporateTemplate2013_Helvetica_16x9</vt:lpstr>
      <vt:lpstr>How Testers Master Git and GitHub</vt:lpstr>
      <vt:lpstr>PowerPoint Presentation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Introductory activities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Commit individual hunk</vt:lpstr>
      <vt:lpstr>Basic action verbs</vt:lpstr>
      <vt:lpstr>Git command map</vt:lpstr>
      <vt:lpstr>Lifecycle</vt:lpstr>
      <vt:lpstr>Git Flow workflow (2010)</vt:lpstr>
      <vt:lpstr>Agile Story Branch Pattern</vt:lpstr>
      <vt:lpstr>Feature branch</vt:lpstr>
      <vt:lpstr>Actions internals</vt:lpstr>
      <vt:lpstr>Personal workflow</vt:lpstr>
      <vt:lpstr>Github Flavored Markdown</vt:lpstr>
      <vt:lpstr>Github Flavored List Markup</vt:lpstr>
      <vt:lpstr>Github Flavored Table Markup</vt:lpstr>
      <vt:lpstr>PowerPoint Presentation</vt:lpstr>
      <vt:lpstr>How Testers Master Git and GitHub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648</cp:revision>
  <cp:lastPrinted>2015-11-18T16:47:39Z</cp:lastPrinted>
  <dcterms:created xsi:type="dcterms:W3CDTF">2016-03-09T21:14:16Z</dcterms:created>
  <dcterms:modified xsi:type="dcterms:W3CDTF">2016-09-08T23:56:41Z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