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44" autoAdjust="0"/>
  </p:normalViewPr>
  <p:slideViewPr>
    <p:cSldViewPr snapToGrid="0" snapToObjects="1">
      <p:cViewPr>
        <p:scale>
          <a:sx n="218" d="100"/>
          <a:sy n="218" d="100"/>
        </p:scale>
        <p:origin x="624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5ABE0-9405-7B4D-B9EA-CE78F3455015}" type="datetimeFigureOut">
              <a:rPr lang="en-US" smtClean="0"/>
              <a:t>6/22/16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51B26-6A0E-3F4F-A555-359759E6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2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71F1-B3E0-DD4C-B030-8B42C148BEB6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emf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Straight Connector 130"/>
          <p:cNvCxnSpPr/>
          <p:nvPr/>
        </p:nvCxnSpPr>
        <p:spPr>
          <a:xfrm>
            <a:off x="834710" y="4260583"/>
            <a:ext cx="0" cy="1361147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 rot="16200000">
            <a:off x="-1615991" y="3976378"/>
            <a:ext cx="3926643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A6A6A6"/>
                </a:solidFill>
                <a:latin typeface="Open Sans Light" charset="0"/>
                <a:ea typeface="Open Sans Light" charset="0"/>
                <a:cs typeface="Open Sans Light" charset="0"/>
              </a:rPr>
              <a:t>AWS enterprise setup</a:t>
            </a:r>
            <a:endParaRPr lang="en-US" sz="1200" dirty="0">
              <a:solidFill>
                <a:srgbClr val="A6A6A6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720112" y="492514"/>
            <a:ext cx="8081383" cy="2626011"/>
            <a:chOff x="2549525" y="760413"/>
            <a:chExt cx="1689100" cy="1652298"/>
          </a:xfrm>
        </p:grpSpPr>
        <p:sp>
          <p:nvSpPr>
            <p:cNvPr id="33" name="Rounded Rectangle 32"/>
            <p:cNvSpPr/>
            <p:nvPr/>
          </p:nvSpPr>
          <p:spPr>
            <a:xfrm>
              <a:off x="2549525" y="760413"/>
              <a:ext cx="1689100" cy="16522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3253921" y="2248239"/>
              <a:ext cx="447120" cy="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Zone a</a:t>
              </a:r>
              <a:endParaRPr lang="en-US" sz="1200" b="1" dirty="0">
                <a:solidFill>
                  <a:srgbClr val="F7981F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96356" y="2163325"/>
            <a:ext cx="152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acme.com</a:t>
            </a:r>
            <a:endParaRPr lang="en-US" sz="1200" dirty="0">
              <a:latin typeface="Open Sans Light"/>
              <a:cs typeface="Open Sans Light"/>
            </a:endParaRPr>
          </a:p>
        </p:txBody>
      </p:sp>
      <p:cxnSp>
        <p:nvCxnSpPr>
          <p:cNvPr id="63" name="Straight Connector 62"/>
          <p:cNvCxnSpPr>
            <a:stCxn id="255" idx="1"/>
            <a:endCxn id="80" idx="1"/>
          </p:cNvCxnSpPr>
          <p:nvPr/>
        </p:nvCxnSpPr>
        <p:spPr>
          <a:xfrm rot="10800000" flipH="1" flipV="1">
            <a:off x="611569" y="2609913"/>
            <a:ext cx="41469" cy="1509628"/>
          </a:xfrm>
          <a:prstGeom prst="bentConnector3">
            <a:avLst>
              <a:gd name="adj1" fmla="val -551255"/>
            </a:avLst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474" y="3806100"/>
            <a:ext cx="433410" cy="5200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931288" y="4799511"/>
            <a:ext cx="765235" cy="646331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Amazon </a:t>
            </a:r>
            <a:br>
              <a:rPr lang="en-US" sz="1200" b="1" dirty="0" smtClean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Route 53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3039" y="3860918"/>
            <a:ext cx="703541" cy="517245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Client DNS</a:t>
            </a:r>
            <a:endParaRPr lang="en-US" sz="1400" dirty="0" smtClean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636664" y="241249"/>
            <a:ext cx="8673718" cy="6331613"/>
          </a:xfrm>
          <a:prstGeom prst="roundRect">
            <a:avLst>
              <a:gd name="adj" fmla="val 9818"/>
            </a:avLst>
          </a:prstGeom>
          <a:noFill/>
          <a:ln w="6350">
            <a:solidFill>
              <a:srgbClr val="FF66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2" name="Picture 91" descr="Use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17" y="1617345"/>
            <a:ext cx="627151" cy="62715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483296" y="4005336"/>
            <a:ext cx="828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Elastic Load Balancer 1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474" y="5848452"/>
            <a:ext cx="433410" cy="520092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2421663" y="6025696"/>
            <a:ext cx="9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Elastic Load Balancer 2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98" name="Straight Connector 97"/>
          <p:cNvCxnSpPr>
            <a:stCxn id="67" idx="2"/>
            <a:endCxn id="94" idx="0"/>
          </p:cNvCxnSpPr>
          <p:nvPr/>
        </p:nvCxnSpPr>
        <p:spPr>
          <a:xfrm>
            <a:off x="2292179" y="4326192"/>
            <a:ext cx="0" cy="1522260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94" idx="3"/>
          </p:cNvCxnSpPr>
          <p:nvPr/>
        </p:nvCxnSpPr>
        <p:spPr>
          <a:xfrm flipV="1">
            <a:off x="2508884" y="4825300"/>
            <a:ext cx="1132065" cy="1283198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7" name="Picture 1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09" y="2131423"/>
            <a:ext cx="433410" cy="520092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5692495" y="1703358"/>
            <a:ext cx="82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Internal ELB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79" name="Straight Connector 178"/>
          <p:cNvCxnSpPr>
            <a:endCxn id="177" idx="1"/>
          </p:cNvCxnSpPr>
          <p:nvPr/>
        </p:nvCxnSpPr>
        <p:spPr>
          <a:xfrm>
            <a:off x="5291943" y="2385267"/>
            <a:ext cx="606266" cy="620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Rectangle 254"/>
          <p:cNvSpPr/>
          <p:nvPr/>
        </p:nvSpPr>
        <p:spPr>
          <a:xfrm>
            <a:off x="611570" y="2455522"/>
            <a:ext cx="800769" cy="30878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pic>
        <p:nvPicPr>
          <p:cNvPr id="268" name="Picture 267" descr="Us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94" y="183200"/>
            <a:ext cx="510241" cy="510241"/>
          </a:xfrm>
          <a:prstGeom prst="rect">
            <a:avLst/>
          </a:prstGeom>
        </p:spPr>
      </p:pic>
      <p:sp>
        <p:nvSpPr>
          <p:cNvPr id="269" name="TextBox 268"/>
          <p:cNvSpPr txBox="1"/>
          <p:nvPr/>
        </p:nvSpPr>
        <p:spPr>
          <a:xfrm>
            <a:off x="330696" y="605804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Admin.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45595" y="6063336"/>
            <a:ext cx="71288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Open Sans Light"/>
                <a:cs typeface="Open Sans Light"/>
              </a:rPr>
              <a:t>other</a:t>
            </a:r>
            <a:br>
              <a:rPr lang="en-US" sz="1400" b="1" dirty="0" smtClean="0">
                <a:latin typeface="Open Sans Light"/>
                <a:cs typeface="Open Sans Light"/>
              </a:rPr>
            </a:br>
            <a:r>
              <a:rPr lang="en-US" sz="1400" b="1" dirty="0" smtClean="0">
                <a:latin typeface="Open Sans Light"/>
                <a:cs typeface="Open Sans Light"/>
              </a:rPr>
              <a:t>clouds</a:t>
            </a:r>
            <a:endParaRPr lang="en-US" sz="1400" b="1" dirty="0">
              <a:latin typeface="Open Sans Light"/>
              <a:cs typeface="Open Sans Light"/>
            </a:endParaRPr>
          </a:p>
        </p:txBody>
      </p:sp>
      <p:cxnSp>
        <p:nvCxnSpPr>
          <p:cNvPr id="96" name="Straight Connector 95"/>
          <p:cNvCxnSpPr>
            <a:stCxn id="84" idx="2"/>
            <a:endCxn id="83" idx="0"/>
          </p:cNvCxnSpPr>
          <p:nvPr/>
        </p:nvCxnSpPr>
        <p:spPr>
          <a:xfrm flipH="1">
            <a:off x="1002040" y="5887865"/>
            <a:ext cx="2770" cy="175471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3360414" y="3719840"/>
            <a:ext cx="6441081" cy="2489544"/>
            <a:chOff x="2549525" y="760413"/>
            <a:chExt cx="1689100" cy="1652298"/>
          </a:xfrm>
        </p:grpSpPr>
        <p:sp>
          <p:nvSpPr>
            <p:cNvPr id="127" name="Rounded Rectangle 126"/>
            <p:cNvSpPr/>
            <p:nvPr/>
          </p:nvSpPr>
          <p:spPr>
            <a:xfrm>
              <a:off x="2549525" y="760413"/>
              <a:ext cx="1689100" cy="16522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28" name="TextBox 32"/>
            <p:cNvSpPr txBox="1">
              <a:spLocks noChangeArrowheads="1"/>
            </p:cNvSpPr>
            <p:nvPr/>
          </p:nvSpPr>
          <p:spPr bwMode="auto">
            <a:xfrm>
              <a:off x="3057982" y="2245015"/>
              <a:ext cx="447120" cy="166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Zone b</a:t>
              </a:r>
              <a:endParaRPr lang="en-US" sz="1200" b="1" dirty="0">
                <a:solidFill>
                  <a:srgbClr val="F7981F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89" name="Picture 8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727" y="3150484"/>
            <a:ext cx="538196" cy="564238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640949" y="3286008"/>
            <a:ext cx="1184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VPC Peering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93" name="Straight Connector 92"/>
          <p:cNvCxnSpPr>
            <a:stCxn id="89" idx="0"/>
          </p:cNvCxnSpPr>
          <p:nvPr/>
        </p:nvCxnSpPr>
        <p:spPr>
          <a:xfrm flipV="1">
            <a:off x="3477825" y="2878605"/>
            <a:ext cx="163124" cy="271879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9" idx="2"/>
          </p:cNvCxnSpPr>
          <p:nvPr/>
        </p:nvCxnSpPr>
        <p:spPr>
          <a:xfrm>
            <a:off x="3477825" y="3714722"/>
            <a:ext cx="269098" cy="231805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479826" y="225714"/>
            <a:ext cx="751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A9F2"/>
                </a:solidFill>
                <a:latin typeface="Open Sans Light"/>
                <a:cs typeface="Open Sans Light"/>
              </a:rPr>
              <a:t>region 1</a:t>
            </a:r>
            <a:endParaRPr lang="en-US" sz="1200" b="1" dirty="0">
              <a:solidFill>
                <a:srgbClr val="00A9F2"/>
              </a:solidFill>
              <a:latin typeface="Open Sans Light"/>
              <a:cs typeface="Open Sans Light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772970" y="580270"/>
            <a:ext cx="1917130" cy="2298335"/>
          </a:xfrm>
          <a:prstGeom prst="roundRect">
            <a:avLst>
              <a:gd name="adj" fmla="val 9818"/>
            </a:avLst>
          </a:prstGeom>
          <a:solidFill>
            <a:srgbClr val="BFBFBF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24946" y="544848"/>
            <a:ext cx="182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private subnet 2</a:t>
            </a: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3060" y="540251"/>
            <a:ext cx="215900" cy="241300"/>
          </a:xfrm>
          <a:prstGeom prst="rect">
            <a:avLst/>
          </a:prstGeom>
        </p:spPr>
      </p:pic>
      <p:cxnSp>
        <p:nvCxnSpPr>
          <p:cNvPr id="104" name="Straight Connector 103"/>
          <p:cNvCxnSpPr>
            <a:stCxn id="80" idx="2"/>
            <a:endCxn id="67" idx="2"/>
          </p:cNvCxnSpPr>
          <p:nvPr/>
        </p:nvCxnSpPr>
        <p:spPr>
          <a:xfrm rot="5400000" flipH="1" flipV="1">
            <a:off x="1622508" y="3708493"/>
            <a:ext cx="51971" cy="1287369"/>
          </a:xfrm>
          <a:prstGeom prst="bentConnector3">
            <a:avLst>
              <a:gd name="adj1" fmla="val -529534"/>
            </a:avLst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123" descr="Interne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28" y="4425195"/>
            <a:ext cx="423870" cy="42387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85" y="3259032"/>
            <a:ext cx="532112" cy="423719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1138863" y="3175501"/>
            <a:ext cx="517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VPN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70" y="4435477"/>
            <a:ext cx="430108" cy="450920"/>
          </a:xfrm>
          <a:prstGeom prst="rect">
            <a:avLst/>
          </a:prstGeom>
        </p:spPr>
      </p:pic>
      <p:pic>
        <p:nvPicPr>
          <p:cNvPr id="106" name="Picture 105" descr="Corporate-Data-Center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1" y="3032899"/>
            <a:ext cx="569862" cy="569862"/>
          </a:xfrm>
          <a:prstGeom prst="rect">
            <a:avLst/>
          </a:prstGeom>
        </p:spPr>
      </p:pic>
      <p:cxnSp>
        <p:nvCxnSpPr>
          <p:cNvPr id="108" name="Straight Connector 107"/>
          <p:cNvCxnSpPr>
            <a:endCxn id="107" idx="1"/>
          </p:cNvCxnSpPr>
          <p:nvPr/>
        </p:nvCxnSpPr>
        <p:spPr>
          <a:xfrm>
            <a:off x="984460" y="3470892"/>
            <a:ext cx="567525" cy="0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698170" y="4826533"/>
            <a:ext cx="551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IGW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20" name="Straight Connector 119"/>
          <p:cNvCxnSpPr>
            <a:endCxn id="106" idx="0"/>
          </p:cNvCxnSpPr>
          <p:nvPr/>
        </p:nvCxnSpPr>
        <p:spPr>
          <a:xfrm>
            <a:off x="898555" y="2821004"/>
            <a:ext cx="5457" cy="211895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77" idx="3"/>
            <a:endCxn id="191" idx="1"/>
          </p:cNvCxnSpPr>
          <p:nvPr/>
        </p:nvCxnSpPr>
        <p:spPr>
          <a:xfrm flipV="1">
            <a:off x="6331619" y="1241783"/>
            <a:ext cx="863177" cy="1149686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667067" y="544848"/>
            <a:ext cx="79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routing: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001946" y="3175759"/>
            <a:ext cx="97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Direct Connect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70896" y="5621729"/>
            <a:ext cx="667828" cy="26613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DNS</a:t>
            </a:r>
          </a:p>
        </p:txBody>
      </p:sp>
      <p:cxnSp>
        <p:nvCxnSpPr>
          <p:cNvPr id="111" name="Straight Connector 110"/>
          <p:cNvCxnSpPr>
            <a:stCxn id="107" idx="0"/>
          </p:cNvCxnSpPr>
          <p:nvPr/>
        </p:nvCxnSpPr>
        <p:spPr>
          <a:xfrm flipV="1">
            <a:off x="1818041" y="3073442"/>
            <a:ext cx="177960" cy="185590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7653635" y="3141107"/>
            <a:ext cx="1313964" cy="457868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/>
            <a:endParaRPr lang="en-US" sz="600" dirty="0" smtClean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  <a:p>
            <a:pPr algn="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/>
            </a:r>
            <a:br>
              <a:rPr lang="en-US" sz="600" dirty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/fig/aws-enterprise-v01.pptx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Copyright 2016 Wilson Mar. 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84460" y="796748"/>
            <a:ext cx="630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Open Sans Light"/>
                <a:cs typeface="Open Sans Light"/>
              </a:rPr>
              <a:t>SSH</a:t>
            </a:r>
            <a:br>
              <a:rPr lang="en-US" sz="1200" b="1" dirty="0" smtClean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&amp; RDP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678085" y="283234"/>
            <a:ext cx="8518346" cy="6204127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0078C9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25463" y="2725176"/>
            <a:ext cx="657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Cloud</a:t>
            </a:r>
            <a:br>
              <a:rPr lang="en-US" sz="1200" b="1" dirty="0" smtClean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Hub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1842711" y="580270"/>
            <a:ext cx="1635114" cy="1240160"/>
          </a:xfrm>
          <a:prstGeom prst="roundRect">
            <a:avLst>
              <a:gd name="adj" fmla="val 9818"/>
            </a:avLst>
          </a:prstGeom>
          <a:solidFill>
            <a:srgbClr val="BFBFBF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kern="1200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29" y="4519698"/>
            <a:ext cx="297309" cy="356771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948" y="1038046"/>
            <a:ext cx="1166068" cy="346343"/>
          </a:xfrm>
          <a:prstGeom prst="rect">
            <a:avLst/>
          </a:prstGeom>
        </p:spPr>
      </p:pic>
      <p:grpSp>
        <p:nvGrpSpPr>
          <p:cNvPr id="262" name="Group 261"/>
          <p:cNvGrpSpPr/>
          <p:nvPr/>
        </p:nvGrpSpPr>
        <p:grpSpPr>
          <a:xfrm>
            <a:off x="1956939" y="961078"/>
            <a:ext cx="1355038" cy="681848"/>
            <a:chOff x="6715596" y="760413"/>
            <a:chExt cx="1806398" cy="1733550"/>
          </a:xfrm>
        </p:grpSpPr>
        <p:grpSp>
          <p:nvGrpSpPr>
            <p:cNvPr id="263" name="Group 26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65" name="Rounded Rectangle 26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64" name="TextBox 34"/>
            <p:cNvSpPr txBox="1">
              <a:spLocks noChangeArrowheads="1"/>
            </p:cNvSpPr>
            <p:nvPr/>
          </p:nvSpPr>
          <p:spPr bwMode="auto">
            <a:xfrm>
              <a:off x="6715596" y="1765036"/>
              <a:ext cx="1806398" cy="70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 1</a:t>
              </a:r>
              <a:endParaRPr lang="en-US" sz="1200" dirty="0">
                <a:solidFill>
                  <a:srgbClr val="FF0000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267" name="TextBox 266"/>
          <p:cNvSpPr txBox="1"/>
          <p:nvPr/>
        </p:nvSpPr>
        <p:spPr>
          <a:xfrm>
            <a:off x="2059948" y="1086035"/>
            <a:ext cx="1166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Bastion host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7258" y="536061"/>
            <a:ext cx="215900" cy="241300"/>
          </a:xfrm>
          <a:prstGeom prst="rect">
            <a:avLst/>
          </a:prstGeom>
        </p:spPr>
      </p:pic>
      <p:sp>
        <p:nvSpPr>
          <p:cNvPr id="288" name="Rounded Rectangle 287"/>
          <p:cNvSpPr/>
          <p:nvPr/>
        </p:nvSpPr>
        <p:spPr>
          <a:xfrm>
            <a:off x="3593802" y="580270"/>
            <a:ext cx="1917130" cy="2298335"/>
          </a:xfrm>
          <a:prstGeom prst="roundRect">
            <a:avLst>
              <a:gd name="adj" fmla="val 9818"/>
            </a:avLst>
          </a:prstGeom>
          <a:solidFill>
            <a:srgbClr val="BFBFBF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kern="1200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737466" y="834823"/>
            <a:ext cx="1645197" cy="1929481"/>
            <a:chOff x="463550" y="760414"/>
            <a:chExt cx="1709738" cy="1642217"/>
          </a:xfrm>
        </p:grpSpPr>
        <p:sp>
          <p:nvSpPr>
            <p:cNvPr id="30" name="Rounded Rectangle 29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1" name="TextBox 31"/>
            <p:cNvSpPr txBox="1">
              <a:spLocks noChangeArrowheads="1"/>
            </p:cNvSpPr>
            <p:nvPr/>
          </p:nvSpPr>
          <p:spPr bwMode="auto">
            <a:xfrm>
              <a:off x="475390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143" name="Picture 14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906" y="1018582"/>
            <a:ext cx="1052372" cy="365463"/>
          </a:xfrm>
          <a:prstGeom prst="rect">
            <a:avLst/>
          </a:prstGeom>
        </p:spPr>
      </p:pic>
      <p:grpSp>
        <p:nvGrpSpPr>
          <p:cNvPr id="144" name="Group 143"/>
          <p:cNvGrpSpPr/>
          <p:nvPr/>
        </p:nvGrpSpPr>
        <p:grpSpPr>
          <a:xfrm>
            <a:off x="3846398" y="931416"/>
            <a:ext cx="1347104" cy="725928"/>
            <a:chOff x="6700479" y="760413"/>
            <a:chExt cx="1795821" cy="1733550"/>
          </a:xfrm>
        </p:grpSpPr>
        <p:grpSp>
          <p:nvGrpSpPr>
            <p:cNvPr id="145" name="Group 144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47" name="Rounded Rectangle 14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48" name="Rounded Rectangle 14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46" name="TextBox 34"/>
            <p:cNvSpPr txBox="1">
              <a:spLocks noChangeArrowheads="1"/>
            </p:cNvSpPr>
            <p:nvPr/>
          </p:nvSpPr>
          <p:spPr bwMode="auto">
            <a:xfrm>
              <a:off x="6700479" y="1786419"/>
              <a:ext cx="1795821" cy="661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 2</a:t>
              </a:r>
              <a:endParaRPr lang="en-US" sz="1200" dirty="0">
                <a:solidFill>
                  <a:srgbClr val="FF0000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4101628" y="1049080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289" name="Picture 28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48" y="1881624"/>
            <a:ext cx="1052372" cy="365463"/>
          </a:xfrm>
          <a:prstGeom prst="rect">
            <a:avLst/>
          </a:prstGeom>
        </p:spPr>
      </p:pic>
      <p:grpSp>
        <p:nvGrpSpPr>
          <p:cNvPr id="290" name="Group 289"/>
          <p:cNvGrpSpPr/>
          <p:nvPr/>
        </p:nvGrpSpPr>
        <p:grpSpPr>
          <a:xfrm>
            <a:off x="3867919" y="1749097"/>
            <a:ext cx="1325584" cy="737797"/>
            <a:chOff x="6730713" y="760413"/>
            <a:chExt cx="1767133" cy="1733550"/>
          </a:xfrm>
        </p:grpSpPr>
        <p:grpSp>
          <p:nvGrpSpPr>
            <p:cNvPr id="291" name="Group 290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93" name="Rounded Rectangle 29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294" name="Rounded Rectangle 29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92" name="TextBox 34"/>
            <p:cNvSpPr txBox="1">
              <a:spLocks noChangeArrowheads="1"/>
            </p:cNvSpPr>
            <p:nvPr/>
          </p:nvSpPr>
          <p:spPr bwMode="auto">
            <a:xfrm>
              <a:off x="6730713" y="1791738"/>
              <a:ext cx="1767133" cy="650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 2</a:t>
              </a:r>
              <a:endParaRPr lang="en-US" sz="1200" dirty="0">
                <a:solidFill>
                  <a:srgbClr val="FF0000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4100470" y="1866762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260" name="Picture 2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6106" y="502713"/>
            <a:ext cx="215900" cy="241300"/>
          </a:xfrm>
          <a:prstGeom prst="rect">
            <a:avLst/>
          </a:prstGeom>
        </p:spPr>
      </p:pic>
      <p:sp>
        <p:nvSpPr>
          <p:cNvPr id="261" name="TextBox 260"/>
          <p:cNvSpPr txBox="1"/>
          <p:nvPr/>
        </p:nvSpPr>
        <p:spPr>
          <a:xfrm>
            <a:off x="1999442" y="544848"/>
            <a:ext cx="1478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public DMZ subnet</a:t>
            </a:r>
          </a:p>
        </p:txBody>
      </p:sp>
      <p:cxnSp>
        <p:nvCxnSpPr>
          <p:cNvPr id="270" name="Straight Connector 269"/>
          <p:cNvCxnSpPr>
            <a:stCxn id="278" idx="0"/>
            <a:endCxn id="267" idx="1"/>
          </p:cNvCxnSpPr>
          <p:nvPr/>
        </p:nvCxnSpPr>
        <p:spPr>
          <a:xfrm rot="16200000" flipH="1">
            <a:off x="1251999" y="416587"/>
            <a:ext cx="275676" cy="1340221"/>
          </a:xfrm>
          <a:prstGeom prst="bentConnector4">
            <a:avLst>
              <a:gd name="adj1" fmla="val 102189"/>
              <a:gd name="adj2" fmla="val 58977"/>
            </a:avLst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67" idx="3"/>
            <a:endCxn id="289" idx="1"/>
          </p:cNvCxnSpPr>
          <p:nvPr/>
        </p:nvCxnSpPr>
        <p:spPr>
          <a:xfrm flipV="1">
            <a:off x="2508884" y="2064356"/>
            <a:ext cx="1523864" cy="2001790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67" idx="3"/>
            <a:endCxn id="143" idx="1"/>
          </p:cNvCxnSpPr>
          <p:nvPr/>
        </p:nvCxnSpPr>
        <p:spPr>
          <a:xfrm flipV="1">
            <a:off x="2508884" y="1201314"/>
            <a:ext cx="1525022" cy="286483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784776" y="544848"/>
            <a:ext cx="1732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private subnet 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-226189" y="1700284"/>
            <a:ext cx="152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users</a:t>
            </a:r>
            <a:endParaRPr lang="en-US" sz="1200" dirty="0">
              <a:latin typeface="Open Sans Light"/>
              <a:cs typeface="Open Sans Light"/>
            </a:endParaRPr>
          </a:p>
        </p:txBody>
      </p:sp>
      <p:pic>
        <p:nvPicPr>
          <p:cNvPr id="278" name="Picture 277" descr="Interne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99" y="948859"/>
            <a:ext cx="481256" cy="481256"/>
          </a:xfrm>
          <a:prstGeom prst="rect">
            <a:avLst/>
          </a:prstGeom>
        </p:spPr>
      </p:pic>
      <p:grpSp>
        <p:nvGrpSpPr>
          <p:cNvPr id="187" name="Group 186"/>
          <p:cNvGrpSpPr/>
          <p:nvPr/>
        </p:nvGrpSpPr>
        <p:grpSpPr>
          <a:xfrm>
            <a:off x="6911868" y="881743"/>
            <a:ext cx="1645197" cy="1900564"/>
            <a:chOff x="463550" y="760414"/>
            <a:chExt cx="1709738" cy="1642217"/>
          </a:xfrm>
        </p:grpSpPr>
        <p:sp>
          <p:nvSpPr>
            <p:cNvPr id="188" name="Rounded Rectangle 187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89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191" name="Picture 19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796" y="1065501"/>
            <a:ext cx="1052372" cy="352564"/>
          </a:xfrm>
          <a:prstGeom prst="rect">
            <a:avLst/>
          </a:prstGeom>
        </p:spPr>
      </p:pic>
      <p:grpSp>
        <p:nvGrpSpPr>
          <p:cNvPr id="192" name="Group 191"/>
          <p:cNvGrpSpPr/>
          <p:nvPr/>
        </p:nvGrpSpPr>
        <p:grpSpPr>
          <a:xfrm>
            <a:off x="7020800" y="989675"/>
            <a:ext cx="1347104" cy="713029"/>
            <a:chOff x="6700479" y="760413"/>
            <a:chExt cx="1795821" cy="1733550"/>
          </a:xfrm>
        </p:grpSpPr>
        <p:grpSp>
          <p:nvGrpSpPr>
            <p:cNvPr id="193" name="Group 19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95" name="Rounded Rectangle 19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94" name="TextBox 34"/>
            <p:cNvSpPr txBox="1">
              <a:spLocks noChangeArrowheads="1"/>
            </p:cNvSpPr>
            <p:nvPr/>
          </p:nvSpPr>
          <p:spPr bwMode="auto">
            <a:xfrm>
              <a:off x="6700479" y="1780433"/>
              <a:ext cx="1794275" cy="6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 2</a:t>
              </a:r>
              <a:endParaRPr lang="en-US" sz="1200" dirty="0">
                <a:solidFill>
                  <a:srgbClr val="FF0000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7270268" y="1082489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296" name="Picture 29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638" y="1928543"/>
            <a:ext cx="1052372" cy="352564"/>
          </a:xfrm>
          <a:prstGeom prst="rect">
            <a:avLst/>
          </a:prstGeom>
        </p:spPr>
      </p:pic>
      <p:grpSp>
        <p:nvGrpSpPr>
          <p:cNvPr id="297" name="Group 296"/>
          <p:cNvGrpSpPr/>
          <p:nvPr/>
        </p:nvGrpSpPr>
        <p:grpSpPr>
          <a:xfrm>
            <a:off x="7042318" y="1796017"/>
            <a:ext cx="1326329" cy="724897"/>
            <a:chOff x="6730712" y="760413"/>
            <a:chExt cx="1768127" cy="1733550"/>
          </a:xfrm>
        </p:grpSpPr>
        <p:grpSp>
          <p:nvGrpSpPr>
            <p:cNvPr id="298" name="Group 297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300" name="Rounded Rectangle 29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301" name="Rounded Rectangle 30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99" name="TextBox 34"/>
            <p:cNvSpPr txBox="1">
              <a:spLocks noChangeArrowheads="1"/>
            </p:cNvSpPr>
            <p:nvPr/>
          </p:nvSpPr>
          <p:spPr bwMode="auto">
            <a:xfrm>
              <a:off x="6730712" y="1813067"/>
              <a:ext cx="1768127" cy="662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 2</a:t>
              </a:r>
              <a:endParaRPr lang="en-US" sz="1200" dirty="0">
                <a:solidFill>
                  <a:srgbClr val="FF0000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302" name="TextBox 301"/>
          <p:cNvSpPr txBox="1"/>
          <p:nvPr/>
        </p:nvSpPr>
        <p:spPr>
          <a:xfrm>
            <a:off x="7269110" y="190017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8557065" y="1796017"/>
            <a:ext cx="410534" cy="12109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77" idx="3"/>
            <a:endCxn id="296" idx="1"/>
          </p:cNvCxnSpPr>
          <p:nvPr/>
        </p:nvCxnSpPr>
        <p:spPr>
          <a:xfrm flipV="1">
            <a:off x="6331619" y="2104825"/>
            <a:ext cx="862019" cy="286644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74" idx="2"/>
          </p:cNvCxnSpPr>
          <p:nvPr/>
        </p:nvCxnSpPr>
        <p:spPr>
          <a:xfrm flipH="1">
            <a:off x="1192029" y="5445842"/>
            <a:ext cx="121877" cy="246436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01" y="112313"/>
            <a:ext cx="428862" cy="279952"/>
          </a:xfrm>
          <a:prstGeom prst="rect">
            <a:avLst/>
          </a:prstGeom>
        </p:spPr>
      </p:pic>
      <p:pic>
        <p:nvPicPr>
          <p:cNvPr id="156" name="Picture 155" descr="Interne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6" y="3502787"/>
            <a:ext cx="423870" cy="423870"/>
          </a:xfrm>
          <a:prstGeom prst="rect">
            <a:avLst/>
          </a:prstGeom>
        </p:spPr>
      </p:pic>
      <p:cxnSp>
        <p:nvCxnSpPr>
          <p:cNvPr id="157" name="Straight Connector 103"/>
          <p:cNvCxnSpPr/>
          <p:nvPr/>
        </p:nvCxnSpPr>
        <p:spPr>
          <a:xfrm rot="5400000" flipH="1" flipV="1">
            <a:off x="1153126" y="4482677"/>
            <a:ext cx="1295537" cy="1287369"/>
          </a:xfrm>
          <a:prstGeom prst="bentConnector3">
            <a:avLst>
              <a:gd name="adj1" fmla="val 74505"/>
            </a:avLst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67776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4" grpId="0" animBg="1"/>
      <p:bldP spid="80" grpId="0" animBg="1"/>
      <p:bldP spid="88" grpId="0" animBg="1"/>
      <p:bldP spid="53" grpId="0"/>
      <p:bldP spid="95" grpId="0"/>
      <p:bldP spid="178" grpId="0"/>
      <p:bldP spid="255" grpId="0" animBg="1"/>
      <p:bldP spid="83" grpId="0" animBg="1"/>
      <p:bldP spid="91" grpId="0"/>
      <p:bldP spid="99" grpId="0"/>
      <p:bldP spid="100" grpId="0" animBg="1"/>
      <p:bldP spid="101" grpId="0"/>
      <p:bldP spid="115" grpId="0"/>
      <p:bldP spid="114" grpId="0"/>
      <p:bldP spid="134" grpId="0"/>
      <p:bldP spid="110" grpId="0"/>
      <p:bldP spid="84" grpId="0" animBg="1"/>
      <p:bldP spid="116" grpId="1"/>
      <p:bldP spid="112" grpId="0" animBg="1"/>
      <p:bldP spid="117" grpId="0"/>
      <p:bldP spid="119" grpId="0" animBg="1"/>
      <p:bldP spid="267" grpId="0"/>
      <p:bldP spid="288" grpId="0" animBg="1"/>
      <p:bldP spid="149" grpId="0"/>
      <p:bldP spid="295" grpId="0"/>
      <p:bldP spid="261" grpId="0"/>
      <p:bldP spid="150" grpId="0"/>
      <p:bldP spid="197" grpId="0"/>
      <p:bldP spid="3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522350" y="313109"/>
            <a:ext cx="8265639" cy="2748690"/>
            <a:chOff x="2549525" y="760413"/>
            <a:chExt cx="1689100" cy="1652298"/>
          </a:xfrm>
        </p:grpSpPr>
        <p:sp>
          <p:nvSpPr>
            <p:cNvPr id="33" name="Rounded Rectangle 32"/>
            <p:cNvSpPr/>
            <p:nvPr/>
          </p:nvSpPr>
          <p:spPr>
            <a:xfrm>
              <a:off x="2549525" y="760413"/>
              <a:ext cx="1689100" cy="16522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2941558" y="2248239"/>
              <a:ext cx="447120" cy="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Zone a</a:t>
              </a:r>
              <a:endParaRPr lang="en-US" sz="1200" b="1" dirty="0">
                <a:solidFill>
                  <a:srgbClr val="F7981F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3796601" y="421813"/>
            <a:ext cx="482461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674764" y="3567628"/>
            <a:ext cx="79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Cache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74763" y="4233135"/>
            <a:ext cx="101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Database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243200" y="522372"/>
            <a:ext cx="1645197" cy="2032263"/>
            <a:chOff x="463550" y="760414"/>
            <a:chExt cx="1709738" cy="1642217"/>
          </a:xfrm>
        </p:grpSpPr>
        <p:sp>
          <p:nvSpPr>
            <p:cNvPr id="52" name="Rounded Rectangle 51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128" y="762831"/>
            <a:ext cx="1052372" cy="352564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6384552" y="675665"/>
            <a:ext cx="1314682" cy="713029"/>
            <a:chOff x="6743700" y="760413"/>
            <a:chExt cx="1752600" cy="1733550"/>
          </a:xfrm>
        </p:grpSpPr>
        <p:grpSp>
          <p:nvGrpSpPr>
            <p:cNvPr id="56" name="Group 55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57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556240" y="779819"/>
            <a:ext cx="975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latin typeface="Open Sans Light"/>
                <a:cs typeface="Open Sans Light"/>
              </a:rPr>
              <a:t>ElastiCache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970" y="1569173"/>
            <a:ext cx="1052372" cy="352564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6383394" y="1482007"/>
            <a:ext cx="1314682" cy="724897"/>
            <a:chOff x="6743700" y="760413"/>
            <a:chExt cx="1752600" cy="1733550"/>
          </a:xfrm>
        </p:grpSpPr>
        <p:grpSp>
          <p:nvGrpSpPr>
            <p:cNvPr id="63" name="Group 6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64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600442" y="158616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DB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834328" y="3349168"/>
            <a:ext cx="99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Replicate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738716" y="503954"/>
            <a:ext cx="1645197" cy="2032263"/>
            <a:chOff x="463550" y="760414"/>
            <a:chExt cx="1709738" cy="1642217"/>
          </a:xfrm>
        </p:grpSpPr>
        <p:sp>
          <p:nvSpPr>
            <p:cNvPr id="74" name="Rounded Rectangle 73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75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56" y="744413"/>
            <a:ext cx="1052372" cy="365463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880068" y="657247"/>
            <a:ext cx="1314682" cy="725928"/>
            <a:chOff x="6743700" y="760413"/>
            <a:chExt cx="1752600" cy="1733550"/>
          </a:xfrm>
        </p:grpSpPr>
        <p:grpSp>
          <p:nvGrpSpPr>
            <p:cNvPr id="78" name="Group 77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79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102878" y="77491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79" y="1766534"/>
            <a:ext cx="433410" cy="520092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691787" y="2236142"/>
            <a:ext cx="9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Elastic Load Balancer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85" name="Straight Connector 84"/>
          <p:cNvCxnSpPr>
            <a:endCxn id="83" idx="1"/>
          </p:cNvCxnSpPr>
          <p:nvPr/>
        </p:nvCxnSpPr>
        <p:spPr>
          <a:xfrm>
            <a:off x="2383913" y="2020378"/>
            <a:ext cx="606266" cy="620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4003838" y="516853"/>
            <a:ext cx="1645197" cy="2032263"/>
            <a:chOff x="463550" y="760414"/>
            <a:chExt cx="1709738" cy="1642217"/>
          </a:xfrm>
        </p:grpSpPr>
        <p:sp>
          <p:nvSpPr>
            <p:cNvPr id="87" name="Rounded Rectangle 86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88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cxnSp>
        <p:nvCxnSpPr>
          <p:cNvPr id="89" name="Straight Connector 88"/>
          <p:cNvCxnSpPr>
            <a:stCxn id="83" idx="3"/>
            <a:endCxn id="111" idx="1"/>
          </p:cNvCxnSpPr>
          <p:nvPr/>
        </p:nvCxnSpPr>
        <p:spPr>
          <a:xfrm flipV="1">
            <a:off x="3423589" y="1739936"/>
            <a:ext cx="862019" cy="286644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66" y="757312"/>
            <a:ext cx="1052372" cy="352564"/>
          </a:xfrm>
          <a:prstGeom prst="rect">
            <a:avLst/>
          </a:prstGeom>
        </p:spPr>
      </p:pic>
      <p:grpSp>
        <p:nvGrpSpPr>
          <p:cNvPr id="91" name="Group 90"/>
          <p:cNvGrpSpPr/>
          <p:nvPr/>
        </p:nvGrpSpPr>
        <p:grpSpPr>
          <a:xfrm>
            <a:off x="4145190" y="670146"/>
            <a:ext cx="1314682" cy="713029"/>
            <a:chOff x="6743700" y="760413"/>
            <a:chExt cx="1752600" cy="1733550"/>
          </a:xfrm>
        </p:grpSpPr>
        <p:grpSp>
          <p:nvGrpSpPr>
            <p:cNvPr id="92" name="Group 9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93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4362238" y="774300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12182" y="587025"/>
            <a:ext cx="79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public</a:t>
            </a:r>
            <a:endParaRPr lang="en-US" sz="1200" b="1" dirty="0">
              <a:latin typeface="Open Sans Light"/>
              <a:cs typeface="Open Sans Light"/>
            </a:endParaRPr>
          </a:p>
          <a:p>
            <a:r>
              <a:rPr lang="en-US" sz="1200" b="1" dirty="0" smtClean="0">
                <a:latin typeface="Open Sans Light"/>
                <a:cs typeface="Open Sans Light"/>
              </a:rPr>
              <a:t>DMZ</a:t>
            </a:r>
          </a:p>
          <a:p>
            <a:r>
              <a:rPr lang="en-US" sz="1200" b="1" dirty="0" smtClean="0">
                <a:latin typeface="Open Sans Light"/>
                <a:cs typeface="Open Sans Light"/>
              </a:rPr>
              <a:t>subnet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595052" y="396821"/>
            <a:ext cx="191713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98" y="1550755"/>
            <a:ext cx="1052372" cy="365463"/>
          </a:xfrm>
          <a:prstGeom prst="rect">
            <a:avLst/>
          </a:prstGeom>
        </p:spPr>
      </p:pic>
      <p:grpSp>
        <p:nvGrpSpPr>
          <p:cNvPr id="103" name="Group 102"/>
          <p:cNvGrpSpPr/>
          <p:nvPr/>
        </p:nvGrpSpPr>
        <p:grpSpPr>
          <a:xfrm>
            <a:off x="878910" y="1463588"/>
            <a:ext cx="1314682" cy="737797"/>
            <a:chOff x="6743700" y="760413"/>
            <a:chExt cx="1752600" cy="1733550"/>
          </a:xfrm>
        </p:grpSpPr>
        <p:grpSp>
          <p:nvGrpSpPr>
            <p:cNvPr id="104" name="Group 103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07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101720" y="1581253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608" y="1563654"/>
            <a:ext cx="1052372" cy="352564"/>
          </a:xfrm>
          <a:prstGeom prst="rect">
            <a:avLst/>
          </a:prstGeom>
        </p:spPr>
      </p:pic>
      <p:grpSp>
        <p:nvGrpSpPr>
          <p:cNvPr id="112" name="Group 111"/>
          <p:cNvGrpSpPr/>
          <p:nvPr/>
        </p:nvGrpSpPr>
        <p:grpSpPr>
          <a:xfrm>
            <a:off x="4144032" y="1476488"/>
            <a:ext cx="1314682" cy="724897"/>
            <a:chOff x="6743700" y="760413"/>
            <a:chExt cx="1752600" cy="1733550"/>
          </a:xfrm>
        </p:grpSpPr>
        <p:grpSp>
          <p:nvGrpSpPr>
            <p:cNvPr id="113" name="Group 11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14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4361080" y="1580642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864940" y="406429"/>
            <a:ext cx="191713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183298" y="587025"/>
            <a:ext cx="70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Open Sans Light"/>
                <a:cs typeface="Open Sans Light"/>
              </a:rPr>
              <a:t>private</a:t>
            </a:r>
            <a:r>
              <a:rPr lang="en-US" sz="1200" b="1" dirty="0">
                <a:latin typeface="Open Sans Light"/>
                <a:cs typeface="Open Sans Light"/>
              </a:rPr>
              <a:t/>
            </a:r>
            <a:br>
              <a:rPr lang="en-US" sz="1200" b="1" dirty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subnet</a:t>
            </a:r>
            <a:endParaRPr lang="en-US" sz="1200" b="1" dirty="0">
              <a:latin typeface="Open Sans Light"/>
              <a:cs typeface="Open Sans Light"/>
            </a:endParaRPr>
          </a:p>
          <a:p>
            <a:pPr algn="r"/>
            <a:r>
              <a:rPr lang="en-US" sz="1200" b="1" dirty="0">
                <a:latin typeface="Open Sans Light"/>
                <a:cs typeface="Open Sans Light"/>
              </a:rPr>
              <a:t>2</a:t>
            </a:r>
            <a:endParaRPr lang="en-US" sz="1200" b="1" dirty="0" smtClean="0">
              <a:latin typeface="Open Sans Light"/>
              <a:cs typeface="Open Sans Light"/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990" y="356802"/>
            <a:ext cx="215900" cy="241300"/>
          </a:xfrm>
          <a:prstGeom prst="rect">
            <a:avLst/>
          </a:prstGeom>
        </p:spPr>
      </p:pic>
      <p:cxnSp>
        <p:nvCxnSpPr>
          <p:cNvPr id="121" name="Straight Connector 120"/>
          <p:cNvCxnSpPr>
            <a:stCxn id="87" idx="3"/>
          </p:cNvCxnSpPr>
          <p:nvPr/>
        </p:nvCxnSpPr>
        <p:spPr>
          <a:xfrm flipV="1">
            <a:off x="5649035" y="1520086"/>
            <a:ext cx="410534" cy="12899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83" idx="3"/>
            <a:endCxn id="90" idx="1"/>
          </p:cNvCxnSpPr>
          <p:nvPr/>
        </p:nvCxnSpPr>
        <p:spPr>
          <a:xfrm flipV="1">
            <a:off x="3423589" y="933594"/>
            <a:ext cx="863177" cy="1092986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759037" y="356838"/>
            <a:ext cx="79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routing: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362" y="356802"/>
            <a:ext cx="215900" cy="241300"/>
          </a:xfrm>
          <a:prstGeom prst="rect">
            <a:avLst/>
          </a:prstGeom>
        </p:spPr>
      </p:pic>
      <p:grpSp>
        <p:nvGrpSpPr>
          <p:cNvPr id="125" name="Group 124"/>
          <p:cNvGrpSpPr/>
          <p:nvPr/>
        </p:nvGrpSpPr>
        <p:grpSpPr>
          <a:xfrm>
            <a:off x="6259520" y="2666532"/>
            <a:ext cx="1645197" cy="2032263"/>
            <a:chOff x="463550" y="760414"/>
            <a:chExt cx="1709738" cy="1642217"/>
          </a:xfrm>
        </p:grpSpPr>
        <p:sp>
          <p:nvSpPr>
            <p:cNvPr id="126" name="Rounded Rectangle 125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27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128" name="Picture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48" y="2906991"/>
            <a:ext cx="1052372" cy="352564"/>
          </a:xfrm>
          <a:prstGeom prst="rect">
            <a:avLst/>
          </a:prstGeom>
        </p:spPr>
      </p:pic>
      <p:grpSp>
        <p:nvGrpSpPr>
          <p:cNvPr id="129" name="Group 128"/>
          <p:cNvGrpSpPr/>
          <p:nvPr/>
        </p:nvGrpSpPr>
        <p:grpSpPr>
          <a:xfrm>
            <a:off x="6400872" y="2819825"/>
            <a:ext cx="1314682" cy="713029"/>
            <a:chOff x="6743700" y="760413"/>
            <a:chExt cx="1752600" cy="1733550"/>
          </a:xfrm>
        </p:grpSpPr>
        <p:grpSp>
          <p:nvGrpSpPr>
            <p:cNvPr id="130" name="Group 129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31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617920" y="2923979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DB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90" y="3713333"/>
            <a:ext cx="1052372" cy="352564"/>
          </a:xfrm>
          <a:prstGeom prst="rect">
            <a:avLst/>
          </a:prstGeom>
        </p:spPr>
      </p:pic>
      <p:grpSp>
        <p:nvGrpSpPr>
          <p:cNvPr id="136" name="Group 135"/>
          <p:cNvGrpSpPr/>
          <p:nvPr/>
        </p:nvGrpSpPr>
        <p:grpSpPr>
          <a:xfrm>
            <a:off x="6399714" y="3626167"/>
            <a:ext cx="1314682" cy="724897"/>
            <a:chOff x="6743700" y="760413"/>
            <a:chExt cx="1752600" cy="1733550"/>
          </a:xfrm>
        </p:grpSpPr>
        <p:grpSp>
          <p:nvGrpSpPr>
            <p:cNvPr id="137" name="Group 136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39" name="Rounded Rectangle 13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38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6616762" y="373032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DB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42" name="Curved Connector 141"/>
          <p:cNvCxnSpPr>
            <a:stCxn id="135" idx="3"/>
            <a:endCxn id="128" idx="3"/>
          </p:cNvCxnSpPr>
          <p:nvPr/>
        </p:nvCxnSpPr>
        <p:spPr>
          <a:xfrm flipV="1">
            <a:off x="7593662" y="3083273"/>
            <a:ext cx="1158" cy="806342"/>
          </a:xfrm>
          <a:prstGeom prst="curvedConnector3">
            <a:avLst>
              <a:gd name="adj1" fmla="val 3942582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46490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5" grpId="0"/>
      <p:bldP spid="106" grpId="0"/>
      <p:bldP spid="60" grpId="0"/>
      <p:bldP spid="67" grpId="0"/>
      <p:bldP spid="72" grpId="0"/>
      <p:bldP spid="82" grpId="0"/>
      <p:bldP spid="84" grpId="0"/>
      <p:bldP spid="96" grpId="0"/>
      <p:bldP spid="97" grpId="0"/>
      <p:bldP spid="98" grpId="0" animBg="1"/>
      <p:bldP spid="110" grpId="0"/>
      <p:bldP spid="117" grpId="0"/>
      <p:bldP spid="118" grpId="0" animBg="1"/>
      <p:bldP spid="119" grpId="0"/>
      <p:bldP spid="123" grpId="0"/>
      <p:bldP spid="134" grpId="0"/>
      <p:bldP spid="1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12868</TotalTime>
  <Words>134</Words>
  <Application>Microsoft Macintosh PowerPoint</Application>
  <PresentationFormat>On-screen Show (4:3)</PresentationFormat>
  <Paragraphs>72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.</cp:lastModifiedBy>
  <cp:revision>573</cp:revision>
  <dcterms:created xsi:type="dcterms:W3CDTF">2016-05-21T17:47:57Z</dcterms:created>
  <dcterms:modified xsi:type="dcterms:W3CDTF">2016-06-22T14:50:15Z</dcterms:modified>
</cp:coreProperties>
</file>