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2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748" autoAdjust="0"/>
  </p:normalViewPr>
  <p:slideViewPr>
    <p:cSldViewPr snapToGrid="0">
      <p:cViewPr varScale="1">
        <p:scale>
          <a:sx n="45" d="100"/>
          <a:sy n="45" d="100"/>
        </p:scale>
        <p:origin x="14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44461416688653"/>
          <c:y val="3.9782455749066054E-2"/>
          <c:w val="0.81859204908515437"/>
          <c:h val="0.9602175442509337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Cases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4DC-4ABE-9B12-A7F0FB381FF2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4DC-4ABE-9B12-A7F0FB381FF2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4DC-4ABE-9B12-A7F0FB381FF2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4DC-4ABE-9B12-A7F0FB381FF2}"/>
              </c:ext>
            </c:extLst>
          </c:dPt>
          <c:cat>
            <c:strRef>
              <c:f>Sheet1!$A$2:$A$5</c:f>
              <c:strCache>
                <c:ptCount val="1"/>
                <c:pt idx="0">
                  <c:v>Received &amp; Processed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4DC-4ABE-9B12-A7F0FB381F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925DF-5DEB-4FB9-9448-9F4D23D4D69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92E79-58D6-4921-90EC-A44BEBFA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0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Growth in formal complaints, reasonable accommodation requests, and sign language interpreting services. Inclusive services across the organization to adapt to the changing environment, this adaptability is a strategic advantage in the ever-changing global landscape. Formal complaints are at their highest point in 4 years with a total 52 formal complaints in FY23. Even though these are at their highest point in years, we believe that this could positively be attributed to the large-scale agency culture efforts over the last few years where there is less fear of retaliation for reporting</a:t>
            </a:r>
          </a:p>
          <a:p>
            <a:endParaRPr lang="en-US" dirty="0"/>
          </a:p>
          <a:p>
            <a:r>
              <a:rPr lang="en-US" dirty="0"/>
              <a:t>2. RA requests are at an all-time high, demonstrating a 32% increase from FY23. With 922 answered </a:t>
            </a:r>
            <a:r>
              <a:rPr lang="en-US" dirty="0" err="1"/>
              <a:t>ra</a:t>
            </a:r>
            <a:r>
              <a:rPr lang="en-US" dirty="0"/>
              <a:t> request </a:t>
            </a:r>
          </a:p>
          <a:p>
            <a:endParaRPr lang="en-US" dirty="0"/>
          </a:p>
          <a:p>
            <a:r>
              <a:rPr lang="en-US" dirty="0"/>
              <a:t>3. SLI team administered 4800+ hours of SLI Services in FY23. Within Q1 of this current fiscal year, we are trending higher than previous years due to career changes, promotions, and Deaf/Hard of Hearing (DHH) being in the pipeline/hiring pool. </a:t>
            </a:r>
          </a:p>
          <a:p>
            <a:endParaRPr lang="en-US" dirty="0"/>
          </a:p>
          <a:p>
            <a:r>
              <a:rPr lang="en-US" dirty="0"/>
              <a:t>4.Workforce sentiments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5DB537-5AE6-42B6-95E2-2643D3335F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7001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6697-C73F-16FC-78C8-4FA6D57AD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3A1DD-4D5E-6E0B-9701-2643BB182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966F5-4D3B-92E2-18C3-0CD25699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BF07-2E47-484B-819C-5B19C636B5CF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69146-B6AD-02F2-5F40-42F39497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900E3-39C0-02BB-FB63-2E51AFB9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D902-DB20-4655-B2B6-E1307FA8B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0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B7C4-F770-8880-21AB-6E0C5472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9C738-1D44-BAF9-6E4A-1C1E0682F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8FAB0-297B-2E1B-A8E9-85D2A29AA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BF07-2E47-484B-819C-5B19C636B5CF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EE6E6-51B0-060B-A283-746EB676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FE173-6693-B36F-1596-A56A2FA8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D902-DB20-4655-B2B6-E1307FA8B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7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5305D7-F51A-500E-7F87-F62F131A2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DCBAC-7E6B-67D7-4545-A6C25DC80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16E3-02F5-9184-8658-D4483120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BF07-2E47-484B-819C-5B19C636B5CF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A07AE-E458-B52A-CAFF-14737499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9FD4B-07F3-F8A8-5888-CBAC298C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D902-DB20-4655-B2B6-E1307FA8B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73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3"/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6096001" y="478411"/>
            <a:ext cx="5487829" cy="178644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200" cap="all" spc="190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classification</a:t>
            </a:r>
          </a:p>
        </p:txBody>
      </p:sp>
      <p:sp>
        <p:nvSpPr>
          <p:cNvPr id="5" name="Text Placeholder 21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608171" y="6395903"/>
            <a:ext cx="5487829" cy="165432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cap="all" spc="19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CLASSIFICATION</a:t>
            </a:r>
          </a:p>
        </p:txBody>
      </p:sp>
      <p:sp>
        <p:nvSpPr>
          <p:cNvPr id="6" name="Text Placeholder 25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1436536" y="717514"/>
            <a:ext cx="10147294" cy="423173"/>
          </a:xfrm>
          <a:prstGeom prst="rect">
            <a:avLst/>
          </a:prstGeom>
        </p:spPr>
        <p:txBody>
          <a:bodyPr lIns="0" tIns="0" rIns="0" bIns="0"/>
          <a:lstStyle>
            <a:lvl1pPr>
              <a:defRPr b="1" i="0" cap="all" baseline="0">
                <a:solidFill>
                  <a:srgbClr val="000C36"/>
                </a:solidFill>
              </a:defRPr>
            </a:lvl1pPr>
          </a:lstStyle>
          <a:p>
            <a:pPr lvl="0"/>
            <a:r>
              <a:rPr lang="en-US"/>
              <a:t>Title Arial Narrow 28 </a:t>
            </a:r>
            <a:r>
              <a:rPr lang="en-US" err="1"/>
              <a:t>pt</a:t>
            </a:r>
            <a:r>
              <a:rPr lang="en-US"/>
              <a:t>, ALL CAPS, Midnight Blue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1446589" y="1140687"/>
            <a:ext cx="10137241" cy="241049"/>
          </a:xfrm>
          <a:prstGeom prst="rect">
            <a:avLst/>
          </a:prstGeom>
        </p:spPr>
        <p:txBody>
          <a:bodyPr lIns="0" rIns="0"/>
          <a:lstStyle>
            <a:lvl1pPr>
              <a:defRPr sz="1600" b="1">
                <a:latin typeface="+mj-lt"/>
              </a:defRPr>
            </a:lvl1pPr>
          </a:lstStyle>
          <a:p>
            <a:pPr lvl="0"/>
            <a:r>
              <a:rPr lang="en-US" sz="1600">
                <a:solidFill>
                  <a:srgbClr val="82767D"/>
                </a:solidFill>
                <a:latin typeface="Arial Narrow" panose="020B0606020202030204" pitchFamily="34" charset="0"/>
              </a:rPr>
              <a:t>Subtitle, Arial</a:t>
            </a:r>
            <a:r>
              <a:rPr lang="en-US" sz="1600" baseline="0">
                <a:solidFill>
                  <a:srgbClr val="82767D"/>
                </a:solidFill>
                <a:latin typeface="Arial Narrow" panose="020B0606020202030204" pitchFamily="34" charset="0"/>
              </a:rPr>
              <a:t> Narrow 16 PT, Sentence case, Grey</a:t>
            </a:r>
            <a:endParaRPr lang="en-US"/>
          </a:p>
        </p:txBody>
      </p:sp>
      <p:sp>
        <p:nvSpPr>
          <p:cNvPr id="8" name="Text Placeholder 27"/>
          <p:cNvSpPr txBox="1">
            <a:spLocks/>
          </p:cNvSpPr>
          <p:nvPr userDrawn="1"/>
        </p:nvSpPr>
        <p:spPr bwMode="black">
          <a:xfrm>
            <a:off x="11583831" y="6408368"/>
            <a:ext cx="365587" cy="140502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9142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680" indent="-228560" algn="l" defTabSz="9142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0" indent="-228560" algn="l" defTabSz="9142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20" indent="-228560" algn="l" defTabSz="9142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40" indent="-228560" algn="l" defTabSz="9142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60" indent="-228560" algn="l" defTabSz="9142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80" indent="-228560" algn="l" defTabSz="9142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00" indent="-228560" algn="l" defTabSz="9142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20" indent="-228560" algn="l" defTabSz="9142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841400-8B2B-46C8-BB46-E6921B6B6E00}" type="slidenum">
              <a:rPr lang="en-US" sz="1100" smtClean="0"/>
              <a:pPr/>
              <a:t>‹#›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50276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C8BD-8BA5-7C2E-BF36-7D206901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9EC4C-EB64-84C7-CC25-5CD59B944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F7E42-B3BA-9E51-BE1D-0BDC0B6D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BF07-2E47-484B-819C-5B19C636B5CF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45847-E5A4-2F3E-0087-57A15C6D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F397C-434D-B35D-C0AE-BED469A4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D902-DB20-4655-B2B6-E1307FA8B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4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B9D7-D573-3EE7-435E-04B85F4F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4A2FC-B27D-B0E1-D91F-166A36DA8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87355-950C-E61D-6E64-ADAE7A1A4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BF07-2E47-484B-819C-5B19C636B5CF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559B8-2622-DEDE-9B27-79AF5A1E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C9750-8EC4-BAB7-A5CC-F9447174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D902-DB20-4655-B2B6-E1307FA8B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4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C1D7-4E0A-6C10-487D-F7212AA4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3C4CC-3A95-0E26-D599-E5404C8CC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BEEBB-38B2-C087-1711-B86949C60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C767A-DED3-A903-BCD2-8AD66F7F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BF07-2E47-484B-819C-5B19C636B5CF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55642-9E36-0988-34DD-3B058AC05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D7B0D-E0BA-F8E3-B704-7170F648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D902-DB20-4655-B2B6-E1307FA8B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7007-1401-3B4A-9BBA-C286B366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9A224-B83A-8A69-B04B-333817CF4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FE4F4-C525-09C8-54DA-E26631224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F6CD7-69DB-9C65-F9FA-9E8A335AB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2A67E-8B08-7BF0-DEEE-032A5E575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831B2B-5004-1AC7-36E9-210938A2D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BF07-2E47-484B-819C-5B19C636B5CF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B1A7D4-574D-0A3D-F9E0-ADFFC6D8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15F7C-F15E-3DA7-C982-BCD2D5FE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D902-DB20-4655-B2B6-E1307FA8B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6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00AA1-D801-C5CE-CD62-F6EEC75A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0B076-2D09-61B6-4B7F-5E6B6DC2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BF07-2E47-484B-819C-5B19C636B5CF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F0923-E1CA-4963-C3A5-60EB4E5F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43D91-B14C-58F4-3609-17B64EB0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D902-DB20-4655-B2B6-E1307FA8B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AF92A-CC13-1D45-0A81-C755F0BA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BF07-2E47-484B-819C-5B19C636B5CF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1BDC4-4C34-C199-C770-EB933D74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B64C5-F433-9FC3-0B88-C23AE7A4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D902-DB20-4655-B2B6-E1307FA8B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5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0EBE9-A2B9-B168-7CBB-495FC4454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942A6-B9E9-0137-3717-6BFEE5D98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30DC3-9469-0690-B25D-990DA5477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B9D49-D947-3D08-3B81-C13A8BF8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BF07-2E47-484B-819C-5B19C636B5CF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AF6ED-F81C-9003-654C-690EED54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FFE15-8D6A-6DDE-4E3F-C5EE3B53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D902-DB20-4655-B2B6-E1307FA8B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4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CEFF-E1BE-46E5-FC47-10AB91897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8DF8B-16A4-0DE6-83F7-6198D30A9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7417F-62FB-1E5C-7F35-94A580C21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DA41D-79B7-7D39-FCFC-C9396BBE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BF07-2E47-484B-819C-5B19C636B5CF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51D3C-E5B4-95FA-F17C-440FD586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E3929-B1F8-EB5A-F115-CA66AA73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D902-DB20-4655-B2B6-E1307FA8B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4EB1A6-B878-F67C-AE4A-CF56EBCD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8C1B-71DB-B79B-3D98-FF5C6C90D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0563D-28E8-AE54-B369-C9D23F8E6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BF07-2E47-484B-819C-5B19C636B5CF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E296B-0598-3E5B-D912-0C1BD94F5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D7441-0122-EDAD-CE7E-8615CC7E3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B2D902-DB20-4655-B2B6-E1307FA8B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5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8.sv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svg"/><Relationship Id="rId9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F1D8D-2365-82E6-BC98-7785AAAAA9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UNCLASSIFIED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A4C46-2B9F-2B53-5798-AFA2B2BFB1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lIns="0" tIns="0" rIns="0" bIns="0" anchor="t"/>
          <a:lstStyle/>
          <a:p>
            <a:r>
              <a:rPr lang="en-US"/>
              <a:t>Inclusivity In Practice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2995B-8DAA-2F82-09CA-8CE6DBC1A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0" tIns="45720" rIns="0" bIns="45720" anchor="t">
            <a:normAutofit fontScale="77500" lnSpcReduction="20000"/>
          </a:bodyPr>
          <a:lstStyle/>
          <a:p>
            <a:r>
              <a:rPr lang="en-US"/>
              <a:t>Metrics and Measurements </a:t>
            </a:r>
          </a:p>
        </p:txBody>
      </p:sp>
      <p:sp>
        <p:nvSpPr>
          <p:cNvPr id="6" name="Freeform 15">
            <a:extLst>
              <a:ext uri="{FF2B5EF4-FFF2-40B4-BE49-F238E27FC236}">
                <a16:creationId xmlns:a16="http://schemas.microsoft.com/office/drawing/2014/main" id="{3DED4740-AB62-FC41-140F-264E8B1B5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48" y="1818272"/>
            <a:ext cx="1999222" cy="4285577"/>
          </a:xfrm>
          <a:prstGeom prst="roundRect">
            <a:avLst>
              <a:gd name="adj" fmla="val 8806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532" b="0" i="0" u="none" strike="noStrike" kern="1200" cap="none" spc="0" normalizeH="0" baseline="0" noProof="0">
              <a:ln>
                <a:noFill/>
              </a:ln>
              <a:solidFill>
                <a:srgbClr val="82767D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E018414-B468-2534-7FA4-1DEB1BFA88D3}"/>
              </a:ext>
            </a:extLst>
          </p:cNvPr>
          <p:cNvSpPr txBox="1">
            <a:spLocks/>
          </p:cNvSpPr>
          <p:nvPr/>
        </p:nvSpPr>
        <p:spPr>
          <a:xfrm>
            <a:off x="165873" y="4136960"/>
            <a:ext cx="2148094" cy="29277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+mn-ea"/>
              </a:rPr>
              <a:t>FY23 Formal Complaints </a:t>
            </a: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</a:endParaRPr>
          </a:p>
        </p:txBody>
      </p:sp>
      <p:sp>
        <p:nvSpPr>
          <p:cNvPr id="8" name="Freeform 15">
            <a:extLst>
              <a:ext uri="{FF2B5EF4-FFF2-40B4-BE49-F238E27FC236}">
                <a16:creationId xmlns:a16="http://schemas.microsoft.com/office/drawing/2014/main" id="{8A407803-DE95-DE40-F21C-3609F248B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6491" y="1521489"/>
            <a:ext cx="1999222" cy="4351754"/>
          </a:xfrm>
          <a:prstGeom prst="roundRect">
            <a:avLst>
              <a:gd name="adj" fmla="val 880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532" b="0" i="0" u="none" strike="noStrike" kern="1200" cap="none" spc="0" normalizeH="0" baseline="0" noProof="0">
              <a:ln>
                <a:noFill/>
              </a:ln>
              <a:solidFill>
                <a:srgbClr val="82767D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015859-F16B-3B7C-A2E8-0EDA1FC7CC6E}"/>
              </a:ext>
            </a:extLst>
          </p:cNvPr>
          <p:cNvSpPr txBox="1"/>
          <p:nvPr/>
        </p:nvSpPr>
        <p:spPr>
          <a:xfrm>
            <a:off x="942833" y="3426027"/>
            <a:ext cx="1092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prstClr val="white"/>
                </a:solidFill>
                <a:latin typeface="Arial Narrow"/>
              </a:rPr>
              <a:t>52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9ABE43-6984-0E8B-9084-FD6960E7BFE0}"/>
              </a:ext>
            </a:extLst>
          </p:cNvPr>
          <p:cNvSpPr txBox="1"/>
          <p:nvPr/>
        </p:nvSpPr>
        <p:spPr>
          <a:xfrm>
            <a:off x="155938" y="4505914"/>
            <a:ext cx="202786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Total FY23 Payout: $</a:t>
            </a:r>
            <a:r>
              <a:rPr lang="en-US" sz="1200" b="1" dirty="0">
                <a:solidFill>
                  <a:srgbClr val="FF0000"/>
                </a:solidFill>
                <a:latin typeface="Arial Narrow"/>
              </a:rPr>
              <a:t>102,00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0</a:t>
            </a:r>
          </a:p>
        </p:txBody>
      </p:sp>
      <p:pic>
        <p:nvPicPr>
          <p:cNvPr id="29" name="Graphic 28" descr="Universal access with solid fill">
            <a:extLst>
              <a:ext uri="{FF2B5EF4-FFF2-40B4-BE49-F238E27FC236}">
                <a16:creationId xmlns:a16="http://schemas.microsoft.com/office/drawing/2014/main" id="{0661BF03-D9FB-4C78-BB8D-63E6919DE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4274" y="2374404"/>
            <a:ext cx="1082930" cy="108293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269A216-92C5-9C5A-99C0-6EF71A938750}"/>
              </a:ext>
            </a:extLst>
          </p:cNvPr>
          <p:cNvSpPr txBox="1"/>
          <p:nvPr/>
        </p:nvSpPr>
        <p:spPr>
          <a:xfrm>
            <a:off x="142602" y="4908396"/>
            <a:ext cx="205651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Formal complaints are at their highest point in 4 Years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F21782-D6B0-4241-2DDE-83006D7A5C09}"/>
              </a:ext>
            </a:extLst>
          </p:cNvPr>
          <p:cNvSpPr txBox="1"/>
          <p:nvPr/>
        </p:nvSpPr>
        <p:spPr>
          <a:xfrm>
            <a:off x="2566555" y="1815047"/>
            <a:ext cx="184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C36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RA requests are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C36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at an all-time high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C36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, demonstrating a 32% increase from FY2</a:t>
            </a:r>
            <a:r>
              <a:rPr lang="en-US" sz="1200" dirty="0">
                <a:solidFill>
                  <a:srgbClr val="000C36"/>
                </a:solidFill>
                <a:latin typeface="Arial Narrow"/>
              </a:rPr>
              <a:t>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C36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950FEE-DC31-ECCA-EF9F-85628C6E30F6}"/>
              </a:ext>
            </a:extLst>
          </p:cNvPr>
          <p:cNvSpPr txBox="1"/>
          <p:nvPr/>
        </p:nvSpPr>
        <p:spPr>
          <a:xfrm>
            <a:off x="2482088" y="3487220"/>
            <a:ext cx="20169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C36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In FY23, RA Received and Processed 922 Requests</a:t>
            </a:r>
          </a:p>
        </p:txBody>
      </p:sp>
      <p:pic>
        <p:nvPicPr>
          <p:cNvPr id="43" name="Graphic 42" descr="Group of women with solid fill">
            <a:extLst>
              <a:ext uri="{FF2B5EF4-FFF2-40B4-BE49-F238E27FC236}">
                <a16:creationId xmlns:a16="http://schemas.microsoft.com/office/drawing/2014/main" id="{853A262D-C2BA-5208-5F26-A66E66E9B4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659" y="2157175"/>
            <a:ext cx="940144" cy="914400"/>
          </a:xfrm>
          <a:prstGeom prst="rect">
            <a:avLst/>
          </a:prstGeom>
        </p:spPr>
      </p:pic>
      <p:sp>
        <p:nvSpPr>
          <p:cNvPr id="44" name="Freeform 15">
            <a:extLst>
              <a:ext uri="{FF2B5EF4-FFF2-40B4-BE49-F238E27FC236}">
                <a16:creationId xmlns:a16="http://schemas.microsoft.com/office/drawing/2014/main" id="{ED0F088D-75CC-A85B-073D-6322E384D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761" y="1664258"/>
            <a:ext cx="1999222" cy="4354700"/>
          </a:xfrm>
          <a:prstGeom prst="roundRect">
            <a:avLst>
              <a:gd name="adj" fmla="val 8806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532" b="0" i="0" u="none" strike="noStrike" kern="1200" cap="none" spc="0" normalizeH="0" baseline="0" noProof="0">
              <a:ln>
                <a:noFill/>
              </a:ln>
              <a:solidFill>
                <a:srgbClr val="82767D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pic>
        <p:nvPicPr>
          <p:cNvPr id="46" name="Graphic 45" descr="Sign language with solid fill">
            <a:extLst>
              <a:ext uri="{FF2B5EF4-FFF2-40B4-BE49-F238E27FC236}">
                <a16:creationId xmlns:a16="http://schemas.microsoft.com/office/drawing/2014/main" id="{FD78E822-5E8E-C487-C8AA-27EDDBF568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48923" y="1976239"/>
            <a:ext cx="1084119" cy="108411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47E63B7-08EE-F1E5-2280-877B52E4AA99}"/>
              </a:ext>
            </a:extLst>
          </p:cNvPr>
          <p:cNvSpPr txBox="1"/>
          <p:nvPr/>
        </p:nvSpPr>
        <p:spPr>
          <a:xfrm>
            <a:off x="4903002" y="3123015"/>
            <a:ext cx="2128068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prstClr val="white"/>
                </a:solidFill>
                <a:latin typeface="Arial Narrow"/>
              </a:rPr>
              <a:t>4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,800+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E25A6C-32AD-BD2A-7971-920DE7806FDC}"/>
              </a:ext>
            </a:extLst>
          </p:cNvPr>
          <p:cNvSpPr txBox="1"/>
          <p:nvPr/>
        </p:nvSpPr>
        <p:spPr>
          <a:xfrm>
            <a:off x="4831475" y="3987584"/>
            <a:ext cx="217026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C36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hours of SLI Services administered in FY23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1776A9-61CC-7590-0356-04D9FB28BEB9}"/>
              </a:ext>
            </a:extLst>
          </p:cNvPr>
          <p:cNvSpPr txBox="1"/>
          <p:nvPr/>
        </p:nvSpPr>
        <p:spPr>
          <a:xfrm>
            <a:off x="4896069" y="4819357"/>
            <a:ext cx="20105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FY 24  Q1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 is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trending higher than previous years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 due to career changes, promotions, and Deaf/Hard of Hearing (DHH)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being in the pipeline/hiring pool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82767D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54" name="Freeform 15">
            <a:extLst>
              <a:ext uri="{FF2B5EF4-FFF2-40B4-BE49-F238E27FC236}">
                <a16:creationId xmlns:a16="http://schemas.microsoft.com/office/drawing/2014/main" id="{404B2355-B139-BD76-7E29-A4F2B7C4B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6252" y="1521488"/>
            <a:ext cx="1999222" cy="4252563"/>
          </a:xfrm>
          <a:prstGeom prst="roundRect">
            <a:avLst>
              <a:gd name="adj" fmla="val 880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532" b="0" i="0" u="none" strike="noStrike" kern="1200" cap="none" spc="0" normalizeH="0" baseline="0" noProof="0">
              <a:ln>
                <a:noFill/>
              </a:ln>
              <a:solidFill>
                <a:srgbClr val="82767D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5D630DB0-7008-D7ED-1C47-4E84BD11E7A1}"/>
              </a:ext>
            </a:extLst>
          </p:cNvPr>
          <p:cNvGraphicFramePr/>
          <p:nvPr/>
        </p:nvGraphicFramePr>
        <p:xfrm>
          <a:off x="2525459" y="4060768"/>
          <a:ext cx="1872338" cy="1596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43E8C783-F897-8A20-8DF8-6F8D248B3B61}"/>
              </a:ext>
            </a:extLst>
          </p:cNvPr>
          <p:cNvSpPr txBox="1"/>
          <p:nvPr/>
        </p:nvSpPr>
        <p:spPr>
          <a:xfrm>
            <a:off x="2874221" y="4433621"/>
            <a:ext cx="1232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solidFill>
                  <a:srgbClr val="000C36"/>
                </a:solidFill>
                <a:latin typeface="Arial Narrow"/>
              </a:rPr>
              <a:t>9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C36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F2BCCC-D588-BE41-11D4-75A16F31D89C}"/>
              </a:ext>
            </a:extLst>
          </p:cNvPr>
          <p:cNvSpPr txBox="1"/>
          <p:nvPr/>
        </p:nvSpPr>
        <p:spPr>
          <a:xfrm>
            <a:off x="7276252" y="2034826"/>
            <a:ext cx="199922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C36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 Demographics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A33EFB-65FE-366E-E1F3-61F2F5E51FC8}"/>
              </a:ext>
            </a:extLst>
          </p:cNvPr>
          <p:cNvSpPr txBox="1"/>
          <p:nvPr/>
        </p:nvSpPr>
        <p:spPr>
          <a:xfrm>
            <a:off x="7271813" y="2475572"/>
            <a:ext cx="1614963" cy="41549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8376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PoC: </a:t>
            </a: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007AB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38%</a:t>
            </a:r>
          </a:p>
          <a:p>
            <a:pPr marL="0" marR="0" lvl="0" indent="0" algn="l" defTabSz="8376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White: </a:t>
            </a: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007AB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61%</a:t>
            </a:r>
          </a:p>
        </p:txBody>
      </p:sp>
      <p:sp>
        <p:nvSpPr>
          <p:cNvPr id="19" name="TextBox 18" descr="Male and Female">
            <a:extLst>
              <a:ext uri="{FF2B5EF4-FFF2-40B4-BE49-F238E27FC236}">
                <a16:creationId xmlns:a16="http://schemas.microsoft.com/office/drawing/2014/main" id="{DCECB6DE-6555-8093-5AA4-E2B1B1F32EC5}"/>
              </a:ext>
            </a:extLst>
          </p:cNvPr>
          <p:cNvSpPr txBox="1"/>
          <p:nvPr/>
        </p:nvSpPr>
        <p:spPr>
          <a:xfrm>
            <a:off x="8263089" y="3116809"/>
            <a:ext cx="1880983" cy="41549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8376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Male: </a:t>
            </a: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007AB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62%</a:t>
            </a: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8376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Female: </a:t>
            </a: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007AB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38%</a:t>
            </a:r>
          </a:p>
        </p:txBody>
      </p:sp>
      <p:pic>
        <p:nvPicPr>
          <p:cNvPr id="20" name="Graphic 19" descr="Users with solid fill">
            <a:extLst>
              <a:ext uri="{FF2B5EF4-FFF2-40B4-BE49-F238E27FC236}">
                <a16:creationId xmlns:a16="http://schemas.microsoft.com/office/drawing/2014/main" id="{66F8A91F-66CB-DDD1-ED23-6B7212680A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71987" y="2318541"/>
            <a:ext cx="828748" cy="828748"/>
          </a:xfrm>
          <a:prstGeom prst="rect">
            <a:avLst/>
          </a:prstGeom>
        </p:spPr>
      </p:pic>
      <p:pic>
        <p:nvPicPr>
          <p:cNvPr id="21" name="Graphic 20" descr="Gender with solid fill">
            <a:extLst>
              <a:ext uri="{FF2B5EF4-FFF2-40B4-BE49-F238E27FC236}">
                <a16:creationId xmlns:a16="http://schemas.microsoft.com/office/drawing/2014/main" id="{DD03034F-D017-DE2D-37E2-B8A9C8889D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91540" y="3008062"/>
            <a:ext cx="750045" cy="75004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0317C21-4329-46EE-88F5-E0D60C71BC71}"/>
              </a:ext>
            </a:extLst>
          </p:cNvPr>
          <p:cNvSpPr txBox="1"/>
          <p:nvPr/>
        </p:nvSpPr>
        <p:spPr>
          <a:xfrm>
            <a:off x="7270301" y="3768171"/>
            <a:ext cx="2005173" cy="73866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marL="0" marR="0" lvl="0" indent="0" algn="l" defTabSz="8376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Persons with Disability (PWD): </a:t>
            </a: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007AB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11%</a:t>
            </a:r>
          </a:p>
          <a:p>
            <a:pPr marL="0" marR="0" lvl="0" indent="0" algn="l" defTabSz="8376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Persons with Targeted Disability (PWTD): </a:t>
            </a: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007AB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3%</a:t>
            </a:r>
          </a:p>
        </p:txBody>
      </p:sp>
      <p:sp>
        <p:nvSpPr>
          <p:cNvPr id="40" name="Freeform 15">
            <a:extLst>
              <a:ext uri="{FF2B5EF4-FFF2-40B4-BE49-F238E27FC236}">
                <a16:creationId xmlns:a16="http://schemas.microsoft.com/office/drawing/2014/main" id="{372F843B-3625-9A1B-86D0-14CE923E7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9594" y="2161674"/>
            <a:ext cx="1999222" cy="3910200"/>
          </a:xfrm>
          <a:prstGeom prst="roundRect">
            <a:avLst>
              <a:gd name="adj" fmla="val 8806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lIns="91440" tIns="45720" rIns="91440" bIns="4572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FAFCDC-3E12-8745-2CC4-ED2A1473C214}"/>
              </a:ext>
            </a:extLst>
          </p:cNvPr>
          <p:cNvSpPr txBox="1"/>
          <p:nvPr/>
        </p:nvSpPr>
        <p:spPr>
          <a:xfrm>
            <a:off x="9593792" y="2645833"/>
            <a:ext cx="2000251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C36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Workforce Engagement 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C36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Survey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0861E1-5605-6DD0-7085-47FFA285B97E}"/>
              </a:ext>
            </a:extLst>
          </p:cNvPr>
          <p:cNvSpPr txBox="1"/>
          <p:nvPr/>
        </p:nvSpPr>
        <p:spPr>
          <a:xfrm>
            <a:off x="9596896" y="3127226"/>
            <a:ext cx="1987923" cy="220314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numCol="1" spcCol="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AB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94%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  believe they contribute to the common good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AB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85%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employees 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feel belonging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their work unit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AB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81%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feel their 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differences are respected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AB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81%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are 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comfortable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 sharing 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different opinions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43%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feel meets their 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accessibility needs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0B050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52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Arial Narrow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Jacquelyn Hopkins</dc:creator>
  <cp:lastModifiedBy>Jacquelyn Hopkins</cp:lastModifiedBy>
  <cp:revision>1</cp:revision>
  <dcterms:created xsi:type="dcterms:W3CDTF">2024-06-25T03:01:57Z</dcterms:created>
  <dcterms:modified xsi:type="dcterms:W3CDTF">2024-06-25T03:38:09Z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b26891-8e88-4d89-a09a-e3807d65083a_Enabled">
    <vt:lpwstr>true</vt:lpwstr>
  </property>
  <property fmtid="{D5CDD505-2E9C-101B-9397-08002B2CF9AE}" pid="3" name="MSIP_Label_9fb26891-8e88-4d89-a09a-e3807d65083a_SetDate">
    <vt:lpwstr>2024-06-25T03:38:09Z</vt:lpwstr>
  </property>
  <property fmtid="{D5CDD505-2E9C-101B-9397-08002B2CF9AE}" pid="4" name="MSIP_Label_9fb26891-8e88-4d89-a09a-e3807d65083a_Method">
    <vt:lpwstr>Standard</vt:lpwstr>
  </property>
  <property fmtid="{D5CDD505-2E9C-101B-9397-08002B2CF9AE}" pid="5" name="MSIP_Label_9fb26891-8e88-4d89-a09a-e3807d65083a_Name">
    <vt:lpwstr>Level 1</vt:lpwstr>
  </property>
  <property fmtid="{D5CDD505-2E9C-101B-9397-08002B2CF9AE}" pid="6" name="MSIP_Label_9fb26891-8e88-4d89-a09a-e3807d65083a_SiteId">
    <vt:lpwstr>e6726903-b777-4e24-a21a-41d78f88d5c9</vt:lpwstr>
  </property>
  <property fmtid="{D5CDD505-2E9C-101B-9397-08002B2CF9AE}" pid="7" name="MSIP_Label_9fb26891-8e88-4d89-a09a-e3807d65083a_ActionId">
    <vt:lpwstr>d092018e-17f9-43f4-bbd4-447f7d718839</vt:lpwstr>
  </property>
  <property fmtid="{D5CDD505-2E9C-101B-9397-08002B2CF9AE}" pid="8" name="MSIP_Label_9fb26891-8e88-4d89-a09a-e3807d65083a_ContentBits">
    <vt:lpwstr>0</vt:lpwstr>
  </property>
</Properties>
</file>