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143df1d8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143df1d8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143df1d8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143df1d8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143df1d8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143df1d8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143df1d8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143df1d8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IMAGE </a:t>
            </a:r>
            <a:r>
              <a:rPr lang="en" sz="3600"/>
              <a:t>ENCRYPTION AND DECRYPTION BASED ON RUBIK’S CUBE PRINCIPLE</a:t>
            </a:r>
            <a:endParaRPr sz="3600"/>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MAAZ AFNAN(1RV18IS022)</a:t>
            </a:r>
            <a:endParaRPr/>
          </a:p>
          <a:p>
            <a:pPr indent="0" lvl="0" marL="0" rtl="0" algn="ctr">
              <a:spcBef>
                <a:spcPts val="0"/>
              </a:spcBef>
              <a:spcAft>
                <a:spcPts val="0"/>
              </a:spcAft>
              <a:buNone/>
            </a:pPr>
            <a:r>
              <a:rPr lang="en"/>
              <a:t>NEHAL N SHET(1RV18IS026)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73" name="Google Shape;73;p14"/>
          <p:cNvSpPr txBox="1"/>
          <p:nvPr>
            <p:ph idx="1" type="body"/>
          </p:nvPr>
        </p:nvSpPr>
        <p:spPr>
          <a:xfrm>
            <a:off x="311700" y="1111375"/>
            <a:ext cx="8661900" cy="37200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
              <a:t>In the past few years, several encryption algorithms based on chaotic systems have been proposed as means to protect digital images against cryptographic attacks. These encryption algorithms typically use relatively small key spaces and thus offer limited security. </a:t>
            </a:r>
            <a:endParaRPr/>
          </a:p>
          <a:p>
            <a:pPr indent="-342900" lvl="0" marL="457200" rtl="0" algn="l">
              <a:lnSpc>
                <a:spcPct val="150000"/>
              </a:lnSpc>
              <a:spcBef>
                <a:spcPts val="0"/>
              </a:spcBef>
              <a:spcAft>
                <a:spcPts val="0"/>
              </a:spcAft>
              <a:buSzPts val="1800"/>
              <a:buChar char="●"/>
            </a:pPr>
            <a:r>
              <a:rPr lang="en"/>
              <a:t>Traditional image encryption algorithms such as private key encryption standards (DES and AES), public key standards such as Rivest Shamir Adleman (RSA), and the family of elliptic-curve-based encryption (ECC), as well as the international data encryption algorithm (IDEA), may not be the most desirable candidates for image encryption, especially for fast and real-time communication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ENCRYPTION</a:t>
            </a:r>
            <a:endParaRPr/>
          </a:p>
        </p:txBody>
      </p:sp>
      <p:sp>
        <p:nvSpPr>
          <p:cNvPr id="79" name="Google Shape;79;p15"/>
          <p:cNvSpPr txBox="1"/>
          <p:nvPr>
            <p:ph idx="1" type="body"/>
          </p:nvPr>
        </p:nvSpPr>
        <p:spPr>
          <a:xfrm>
            <a:off x="279900" y="1102175"/>
            <a:ext cx="8584200" cy="3485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 sz="1230"/>
              <a:t>Let 𝐼𝑜 represent an 𝛼 -bit gray scale image of the size 𝑀×𝑁 . Here, 𝖨</a:t>
            </a:r>
            <a:r>
              <a:rPr lang="en" sz="1230"/>
              <a:t>𝑜</a:t>
            </a:r>
            <a:r>
              <a:rPr lang="en" sz="1230"/>
              <a:t> represent the pixels values matrix of the image. The steps of encryption algorithm are as follows:</a:t>
            </a:r>
            <a:endParaRPr sz="1230"/>
          </a:p>
          <a:p>
            <a:pPr indent="-306705" lvl="0" marL="457200" rtl="0" algn="l">
              <a:lnSpc>
                <a:spcPct val="95000"/>
              </a:lnSpc>
              <a:spcBef>
                <a:spcPts val="1200"/>
              </a:spcBef>
              <a:spcAft>
                <a:spcPts val="0"/>
              </a:spcAft>
              <a:buSzPts val="1230"/>
              <a:buAutoNum type="arabicPeriod"/>
            </a:pPr>
            <a:r>
              <a:rPr lang="en" sz="1230"/>
              <a:t>Generate randomly two vectors 𝐾</a:t>
            </a:r>
            <a:r>
              <a:rPr baseline="-25000" lang="en" sz="1230"/>
              <a:t>𝑅</a:t>
            </a:r>
            <a:r>
              <a:rPr lang="en" sz="1230"/>
              <a:t> and 𝐾</a:t>
            </a:r>
            <a:r>
              <a:rPr baseline="-25000" lang="en" sz="1230"/>
              <a:t>𝐶</a:t>
            </a:r>
            <a:r>
              <a:rPr lang="en" sz="1230"/>
              <a:t> of length 𝑀 and 𝑁 , respectively. Element 𝐾</a:t>
            </a:r>
            <a:r>
              <a:rPr baseline="-25000" lang="en" sz="1230"/>
              <a:t>𝑅</a:t>
            </a:r>
            <a:r>
              <a:rPr lang="en" sz="1230"/>
              <a:t> (𝑖) and 𝐾</a:t>
            </a:r>
            <a:r>
              <a:rPr baseline="-25000" lang="en" sz="1230"/>
              <a:t>𝐶</a:t>
            </a:r>
            <a:r>
              <a:rPr lang="en" sz="1230"/>
              <a:t> (𝑗) each take a random value of the set 𝒜={0,1,2,…,2 𝛼 −1} .</a:t>
            </a:r>
            <a:endParaRPr sz="1230"/>
          </a:p>
          <a:p>
            <a:pPr indent="-306705" lvl="0" marL="457200" rtl="0" algn="l">
              <a:lnSpc>
                <a:spcPct val="95000"/>
              </a:lnSpc>
              <a:spcBef>
                <a:spcPts val="0"/>
              </a:spcBef>
              <a:spcAft>
                <a:spcPts val="0"/>
              </a:spcAft>
              <a:buSzPts val="1230"/>
              <a:buAutoNum type="arabicPeriod"/>
            </a:pPr>
            <a:r>
              <a:rPr lang="en" sz="1230"/>
              <a:t>Determine the number of iterations, ITER max , and initialize the counter ITER at 0.</a:t>
            </a:r>
            <a:endParaRPr sz="1230"/>
          </a:p>
          <a:p>
            <a:pPr indent="-306705" lvl="0" marL="457200" rtl="0" algn="l">
              <a:lnSpc>
                <a:spcPct val="95000"/>
              </a:lnSpc>
              <a:spcBef>
                <a:spcPts val="0"/>
              </a:spcBef>
              <a:spcAft>
                <a:spcPts val="0"/>
              </a:spcAft>
              <a:buSzPts val="1230"/>
              <a:buAutoNum type="arabicPeriod"/>
            </a:pPr>
            <a:r>
              <a:rPr lang="en" sz="1230"/>
              <a:t>Increment the counter by one: ITER=ITER+1 .</a:t>
            </a:r>
            <a:endParaRPr sz="1230"/>
          </a:p>
          <a:p>
            <a:pPr indent="-306705" lvl="0" marL="457200" rtl="0" algn="l">
              <a:lnSpc>
                <a:spcPct val="95000"/>
              </a:lnSpc>
              <a:spcBef>
                <a:spcPts val="0"/>
              </a:spcBef>
              <a:spcAft>
                <a:spcPts val="0"/>
              </a:spcAft>
              <a:buSzPts val="1230"/>
              <a:buAutoNum type="arabicPeriod"/>
            </a:pPr>
            <a:r>
              <a:rPr lang="en" sz="1230"/>
              <a:t>For each row 𝑖 of image 𝐼 𝑜,</a:t>
            </a:r>
            <a:endParaRPr sz="1230"/>
          </a:p>
          <a:p>
            <a:pPr indent="-306705" lvl="0" marL="1600200" rtl="0" algn="l">
              <a:lnSpc>
                <a:spcPct val="95000"/>
              </a:lnSpc>
              <a:spcBef>
                <a:spcPts val="0"/>
              </a:spcBef>
              <a:spcAft>
                <a:spcPts val="0"/>
              </a:spcAft>
              <a:buSzPts val="1230"/>
              <a:buChar char="●"/>
            </a:pPr>
            <a:r>
              <a:rPr lang="en" sz="1230"/>
              <a:t>compute the sum of all elements in the row 𝑖 , this sum is denoted by </a:t>
            </a:r>
            <a:endParaRPr sz="1230"/>
          </a:p>
          <a:p>
            <a:pPr indent="-306705" lvl="0" marL="1600200" rtl="0" algn="l">
              <a:lnSpc>
                <a:spcPct val="95000"/>
              </a:lnSpc>
              <a:spcBef>
                <a:spcPts val="0"/>
              </a:spcBef>
              <a:spcAft>
                <a:spcPts val="0"/>
              </a:spcAft>
              <a:buSzPts val="1230"/>
              <a:buChar char="●"/>
            </a:pPr>
            <a:r>
              <a:rPr lang="en" sz="1230"/>
              <a:t>compute modulo 2 of 𝛼(𝑖) , denoted by 𝑀</a:t>
            </a:r>
            <a:r>
              <a:rPr baseline="-25000" lang="en" sz="1230"/>
              <a:t>𝛼(𝑖)      </a:t>
            </a:r>
            <a:endParaRPr sz="1230"/>
          </a:p>
          <a:p>
            <a:pPr indent="-306705" lvl="0" marL="1600200" rtl="0" algn="l">
              <a:lnSpc>
                <a:spcPct val="95000"/>
              </a:lnSpc>
              <a:spcBef>
                <a:spcPts val="0"/>
              </a:spcBef>
              <a:spcAft>
                <a:spcPts val="0"/>
              </a:spcAft>
              <a:buSzPts val="1230"/>
              <a:buChar char="●"/>
            </a:pPr>
            <a:r>
              <a:rPr lang="en" sz="1230"/>
              <a:t>row 𝑖 is left, or right, circular-shifted by 𝐾</a:t>
            </a:r>
            <a:r>
              <a:rPr baseline="-25000" lang="en" sz="1230"/>
              <a:t>𝑅</a:t>
            </a:r>
            <a:r>
              <a:rPr lang="en" sz="1230"/>
              <a:t> (𝑖) positions.</a:t>
            </a:r>
            <a:r>
              <a:rPr lang="en" sz="1230"/>
              <a:t>                                      </a:t>
            </a:r>
            <a:endParaRPr sz="1230"/>
          </a:p>
          <a:p>
            <a:pPr indent="-306705" lvl="0" marL="457200" rtl="0" algn="l">
              <a:lnSpc>
                <a:spcPct val="95000"/>
              </a:lnSpc>
              <a:spcBef>
                <a:spcPts val="0"/>
              </a:spcBef>
              <a:spcAft>
                <a:spcPts val="0"/>
              </a:spcAft>
              <a:buSzPts val="1230"/>
              <a:buAutoNum type="arabicPeriod"/>
            </a:pPr>
            <a:r>
              <a:rPr lang="en" sz="1230"/>
              <a:t>For each column 𝑗 of image apply the same but using </a:t>
            </a:r>
            <a:r>
              <a:rPr lang="en" sz="1230"/>
              <a:t>𝐾</a:t>
            </a:r>
            <a:r>
              <a:rPr baseline="-25000" lang="en" sz="1230"/>
              <a:t>𝐶</a:t>
            </a:r>
            <a:r>
              <a:rPr lang="en" sz="1230"/>
              <a:t> (𝑗)</a:t>
            </a:r>
            <a:r>
              <a:rPr lang="en" sz="1230"/>
              <a:t>.</a:t>
            </a:r>
            <a:endParaRPr sz="1230"/>
          </a:p>
          <a:p>
            <a:pPr indent="-306705" lvl="0" marL="457200" rtl="0" algn="l">
              <a:lnSpc>
                <a:spcPct val="95000"/>
              </a:lnSpc>
              <a:spcBef>
                <a:spcPts val="0"/>
              </a:spcBef>
              <a:spcAft>
                <a:spcPts val="0"/>
              </a:spcAft>
              <a:buSzPts val="1230"/>
              <a:buAutoNum type="arabicPeriod"/>
            </a:pPr>
            <a:r>
              <a:rPr lang="en" sz="1230"/>
              <a:t>Using vector </a:t>
            </a:r>
            <a:r>
              <a:rPr lang="en" sz="1230"/>
              <a:t>𝐾</a:t>
            </a:r>
            <a:r>
              <a:rPr baseline="-25000" lang="en" sz="1230"/>
              <a:t>𝐶</a:t>
            </a:r>
            <a:r>
              <a:rPr lang="en" sz="1230"/>
              <a:t> (𝑗)</a:t>
            </a:r>
            <a:r>
              <a:rPr lang="en" sz="1230"/>
              <a:t> , the bitwise XOR operator is applied to each row of scrambled image using  the following expression.</a:t>
            </a:r>
            <a:endParaRPr sz="1230"/>
          </a:p>
          <a:p>
            <a:pPr indent="0" lvl="0" marL="457200" rtl="0" algn="l">
              <a:lnSpc>
                <a:spcPct val="95000"/>
              </a:lnSpc>
              <a:spcBef>
                <a:spcPts val="1200"/>
              </a:spcBef>
              <a:spcAft>
                <a:spcPts val="0"/>
              </a:spcAft>
              <a:buSzPts val="852"/>
              <a:buNone/>
            </a:pPr>
            <a:r>
              <a:t/>
            </a:r>
            <a:endParaRPr sz="1230"/>
          </a:p>
          <a:p>
            <a:pPr indent="0" lvl="0" marL="457200" rtl="0" algn="l">
              <a:lnSpc>
                <a:spcPct val="95000"/>
              </a:lnSpc>
              <a:spcBef>
                <a:spcPts val="1200"/>
              </a:spcBef>
              <a:spcAft>
                <a:spcPts val="0"/>
              </a:spcAft>
              <a:buSzPts val="852"/>
              <a:buNone/>
            </a:pPr>
            <a:r>
              <a:rPr lang="en" sz="1230"/>
              <a:t>Same is applied to </a:t>
            </a:r>
            <a:r>
              <a:rPr lang="en" sz="1230"/>
              <a:t>𝐾</a:t>
            </a:r>
            <a:r>
              <a:rPr baseline="-25000" lang="en" sz="1230"/>
              <a:t>𝑅</a:t>
            </a:r>
            <a:r>
              <a:rPr lang="en" sz="1230"/>
              <a:t> (𝑖)  on each columns.</a:t>
            </a:r>
            <a:endParaRPr sz="1230"/>
          </a:p>
          <a:p>
            <a:pPr indent="-306705" lvl="0" marL="457200" rtl="0" algn="l">
              <a:lnSpc>
                <a:spcPct val="95000"/>
              </a:lnSpc>
              <a:spcBef>
                <a:spcPts val="1200"/>
              </a:spcBef>
              <a:spcAft>
                <a:spcPts val="0"/>
              </a:spcAft>
              <a:buSzPts val="1230"/>
              <a:buAutoNum type="arabicPeriod"/>
            </a:pPr>
            <a:r>
              <a:rPr lang="en" sz="1230"/>
              <a:t>If ITER=ITER </a:t>
            </a:r>
            <a:r>
              <a:rPr baseline="-25000" lang="en" sz="1230"/>
              <a:t>max </a:t>
            </a:r>
            <a:r>
              <a:rPr lang="en" sz="1230"/>
              <a:t>, then encrypted image is created and encryption process is done.</a:t>
            </a:r>
            <a:endParaRPr sz="1230"/>
          </a:p>
          <a:p>
            <a:pPr indent="0" lvl="0" marL="0" rtl="0" algn="l">
              <a:lnSpc>
                <a:spcPct val="95000"/>
              </a:lnSpc>
              <a:spcBef>
                <a:spcPts val="1200"/>
              </a:spcBef>
              <a:spcAft>
                <a:spcPts val="0"/>
              </a:spcAft>
              <a:buSzPts val="852"/>
              <a:buNone/>
            </a:pPr>
            <a:r>
              <a:t/>
            </a:r>
            <a:endParaRPr sz="1230"/>
          </a:p>
          <a:p>
            <a:pPr indent="0" lvl="0" marL="1885950" rtl="0" algn="l">
              <a:lnSpc>
                <a:spcPct val="95000"/>
              </a:lnSpc>
              <a:spcBef>
                <a:spcPts val="1200"/>
              </a:spcBef>
              <a:spcAft>
                <a:spcPts val="1200"/>
              </a:spcAft>
              <a:buSzPts val="852"/>
              <a:buNone/>
            </a:pPr>
            <a:r>
              <a:t/>
            </a:r>
            <a:endParaRPr baseline="-25000" sz="1230"/>
          </a:p>
        </p:txBody>
      </p:sp>
      <p:pic>
        <p:nvPicPr>
          <p:cNvPr id="80" name="Google Shape;80;p15"/>
          <p:cNvPicPr preferRelativeResize="0"/>
          <p:nvPr/>
        </p:nvPicPr>
        <p:blipFill>
          <a:blip r:embed="rId3">
            <a:alphaModFix/>
          </a:blip>
          <a:stretch>
            <a:fillRect/>
          </a:stretch>
        </p:blipFill>
        <p:spPr>
          <a:xfrm>
            <a:off x="7022675" y="2516675"/>
            <a:ext cx="1524150" cy="321450"/>
          </a:xfrm>
          <a:prstGeom prst="rect">
            <a:avLst/>
          </a:prstGeom>
          <a:noFill/>
          <a:ln>
            <a:noFill/>
          </a:ln>
        </p:spPr>
      </p:pic>
      <p:pic>
        <p:nvPicPr>
          <p:cNvPr id="81" name="Google Shape;81;p15"/>
          <p:cNvPicPr preferRelativeResize="0"/>
          <p:nvPr/>
        </p:nvPicPr>
        <p:blipFill>
          <a:blip r:embed="rId4">
            <a:alphaModFix/>
          </a:blip>
          <a:stretch>
            <a:fillRect/>
          </a:stretch>
        </p:blipFill>
        <p:spPr>
          <a:xfrm>
            <a:off x="933150" y="3683475"/>
            <a:ext cx="1791725" cy="419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DECRYPTION</a:t>
            </a:r>
            <a:endParaRPr/>
          </a:p>
        </p:txBody>
      </p:sp>
      <p:sp>
        <p:nvSpPr>
          <p:cNvPr id="87" name="Google Shape;87;p16"/>
          <p:cNvSpPr txBox="1"/>
          <p:nvPr>
            <p:ph idx="1" type="body"/>
          </p:nvPr>
        </p:nvSpPr>
        <p:spPr>
          <a:xfrm>
            <a:off x="311700" y="11524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The decrypted image, is recovered from the encrypted image and the secret keys, 𝐾</a:t>
            </a:r>
            <a:r>
              <a:rPr baseline="-25000" lang="en" sz="1200"/>
              <a:t>𝑅</a:t>
            </a:r>
            <a:r>
              <a:rPr lang="en" sz="1200"/>
              <a:t> , 𝐾</a:t>
            </a:r>
            <a:r>
              <a:rPr baseline="-25000" lang="en" sz="1200"/>
              <a:t>𝐶</a:t>
            </a:r>
            <a:r>
              <a:rPr lang="en" sz="1200"/>
              <a:t> , and ITER</a:t>
            </a:r>
            <a:r>
              <a:rPr baseline="-25000" lang="en" sz="1200"/>
              <a:t>max</a:t>
            </a:r>
            <a:r>
              <a:rPr lang="en" sz="1200"/>
              <a:t> as follows in the following,</a:t>
            </a:r>
            <a:endParaRPr sz="1200"/>
          </a:p>
          <a:p>
            <a:pPr indent="-304800" lvl="0" marL="457200" rtl="0" algn="l">
              <a:spcBef>
                <a:spcPts val="1200"/>
              </a:spcBef>
              <a:spcAft>
                <a:spcPts val="0"/>
              </a:spcAft>
              <a:buSzPts val="1200"/>
              <a:buAutoNum type="arabicPeriod"/>
            </a:pPr>
            <a:r>
              <a:rPr lang="en" sz="1200"/>
              <a:t>Initialize ITER=0.</a:t>
            </a:r>
            <a:endParaRPr sz="1200"/>
          </a:p>
          <a:p>
            <a:pPr indent="-304800" lvl="0" marL="457200" rtl="0" algn="l">
              <a:spcBef>
                <a:spcPts val="0"/>
              </a:spcBef>
              <a:spcAft>
                <a:spcPts val="0"/>
              </a:spcAft>
              <a:buSzPts val="1200"/>
              <a:buAutoNum type="arabicPeriod"/>
            </a:pPr>
            <a:r>
              <a:rPr lang="en" sz="1200"/>
              <a:t>Increment the counter by one: ITER=ITER+1.</a:t>
            </a:r>
            <a:endParaRPr sz="1200"/>
          </a:p>
          <a:p>
            <a:pPr indent="-304800" lvl="0" marL="457200" rtl="0" algn="l">
              <a:spcBef>
                <a:spcPts val="0"/>
              </a:spcBef>
              <a:spcAft>
                <a:spcPts val="0"/>
              </a:spcAft>
              <a:buSzPts val="1200"/>
              <a:buAutoNum type="arabicPeriod"/>
            </a:pPr>
            <a:r>
              <a:rPr lang="en" sz="1200"/>
              <a:t>The bitwise XOR operation is applied on vector </a:t>
            </a:r>
            <a:r>
              <a:rPr lang="en" sz="1200"/>
              <a:t>𝐾</a:t>
            </a:r>
            <a:r>
              <a:rPr baseline="-25000" lang="en" sz="1200"/>
              <a:t>𝑅 </a:t>
            </a:r>
            <a:r>
              <a:rPr lang="en" sz="1200"/>
              <a:t> and each column of the encrypted image.</a:t>
            </a:r>
            <a:endParaRPr sz="1200"/>
          </a:p>
          <a:p>
            <a:pPr indent="0" lvl="0" marL="457200" rtl="0" algn="l">
              <a:spcBef>
                <a:spcPts val="1200"/>
              </a:spcBef>
              <a:spcAft>
                <a:spcPts val="0"/>
              </a:spcAft>
              <a:buNone/>
            </a:pPr>
            <a:r>
              <a:rPr lang="en" sz="1200"/>
              <a:t> </a:t>
            </a:r>
            <a:endParaRPr sz="1200"/>
          </a:p>
          <a:p>
            <a:pPr indent="-304800" lvl="0" marL="457200" rtl="0" algn="l">
              <a:spcBef>
                <a:spcPts val="1200"/>
              </a:spcBef>
              <a:spcAft>
                <a:spcPts val="0"/>
              </a:spcAft>
              <a:buSzPts val="1200"/>
              <a:buAutoNum type="arabicPeriod"/>
            </a:pPr>
            <a:r>
              <a:rPr lang="en" sz="1200"/>
              <a:t>Then by using the </a:t>
            </a:r>
            <a:r>
              <a:rPr lang="en" sz="1200"/>
              <a:t>𝐾</a:t>
            </a:r>
            <a:r>
              <a:rPr baseline="-25000" lang="en" sz="1200"/>
              <a:t>𝐶</a:t>
            </a:r>
            <a:r>
              <a:rPr lang="en" sz="1200"/>
              <a:t> </a:t>
            </a:r>
            <a:r>
              <a:rPr lang="en" sz="1200"/>
              <a:t>vector, the bitwise XOR operator is applied to each row of image.</a:t>
            </a:r>
            <a:endParaRPr sz="1200"/>
          </a:p>
          <a:p>
            <a:pPr indent="-304800" lvl="0" marL="457200" rtl="0" algn="l">
              <a:spcBef>
                <a:spcPts val="0"/>
              </a:spcBef>
              <a:spcAft>
                <a:spcPts val="0"/>
              </a:spcAft>
              <a:buSzPts val="1200"/>
              <a:buAutoNum type="arabicPeriod"/>
            </a:pPr>
            <a:r>
              <a:rPr lang="en" sz="1200"/>
              <a:t>For each column 𝑗 of the scrambled image,</a:t>
            </a:r>
            <a:endParaRPr sz="1200"/>
          </a:p>
          <a:p>
            <a:pPr indent="-304800" lvl="0" marL="1943100" rtl="0" algn="l">
              <a:spcBef>
                <a:spcPts val="0"/>
              </a:spcBef>
              <a:spcAft>
                <a:spcPts val="0"/>
              </a:spcAft>
              <a:buSzPts val="1200"/>
              <a:buChar char="●"/>
            </a:pPr>
            <a:r>
              <a:rPr lang="en" sz="1200"/>
              <a:t>compute the sum of all elements in that column 𝑗,denoted as </a:t>
            </a:r>
            <a:endParaRPr sz="1200"/>
          </a:p>
          <a:p>
            <a:pPr indent="-304800" lvl="0" marL="1943100" rtl="0" algn="l">
              <a:spcBef>
                <a:spcPts val="0"/>
              </a:spcBef>
              <a:spcAft>
                <a:spcPts val="0"/>
              </a:spcAft>
              <a:buSzPts val="1200"/>
              <a:buChar char="●"/>
            </a:pPr>
            <a:r>
              <a:rPr lang="en" sz="1200"/>
              <a:t>compute modulo 2 of 𝛽</a:t>
            </a:r>
            <a:r>
              <a:rPr baseline="-25000" lang="en" sz="1200"/>
              <a:t>SCR</a:t>
            </a:r>
            <a:r>
              <a:rPr lang="en" sz="1200"/>
              <a:t> (𝑗) , denoted by 𝑀</a:t>
            </a:r>
            <a:r>
              <a:rPr baseline="-25000" lang="en" sz="1200"/>
              <a:t>𝛽S</a:t>
            </a:r>
            <a:r>
              <a:rPr baseline="-25000" lang="en" sz="1200"/>
              <a:t>CR</a:t>
            </a:r>
            <a:r>
              <a:rPr lang="en" sz="1200"/>
              <a:t> </a:t>
            </a:r>
            <a:r>
              <a:rPr lang="en" sz="1200"/>
              <a:t>(𝑗)</a:t>
            </a:r>
            <a:endParaRPr sz="1200"/>
          </a:p>
          <a:p>
            <a:pPr indent="-304800" lvl="0" marL="1943100" rtl="0" algn="l">
              <a:spcBef>
                <a:spcPts val="0"/>
              </a:spcBef>
              <a:spcAft>
                <a:spcPts val="0"/>
              </a:spcAft>
              <a:buSzPts val="1200"/>
              <a:buChar char="●"/>
            </a:pPr>
            <a:r>
              <a:rPr lang="en" sz="1200"/>
              <a:t>column 𝑗 is down, or up, circular-shifted by 𝐾</a:t>
            </a:r>
            <a:r>
              <a:rPr baseline="-25000" lang="en" sz="1200"/>
              <a:t>𝐶</a:t>
            </a:r>
            <a:r>
              <a:rPr lang="en" sz="1200"/>
              <a:t>(𝑖) positions according to the value of </a:t>
            </a:r>
            <a:r>
              <a:rPr lang="en" sz="1200"/>
              <a:t>𝑀</a:t>
            </a:r>
            <a:r>
              <a:rPr baseline="-25000" lang="en" sz="1200"/>
              <a:t>𝛽SCR</a:t>
            </a:r>
            <a:r>
              <a:rPr lang="en" sz="1200"/>
              <a:t> (𝑗).</a:t>
            </a:r>
            <a:r>
              <a:rPr lang="en" sz="1200"/>
              <a:t> </a:t>
            </a:r>
            <a:endParaRPr sz="1200"/>
          </a:p>
          <a:p>
            <a:pPr indent="-304800" lvl="0" marL="457200" rtl="0" algn="l">
              <a:spcBef>
                <a:spcPts val="0"/>
              </a:spcBef>
              <a:spcAft>
                <a:spcPts val="0"/>
              </a:spcAft>
              <a:buSzPts val="1200"/>
              <a:buAutoNum type="arabicPeriod"/>
            </a:pPr>
            <a:r>
              <a:rPr lang="en" sz="1200"/>
              <a:t>For each row 𝑖 of scrambled image the above procedure is repeated.</a:t>
            </a:r>
            <a:endParaRPr sz="1200"/>
          </a:p>
          <a:p>
            <a:pPr indent="-304800" lvl="0" marL="457200" rtl="0" algn="l">
              <a:spcBef>
                <a:spcPts val="0"/>
              </a:spcBef>
              <a:spcAft>
                <a:spcPts val="0"/>
              </a:spcAft>
              <a:buSzPts val="1200"/>
              <a:buAutoNum type="arabicPeriod"/>
            </a:pPr>
            <a:r>
              <a:rPr lang="en" sz="1200"/>
              <a:t>If ITER=ITER max , then image 𝐼s decrypted and the decryption process is done,otherwise, the algorithm branches back to step 2.</a:t>
            </a:r>
            <a:endParaRPr sz="1200"/>
          </a:p>
        </p:txBody>
      </p:sp>
      <p:pic>
        <p:nvPicPr>
          <p:cNvPr id="88" name="Google Shape;88;p16"/>
          <p:cNvPicPr preferRelativeResize="0"/>
          <p:nvPr/>
        </p:nvPicPr>
        <p:blipFill>
          <a:blip r:embed="rId3">
            <a:alphaModFix/>
          </a:blip>
          <a:stretch>
            <a:fillRect/>
          </a:stretch>
        </p:blipFill>
        <p:spPr>
          <a:xfrm>
            <a:off x="6763800" y="2975150"/>
            <a:ext cx="2068500" cy="423100"/>
          </a:xfrm>
          <a:prstGeom prst="rect">
            <a:avLst/>
          </a:prstGeom>
          <a:noFill/>
          <a:ln>
            <a:noFill/>
          </a:ln>
        </p:spPr>
      </p:pic>
      <p:pic>
        <p:nvPicPr>
          <p:cNvPr id="89" name="Google Shape;89;p16"/>
          <p:cNvPicPr preferRelativeResize="0"/>
          <p:nvPr/>
        </p:nvPicPr>
        <p:blipFill>
          <a:blip r:embed="rId4">
            <a:alphaModFix/>
          </a:blip>
          <a:stretch>
            <a:fillRect/>
          </a:stretch>
        </p:blipFill>
        <p:spPr>
          <a:xfrm>
            <a:off x="977550" y="2302125"/>
            <a:ext cx="1700325" cy="383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Space </a:t>
            </a:r>
            <a:r>
              <a:rPr lang="en"/>
              <a:t>Analysis</a:t>
            </a:r>
            <a:endParaRPr/>
          </a:p>
        </p:txBody>
      </p:sp>
      <p:sp>
        <p:nvSpPr>
          <p:cNvPr id="95" name="Google Shape;95;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secure image encryption scheme must have a large key space in order to make brute-force attack practically (computationally) infeasible.</a:t>
            </a:r>
            <a:endParaRPr/>
          </a:p>
          <a:p>
            <a:pPr indent="-342900" lvl="0" marL="457200" rtl="0" algn="l">
              <a:spcBef>
                <a:spcPts val="0"/>
              </a:spcBef>
              <a:spcAft>
                <a:spcPts val="0"/>
              </a:spcAft>
              <a:buSzPts val="1800"/>
              <a:buChar char="●"/>
            </a:pPr>
            <a:r>
              <a:rPr lang="en"/>
              <a:t>The encryption key used in our scheme is composed of the (𝐾r ,𝐾c ,ITER max ) triplet.</a:t>
            </a:r>
            <a:endParaRPr/>
          </a:p>
          <a:p>
            <a:pPr indent="-342900" lvl="0" marL="457200" rtl="0" algn="l">
              <a:spcBef>
                <a:spcPts val="0"/>
              </a:spcBef>
              <a:spcAft>
                <a:spcPts val="0"/>
              </a:spcAft>
              <a:buSzPts val="1800"/>
              <a:buChar char="●"/>
            </a:pPr>
            <a:r>
              <a:rPr lang="en"/>
              <a:t>For an 𝛼 -bit gray-scale image 𝐼𝑜 of size 𝑀×𝑁 pixels, the vectors </a:t>
            </a:r>
            <a:r>
              <a:rPr lang="en"/>
              <a:t>𝐾r</a:t>
            </a:r>
            <a:r>
              <a:rPr lang="en"/>
              <a:t> and 𝐾c can take 2 </a:t>
            </a:r>
            <a:r>
              <a:rPr baseline="30000" lang="en"/>
              <a:t>𝑀⋅𝛼</a:t>
            </a:r>
            <a:r>
              <a:rPr lang="en"/>
              <a:t> and 2 </a:t>
            </a:r>
            <a:r>
              <a:rPr baseline="30000" lang="en"/>
              <a:t>𝑁⋅𝛼</a:t>
            </a:r>
            <a:r>
              <a:rPr lang="en"/>
              <a:t> possible values, respectively.</a:t>
            </a:r>
            <a:endParaRPr/>
          </a:p>
          <a:p>
            <a:pPr indent="-342900" lvl="0" marL="457200" rtl="0" algn="l">
              <a:spcBef>
                <a:spcPts val="0"/>
              </a:spcBef>
              <a:spcAft>
                <a:spcPts val="0"/>
              </a:spcAft>
              <a:buSzPts val="1800"/>
              <a:buChar char="●"/>
            </a:pPr>
            <a:r>
              <a:rPr lang="en"/>
              <a:t>For instance, for an 8-bits, scale gray image of size 256×256 pixels and ITER max =1 . The key space size is equal to 2</a:t>
            </a:r>
            <a:r>
              <a:rPr baseline="30000" lang="en"/>
              <a:t>4096</a:t>
            </a:r>
            <a:r>
              <a:rPr lang="en"/>
              <a:t> −2</a:t>
            </a:r>
            <a:r>
              <a:rPr baseline="30000" lang="en"/>
              <a:t>16</a:t>
            </a:r>
            <a:r>
              <a:rPr lang="en"/>
              <a:t> ≈10</a:t>
            </a:r>
            <a:r>
              <a:rPr baseline="30000" lang="en"/>
              <a:t>1233 </a:t>
            </a:r>
            <a:r>
              <a:rPr lang="en"/>
              <a:t>, this key space is large enough to resist the attack.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