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Playfair Display"/>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jyEi3u/iyddvWBdZyDNVFCmHhB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E7877D-8710-458D-BA31-30DACA83D582}">
  <a:tblStyle styleId="{35E7877D-8710-458D-BA31-30DACA83D5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
        <p:nvSpPr>
          <p:cNvPr id="88" name="Google Shape;88;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IN"/>
              <a:t>10-11-2020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3d37d758b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3d37d758b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d3d37d758b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3d37d758b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3d37d758b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d3d37d758b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3d37d758b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3d37d758b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d3d37d758b_0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95" name="Google Shape;1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207" name="Google Shape;2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3a2708e3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13a2708e3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d13a2708e3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226" name="Google Shape;2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239" name="Google Shape;2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824bdfd5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824bdfd5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d824bdfd5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d37d758b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3d37d758b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d3d37d758b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d37d758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3d37d758b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d3d37d758b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d37d758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3d37d758b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d3d37d758b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ovid19.who.int/" TargetMode="External"/><Relationship Id="rId4" Type="http://schemas.openxmlformats.org/officeDocument/2006/relationships/hyperlink" Target="https://doi.org/10.1371/journal.pone.0240963" TargetMode="External"/><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tfhub.dev/tensorflow/collections/object_detection/1" TargetMode="External"/><Relationship Id="rId4" Type="http://schemas.openxmlformats.org/officeDocument/2006/relationships/hyperlink" Target="http://www.csun.edu/~ctoth/Handbook/chap32.pdf" TargetMode="External"/><Relationship Id="rId5" Type="http://schemas.openxmlformats.org/officeDocument/2006/relationships/hyperlink" Target="https://en.wikipedia.org/wiki/Euclidean_dist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368710" y="1389677"/>
            <a:ext cx="8259095" cy="172223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Department of Information Science and Engineering</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Minor Project (18IS64) - 6th Semester BE</a:t>
            </a:r>
            <a:br>
              <a:rPr lang="en-IN" sz="2800">
                <a:latin typeface="Times New Roman"/>
                <a:ea typeface="Times New Roman"/>
                <a:cs typeface="Times New Roman"/>
                <a:sym typeface="Times New Roman"/>
              </a:rPr>
            </a:br>
            <a:r>
              <a:rPr b="1" lang="en-IN" sz="2800">
                <a:latin typeface="Times New Roman"/>
                <a:ea typeface="Times New Roman"/>
                <a:cs typeface="Times New Roman"/>
                <a:sym typeface="Times New Roman"/>
              </a:rPr>
              <a:t>Social Distancing Detection in Public Areas</a:t>
            </a:r>
            <a:br>
              <a:rPr b="1" lang="en-IN" sz="2800">
                <a:latin typeface="Times New Roman"/>
                <a:ea typeface="Times New Roman"/>
                <a:cs typeface="Times New Roman"/>
                <a:sym typeface="Times New Roman"/>
              </a:rPr>
            </a:br>
            <a:br>
              <a:rPr b="1" lang="en-IN" sz="2800">
                <a:latin typeface="Times New Roman"/>
                <a:ea typeface="Times New Roman"/>
                <a:cs typeface="Times New Roman"/>
                <a:sym typeface="Times New Roman"/>
              </a:rPr>
            </a:br>
            <a:r>
              <a:rPr lang="en-IN" sz="2400">
                <a:latin typeface="Times New Roman"/>
                <a:ea typeface="Times New Roman"/>
                <a:cs typeface="Times New Roman"/>
                <a:sym typeface="Times New Roman"/>
              </a:rPr>
              <a:t>Evaluation- Phase-1</a:t>
            </a:r>
            <a:endParaRPr sz="2400">
              <a:latin typeface="Times New Roman"/>
              <a:ea typeface="Times New Roman"/>
              <a:cs typeface="Times New Roman"/>
              <a:sym typeface="Times New Roman"/>
            </a:endParaRPr>
          </a:p>
        </p:txBody>
      </p:sp>
      <p:sp>
        <p:nvSpPr>
          <p:cNvPr id="92" name="Google Shape;92;p1"/>
          <p:cNvSpPr txBox="1"/>
          <p:nvPr>
            <p:ph idx="1" type="subTitle"/>
          </p:nvPr>
        </p:nvSpPr>
        <p:spPr>
          <a:xfrm>
            <a:off x="425244" y="3318387"/>
            <a:ext cx="8229600" cy="2715637"/>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352"/>
              </a:spcBef>
              <a:spcAft>
                <a:spcPts val="0"/>
              </a:spcAft>
              <a:buClr>
                <a:srgbClr val="888888"/>
              </a:buClr>
              <a:buSzPts val="1760"/>
              <a:buNone/>
            </a:pPr>
            <a:r>
              <a:rPr lang="en-IN" sz="2000">
                <a:solidFill>
                  <a:schemeClr val="dk1"/>
                </a:solidFill>
                <a:latin typeface="Times New Roman"/>
                <a:ea typeface="Times New Roman"/>
                <a:cs typeface="Times New Roman"/>
                <a:sym typeface="Times New Roman"/>
              </a:rPr>
              <a:t>Academic Year – 2020-21</a:t>
            </a:r>
            <a:endParaRPr/>
          </a:p>
          <a:p>
            <a:pPr indent="0" lvl="0" marL="0" rtl="0" algn="ctr">
              <a:lnSpc>
                <a:spcPct val="80000"/>
              </a:lnSpc>
              <a:spcBef>
                <a:spcPts val="352"/>
              </a:spcBef>
              <a:spcAft>
                <a:spcPts val="0"/>
              </a:spcAft>
              <a:buSzPts val="1760"/>
              <a:buNone/>
            </a:pPr>
            <a:r>
              <a:t/>
            </a:r>
            <a:endParaRPr sz="2000">
              <a:solidFill>
                <a:schemeClr val="dk1"/>
              </a:solidFill>
              <a:latin typeface="Times New Roman"/>
              <a:ea typeface="Times New Roman"/>
              <a:cs typeface="Times New Roman"/>
              <a:sym typeface="Times New Roman"/>
            </a:endParaRPr>
          </a:p>
          <a:p>
            <a:pPr indent="0" lvl="0" marL="0" rtl="0" algn="ctr">
              <a:lnSpc>
                <a:spcPct val="80000"/>
              </a:lnSpc>
              <a:spcBef>
                <a:spcPts val="352"/>
              </a:spcBef>
              <a:spcAft>
                <a:spcPts val="0"/>
              </a:spcAft>
              <a:buSzPts val="1760"/>
              <a:buNone/>
            </a:pPr>
            <a:r>
              <a:rPr lang="en-IN" sz="2000">
                <a:solidFill>
                  <a:schemeClr val="dk1"/>
                </a:solidFill>
                <a:latin typeface="Times New Roman"/>
                <a:ea typeface="Times New Roman"/>
                <a:cs typeface="Times New Roman"/>
                <a:sym typeface="Times New Roman"/>
              </a:rPr>
              <a:t>Carried out by:</a:t>
            </a:r>
            <a:endParaRPr/>
          </a:p>
          <a:p>
            <a:pPr indent="457200" lvl="0" marL="457200" rtl="0" algn="l">
              <a:lnSpc>
                <a:spcPct val="80000"/>
              </a:lnSpc>
              <a:spcBef>
                <a:spcPts val="352"/>
              </a:spcBef>
              <a:spcAft>
                <a:spcPts val="0"/>
              </a:spcAft>
              <a:buSzPts val="1760"/>
              <a:buNone/>
            </a:pPr>
            <a:r>
              <a:rPr lang="en-IN" sz="2000">
                <a:solidFill>
                  <a:schemeClr val="dk1"/>
                </a:solidFill>
                <a:latin typeface="Times New Roman"/>
                <a:ea typeface="Times New Roman"/>
                <a:cs typeface="Times New Roman"/>
                <a:sym typeface="Times New Roman"/>
              </a:rPr>
              <a:t>CHINMAY NAIK				1RV18IS010</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352"/>
              </a:spcBef>
              <a:spcAft>
                <a:spcPts val="0"/>
              </a:spcAft>
              <a:buSzPts val="1760"/>
              <a:buNone/>
            </a:pPr>
            <a:r>
              <a:rPr lang="en-IN" sz="2000">
                <a:solidFill>
                  <a:schemeClr val="dk1"/>
                </a:solidFill>
                <a:latin typeface="Times New Roman"/>
                <a:ea typeface="Times New Roman"/>
                <a:cs typeface="Times New Roman"/>
                <a:sym typeface="Times New Roman"/>
              </a:rPr>
              <a:t>		DHEERAJ SHENOY N 	  		1RV18IS012</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352"/>
              </a:spcBef>
              <a:spcAft>
                <a:spcPts val="0"/>
              </a:spcAft>
              <a:buSzPts val="1760"/>
              <a:buNone/>
            </a:pPr>
            <a:r>
              <a:rPr lang="en-IN" sz="2000">
                <a:solidFill>
                  <a:schemeClr val="dk1"/>
                </a:solidFill>
                <a:latin typeface="Times New Roman"/>
                <a:ea typeface="Times New Roman"/>
                <a:cs typeface="Times New Roman"/>
                <a:sym typeface="Times New Roman"/>
              </a:rPr>
              <a:t>		NEHAL N SHET 				1RV18IS026</a:t>
            </a:r>
            <a:endParaRPr sz="2000">
              <a:solidFill>
                <a:schemeClr val="dk1"/>
              </a:solidFill>
              <a:latin typeface="Times New Roman"/>
              <a:ea typeface="Times New Roman"/>
              <a:cs typeface="Times New Roman"/>
              <a:sym typeface="Times New Roman"/>
            </a:endParaRPr>
          </a:p>
          <a:p>
            <a:pPr indent="0" lvl="0" marL="0" rtl="0" algn="ctr">
              <a:lnSpc>
                <a:spcPct val="80000"/>
              </a:lnSpc>
              <a:spcBef>
                <a:spcPts val="352"/>
              </a:spcBef>
              <a:spcAft>
                <a:spcPts val="0"/>
              </a:spcAft>
              <a:buSzPts val="1760"/>
              <a:buNone/>
            </a:pPr>
            <a:r>
              <a:t/>
            </a:r>
            <a:endParaRPr sz="2000">
              <a:solidFill>
                <a:schemeClr val="dk1"/>
              </a:solidFill>
              <a:latin typeface="Times New Roman"/>
              <a:ea typeface="Times New Roman"/>
              <a:cs typeface="Times New Roman"/>
              <a:sym typeface="Times New Roman"/>
            </a:endParaRPr>
          </a:p>
          <a:p>
            <a:pPr indent="0" lvl="0" marL="0" rtl="0" algn="ctr">
              <a:lnSpc>
                <a:spcPct val="80000"/>
              </a:lnSpc>
              <a:spcBef>
                <a:spcPts val="352"/>
              </a:spcBef>
              <a:spcAft>
                <a:spcPts val="0"/>
              </a:spcAft>
              <a:buClr>
                <a:srgbClr val="888888"/>
              </a:buClr>
              <a:buSzPts val="1760"/>
              <a:buNone/>
            </a:pPr>
            <a:r>
              <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352"/>
              </a:spcBef>
              <a:spcAft>
                <a:spcPts val="0"/>
              </a:spcAft>
              <a:buClr>
                <a:srgbClr val="888888"/>
              </a:buClr>
              <a:buSzPts val="1760"/>
              <a:buNone/>
            </a:pPr>
            <a:r>
              <a:rPr b="1" lang="en-IN" sz="2000">
                <a:solidFill>
                  <a:schemeClr val="dk1"/>
                </a:solidFill>
                <a:latin typeface="Times New Roman"/>
                <a:ea typeface="Times New Roman"/>
                <a:cs typeface="Times New Roman"/>
                <a:sym typeface="Times New Roman"/>
              </a:rPr>
              <a:t>Internal Guide Name </a:t>
            </a:r>
            <a:endParaRPr b="1" sz="2000">
              <a:solidFill>
                <a:schemeClr val="dk1"/>
              </a:solidFill>
              <a:latin typeface="Times New Roman"/>
              <a:ea typeface="Times New Roman"/>
              <a:cs typeface="Times New Roman"/>
              <a:sym typeface="Times New Roman"/>
            </a:endParaRPr>
          </a:p>
          <a:p>
            <a:pPr indent="0" lvl="0" marL="0" rtl="0" algn="l">
              <a:lnSpc>
                <a:spcPct val="80000"/>
              </a:lnSpc>
              <a:spcBef>
                <a:spcPts val="352"/>
              </a:spcBef>
              <a:spcAft>
                <a:spcPts val="0"/>
              </a:spcAft>
              <a:buClr>
                <a:srgbClr val="888888"/>
              </a:buClr>
              <a:buSzPts val="1760"/>
              <a:buNone/>
            </a:pPr>
            <a:r>
              <a:rPr b="1" lang="en-IN" sz="2000">
                <a:solidFill>
                  <a:schemeClr val="dk1"/>
                </a:solidFill>
                <a:latin typeface="Times New Roman"/>
                <a:ea typeface="Times New Roman"/>
                <a:cs typeface="Times New Roman"/>
                <a:sym typeface="Times New Roman"/>
              </a:rPr>
              <a:t>ANISHA B.S</a:t>
            </a:r>
            <a:endParaRPr b="1" sz="2000">
              <a:solidFill>
                <a:schemeClr val="dk1"/>
              </a:solidFill>
              <a:latin typeface="Times New Roman"/>
              <a:ea typeface="Times New Roman"/>
              <a:cs typeface="Times New Roman"/>
              <a:sym typeface="Times New Roman"/>
            </a:endParaRPr>
          </a:p>
          <a:p>
            <a:pPr indent="0" lvl="0" marL="0" marR="600075" rtl="0" algn="l">
              <a:lnSpc>
                <a:spcPct val="146666"/>
              </a:lnSpc>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Assistant Professor, Dept. of ISE </a:t>
            </a:r>
            <a:endParaRPr sz="2000">
              <a:latin typeface="Times New Roman"/>
              <a:ea typeface="Times New Roman"/>
              <a:cs typeface="Times New Roman"/>
              <a:sym typeface="Times New Roman"/>
            </a:endParaRPr>
          </a:p>
        </p:txBody>
      </p:sp>
      <p:pic>
        <p:nvPicPr>
          <p:cNvPr id="93" name="Google Shape;93;p1"/>
          <p:cNvPicPr preferRelativeResize="0"/>
          <p:nvPr/>
        </p:nvPicPr>
        <p:blipFill rotWithShape="1">
          <a:blip r:embed="rId3">
            <a:alphaModFix/>
          </a:blip>
          <a:srcRect b="-21" l="-5" r="46625" t="-22"/>
          <a:stretch/>
        </p:blipFill>
        <p:spPr>
          <a:xfrm>
            <a:off x="0" y="-41613"/>
            <a:ext cx="3886200" cy="1431290"/>
          </a:xfrm>
          <a:prstGeom prst="rect">
            <a:avLst/>
          </a:prstGeom>
          <a:solidFill>
            <a:srgbClr val="FFFFFF">
              <a:alpha val="0"/>
            </a:srgbClr>
          </a:solidFill>
          <a:ln>
            <a:noFill/>
          </a:ln>
        </p:spPr>
      </p:pic>
      <p:pic>
        <p:nvPicPr>
          <p:cNvPr id="94" name="Google Shape;94;p1"/>
          <p:cNvPicPr preferRelativeResize="0"/>
          <p:nvPr/>
        </p:nvPicPr>
        <p:blipFill rotWithShape="1">
          <a:blip r:embed="rId4">
            <a:alphaModFix/>
          </a:blip>
          <a:srcRect b="-53" l="60687" r="-4" t="27983"/>
          <a:stretch/>
        </p:blipFill>
        <p:spPr>
          <a:xfrm>
            <a:off x="6400800" y="123190"/>
            <a:ext cx="2658110" cy="486410"/>
          </a:xfrm>
          <a:prstGeom prst="rect">
            <a:avLst/>
          </a:prstGeom>
          <a:solidFill>
            <a:srgbClr val="FFFFFF">
              <a:alpha val="0"/>
            </a:srgbClr>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gd3d37d758b_0_36"/>
          <p:cNvGraphicFramePr/>
          <p:nvPr/>
        </p:nvGraphicFramePr>
        <p:xfrm>
          <a:off x="152400" y="775300"/>
          <a:ext cx="3000000" cy="3000000"/>
        </p:xfrm>
        <a:graphic>
          <a:graphicData uri="http://schemas.openxmlformats.org/drawingml/2006/table">
            <a:tbl>
              <a:tblPr>
                <a:noFill/>
                <a:tableStyleId>{35E7877D-8710-458D-BA31-30DACA83D582}</a:tableStyleId>
              </a:tblPr>
              <a:tblGrid>
                <a:gridCol w="457875"/>
                <a:gridCol w="1520150"/>
                <a:gridCol w="1584250"/>
                <a:gridCol w="1639200"/>
                <a:gridCol w="1822350"/>
                <a:gridCol w="1776550"/>
              </a:tblGrid>
              <a:tr h="276500">
                <a:tc gridSpan="6">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Literature survey related to human detection</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0"/>
                      </a:ext>
                    </a:extLst>
                  </a:tcPr>
                </a:tc>
                <a:tc hMerge="1"/>
                <a:tc hMerge="1"/>
                <a:tc hMerge="1"/>
                <a:tc hMerge="1"/>
                <a:tc hMerge="1"/>
              </a:tr>
              <a:tr h="516150">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Sl. no.</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0"/>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1"/>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Authors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2"/>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Work</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3"/>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Shortcomes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4"/>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1:5"/>
                      </a:ext>
                    </a:extLst>
                  </a:tcPr>
                </a:tc>
              </a:tr>
              <a:tr h="409237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Automatic Control of Power Supply in Classroom Using Image Processing</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D. Ganiger, K. A. Patil, P. Patil and M. Anandhalli</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proposed that automated power supply monitoring in the classroom, with motion detection as the primary means of detecting human presence. Context subtraction was used to detect the motion caused by human presence using image processing. The suggested approach involves pixel-level differentiation between two images and frames. One image is used as a reference image and as a background image in the background subtraction process.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If there is slight motion, such as strong wind, this approach has a downside, and animals will mistakenly believe they are in the presence of humans.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D. Ganiger, K. A. Patil, P. Patil and M. Anandhalli, "Automatic Control of Power Supply in Classroom Using Image Processing", Proceedings - 2017 International Conference on Recent Advances in Electronics and Communication Technology ICRAECT 2017, pp. 230-234, 2017.</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5"/>
                      </a:ext>
                    </a:extLs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gd3d37d758b_0_51"/>
          <p:cNvGraphicFramePr/>
          <p:nvPr/>
        </p:nvGraphicFramePr>
        <p:xfrm>
          <a:off x="152400" y="-269275"/>
          <a:ext cx="3000000" cy="3000000"/>
        </p:xfrm>
        <a:graphic>
          <a:graphicData uri="http://schemas.openxmlformats.org/drawingml/2006/table">
            <a:tbl>
              <a:tblPr>
                <a:noFill/>
                <a:tableStyleId>{35E7877D-8710-458D-BA31-30DACA83D582}</a:tableStyleId>
              </a:tblPr>
              <a:tblGrid>
                <a:gridCol w="462425"/>
                <a:gridCol w="1535275"/>
                <a:gridCol w="1600025"/>
                <a:gridCol w="1655500"/>
                <a:gridCol w="1840500"/>
                <a:gridCol w="1794225"/>
              </a:tblGrid>
              <a:tr h="405467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Comparative Study of Object Detection Algorithms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 Yadav, U. Binay</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compared the performance of different object detection algorithms used in the convolutional neural network to find the best combination of speed and accuracy. The comparison is done with three different models which are Single Shot Detector (SSD), Faster Region-based Convolutional Neural Network (Faster R-CNN) and Region-based Fully Convolutional Neural Network (R-FCN).</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This was a survey which compared the performances of pre-trained models.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 Yadav and U. Binay, "Comparative Study of Object Detection Algorithms", Int. Res. J. Eng. Technol., pp. 586-591, 2017,</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0:5"/>
                      </a:ext>
                    </a:extLst>
                  </a:tcPr>
                </a:tc>
              </a:tr>
              <a:tr h="307260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Microsoft COCO: Common objects in context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Tsung-Yi Lin Michael, Maire Serge, Belongie James, Hays Pietro, Perona Deva, Ramanan Piotr, Dollár C., Lawrence Zitnick</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used the Popular Object in Context (COCO) dataset as the benchmark input in a related study. The Inception Resnet extractor model yields a maximum mean average precision (mAP) score of 30 and a minimum mAP score of 20 as a result of the experiment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This was a survey which compared the performances of pre-trained models.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Tsung-Yi Lin Michael, Maire Serge, Belongie James, Hays Pietro, Perona Deva, Ramanan Piotr, Dollár C., Lawrence Zitnick, "Microsoft COCO: Common objects in context", Lect. Notes Comput. Sci. (including Subser. Lect. Notes Artif. Intell. Lect. Notes Bioinformatics), vol. 8693 LNCS, no. PART 5, pp. 740-755, 2014.</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6:1:5"/>
                      </a:ext>
                    </a:extLs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gd3d37d758b_0_63"/>
          <p:cNvGraphicFramePr/>
          <p:nvPr/>
        </p:nvGraphicFramePr>
        <p:xfrm>
          <a:off x="152400" y="2160400"/>
          <a:ext cx="3000000" cy="3000000"/>
        </p:xfrm>
        <a:graphic>
          <a:graphicData uri="http://schemas.openxmlformats.org/drawingml/2006/table">
            <a:tbl>
              <a:tblPr>
                <a:noFill/>
                <a:tableStyleId>{35E7877D-8710-458D-BA31-30DACA83D582}</a:tableStyleId>
              </a:tblPr>
              <a:tblGrid>
                <a:gridCol w="460675"/>
                <a:gridCol w="1529400"/>
                <a:gridCol w="1593900"/>
                <a:gridCol w="1649175"/>
                <a:gridCol w="1833450"/>
                <a:gridCol w="1787375"/>
              </a:tblGrid>
              <a:tr h="228075">
                <a:tc gridSpan="6">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Literature survey related to proximity algorithms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0:0"/>
                      </a:ext>
                    </a:extLst>
                  </a:tcPr>
                </a:tc>
                <a:tc hMerge="1"/>
                <a:tc hMerge="1"/>
                <a:tc hMerge="1"/>
                <a:tc hMerge="1"/>
                <a:tc hMerge="1"/>
              </a:tr>
              <a:tr h="425750">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Sl. no.</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0"/>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1"/>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Authors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2"/>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Work</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3"/>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Shortcomes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4"/>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1:5"/>
                      </a:ext>
                    </a:extLst>
                  </a:tcPr>
                </a:tc>
              </a:tr>
              <a:tr h="136845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Navigating nets: Simple algorithms for proximity search</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Robert Krauthgamer, James R. Lee</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 research paper on various proximity algorithms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Robert Krauthgamer James R. Lee, "Navigating nets: Simple algorithms for proximity search", https://www.cs.princeton.edu/courses/archive/spring05/cos598E/bib/KL-NavNets-SODA04.pdf</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92:2:5"/>
                      </a:ext>
                    </a:extLs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nvSpPr>
        <p:spPr>
          <a:xfrm>
            <a:off x="298975" y="1276170"/>
            <a:ext cx="8324100" cy="5055671"/>
          </a:xfrm>
          <a:prstGeom prst="rect">
            <a:avLst/>
          </a:prstGeom>
          <a:noFill/>
          <a:ln>
            <a:noFill/>
          </a:ln>
        </p:spPr>
        <p:txBody>
          <a:bodyPr anchorCtr="0" anchor="t" bIns="0" lIns="0" spcFirstLastPara="1" rIns="0" wrap="square" tIns="6100">
            <a:noAutofit/>
          </a:bodyPr>
          <a:lstStyle/>
          <a:p>
            <a:pPr indent="-355600" lvl="0" marL="457200" rtl="0" algn="l">
              <a:lnSpc>
                <a:spcPct val="150000"/>
              </a:lnSpc>
              <a:spcBef>
                <a:spcPts val="3600"/>
              </a:spcBef>
              <a:spcAft>
                <a:spcPts val="0"/>
              </a:spcAft>
              <a:buClr>
                <a:srgbClr val="051E50"/>
              </a:buClr>
              <a:buSzPts val="2000"/>
              <a:buFont typeface="Times New Roman"/>
              <a:buChar char="●"/>
            </a:pPr>
            <a:r>
              <a:rPr lang="en-IN" sz="2000">
                <a:solidFill>
                  <a:srgbClr val="051E50"/>
                </a:solidFill>
                <a:latin typeface="Times New Roman"/>
                <a:ea typeface="Times New Roman"/>
                <a:cs typeface="Times New Roman"/>
                <a:sym typeface="Times New Roman"/>
              </a:rPr>
              <a:t>Using the Mobilenet SSD to detect people in a video stream.</a:t>
            </a:r>
            <a:endParaRPr sz="2000">
              <a:solidFill>
                <a:srgbClr val="051E5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51E50"/>
              </a:buClr>
              <a:buSzPts val="2000"/>
              <a:buFont typeface="Times New Roman"/>
              <a:buChar char="●"/>
            </a:pPr>
            <a:r>
              <a:rPr lang="en-IN" sz="2000">
                <a:solidFill>
                  <a:srgbClr val="051E50"/>
                </a:solidFill>
                <a:latin typeface="Times New Roman"/>
                <a:ea typeface="Times New Roman"/>
                <a:cs typeface="Times New Roman"/>
                <a:sym typeface="Times New Roman"/>
              </a:rPr>
              <a:t>Determining the centroids for each detected person, c</a:t>
            </a:r>
            <a:r>
              <a:rPr lang="en-IN" sz="2000">
                <a:solidFill>
                  <a:srgbClr val="051E50"/>
                </a:solidFill>
                <a:latin typeface="Times New Roman"/>
                <a:ea typeface="Times New Roman"/>
                <a:cs typeface="Times New Roman"/>
                <a:sym typeface="Times New Roman"/>
              </a:rPr>
              <a:t>ompute the pairwise distances between all centroids and check if any pairwise distances were </a:t>
            </a:r>
            <a:r>
              <a:rPr i="1" lang="en-IN" sz="2000">
                <a:solidFill>
                  <a:srgbClr val="051E50"/>
                </a:solidFill>
                <a:latin typeface="Times New Roman"/>
                <a:ea typeface="Times New Roman"/>
                <a:cs typeface="Times New Roman"/>
                <a:sym typeface="Times New Roman"/>
              </a:rPr>
              <a:t>&lt; N</a:t>
            </a:r>
            <a:r>
              <a:rPr lang="en-IN" sz="2000">
                <a:solidFill>
                  <a:srgbClr val="051E50"/>
                </a:solidFill>
                <a:latin typeface="Times New Roman"/>
                <a:ea typeface="Times New Roman"/>
                <a:cs typeface="Times New Roman"/>
                <a:sym typeface="Times New Roman"/>
              </a:rPr>
              <a:t> pixels apart, and if so, indicating that the pair of people violated social distancing rules.</a:t>
            </a:r>
            <a:endParaRPr sz="2000">
              <a:solidFill>
                <a:srgbClr val="051E5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51E50"/>
              </a:buClr>
              <a:buSzPts val="2000"/>
              <a:buFont typeface="Times New Roman"/>
              <a:buChar char="●"/>
            </a:pPr>
            <a:r>
              <a:rPr lang="en-IN" sz="2000">
                <a:solidFill>
                  <a:srgbClr val="051E50"/>
                </a:solidFill>
                <a:latin typeface="Times New Roman"/>
                <a:ea typeface="Times New Roman"/>
                <a:cs typeface="Times New Roman"/>
                <a:sym typeface="Times New Roman"/>
              </a:rPr>
              <a:t>Final Working model can be embedded into a raspberry pi system or CCTV system for usage in real life applications.</a:t>
            </a:r>
            <a:endParaRPr sz="2000">
              <a:solidFill>
                <a:srgbClr val="051E5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51E50"/>
              </a:buClr>
              <a:buSzPts val="2000"/>
              <a:buFont typeface="Times New Roman"/>
              <a:buChar char="●"/>
            </a:pPr>
            <a:r>
              <a:rPr lang="en-IN" sz="2000">
                <a:solidFill>
                  <a:srgbClr val="051E50"/>
                </a:solidFill>
                <a:latin typeface="Times New Roman"/>
                <a:ea typeface="Times New Roman"/>
                <a:cs typeface="Times New Roman"/>
                <a:sym typeface="Times New Roman"/>
              </a:rPr>
              <a:t>Recordings are uploaded to firebase cloud storage on regular intervals.</a:t>
            </a:r>
            <a:endParaRPr sz="1900">
              <a:solidFill>
                <a:srgbClr val="051E50"/>
              </a:solidFill>
            </a:endParaRPr>
          </a:p>
          <a:p>
            <a:pPr indent="0" lvl="0" marL="0" rtl="0" algn="l">
              <a:lnSpc>
                <a:spcPct val="115000"/>
              </a:lnSpc>
              <a:spcBef>
                <a:spcPts val="6100"/>
              </a:spcBef>
              <a:spcAft>
                <a:spcPts val="0"/>
              </a:spcAft>
              <a:buNone/>
            </a:pPr>
            <a:r>
              <a:t/>
            </a:r>
            <a:endParaRPr sz="1900">
              <a:solidFill>
                <a:srgbClr val="051E50"/>
              </a:solidFill>
            </a:endParaRPr>
          </a:p>
          <a:p>
            <a:pPr indent="0" lvl="0" marL="0" rtl="0" algn="l">
              <a:lnSpc>
                <a:spcPct val="115000"/>
              </a:lnSpc>
              <a:spcBef>
                <a:spcPts val="6100"/>
              </a:spcBef>
              <a:spcAft>
                <a:spcPts val="0"/>
              </a:spcAft>
              <a:buNone/>
            </a:pPr>
            <a:r>
              <a:t/>
            </a:r>
            <a:endParaRPr sz="1900">
              <a:solidFill>
                <a:srgbClr val="051E50"/>
              </a:solidFill>
            </a:endParaRPr>
          </a:p>
          <a:p>
            <a:pPr indent="0" lvl="0" marL="0" marR="0" rtl="0" algn="just">
              <a:lnSpc>
                <a:spcPct val="115000"/>
              </a:lnSpc>
              <a:spcBef>
                <a:spcPts val="6100"/>
              </a:spcBef>
              <a:spcAft>
                <a:spcPts val="0"/>
              </a:spcAft>
              <a:buNone/>
            </a:pPr>
            <a:r>
              <a:t/>
            </a:r>
            <a:endParaRPr sz="2800">
              <a:solidFill>
                <a:schemeClr val="dk1"/>
              </a:solidFill>
              <a:latin typeface="Helvetica Neue"/>
              <a:ea typeface="Helvetica Neue"/>
              <a:cs typeface="Helvetica Neue"/>
              <a:sym typeface="Helvetica Neue"/>
            </a:endParaRPr>
          </a:p>
        </p:txBody>
      </p:sp>
      <p:sp>
        <p:nvSpPr>
          <p:cNvPr id="198" name="Google Shape;198;p7"/>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99" name="Google Shape;199;p7"/>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0" name="Google Shape;200;p7"/>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1" name="Google Shape;201;p7"/>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2" name="Google Shape;202;p7"/>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203" name="Google Shape;203;p7"/>
          <p:cNvSpPr txBox="1"/>
          <p:nvPr/>
        </p:nvSpPr>
        <p:spPr>
          <a:xfrm>
            <a:off x="458499" y="722958"/>
            <a:ext cx="8324100" cy="553212"/>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 Formulation of Objectives</a:t>
            </a:r>
            <a:endParaRPr b="1" i="0" sz="3000" u="none" cap="none" strike="noStrike">
              <a:solidFill>
                <a:srgbClr val="005893"/>
              </a:solidFill>
              <a:latin typeface="Playfair Display"/>
              <a:ea typeface="Playfair Display"/>
              <a:cs typeface="Playfair Display"/>
              <a:sym typeface="Playfair Display"/>
            </a:endParaRPr>
          </a:p>
        </p:txBody>
      </p:sp>
      <p:sp>
        <p:nvSpPr>
          <p:cNvPr id="204" name="Google Shape;204;p7"/>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nvSpPr>
        <p:spPr>
          <a:xfrm>
            <a:off x="298975" y="1276170"/>
            <a:ext cx="8324100" cy="5055671"/>
          </a:xfrm>
          <a:prstGeom prst="rect">
            <a:avLst/>
          </a:prstGeom>
          <a:noFill/>
          <a:ln>
            <a:noFill/>
          </a:ln>
        </p:spPr>
        <p:txBody>
          <a:bodyPr anchorCtr="0" anchor="t" bIns="0" lIns="0" spcFirstLastPara="1" rIns="0" wrap="square" tIns="6100">
            <a:noAutofit/>
          </a:bodyPr>
          <a:lstStyle/>
          <a:p>
            <a:pPr indent="-381000" lvl="0" marL="457200" marR="0" rtl="0" algn="just">
              <a:lnSpc>
                <a:spcPct val="115000"/>
              </a:lnSpc>
              <a:spcBef>
                <a:spcPts val="0"/>
              </a:spcBef>
              <a:spcAft>
                <a:spcPts val="0"/>
              </a:spcAft>
              <a:buClr>
                <a:srgbClr val="000000"/>
              </a:buClr>
              <a:buSzPts val="2400"/>
              <a:buFont typeface="Times New Roman"/>
              <a:buChar char="●"/>
            </a:pPr>
            <a:r>
              <a:rPr lang="en-IN" sz="2400">
                <a:latin typeface="Times New Roman"/>
                <a:ea typeface="Times New Roman"/>
                <a:cs typeface="Times New Roman"/>
                <a:sym typeface="Times New Roman"/>
              </a:rPr>
              <a:t>Model selection</a:t>
            </a:r>
            <a:endParaRPr sz="2400">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Human Detection</a:t>
            </a:r>
            <a:endParaRPr sz="2400">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Social distancing measurement</a:t>
            </a:r>
            <a:endParaRPr sz="2400">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Record and cloud upload</a:t>
            </a:r>
            <a:endParaRPr sz="2400">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Deploy on Rpi</a:t>
            </a:r>
            <a:endParaRPr sz="2400">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400">
              <a:latin typeface="Helvetica Neue"/>
              <a:ea typeface="Helvetica Neue"/>
              <a:cs typeface="Helvetica Neue"/>
              <a:sym typeface="Helvetica Neue"/>
            </a:endParaRPr>
          </a:p>
        </p:txBody>
      </p:sp>
      <p:sp>
        <p:nvSpPr>
          <p:cNvPr id="210" name="Google Shape;210;p8"/>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sp>
        <p:nvSpPr>
          <p:cNvPr id="211" name="Google Shape;211;p8"/>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sp>
        <p:nvSpPr>
          <p:cNvPr id="212" name="Google Shape;212;p8"/>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sp>
        <p:nvSpPr>
          <p:cNvPr id="213" name="Google Shape;213;p8"/>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sp>
        <p:nvSpPr>
          <p:cNvPr id="214" name="Google Shape;214;p8"/>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215" name="Google Shape;215;p8"/>
          <p:cNvSpPr txBox="1"/>
          <p:nvPr/>
        </p:nvSpPr>
        <p:spPr>
          <a:xfrm>
            <a:off x="458499" y="722958"/>
            <a:ext cx="8324100" cy="553212"/>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 Methodology</a:t>
            </a:r>
            <a:endParaRPr/>
          </a:p>
        </p:txBody>
      </p:sp>
      <p:sp>
        <p:nvSpPr>
          <p:cNvPr id="216" name="Google Shape;216;p8"/>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pic>
        <p:nvPicPr>
          <p:cNvPr id="217" name="Google Shape;217;p8"/>
          <p:cNvPicPr preferRelativeResize="0"/>
          <p:nvPr/>
        </p:nvPicPr>
        <p:blipFill>
          <a:blip r:embed="rId4">
            <a:alphaModFix/>
          </a:blip>
          <a:stretch>
            <a:fillRect/>
          </a:stretch>
        </p:blipFill>
        <p:spPr>
          <a:xfrm>
            <a:off x="3083800" y="3011150"/>
            <a:ext cx="5612000" cy="363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d13a2708e3_0_25"/>
          <p:cNvPicPr preferRelativeResize="0"/>
          <p:nvPr/>
        </p:nvPicPr>
        <p:blipFill>
          <a:blip r:embed="rId3">
            <a:alphaModFix/>
          </a:blip>
          <a:stretch>
            <a:fillRect/>
          </a:stretch>
        </p:blipFill>
        <p:spPr>
          <a:xfrm>
            <a:off x="1811925" y="274650"/>
            <a:ext cx="4901350" cy="611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nvSpPr>
        <p:spPr>
          <a:xfrm>
            <a:off x="298975" y="1508175"/>
            <a:ext cx="8082000" cy="3758100"/>
          </a:xfrm>
          <a:prstGeom prst="rect">
            <a:avLst/>
          </a:prstGeom>
          <a:noFill/>
          <a:ln>
            <a:noFill/>
          </a:ln>
        </p:spPr>
        <p:txBody>
          <a:bodyPr anchorCtr="0" anchor="t" bIns="0" lIns="0" spcFirstLastPara="1" rIns="0" wrap="square" tIns="6100">
            <a:noAutofit/>
          </a:bodyPr>
          <a:lstStyle/>
          <a:p>
            <a:pPr indent="-342900" lvl="0" marL="457200" marR="0" rtl="0" algn="just">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In the fight against the COVID-19, social distancing has been verified to be a really effective way to bring down the spread of the illness.</a:t>
            </a:r>
            <a:endParaRPr sz="18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chemeClr val="dk1"/>
              </a:buClr>
              <a:buSzPts val="1800"/>
              <a:buFont typeface="Helvetica Neue"/>
              <a:buChar char="●"/>
            </a:pPr>
            <a:r>
              <a:rPr lang="en-IN" sz="1800">
                <a:solidFill>
                  <a:schemeClr val="dk1"/>
                </a:solidFill>
                <a:latin typeface="Times New Roman"/>
                <a:ea typeface="Times New Roman"/>
                <a:cs typeface="Times New Roman"/>
                <a:sym typeface="Times New Roman"/>
              </a:rPr>
              <a:t>Limiting our contact with people will slow down virus transmission and flatten the epidemic curve so that we can reduce the number of cases occurring at the peak of the epidemic.</a:t>
            </a:r>
            <a:r>
              <a:rPr lang="en-IN" sz="1800">
                <a:solidFill>
                  <a:schemeClr val="dk1"/>
                </a:solidFill>
                <a:latin typeface="Helvetica Neue"/>
                <a:ea typeface="Helvetica Neue"/>
                <a:cs typeface="Helvetica Neue"/>
                <a:sym typeface="Helvetica Neue"/>
              </a:rPr>
              <a:t> </a:t>
            </a:r>
            <a:endParaRPr b="0" i="0" sz="1800" u="none" cap="none" strike="noStrike">
              <a:solidFill>
                <a:schemeClr val="dk1"/>
              </a:solidFill>
              <a:latin typeface="Helvetica Neue"/>
              <a:ea typeface="Helvetica Neue"/>
              <a:cs typeface="Helvetica Neue"/>
              <a:sym typeface="Helvetica Neue"/>
            </a:endParaRPr>
          </a:p>
        </p:txBody>
      </p:sp>
      <p:sp>
        <p:nvSpPr>
          <p:cNvPr id="229" name="Google Shape;229;p9"/>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30" name="Google Shape;230;p9"/>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31" name="Google Shape;231;p9"/>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32" name="Google Shape;232;p9"/>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33" name="Google Shape;233;p9"/>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234" name="Google Shape;234;p9"/>
          <p:cNvSpPr txBox="1"/>
          <p:nvPr/>
        </p:nvSpPr>
        <p:spPr>
          <a:xfrm>
            <a:off x="564364" y="784103"/>
            <a:ext cx="8324100" cy="553200"/>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Societal Relevance</a:t>
            </a:r>
            <a:endParaRPr b="1" i="0" sz="3000" u="none" cap="none" strike="noStrike">
              <a:solidFill>
                <a:srgbClr val="005893"/>
              </a:solidFill>
              <a:latin typeface="Playfair Display"/>
              <a:ea typeface="Playfair Display"/>
              <a:cs typeface="Playfair Display"/>
              <a:sym typeface="Playfair Display"/>
            </a:endParaRPr>
          </a:p>
        </p:txBody>
      </p:sp>
      <p:sp>
        <p:nvSpPr>
          <p:cNvPr id="235" name="Google Shape;235;p9"/>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pic>
        <p:nvPicPr>
          <p:cNvPr id="236" name="Google Shape;236;p9"/>
          <p:cNvPicPr preferRelativeResize="0"/>
          <p:nvPr/>
        </p:nvPicPr>
        <p:blipFill>
          <a:blip r:embed="rId4">
            <a:alphaModFix/>
          </a:blip>
          <a:stretch>
            <a:fillRect/>
          </a:stretch>
        </p:blipFill>
        <p:spPr>
          <a:xfrm>
            <a:off x="2348926" y="3496900"/>
            <a:ext cx="3982100" cy="279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nvSpPr>
        <p:spPr>
          <a:xfrm>
            <a:off x="298975" y="1276170"/>
            <a:ext cx="8324100" cy="5055671"/>
          </a:xfrm>
          <a:prstGeom prst="rect">
            <a:avLst/>
          </a:prstGeom>
          <a:noFill/>
          <a:ln>
            <a:noFill/>
          </a:ln>
        </p:spPr>
        <p:txBody>
          <a:bodyPr anchorCtr="0" anchor="t" bIns="0" lIns="0" spcFirstLastPara="1" rIns="0" wrap="square" tIns="6100">
            <a:noAutofit/>
          </a:bodyPr>
          <a:lstStyle/>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[1] </a:t>
            </a:r>
            <a:r>
              <a:rPr lang="en-I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https://covid19.who.int/</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[2] Nguyen C.T., Saputra Y.M., Van Huynh N., Nguyen N.-T., Khoa T.V., Tuan B.M. 2020. Enabling and emerging technologies for social distancing: a comprehensive survey and open problems.arXiv:2005.02816.</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[3] Harvey A., LaPlace J. 2019. Megapixels: Origins, ethics, and privacy implications of publicly available face recognition image datasets.</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[4] Robakowska M., Tyranska-Fobke A., Nowak J., Slezak D., Zuratynski P., Robakowski P., "The use of drones during mass events", Disaster and Emergency Medicine Journal. 2017;2:129–134.</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[5] Chakraborty C., Banerjee A., Garg L., Coelho Rodrigues J.J.P. Series Studies in Big Data. 2021;80:98–136. doi: 10.1007/978-981-15-8097-0.</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[6] Prem K., Liu Y., Russell T.W., Kucharski A.J., Eggo R.M., Davies N., "The effect of control strategies to reduce social mixing on outcomes of the COVID-19 epidemic in Wuhan, China: a modelling study", The Lancet Public Health. 2020.</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[7] Punn N.S., Sonbhadra S.K., Agarwal S. 2020. Monitoring COVID-19 social distancing with person detection and tracking via fine-tuned YOLO v3 and Deepsort techniques.arXiv:2005.01385.</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[8] Ramadass L., Arunachalam S., Sagayasree Z., "Applying deep learning algorithm to maintain social distance in public place through drone technology ", International Journal of Pervasive Computing and Communications. 2020.</a:t>
            </a:r>
            <a:endParaRPr sz="12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1200">
                <a:solidFill>
                  <a:schemeClr val="dk1"/>
                </a:solidFill>
                <a:latin typeface="Times New Roman"/>
                <a:ea typeface="Times New Roman"/>
                <a:cs typeface="Times New Roman"/>
                <a:sym typeface="Times New Roman"/>
              </a:rPr>
              <a:t>[9] Pouw CAS, Toschi F, van Schadewijk F, Corbetta A (2020) Monitoring physical distancing for crowd management: Real-time trajectory and group analysis. PLoS ONE 15(10): e0240963. </a:t>
            </a:r>
            <a:r>
              <a:rPr lang="en-I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https://doi.org/10.1371/journal.pone.0240963</a:t>
            </a:r>
            <a:r>
              <a:rPr lang="en-I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
        <p:nvSpPr>
          <p:cNvPr id="242" name="Google Shape;242;p10"/>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43" name="Google Shape;243;p10"/>
          <p:cNvSpPr txBox="1"/>
          <p:nvPr/>
        </p:nvSpPr>
        <p:spPr>
          <a:xfrm>
            <a:off x="298975" y="141325"/>
            <a:ext cx="480000" cy="471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44" name="Google Shape;244;p10"/>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45" name="Google Shape;245;p10"/>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46" name="Google Shape;246;p10"/>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247" name="Google Shape;247;p10"/>
          <p:cNvSpPr txBox="1"/>
          <p:nvPr/>
        </p:nvSpPr>
        <p:spPr>
          <a:xfrm>
            <a:off x="458499" y="749128"/>
            <a:ext cx="8324100" cy="553212"/>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References</a:t>
            </a:r>
            <a:endParaRPr b="1" i="0" sz="3000" u="none" cap="none" strike="noStrike">
              <a:solidFill>
                <a:srgbClr val="005893"/>
              </a:solidFill>
              <a:latin typeface="Playfair Display"/>
              <a:ea typeface="Playfair Display"/>
              <a:cs typeface="Playfair Display"/>
              <a:sym typeface="Playfair Display"/>
            </a:endParaRPr>
          </a:p>
        </p:txBody>
      </p:sp>
      <p:sp>
        <p:nvSpPr>
          <p:cNvPr id="248" name="Google Shape;248;p10"/>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824bdfd5c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55" name="Google Shape;255;gd824bdfd5c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[10] Sathyamoorthy A.J., Patel U., Savle Y.A., Paul M., Manocha D. 2020. COVID-robot: Monitoring social distancing constraints in crowded scenarios.arXiv:2008.06585.</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[11] D. Ganiger, K. A. Patil, P. Patil and M. Anandhalli, "Automatic Control of Power Supply in Classroom Using Image Processing", Proceedings - 2017 International Conference on Recent Advances in Electronics and Communication Technology ICRAECT 2017, pp. 230-234, 2017.</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[12] N. Yadav and U. Binay, "Comparative Study of Object Detection Algorithms", Int. Res. J. Eng. Technol., pp. 586-591, 2017.</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[13] Tsung-Yi Lin Michael, Maire Serge, Belongie James, Hays Pietro, Perona Deva, Ramanan Piotr, Dollár C., Lawrence Zitnick, "Microsoft COCO: Common objects in context", Lect. Notes Comput. Sci. (including Subser. Lect. Notes Artif. Intell. Lect. Notes Bioinformatics), vol. 8693 LNCS, no. PART 5, pp. 740-755, 2014.</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[14] </a:t>
            </a:r>
            <a:r>
              <a:rPr lang="en-I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https://tfhub.dev/tensorflow/collections/object_detection/1</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[15] Robert Krauthgamer James R. Lee, "Navigating nets: Simple algorithms for proximity search", https://www.cs.princeton.edu/courses/archive/spring05/cos598E/bib/KL-NavNets-SODA04.pdf</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[16] </a:t>
            </a:r>
            <a:r>
              <a:rPr lang="en-I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http://www.csun.edu/~ctoth/Handbook/chap32.pdf</a:t>
            </a:r>
            <a:endParaRPr sz="12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IN" sz="1200">
                <a:latin typeface="Times New Roman"/>
                <a:ea typeface="Times New Roman"/>
                <a:cs typeface="Times New Roman"/>
                <a:sym typeface="Times New Roman"/>
              </a:rPr>
              <a:t>[17] </a:t>
            </a:r>
            <a:r>
              <a:rPr lang="en-I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https://en.wikipedia.org/wiki/Euclidean_distance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2"/>
          <p:cNvSpPr txBox="1"/>
          <p:nvPr/>
        </p:nvSpPr>
        <p:spPr>
          <a:xfrm>
            <a:off x="641119" y="1598981"/>
            <a:ext cx="7094400" cy="4110000"/>
          </a:xfrm>
          <a:prstGeom prst="rect">
            <a:avLst/>
          </a:prstGeom>
          <a:noFill/>
          <a:ln>
            <a:noFill/>
          </a:ln>
        </p:spPr>
        <p:txBody>
          <a:bodyPr anchorCtr="0" anchor="t" bIns="0" lIns="0" spcFirstLastPara="1" rIns="0" wrap="square" tIns="6100">
            <a:noAutofit/>
          </a:bodyPr>
          <a:lstStyle/>
          <a:p>
            <a:pPr indent="0" lvl="0" marL="12700" marR="0" rtl="0" algn="l">
              <a:lnSpc>
                <a:spcPct val="101000"/>
              </a:lnSpc>
              <a:spcBef>
                <a:spcPts val="0"/>
              </a:spcBef>
              <a:spcAft>
                <a:spcPts val="0"/>
              </a:spcAft>
              <a:buClr>
                <a:srgbClr val="6D6E71"/>
              </a:buClr>
              <a:buSzPts val="1200"/>
              <a:buFont typeface="Helvetica Neue"/>
              <a:buNone/>
            </a:pPr>
            <a:r>
              <a:t/>
            </a:r>
            <a:endParaRPr b="0" i="0" sz="1200" u="none" cap="none" strike="noStrike">
              <a:solidFill>
                <a:srgbClr val="6D6E71"/>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Topic Relevance to Information Science </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Domain Knowledge</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Formulation of Objectives</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Methodology task wise</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Times New Roman"/>
              <a:buAutoNum type="arabicPeriod"/>
            </a:pPr>
            <a:r>
              <a:rPr i="0" lang="en-IN" sz="2400" u="none" cap="none" strike="noStrike">
                <a:solidFill>
                  <a:schemeClr val="dk1"/>
                </a:solidFill>
                <a:latin typeface="Times New Roman"/>
                <a:ea typeface="Times New Roman"/>
                <a:cs typeface="Times New Roman"/>
                <a:sym typeface="Times New Roman"/>
              </a:rPr>
              <a:t>Societal Relevance</a:t>
            </a:r>
            <a:endParaRPr>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Helvetica Neue"/>
              <a:ea typeface="Helvetica Neue"/>
              <a:cs typeface="Helvetica Neue"/>
              <a:sym typeface="Helvetica Neue"/>
            </a:endParaRPr>
          </a:p>
        </p:txBody>
      </p:sp>
      <p:sp>
        <p:nvSpPr>
          <p:cNvPr id="100" name="Google Shape;100;p2"/>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01" name="Google Shape;101;p2"/>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02" name="Google Shape;102;p2"/>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03" name="Google Shape;103;p2"/>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04" name="Google Shape;104;p2"/>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105" name="Google Shape;105;p2"/>
          <p:cNvSpPr txBox="1"/>
          <p:nvPr/>
        </p:nvSpPr>
        <p:spPr>
          <a:xfrm>
            <a:off x="604484" y="915281"/>
            <a:ext cx="4658700" cy="683700"/>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Clr>
                <a:srgbClr val="005893"/>
              </a:buClr>
              <a:buSzPts val="2500"/>
              <a:buFont typeface="Playfair Display"/>
              <a:buNone/>
            </a:pPr>
            <a:r>
              <a:rPr b="1" i="0" lang="en-IN" sz="3000" u="none" cap="none" strike="noStrike">
                <a:solidFill>
                  <a:srgbClr val="005893"/>
                </a:solidFill>
                <a:latin typeface="Playfair Display"/>
                <a:ea typeface="Playfair Display"/>
                <a:cs typeface="Playfair Display"/>
                <a:sym typeface="Playfair Display"/>
              </a:rPr>
              <a:t>Agenda</a:t>
            </a:r>
            <a:endParaRPr b="1" i="0" sz="3000" u="none" cap="none" strike="noStrike">
              <a:solidFill>
                <a:srgbClr val="000000"/>
              </a:solidFill>
              <a:latin typeface="Arial"/>
              <a:ea typeface="Arial"/>
              <a:cs typeface="Arial"/>
              <a:sym typeface="Arial"/>
            </a:endParaRPr>
          </a:p>
        </p:txBody>
      </p:sp>
      <p:sp>
        <p:nvSpPr>
          <p:cNvPr id="106" name="Google Shape;106;p2"/>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3"/>
          <p:cNvSpPr txBox="1"/>
          <p:nvPr/>
        </p:nvSpPr>
        <p:spPr>
          <a:xfrm>
            <a:off x="458500" y="1610600"/>
            <a:ext cx="8324100" cy="4318252"/>
          </a:xfrm>
          <a:prstGeom prst="rect">
            <a:avLst/>
          </a:prstGeom>
          <a:noFill/>
          <a:ln>
            <a:noFill/>
          </a:ln>
        </p:spPr>
        <p:txBody>
          <a:bodyPr anchorCtr="0" anchor="t" bIns="0" lIns="0" spcFirstLastPara="1" rIns="0" wrap="square" tIns="6100">
            <a:noAutofit/>
          </a:bodyPr>
          <a:lstStyle/>
          <a:p>
            <a:pPr indent="-349250" lvl="0" marL="457200" marR="0" rtl="0" algn="just">
              <a:lnSpc>
                <a:spcPct val="115000"/>
              </a:lnSpc>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To limit the spread of an infectious disease, for instance, Covid-19, one of the most recommended measures is to practice social distancing.</a:t>
            </a:r>
            <a:endParaRPr sz="1900">
              <a:solidFill>
                <a:schemeClr val="dk1"/>
              </a:solidFill>
              <a:latin typeface="Times New Roman"/>
              <a:ea typeface="Times New Roman"/>
              <a:cs typeface="Times New Roman"/>
              <a:sym typeface="Times New Roman"/>
            </a:endParaRPr>
          </a:p>
          <a:p>
            <a:pPr indent="-349250" lvl="0" marL="457200" marR="0" rtl="0" algn="just">
              <a:lnSpc>
                <a:spcPct val="115000"/>
              </a:lnSpc>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Social distancing, also called “physical distancing”, means keeping a safe space between yourself and other people who are not from your </a:t>
            </a:r>
            <a:endParaRPr sz="19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lang="en-IN" sz="1900">
                <a:solidFill>
                  <a:schemeClr val="dk1"/>
                </a:solidFill>
                <a:latin typeface="Times New Roman"/>
                <a:ea typeface="Times New Roman"/>
                <a:cs typeface="Times New Roman"/>
                <a:sym typeface="Times New Roman"/>
              </a:rPr>
              <a:t>household.</a:t>
            </a:r>
            <a:endParaRPr sz="1900">
              <a:solidFill>
                <a:schemeClr val="dk1"/>
              </a:solidFill>
              <a:latin typeface="Times New Roman"/>
              <a:ea typeface="Times New Roman"/>
              <a:cs typeface="Times New Roman"/>
              <a:sym typeface="Times New Roman"/>
            </a:endParaRPr>
          </a:p>
          <a:p>
            <a:pPr indent="-349250" lvl="0" marL="457200" marR="0" rtl="0" algn="just">
              <a:lnSpc>
                <a:spcPct val="115000"/>
              </a:lnSpc>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In order to reduce COVID-19 transmission, social</a:t>
            </a:r>
            <a:endParaRPr sz="19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lang="en-IN" sz="1900">
                <a:solidFill>
                  <a:schemeClr val="dk1"/>
                </a:solidFill>
                <a:latin typeface="Times New Roman"/>
                <a:ea typeface="Times New Roman"/>
                <a:cs typeface="Times New Roman"/>
                <a:sym typeface="Times New Roman"/>
              </a:rPr>
              <a:t>distancing has been verified to be a really effective way </a:t>
            </a:r>
            <a:endParaRPr sz="19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lang="en-IN" sz="1900">
                <a:solidFill>
                  <a:schemeClr val="dk1"/>
                </a:solidFill>
                <a:latin typeface="Times New Roman"/>
                <a:ea typeface="Times New Roman"/>
                <a:cs typeface="Times New Roman"/>
                <a:sym typeface="Times New Roman"/>
              </a:rPr>
              <a:t>to bring down the spread of the illness.</a:t>
            </a:r>
            <a:endParaRPr sz="1900">
              <a:solidFill>
                <a:schemeClr val="dk1"/>
              </a:solidFill>
              <a:latin typeface="Times New Roman"/>
              <a:ea typeface="Times New Roman"/>
              <a:cs typeface="Times New Roman"/>
              <a:sym typeface="Times New Roman"/>
            </a:endParaRPr>
          </a:p>
          <a:p>
            <a:pPr indent="-349250" lvl="0" marL="457200" rtl="0" algn="l">
              <a:lnSpc>
                <a:spcPct val="108000"/>
              </a:lnSpc>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It has been suggested that maintaining a distance of                           approximately 2 metres from another individual result in a marked reduction in transmission of most flu virus strains, including COVID 19.</a:t>
            </a:r>
            <a:endParaRPr sz="1900">
              <a:solidFill>
                <a:schemeClr val="dk1"/>
              </a:solidFill>
              <a:latin typeface="Times New Roman"/>
              <a:ea typeface="Times New Roman"/>
              <a:cs typeface="Times New Roman"/>
              <a:sym typeface="Times New Roman"/>
            </a:endParaRPr>
          </a:p>
          <a:p>
            <a:pPr indent="0" lvl="0" marL="457200" marR="0" rtl="0" algn="just">
              <a:lnSpc>
                <a:spcPct val="115000"/>
              </a:lnSpc>
              <a:spcBef>
                <a:spcPts val="800"/>
              </a:spcBef>
              <a:spcAft>
                <a:spcPts val="0"/>
              </a:spcAft>
              <a:buNone/>
            </a:pPr>
            <a:r>
              <a:t/>
            </a:r>
            <a:endParaRPr sz="1900">
              <a:solidFill>
                <a:schemeClr val="dk1"/>
              </a:solidFill>
              <a:latin typeface="Helvetica Neue"/>
              <a:ea typeface="Helvetica Neue"/>
              <a:cs typeface="Helvetica Neue"/>
              <a:sym typeface="Helvetica Neue"/>
            </a:endParaRPr>
          </a:p>
        </p:txBody>
      </p:sp>
      <p:sp>
        <p:nvSpPr>
          <p:cNvPr id="112" name="Google Shape;112;p3"/>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13" name="Google Shape;113;p3"/>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14" name="Google Shape;114;p3"/>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15" name="Google Shape;115;p3"/>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16" name="Google Shape;116;p3"/>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117" name="Google Shape;117;p3"/>
          <p:cNvSpPr txBox="1"/>
          <p:nvPr/>
        </p:nvSpPr>
        <p:spPr>
          <a:xfrm>
            <a:off x="510778" y="926900"/>
            <a:ext cx="8324100" cy="683700"/>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 Introduction</a:t>
            </a:r>
            <a:endParaRPr b="1" i="0" sz="3000" u="none" cap="none" strike="noStrike">
              <a:solidFill>
                <a:srgbClr val="005893"/>
              </a:solidFill>
              <a:latin typeface="Playfair Display"/>
              <a:ea typeface="Playfair Display"/>
              <a:cs typeface="Playfair Display"/>
              <a:sym typeface="Playfair Display"/>
            </a:endParaRPr>
          </a:p>
        </p:txBody>
      </p:sp>
      <p:sp>
        <p:nvSpPr>
          <p:cNvPr id="118" name="Google Shape;118;p3"/>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pic>
        <p:nvPicPr>
          <p:cNvPr id="119" name="Google Shape;119;p3"/>
          <p:cNvPicPr preferRelativeResize="0"/>
          <p:nvPr/>
        </p:nvPicPr>
        <p:blipFill>
          <a:blip r:embed="rId4">
            <a:alphaModFix/>
          </a:blip>
          <a:stretch>
            <a:fillRect/>
          </a:stretch>
        </p:blipFill>
        <p:spPr>
          <a:xfrm>
            <a:off x="6539025" y="2794675"/>
            <a:ext cx="2190000" cy="18395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298975" y="1276170"/>
            <a:ext cx="8324100" cy="5055671"/>
          </a:xfrm>
          <a:prstGeom prst="rect">
            <a:avLst/>
          </a:prstGeom>
          <a:noFill/>
          <a:ln>
            <a:noFill/>
          </a:ln>
        </p:spPr>
        <p:txBody>
          <a:bodyPr anchorCtr="0" anchor="t" bIns="0" lIns="0" spcFirstLastPara="1" rIns="0" wrap="square" tIns="6100">
            <a:noAutofit/>
          </a:bodyPr>
          <a:lstStyle/>
          <a:p>
            <a:pPr indent="-381000" lvl="0" marL="457200" marR="0" rtl="0" algn="just">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Using OpenCV, computer vision, and deep learning to monitor social distancing public places and workspaces. </a:t>
            </a:r>
            <a:endParaRPr sz="2400">
              <a:solidFill>
                <a:schemeClr val="dk1"/>
              </a:solidFill>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The MobileNet Single Shot Multibox Detector (SSD) object following model and the OpenCV library for image processing are used in this study to detect social distance between people in areas of interest.</a:t>
            </a:r>
            <a:endParaRPr sz="24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400">
              <a:solidFill>
                <a:schemeClr val="dk1"/>
              </a:solidFill>
              <a:latin typeface="Helvetica Neue"/>
              <a:ea typeface="Helvetica Neue"/>
              <a:cs typeface="Helvetica Neue"/>
              <a:sym typeface="Helvetica Neue"/>
            </a:endParaRPr>
          </a:p>
        </p:txBody>
      </p:sp>
      <p:sp>
        <p:nvSpPr>
          <p:cNvPr id="125" name="Google Shape;125;p4"/>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6" name="Google Shape;126;p4"/>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7" name="Google Shape;127;p4"/>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8" name="Google Shape;128;p4"/>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9" name="Google Shape;129;p4"/>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130" name="Google Shape;130;p4"/>
          <p:cNvSpPr txBox="1"/>
          <p:nvPr/>
        </p:nvSpPr>
        <p:spPr>
          <a:xfrm>
            <a:off x="458499" y="722958"/>
            <a:ext cx="8324100" cy="553212"/>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Topic Relevance to Information Science</a:t>
            </a:r>
            <a:endParaRPr/>
          </a:p>
        </p:txBody>
      </p:sp>
      <p:sp>
        <p:nvSpPr>
          <p:cNvPr id="131" name="Google Shape;131;p4"/>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pic>
        <p:nvPicPr>
          <p:cNvPr id="132" name="Google Shape;132;p4"/>
          <p:cNvPicPr preferRelativeResize="0"/>
          <p:nvPr/>
        </p:nvPicPr>
        <p:blipFill>
          <a:blip r:embed="rId4">
            <a:alphaModFix/>
          </a:blip>
          <a:stretch>
            <a:fillRect/>
          </a:stretch>
        </p:blipFill>
        <p:spPr>
          <a:xfrm>
            <a:off x="2436800" y="3886050"/>
            <a:ext cx="4367501" cy="244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nvSpPr>
        <p:spPr>
          <a:xfrm>
            <a:off x="298975" y="1276170"/>
            <a:ext cx="8324100" cy="5055671"/>
          </a:xfrm>
          <a:prstGeom prst="rect">
            <a:avLst/>
          </a:prstGeom>
          <a:noFill/>
          <a:ln>
            <a:noFill/>
          </a:ln>
        </p:spPr>
        <p:txBody>
          <a:bodyPr anchorCtr="0" anchor="t" bIns="0" lIns="0" spcFirstLastPara="1" rIns="0" wrap="square" tIns="6100">
            <a:noAutofit/>
          </a:bodyPr>
          <a:lstStyle/>
          <a:p>
            <a:pPr indent="-368300" lvl="0" marL="457200" marR="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OpenCV</a:t>
            </a:r>
            <a:r>
              <a:rPr lang="en-IN" sz="2200">
                <a:solidFill>
                  <a:schemeClr val="dk1"/>
                </a:solidFill>
                <a:latin typeface="Times New Roman"/>
                <a:ea typeface="Times New Roman"/>
                <a:cs typeface="Times New Roman"/>
                <a:sym typeface="Times New Roman"/>
              </a:rPr>
              <a:t>: OpenCV is a library of programming functions mainly aimed at real-time computer vision.</a:t>
            </a:r>
            <a:endParaRPr sz="2200">
              <a:solidFill>
                <a:schemeClr val="dk1"/>
              </a:solidFill>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TensorFlow: TensorFlow is a free and open-source software library for machine learning. It can be used across a range of tasks but has a particular focus on training and inference of deep neural networks. </a:t>
            </a:r>
            <a:endParaRPr sz="2200">
              <a:solidFill>
                <a:schemeClr val="dk1"/>
              </a:solidFill>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SSD: Single Shot detector like YOLO takes only one shot to detect multiple objects present in an image using multibox. It is significantly faster in speed and high-accuracy object detection algorithm.</a:t>
            </a:r>
            <a:endParaRPr sz="2200">
              <a:solidFill>
                <a:schemeClr val="dk1"/>
              </a:solidFill>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Euclidean Distance: In mathematics, the Euclidean distance between two points in Euclidean space is the length of a line segment between the two points. </a:t>
            </a:r>
            <a:endParaRPr sz="22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400">
              <a:solidFill>
                <a:schemeClr val="dk1"/>
              </a:solidFill>
              <a:latin typeface="Helvetica Neue"/>
              <a:ea typeface="Helvetica Neue"/>
              <a:cs typeface="Helvetica Neue"/>
              <a:sym typeface="Helvetica Neue"/>
            </a:endParaRPr>
          </a:p>
        </p:txBody>
      </p:sp>
      <p:sp>
        <p:nvSpPr>
          <p:cNvPr id="138" name="Google Shape;138;p5"/>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9" name="Google Shape;139;p5"/>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0" name="Google Shape;140;p5"/>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1" name="Google Shape;141;p5"/>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2" name="Google Shape;142;p5"/>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143" name="Google Shape;143;p5"/>
          <p:cNvSpPr txBox="1"/>
          <p:nvPr/>
        </p:nvSpPr>
        <p:spPr>
          <a:xfrm>
            <a:off x="458499" y="722958"/>
            <a:ext cx="8324100" cy="553212"/>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Domain Knowledge</a:t>
            </a:r>
            <a:endParaRPr b="1" i="0" sz="3000" u="none" cap="none" strike="noStrike">
              <a:solidFill>
                <a:srgbClr val="005893"/>
              </a:solidFill>
              <a:latin typeface="Playfair Display"/>
              <a:ea typeface="Playfair Display"/>
              <a:cs typeface="Playfair Display"/>
              <a:sym typeface="Playfair Display"/>
            </a:endParaRPr>
          </a:p>
        </p:txBody>
      </p:sp>
      <p:sp>
        <p:nvSpPr>
          <p:cNvPr id="144" name="Google Shape;144;p5"/>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458499" y="722958"/>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0" name="Google Shape;150;p6"/>
          <p:cNvSpPr txBox="1"/>
          <p:nvPr/>
        </p:nvSpPr>
        <p:spPr>
          <a:xfrm>
            <a:off x="298975" y="141325"/>
            <a:ext cx="480000" cy="47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1" name="Google Shape;151;p6"/>
          <p:cNvSpPr/>
          <p:nvPr/>
        </p:nvSpPr>
        <p:spPr>
          <a:xfrm>
            <a:off x="1356726" y="432235"/>
            <a:ext cx="25996" cy="34615"/>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2" name="Google Shape;152;p6"/>
          <p:cNvSpPr/>
          <p:nvPr/>
        </p:nvSpPr>
        <p:spPr>
          <a:xfrm>
            <a:off x="1363946" y="439936"/>
            <a:ext cx="11557" cy="19288"/>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3" name="Google Shape;153;p6"/>
          <p:cNvSpPr txBox="1"/>
          <p:nvPr/>
        </p:nvSpPr>
        <p:spPr>
          <a:xfrm>
            <a:off x="828895" y="265700"/>
            <a:ext cx="927600" cy="298200"/>
          </a:xfrm>
          <a:prstGeom prst="rect">
            <a:avLst/>
          </a:prstGeom>
          <a:noFill/>
          <a:ln>
            <a:noFill/>
          </a:ln>
        </p:spPr>
        <p:txBody>
          <a:bodyPr anchorCtr="0" anchor="t" bIns="0" lIns="0" spcFirstLastPara="1" rIns="0" wrap="square" tIns="8650">
            <a:noAutofit/>
          </a:bodyPr>
          <a:lstStyle/>
          <a:p>
            <a:pPr indent="0" lvl="0" marL="12700" marR="0" rtl="0" algn="l">
              <a:lnSpc>
                <a:spcPct val="106250"/>
              </a:lnSpc>
              <a:spcBef>
                <a:spcPts val="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RV College of</a:t>
            </a:r>
            <a:endParaRPr b="0" i="0" sz="700" u="none" cap="none" strike="noStrike">
              <a:solidFill>
                <a:srgbClr val="000000"/>
              </a:solidFill>
              <a:latin typeface="Arial"/>
              <a:ea typeface="Arial"/>
              <a:cs typeface="Arial"/>
              <a:sym typeface="Arial"/>
            </a:endParaRPr>
          </a:p>
          <a:p>
            <a:pPr indent="0" lvl="0" marL="12700" marR="0" rtl="0" algn="l">
              <a:lnSpc>
                <a:spcPct val="106250"/>
              </a:lnSpc>
              <a:spcBef>
                <a:spcPts val="100"/>
              </a:spcBef>
              <a:spcAft>
                <a:spcPts val="0"/>
              </a:spcAft>
              <a:buClr>
                <a:srgbClr val="231F20"/>
              </a:buClr>
              <a:buSzPts val="800"/>
              <a:buFont typeface="Helvetica Neue"/>
              <a:buNone/>
            </a:pPr>
            <a:r>
              <a:rPr b="1" i="0" lang="en-IN" sz="800" u="none" cap="none" strike="noStrike">
                <a:solidFill>
                  <a:srgbClr val="231F20"/>
                </a:solidFill>
                <a:latin typeface="Helvetica Neue"/>
                <a:ea typeface="Helvetica Neue"/>
                <a:cs typeface="Helvetica Neue"/>
                <a:sym typeface="Helvetica Neue"/>
              </a:rPr>
              <a:t>Engineering </a:t>
            </a:r>
            <a:endParaRPr b="0" i="0" sz="700" u="none" cap="none" strike="noStrike">
              <a:solidFill>
                <a:srgbClr val="000000"/>
              </a:solidFill>
              <a:latin typeface="Arial"/>
              <a:ea typeface="Arial"/>
              <a:cs typeface="Arial"/>
              <a:sym typeface="Arial"/>
            </a:endParaRPr>
          </a:p>
        </p:txBody>
      </p:sp>
      <p:sp>
        <p:nvSpPr>
          <p:cNvPr id="154" name="Google Shape;154;p6"/>
          <p:cNvSpPr txBox="1"/>
          <p:nvPr/>
        </p:nvSpPr>
        <p:spPr>
          <a:xfrm>
            <a:off x="458499" y="722958"/>
            <a:ext cx="8324100" cy="553200"/>
          </a:xfrm>
          <a:prstGeom prst="rect">
            <a:avLst/>
          </a:prstGeom>
          <a:noFill/>
          <a:ln>
            <a:noFill/>
          </a:ln>
        </p:spPr>
        <p:txBody>
          <a:bodyPr anchorCtr="0" anchor="t" bIns="0" lIns="0" spcFirstLastPara="1" rIns="0" wrap="square" tIns="6100">
            <a:noAutofit/>
          </a:bodyPr>
          <a:lstStyle/>
          <a:p>
            <a:pPr indent="0" lvl="0" marL="12700" marR="0" rtl="0" algn="l">
              <a:lnSpc>
                <a:spcPct val="100000"/>
              </a:lnSpc>
              <a:spcBef>
                <a:spcPts val="0"/>
              </a:spcBef>
              <a:spcAft>
                <a:spcPts val="0"/>
              </a:spcAft>
              <a:buNone/>
            </a:pPr>
            <a:r>
              <a:rPr b="1" i="0" lang="en-IN" sz="3000" u="none" cap="none" strike="noStrike">
                <a:solidFill>
                  <a:srgbClr val="005893"/>
                </a:solidFill>
                <a:latin typeface="Playfair Display"/>
                <a:ea typeface="Playfair Display"/>
                <a:cs typeface="Playfair Display"/>
                <a:sym typeface="Playfair Display"/>
              </a:rPr>
              <a:t> Literature Survey</a:t>
            </a:r>
            <a:endParaRPr b="0" i="0" sz="1800" u="none" cap="none" strike="noStrike">
              <a:solidFill>
                <a:srgbClr val="005893"/>
              </a:solidFill>
              <a:latin typeface="Playfair Display"/>
              <a:ea typeface="Playfair Display"/>
              <a:cs typeface="Playfair Display"/>
              <a:sym typeface="Playfair Display"/>
            </a:endParaRPr>
          </a:p>
        </p:txBody>
      </p:sp>
      <p:sp>
        <p:nvSpPr>
          <p:cNvPr id="155" name="Google Shape;155;p6"/>
          <p:cNvSpPr txBox="1"/>
          <p:nvPr>
            <p:ph type="title"/>
          </p:nvPr>
        </p:nvSpPr>
        <p:spPr>
          <a:xfrm>
            <a:off x="6689825" y="247400"/>
            <a:ext cx="2190000" cy="280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500"/>
              <a:buFont typeface="Playfair Display"/>
              <a:buNone/>
            </a:pPr>
            <a:r>
              <a:rPr b="0" i="1" lang="en-IN" sz="1500" u="none">
                <a:solidFill>
                  <a:srgbClr val="422C75"/>
                </a:solidFill>
                <a:latin typeface="Playfair Display"/>
                <a:ea typeface="Playfair Display"/>
                <a:cs typeface="Playfair Display"/>
                <a:sym typeface="Playfair Display"/>
              </a:rPr>
              <a:t>Go, change the world</a:t>
            </a:r>
            <a:endParaRPr/>
          </a:p>
        </p:txBody>
      </p:sp>
      <p:graphicFrame>
        <p:nvGraphicFramePr>
          <p:cNvPr id="156" name="Google Shape;156;p6"/>
          <p:cNvGraphicFramePr/>
          <p:nvPr/>
        </p:nvGraphicFramePr>
        <p:xfrm>
          <a:off x="152400" y="1435200"/>
          <a:ext cx="3000000" cy="3000000"/>
        </p:xfrm>
        <a:graphic>
          <a:graphicData uri="http://schemas.openxmlformats.org/drawingml/2006/table">
            <a:tbl>
              <a:tblPr>
                <a:noFill/>
                <a:tableStyleId>{35E7877D-8710-458D-BA31-30DACA83D582}</a:tableStyleId>
              </a:tblPr>
              <a:tblGrid>
                <a:gridCol w="459725"/>
                <a:gridCol w="1526250"/>
                <a:gridCol w="1590625"/>
                <a:gridCol w="1645775"/>
                <a:gridCol w="1829675"/>
                <a:gridCol w="1783700"/>
              </a:tblGrid>
              <a:tr h="210575">
                <a:tc gridSpan="6">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Literature survey related to social distancing</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0:0"/>
                      </a:ext>
                    </a:extLst>
                  </a:tcPr>
                </a:tc>
                <a:tc hMerge="1"/>
                <a:tc hMerge="1"/>
                <a:tc hMerge="1"/>
                <a:tc hMerge="1"/>
                <a:tc hMerge="1"/>
              </a:tr>
              <a:tr h="393100">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Sl. no.</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0"/>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1"/>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Authors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2"/>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Work</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3"/>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Shortcomes</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4"/>
                      </a:ext>
                    </a:extLst>
                  </a:tcPr>
                </a:tc>
                <a:tc>
                  <a:txBody>
                    <a:bodyPr/>
                    <a:lstStyle/>
                    <a:p>
                      <a:pPr indent="0" lvl="0" marL="0" rtl="0" algn="l">
                        <a:lnSpc>
                          <a:spcPct val="115000"/>
                        </a:lnSpc>
                        <a:spcBef>
                          <a:spcPts val="0"/>
                        </a:spcBef>
                        <a:spcAft>
                          <a:spcPts val="0"/>
                        </a:spcAft>
                        <a:buNone/>
                      </a:pPr>
                      <a:r>
                        <a:rPr b="1" lang="en-I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1:5"/>
                      </a:ext>
                    </a:extLst>
                  </a:tcPr>
                </a:tc>
              </a:tr>
              <a:tr h="172680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Enabling and Emerging Technologies for Social Distancing: A Comprehensive Survey and Open Problems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Nguyen C.T., Saputra Y.M., Van Huynh N., Nguyen N.-T., Khoa T.V., Tuan B.M.</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 survey of emerging technologies such as Wi-Fi, Bluetooth, smartphones, and GPS, as well as positioning (localization), computer vision, and deep learning, which can all play a role in a variety of realistic social distancing scenarios.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Not cost effective. It was a survey, not a research in particular field. Required a lot of computation power.</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Nguyen C.T., Saputra Y.M., Van Huynh N., Nguyen N.-T., Khoa T.V., Tuan B.M. 2020. Enabling and emerging technologies for social distancing: a comprehensive survey and open problems.arXiv:2005.02816</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2:5"/>
                      </a:ext>
                    </a:extLst>
                  </a:tcPr>
                </a:tc>
              </a:tr>
              <a:tr h="126352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 use of drones during mass events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Robakowska M., Tyranska-Fobke A., Nowak J., Slezak D., Zuratynski P., Robakowski P.</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Drones and surveillance cameras are used by some researchers to detect crowds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Detection of crowds was not sufficient for detecting social distancing violation</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Robakowska M., Tyranska-Fobke A., Nowak J., Slezak D., Zuratynski P., Robakowski P., "The use of drones during mass events", Disaster and Emergency Medicine Journal. 2017;2:129–134.</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6:3:5"/>
                      </a:ext>
                    </a:extLs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gd3d37d758b_0_9"/>
          <p:cNvGraphicFramePr/>
          <p:nvPr/>
        </p:nvGraphicFramePr>
        <p:xfrm>
          <a:off x="152400" y="409450"/>
          <a:ext cx="3000000" cy="3000000"/>
        </p:xfrm>
        <a:graphic>
          <a:graphicData uri="http://schemas.openxmlformats.org/drawingml/2006/table">
            <a:tbl>
              <a:tblPr>
                <a:noFill/>
                <a:tableStyleId>{35E7877D-8710-458D-BA31-30DACA83D582}</a:tableStyleId>
              </a:tblPr>
              <a:tblGrid>
                <a:gridCol w="463525"/>
                <a:gridCol w="1538900"/>
                <a:gridCol w="1603800"/>
                <a:gridCol w="1659425"/>
                <a:gridCol w="1844825"/>
                <a:gridCol w="1798475"/>
              </a:tblGrid>
              <a:tr h="155820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Internet of Medical Things for Smart Healthcare</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Chinmay Chakraborty, Amit Banerjee, Lalit Garg, Joel J. P. C. Rodrigues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It is a book that contains various iot based technologies used to tackle various covid related health issues</a:t>
                      </a:r>
                      <a:endParaRPr sz="1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Chakraborty C., Banerjee A., Garg L., Coelho Rodrigues J.J.P. Series Studies in Big Data. 2021;80:98–136. doi: 10.1007/978-981-15-8097-0.</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0:5"/>
                      </a:ext>
                    </a:extLst>
                  </a:tcPr>
                </a:tc>
              </a:tr>
              <a:tr h="199212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 effect of control strategies to reduce social mixing on outcomes of the COVID-19 epidemic in Wuhan, China: a modelling study</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Prem K., Liu Y., Russell T.W., Kucharski A.J., Eggo R.M., Davies N. The Lancet Public Health. 2020</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studied the social distancing impacts on the spread of the COVID-19 outbreak. The studies concluded that the early and immediate practice of social distancing could gradually reduce the peak of the virus attack.</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It is an economically unpleasant step. It was a study, no technological advancements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Prem K., Liu Y., Russell T.W., Kucharski A.J., Eggo R.M., Davies N., "The effect of control strategies to reduce social mixing on outcomes of the COVID-19 epidemic in Wuhan, China: a modelling study", The Lancet Public Health. 2020</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1:5"/>
                      </a:ext>
                    </a:extLst>
                  </a:tcPr>
                </a:tc>
              </a:tr>
              <a:tr h="242605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Monitoring COVID-19 social distancing with person detection and tracking via fine-tuned YOLO v3 and Deepsort techniques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Punn N.S., Sonbhadra S.K., Agarwal 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proposed a method that uses the YOLOv3 model to detect humans and the Deepsort approach to monitoring them using bounding boxes and assigned IDs. They used a frontal view data collection from an open image data set (OID) repository.</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Complicated approach that needs high computational power and requires high end devices for deployment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Punn N.S., Sonbhadra S.K., Agarwal S. 2020. Monitoring COVID-19 social distancing with person detection and tracking via fine-tuned YOLO v3 and Deepsort techniques.arXiv:2005.01385</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2:2:5"/>
                      </a:ext>
                    </a:extLs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gd3d37d758b_0_21"/>
          <p:cNvGraphicFramePr/>
          <p:nvPr/>
        </p:nvGraphicFramePr>
        <p:xfrm>
          <a:off x="152400" y="167400"/>
          <a:ext cx="3000000" cy="3000000"/>
        </p:xfrm>
        <a:graphic>
          <a:graphicData uri="http://schemas.openxmlformats.org/drawingml/2006/table">
            <a:tbl>
              <a:tblPr>
                <a:noFill/>
                <a:tableStyleId>{35E7877D-8710-458D-BA31-30DACA83D582}</a:tableStyleId>
              </a:tblPr>
              <a:tblGrid>
                <a:gridCol w="459875"/>
                <a:gridCol w="1526750"/>
                <a:gridCol w="1591150"/>
                <a:gridCol w="1646325"/>
                <a:gridCol w="1830275"/>
                <a:gridCol w="1784275"/>
              </a:tblGrid>
              <a:tr h="421912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Applying deep learning algorithm to maintain social distance in public place through drone technology</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Ramadass L., Arunachalam S., Sagayasree Z.</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created a social distance tracking model focused on an autonomous drone. They used the custom data set to train the YOLOv3 model. The data collection consists of frontal and side views of a small number of individuals. The study is also being expanded to include facial mask tracking. The YOLOv3 algorithm and the drone camera help distinguish social distance and observe people wearing masks in public from the side or front.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Complicated approach that needs high computational power, storage and requires high end devices for deployment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Ramadass L., Arunachalam S., Sagayasree Z., "Applying deep learning algorithm to maintain social distance in public place through drone technology ", International Journal of Pervasive Computing and Communications. 2020</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0:5"/>
                      </a:ext>
                    </a:extLst>
                  </a:tcPr>
                </a:tc>
              </a:tr>
              <a:tr h="2128575">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Monitoring physical distancing for crowd management: Real-time trajectory and group analysis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Pouw C.A., Toschi F., van Schadewijk F., Corbetta A</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suggested an efficient graph-based monitoring framework for physical distancing and crowd management.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Not much effective with less accuracy rate</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Pouw CAS, Toschi F, van Schadewijk F, Corbetta A (2020) Monitoring physical distancing for crowd management: Real-time trajectory and group analysis. PLoS ONE 15(10): e0240963. https://doi.org/10.1371/journal.pone.0240963</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8:1:5"/>
                      </a:ext>
                    </a:extLs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gd3d37d758b_0_15"/>
          <p:cNvGraphicFramePr/>
          <p:nvPr/>
        </p:nvGraphicFramePr>
        <p:xfrm>
          <a:off x="152400" y="1346150"/>
          <a:ext cx="3000000" cy="3000000"/>
        </p:xfrm>
        <a:graphic>
          <a:graphicData uri="http://schemas.openxmlformats.org/drawingml/2006/table">
            <a:tbl>
              <a:tblPr>
                <a:noFill/>
                <a:tableStyleId>{35E7877D-8710-458D-BA31-30DACA83D582}</a:tableStyleId>
              </a:tblPr>
              <a:tblGrid>
                <a:gridCol w="460150"/>
                <a:gridCol w="1527700"/>
                <a:gridCol w="1592125"/>
                <a:gridCol w="1647325"/>
                <a:gridCol w="1831400"/>
                <a:gridCol w="1785375"/>
              </a:tblGrid>
              <a:tr h="2037850">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0"/>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COVID-robot: Monitoring social distancing constraints in crowded scenarios</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1"/>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Sathyamoorthy A.J., Patel U., Savle Y.A., Paul M., Manocha D.</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2"/>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They performed human detection in a crowded situation. The model is intended for people who do not adhere to a social distance limit of 6 feet between them. They used a handheld robot with an RGB-D camera and a 2-D lidar to navigate through crowds without colliding.</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3"/>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Required high computational power</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4"/>
                      </a:ext>
                    </a:extLst>
                  </a:tcPr>
                </a:tc>
                <a:tc>
                  <a:txBody>
                    <a:bodyPr/>
                    <a:lstStyle/>
                    <a:p>
                      <a:pPr indent="0" lvl="0" marL="0" rtl="0" algn="l">
                        <a:lnSpc>
                          <a:spcPct val="115000"/>
                        </a:lnSpc>
                        <a:spcBef>
                          <a:spcPts val="0"/>
                        </a:spcBef>
                        <a:spcAft>
                          <a:spcPts val="0"/>
                        </a:spcAft>
                        <a:buNone/>
                      </a:pPr>
                      <a:r>
                        <a:rPr lang="en-IN" sz="1200">
                          <a:latin typeface="Times New Roman"/>
                          <a:ea typeface="Times New Roman"/>
                          <a:cs typeface="Times New Roman"/>
                          <a:sym typeface="Times New Roman"/>
                        </a:rPr>
                        <a:t>Sathyamoorthy A.J., Patel U., Savle Y.A., Paul M., Manocha D. 2020. COVID-robot: Monitoring social distancing constraints in crowded scenarios.arXiv:2008.06585</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74:0:5"/>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Padmashree Prasad</dc:creator>
</cp:coreProperties>
</file>