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788" r:id="rId2"/>
    <p:sldId id="374" r:id="rId3"/>
    <p:sldId id="712" r:id="rId4"/>
    <p:sldId id="45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D760"/>
    <a:srgbClr val="61E992"/>
    <a:srgbClr val="89EFAD"/>
    <a:srgbClr val="CFF9DE"/>
    <a:srgbClr val="A5A5A5"/>
    <a:srgbClr val="06A254"/>
    <a:srgbClr val="80B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345C8-E845-4577-B0D5-17E7C6889CF0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D0604-D663-4F5F-966A-9930888B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1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00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9E7E8-36E4-467C-8300-85BCF6933F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37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9B68C-5915-4D23-A2C6-5B96549FD7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3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7D15-45B0-4D0E-99E3-A077DE9CA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DC63F-B5E4-42A2-BFE9-86E467F27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DAB36-4004-42A8-9215-DFBB6753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3DF-5CED-439C-91C1-CD18ACBD68F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46A45-8E42-4963-8D8B-4D20E7FE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7F90B-16BB-422E-87EB-C11158C5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0DF5-D731-4882-8F9B-507B07C0E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4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3A77-A86B-47BF-85FB-2335B7FF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B5FF6-CDBF-450A-B809-A246C259D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2A464-FF29-4636-ABEA-AA4028CE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3DF-5CED-439C-91C1-CD18ACBD68F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780AD-988A-43B3-8E6F-4F8A375B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CE109-16D8-477E-BD46-D4FF6E34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0DF5-D731-4882-8F9B-507B07C0E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5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CDC58-9164-4F2F-AE14-6DD5EDFCE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7EFDF-9804-424A-B6AE-6B91A487B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A5966-E4FC-4663-9237-B9A78F0B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3DF-5CED-439C-91C1-CD18ACBD68F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36B6-1CB4-47B8-A681-C2BD0126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16958-A1A7-40C6-9794-660B5DA3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0DF5-D731-4882-8F9B-507B07C0E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50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head &amp;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4944"/>
            <a:ext cx="10363200" cy="594360"/>
          </a:xfrm>
        </p:spPr>
        <p:txBody>
          <a:bodyPr vert="horz" lIns="0" tIns="45720" rIns="0" bIns="0" rtlCol="0" anchor="b" anchorCtr="0">
            <a:noAutofit/>
          </a:bodyPr>
          <a:lstStyle>
            <a:lvl1pPr>
              <a:defRPr lang="en-US" sz="3600" spc="-75" dirty="0">
                <a:latin typeface="+mj-lt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4721" y="1353312"/>
            <a:ext cx="10362880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971" y="466344"/>
            <a:ext cx="3355848" cy="2032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ea typeface="Nexa Black" charset="0"/>
                <a:cs typeface="Nexa Black" charset="0"/>
              </a:defRPr>
            </a:lvl1pPr>
          </a:lstStyle>
          <a:p>
            <a:pPr marL="228600" lvl="0" indent="-228600"/>
            <a:r>
              <a:rPr lang="en-US"/>
              <a:t>BREADCRUMBS</a:t>
            </a:r>
          </a:p>
        </p:txBody>
      </p:sp>
    </p:spTree>
    <p:extLst>
      <p:ext uri="{BB962C8B-B14F-4D97-AF65-F5344CB8AC3E}">
        <p14:creationId xmlns:p14="http://schemas.microsoft.com/office/powerpoint/2010/main" val="346151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43D79AC9-1E87-42AE-9FDF-AFDA9D38FB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51578" y="806196"/>
            <a:ext cx="6651205" cy="540410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4E2217-FB9D-46E1-B253-D5F898054EF8}"/>
              </a:ext>
            </a:extLst>
          </p:cNvPr>
          <p:cNvGrpSpPr/>
          <p:nvPr userDrawn="1"/>
        </p:nvGrpSpPr>
        <p:grpSpPr>
          <a:xfrm>
            <a:off x="501652" y="417441"/>
            <a:ext cx="2213044" cy="341834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EC45719C-B1A7-471E-9F72-D1409C79C1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47EFBD3-1301-4717-9B60-0911F57B9F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6423EF1B-5B23-447A-BE1C-6A2F97BEA9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4D96CD44-34B8-4487-BB4C-38D92CF8CF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9">
              <a:extLst>
                <a:ext uri="{FF2B5EF4-FFF2-40B4-BE49-F238E27FC236}">
                  <a16:creationId xmlns:a16="http://schemas.microsoft.com/office/drawing/2014/main" id="{96D8AB73-6C16-4CB5-95BC-48FC9AE28D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10">
              <a:extLst>
                <a:ext uri="{FF2B5EF4-FFF2-40B4-BE49-F238E27FC236}">
                  <a16:creationId xmlns:a16="http://schemas.microsoft.com/office/drawing/2014/main" id="{E81D8B54-0F9A-4DFC-9888-8B34B8B83B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61E67166-B29A-4063-9649-BD7418830B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0587DAE-F3CA-46C5-BC45-F6E8E4C68F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7C0292F9-C1FB-43E4-AC59-C2C7BB871D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FB309C48-B6FC-44A3-B51D-9FE2519F0A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4DB3D577-664B-48E5-9447-98DDD056A8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70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9C44755-8380-491B-86CB-6C64C69068A1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10"/>
            <a:ext cx="4446270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47648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2" y="317503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7146974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5A96709-DC00-4570-B140-895E15716A4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5583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5A96709-DC00-4570-B140-895E15716A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8538" y="651600"/>
            <a:ext cx="112014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8F5CB4A9-3C7F-4829-BD7E-C42F0517765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97681" y="304800"/>
            <a:ext cx="11201401" cy="3429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27549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50AB-819C-4B24-BF65-F766303E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39853-C365-4D33-8B88-890F854BA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E0F2-73DB-464C-B94E-4FC6B683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3DF-5CED-439C-91C1-CD18ACBD68F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A8E6B-6879-4EC5-80DF-F7E57C2D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CFAF9-81DC-41DA-85A6-33C11F5A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0DF5-D731-4882-8F9B-507B07C0E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3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D85B-F7D0-4113-B571-70408B75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E0647-49F4-473A-9B16-46811DE1D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D5048-ACBF-4024-8FD3-436F0969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3DF-5CED-439C-91C1-CD18ACBD68F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3743-5552-4CDB-A6B7-36EC556A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98B3D-DE14-4816-8505-203C60BD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0DF5-D731-4882-8F9B-507B07C0E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3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A884-4015-4940-99E2-975F471A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53D2-F63F-4B79-B3BA-F3C154FB3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A3433-BE10-459C-9221-A908DBECA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88EE6-D82A-4293-A93F-ACE657C0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3DF-5CED-439C-91C1-CD18ACBD68F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332AD-8BE4-4A3B-A3CF-D0CA944B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93323-59B7-436E-96BF-2B717B65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0DF5-D731-4882-8F9B-507B07C0E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6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447F-035F-4E3E-AE57-6E61411E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ADB61-8C78-401E-B146-8CA15C3B7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14A1F-A461-4CD4-9210-E26240B2F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A6C71-6D3E-44EF-B079-76A2D0B2F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18267-C6B8-45E8-BA3E-54A6693C4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3BCB2-1F6D-4F15-AB78-C53DA9EF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3DF-5CED-439C-91C1-CD18ACBD68F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65CEC-22E3-42E3-9ED4-AD663159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E854E-7820-4842-9A26-11973CCC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0DF5-D731-4882-8F9B-507B07C0E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9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B3FE-C74B-46DA-AAF9-C81B555D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66717-1B67-49CB-86BA-8CD35446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3DF-5CED-439C-91C1-CD18ACBD68F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B8F60-33E5-40B7-A47D-9747142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25DCF-013F-4D42-B5A0-CC90439B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0DF5-D731-4882-8F9B-507B07C0E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EEBA1-430C-49B3-ADF2-96ED8804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3DF-5CED-439C-91C1-CD18ACBD68F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20A66-BB2A-4F54-B633-E279704C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CFF30-DAA4-4637-8E98-F5CE35D1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0DF5-D731-4882-8F9B-507B07C0E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2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52B2-CBB2-44A3-B2D8-99383AF5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BE57-CD7A-42EA-B337-11FAF1DD6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A58E2-D5FA-4095-BDC6-C8365597F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B3FD4-A311-4186-8723-F19A7919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3DF-5CED-439C-91C1-CD18ACBD68F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AA912-4F4E-4F1A-8C6D-8771D387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7921B-48BE-4E86-88DA-32E1B17E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0DF5-D731-4882-8F9B-507B07C0E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6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3499-63DD-45F5-91F3-597F1816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F3E68-51B9-4B11-BACB-A2C4D5FF0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2651D-EA76-4785-8061-82F13B1FF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C47EE-01F7-4D2B-9F08-83C9236E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3DF-5CED-439C-91C1-CD18ACBD68F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BF4BF-578E-4AA7-823D-CB49BA08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2CEC8-7F3F-4F65-B848-3C943801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0DF5-D731-4882-8F9B-507B07C0E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4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F50A34-D87D-4D3C-8908-E1206FA0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C90B5-E93C-4862-8D66-320AB2D8C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A4D22-5B40-445B-9339-AA463963E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5E3DF-5CED-439C-91C1-CD18ACBD68F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F972C-7CC1-434F-A1EE-B336EB685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700C6-670F-4BDA-933B-AF351F301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30DF5-D731-4882-8F9B-507B07C0E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8">
            <a:extLst>
              <a:ext uri="{FF2B5EF4-FFF2-40B4-BE49-F238E27FC236}">
                <a16:creationId xmlns:a16="http://schemas.microsoft.com/office/drawing/2014/main" id="{1132DB23-DC12-42A8-B06D-18F67F595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1" r="20891"/>
          <a:stretch/>
        </p:blipFill>
        <p:spPr>
          <a:xfrm>
            <a:off x="3536108" y="775808"/>
            <a:ext cx="5620865" cy="545989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4C65F6-8EEC-4BDC-A0C8-8DB31CC27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all" dirty="0"/>
              <a:t>Hope Miller</a:t>
            </a:r>
          </a:p>
        </p:txBody>
      </p:sp>
      <p:sp>
        <p:nvSpPr>
          <p:cNvPr id="38" name="Title 2">
            <a:extLst>
              <a:ext uri="{FF2B5EF4-FFF2-40B4-BE49-F238E27FC236}">
                <a16:creationId xmlns:a16="http://schemas.microsoft.com/office/drawing/2014/main" id="{46853F14-A99A-414D-A743-F0C4F220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651" y="5186209"/>
            <a:ext cx="3923108" cy="895983"/>
          </a:xfrm>
        </p:spPr>
        <p:txBody>
          <a:bodyPr/>
          <a:lstStyle/>
          <a:p>
            <a:r>
              <a:rPr lang="en-US" b="1" dirty="0">
                <a:solidFill>
                  <a:srgbClr val="1ED760"/>
                </a:solidFill>
              </a:rPr>
              <a:t>Analyzing Spotify Reviews with NLP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AF5A2F8-F8A3-445C-8FB1-02997B791B3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70288" y="5505025"/>
            <a:ext cx="1271884" cy="127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9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B8EF-6C62-445B-8017-FE6D3898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48" y="642705"/>
            <a:ext cx="10363200" cy="594360"/>
          </a:xfrm>
        </p:spPr>
        <p:txBody>
          <a:bodyPr anchor="b"/>
          <a:lstStyle/>
          <a:p>
            <a:pPr marL="12700">
              <a:spcBef>
                <a:spcPts val="100"/>
              </a:spcBef>
            </a:pPr>
            <a:r>
              <a:rPr lang="en-US" sz="2400" spc="-5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Purpose</a:t>
            </a:r>
            <a:endParaRPr lang="en-US" sz="2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075D41-56B7-4D71-AE73-F92D48FD22C0}"/>
              </a:ext>
            </a:extLst>
          </p:cNvPr>
          <p:cNvSpPr/>
          <p:nvPr/>
        </p:nvSpPr>
        <p:spPr>
          <a:xfrm>
            <a:off x="914400" y="2731801"/>
            <a:ext cx="227063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8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Background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3DD34C-446A-4992-8CDF-A7596BC5962A}"/>
              </a:ext>
            </a:extLst>
          </p:cNvPr>
          <p:cNvSpPr/>
          <p:nvPr/>
        </p:nvSpPr>
        <p:spPr>
          <a:xfrm>
            <a:off x="4609978" y="2731802"/>
            <a:ext cx="2629021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8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Goal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53DDA9-54F0-4267-A4D3-15EFD22BA2ED}"/>
              </a:ext>
            </a:extLst>
          </p:cNvPr>
          <p:cNvSpPr/>
          <p:nvPr/>
        </p:nvSpPr>
        <p:spPr>
          <a:xfrm>
            <a:off x="8336945" y="2731802"/>
            <a:ext cx="2077055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8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Approach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0CA646C-AA7C-4E22-8176-E9042A98D376}"/>
              </a:ext>
            </a:extLst>
          </p:cNvPr>
          <p:cNvCxnSpPr/>
          <p:nvPr/>
        </p:nvCxnSpPr>
        <p:spPr>
          <a:xfrm>
            <a:off x="914400" y="3488521"/>
            <a:ext cx="3415029" cy="0"/>
          </a:xfrm>
          <a:prstGeom prst="line">
            <a:avLst/>
          </a:prstGeom>
          <a:ln w="38100"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F3119B-5708-43DF-9051-A7E2EC8A22EE}"/>
              </a:ext>
            </a:extLst>
          </p:cNvPr>
          <p:cNvCxnSpPr/>
          <p:nvPr/>
        </p:nvCxnSpPr>
        <p:spPr>
          <a:xfrm>
            <a:off x="4609978" y="3488521"/>
            <a:ext cx="3415029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8B8F75C-DDC4-47A4-9B1B-3EE3B5E1D6CF}"/>
              </a:ext>
            </a:extLst>
          </p:cNvPr>
          <p:cNvSpPr/>
          <p:nvPr/>
        </p:nvSpPr>
        <p:spPr>
          <a:xfrm>
            <a:off x="927849" y="1869270"/>
            <a:ext cx="570212" cy="570212"/>
          </a:xfrm>
          <a:prstGeom prst="ellipse">
            <a:avLst/>
          </a:prstGeom>
          <a:noFill/>
          <a:ln w="34925">
            <a:solidFill>
              <a:srgbClr val="1ED7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u="none" strike="noStrike" kern="1200" cap="none" spc="0" normalizeH="0" baseline="0" noProof="0">
                <a:ln>
                  <a:noFill/>
                </a:ln>
                <a:solidFill>
                  <a:srgbClr val="1ED760"/>
                </a:solidFill>
                <a:effectLst/>
                <a:uLnTx/>
                <a:uFillTx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7B57D5-794A-48B4-B44C-EED7C2F3E676}"/>
              </a:ext>
            </a:extLst>
          </p:cNvPr>
          <p:cNvSpPr/>
          <p:nvPr/>
        </p:nvSpPr>
        <p:spPr>
          <a:xfrm>
            <a:off x="4623427" y="1869270"/>
            <a:ext cx="570212" cy="570212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F8A8D1-BF6C-488D-AD28-EF855B8A9597}"/>
              </a:ext>
            </a:extLst>
          </p:cNvPr>
          <p:cNvSpPr/>
          <p:nvPr/>
        </p:nvSpPr>
        <p:spPr>
          <a:xfrm>
            <a:off x="8350394" y="1869270"/>
            <a:ext cx="570212" cy="570212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59DBDF-962B-48D0-8AAA-AC8FE4EFEC46}"/>
              </a:ext>
            </a:extLst>
          </p:cNvPr>
          <p:cNvSpPr/>
          <p:nvPr/>
        </p:nvSpPr>
        <p:spPr>
          <a:xfrm>
            <a:off x="914400" y="3642051"/>
            <a:ext cx="3415029" cy="664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 charset="0"/>
                <a:cs typeface="Open Sans" charset="0"/>
              </a:rPr>
              <a:t>- As of today, Spotify has over 27.2 million reviews on the Google Play app store and  25 million on the Apple App Store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7D4AE4-AA18-4D80-A78F-C39C3A4F607B}"/>
              </a:ext>
            </a:extLst>
          </p:cNvPr>
          <p:cNvSpPr/>
          <p:nvPr/>
        </p:nvSpPr>
        <p:spPr>
          <a:xfrm>
            <a:off x="4609978" y="3642051"/>
            <a:ext cx="3415028" cy="664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Tx/>
              <a:buNone/>
              <a:tabLst/>
              <a:defRPr/>
            </a:pPr>
            <a:r>
              <a:rPr lang="en-US" sz="1400" spc="-30" dirty="0">
                <a:solidFill>
                  <a:srgbClr val="000000"/>
                </a:solidFill>
                <a:latin typeface="Open Sans"/>
                <a:ea typeface="Open Sans" charset="0"/>
                <a:cs typeface="Open Sans" charset="0"/>
              </a:rPr>
              <a:t>- Develop a way to quickly analyze customer satisfaction and get customer insight related to  the app.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Tx/>
              <a:buNone/>
              <a:tabLst/>
              <a:defRPr/>
            </a:pPr>
            <a:r>
              <a:rPr lang="en-US" sz="1400" spc="-30" dirty="0">
                <a:solidFill>
                  <a:srgbClr val="000000"/>
                </a:solidFill>
                <a:latin typeface="Open Sans"/>
                <a:ea typeface="Open Sans" charset="0"/>
                <a:cs typeface="Open Sans" charset="0"/>
              </a:rPr>
              <a:t>- Bigs and applications errors may also be uncovered through reviews. </a:t>
            </a:r>
            <a:endParaRPr kumimoji="0" lang="en-US" sz="1400" b="0" i="0" u="none" strike="noStrike" kern="1200" cap="none" spc="-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Open Sans" charset="0"/>
              <a:cs typeface="Open Sans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E9173A-25C7-441F-8240-4F556D4EF40B}"/>
              </a:ext>
            </a:extLst>
          </p:cNvPr>
          <p:cNvSpPr/>
          <p:nvPr/>
        </p:nvSpPr>
        <p:spPr>
          <a:xfrm>
            <a:off x="8336945" y="3642051"/>
            <a:ext cx="3415029" cy="664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Tx/>
              <a:buNone/>
              <a:tabLst/>
              <a:defRPr/>
            </a:pPr>
            <a:r>
              <a:rPr lang="en-US" sz="1400" spc="-30" dirty="0">
                <a:solidFill>
                  <a:srgbClr val="000000"/>
                </a:solidFill>
                <a:latin typeface="Open Sans"/>
                <a:ea typeface="Open Sans" charset="0"/>
                <a:cs typeface="Open Sans" charset="0"/>
              </a:rPr>
              <a:t>- Over 61,000 reviews were scraped off the Google Play app store </a:t>
            </a: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Tx/>
              <a:buNone/>
              <a:tabLst/>
              <a:defRPr/>
            </a:pPr>
            <a:r>
              <a:rPr lang="en-US" sz="1400" spc="-30" dirty="0">
                <a:solidFill>
                  <a:srgbClr val="000000"/>
                </a:solidFill>
                <a:latin typeface="Open Sans"/>
                <a:ea typeface="Open Sans" charset="0"/>
                <a:cs typeface="Open Sans" charset="0"/>
              </a:rPr>
              <a:t>- Looking at what the customers say in their ratings gives un-bias insight into how Spotify is doing, in terms of customer satisfaction. </a:t>
            </a:r>
            <a:endParaRPr kumimoji="0" lang="en-US" sz="1400" b="0" i="0" u="none" strike="noStrike" kern="1200" cap="none" spc="-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Open Sans" charset="0"/>
              <a:cs typeface="Open Sans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28D02E-5568-4A58-8FA9-15343E87D26F}"/>
              </a:ext>
            </a:extLst>
          </p:cNvPr>
          <p:cNvCxnSpPr/>
          <p:nvPr/>
        </p:nvCxnSpPr>
        <p:spPr>
          <a:xfrm>
            <a:off x="8336945" y="3488521"/>
            <a:ext cx="34150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0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CAE7CDB1-B8BE-4AD8-96D4-E75564F66588}"/>
              </a:ext>
            </a:extLst>
          </p:cNvPr>
          <p:cNvGrpSpPr/>
          <p:nvPr/>
        </p:nvGrpSpPr>
        <p:grpSpPr>
          <a:xfrm>
            <a:off x="1761944" y="1499191"/>
            <a:ext cx="9144626" cy="4569647"/>
            <a:chOff x="2634801" y="1840230"/>
            <a:chExt cx="6923777" cy="3270085"/>
          </a:xfrm>
        </p:grpSpPr>
        <p:sp>
          <p:nvSpPr>
            <p:cNvPr id="73" name="Rectangle 13">
              <a:extLst>
                <a:ext uri="{FF2B5EF4-FFF2-40B4-BE49-F238E27FC236}">
                  <a16:creationId xmlns:a16="http://schemas.microsoft.com/office/drawing/2014/main" id="{6DAE3644-09C0-446C-9AC9-64F85ABF6380}"/>
                </a:ext>
              </a:extLst>
            </p:cNvPr>
            <p:cNvSpPr/>
            <p:nvPr/>
          </p:nvSpPr>
          <p:spPr>
            <a:xfrm rot="12691956">
              <a:off x="7660581" y="3033663"/>
              <a:ext cx="1173179" cy="134411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3565A"/>
            </a:solidFill>
            <a:ln w="12700" cap="flat" cmpd="sng" algn="ctr">
              <a:noFill/>
              <a:prstDash val="solid"/>
            </a:ln>
            <a:effectLst/>
          </p:spPr>
          <p:txBody>
            <a:bodyPr lIns="29250" tIns="29250" rIns="29250" bIns="2925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38" b="0" i="0" u="none" strike="noStrike" kern="0" cap="none" spc="0" normalizeH="0" baseline="0" noProof="0" err="1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4" name="Rectangle 13">
              <a:extLst>
                <a:ext uri="{FF2B5EF4-FFF2-40B4-BE49-F238E27FC236}">
                  <a16:creationId xmlns:a16="http://schemas.microsoft.com/office/drawing/2014/main" id="{A1C968EF-1CA4-4DD6-9504-94716F9BF07A}"/>
                </a:ext>
              </a:extLst>
            </p:cNvPr>
            <p:cNvSpPr/>
            <p:nvPr/>
          </p:nvSpPr>
          <p:spPr>
            <a:xfrm rot="9073758">
              <a:off x="5915099" y="2971874"/>
              <a:ext cx="1224381" cy="1402772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3565A"/>
            </a:solidFill>
            <a:ln w="12700" cap="flat" cmpd="sng" algn="ctr">
              <a:noFill/>
              <a:prstDash val="solid"/>
            </a:ln>
            <a:effectLst/>
          </p:spPr>
          <p:txBody>
            <a:bodyPr lIns="29250" tIns="29250" rIns="29250" bIns="2925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38" b="0" i="0" u="none" strike="noStrike" kern="0" cap="none" spc="0" normalizeH="0" baseline="0" noProof="0" err="1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5" name="Rectangle 13">
              <a:extLst>
                <a:ext uri="{FF2B5EF4-FFF2-40B4-BE49-F238E27FC236}">
                  <a16:creationId xmlns:a16="http://schemas.microsoft.com/office/drawing/2014/main" id="{5FA96B9B-9F40-40FF-9D27-890393A3CE8B}"/>
                </a:ext>
              </a:extLst>
            </p:cNvPr>
            <p:cNvSpPr/>
            <p:nvPr/>
          </p:nvSpPr>
          <p:spPr>
            <a:xfrm rot="2024838">
              <a:off x="4000039" y="2840262"/>
              <a:ext cx="1611666" cy="1659646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3565A"/>
            </a:solidFill>
            <a:ln w="12700" cap="flat" cmpd="sng" algn="ctr">
              <a:noFill/>
              <a:prstDash val="solid"/>
            </a:ln>
            <a:effectLst/>
          </p:spPr>
          <p:txBody>
            <a:bodyPr lIns="29250" tIns="29250" rIns="29250" bIns="2925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38" b="0" i="0" u="none" strike="noStrike" kern="0" cap="none" spc="0" normalizeH="0" baseline="0" noProof="0" err="1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6DEA81C-4743-4860-B839-6B171C59AC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8120" y="2325581"/>
              <a:ext cx="1748174" cy="1747304"/>
            </a:xfrm>
            <a:prstGeom prst="ellipse">
              <a:avLst/>
            </a:prstGeom>
            <a:solidFill>
              <a:srgbClr val="89EFAD"/>
            </a:solidFill>
            <a:ln w="6350" cap="flat" cmpd="sng" algn="ctr">
              <a:noFill/>
              <a:prstDash val="solid"/>
            </a:ln>
            <a:effectLst/>
          </p:spPr>
          <p:txBody>
            <a:bodyPr lIns="74295" tIns="74295" rIns="74295" bIns="74295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38" b="0" i="0" u="none" strike="noStrike" kern="0" cap="none" spc="0" normalizeH="0" baseline="0" noProof="0" err="1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80BA0D7-8871-4FF8-9442-9522D721BCEF}"/>
                </a:ext>
              </a:extLst>
            </p:cNvPr>
            <p:cNvSpPr/>
            <p:nvPr/>
          </p:nvSpPr>
          <p:spPr>
            <a:xfrm>
              <a:off x="2634801" y="1840230"/>
              <a:ext cx="2241396" cy="2241396"/>
            </a:xfrm>
            <a:prstGeom prst="ellipse">
              <a:avLst/>
            </a:prstGeom>
            <a:solidFill>
              <a:srgbClr val="1ED760"/>
            </a:solidFill>
            <a:ln w="6350" cap="flat" cmpd="sng" algn="ctr">
              <a:noFill/>
              <a:prstDash val="solid"/>
            </a:ln>
            <a:effectLst/>
          </p:spPr>
          <p:txBody>
            <a:bodyPr lIns="74295" tIns="74295" rIns="74295" bIns="74295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38" b="0" i="0" u="none" strike="noStrike" kern="0" cap="none" spc="0" normalizeH="0" baseline="0" noProof="0" err="1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ED808B3-5B59-4E24-8789-B06AC0FBB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79833" y="3154196"/>
              <a:ext cx="1957093" cy="1956119"/>
            </a:xfrm>
            <a:prstGeom prst="ellipse">
              <a:avLst/>
            </a:prstGeom>
            <a:solidFill>
              <a:srgbClr val="61E992"/>
            </a:solidFill>
            <a:ln w="6350" cap="flat" cmpd="sng" algn="ctr">
              <a:noFill/>
              <a:prstDash val="solid"/>
            </a:ln>
            <a:effectLst/>
          </p:spPr>
          <p:txBody>
            <a:bodyPr lIns="74295" tIns="74295" rIns="74295" bIns="74295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38" b="0" i="0" u="none" strike="noStrike" kern="0" cap="none" spc="0" normalizeH="0" baseline="0" noProof="0" err="1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B044588-5AA2-4C0A-A084-447DBC245219}"/>
                </a:ext>
              </a:extLst>
            </p:cNvPr>
            <p:cNvSpPr/>
            <p:nvPr/>
          </p:nvSpPr>
          <p:spPr>
            <a:xfrm>
              <a:off x="3271542" y="2729668"/>
              <a:ext cx="1325805" cy="46252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- Clean and prep data</a:t>
              </a: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- Adding a sentiment tag	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94EC01F-AC11-4106-B737-B09EF69CD420}"/>
                </a:ext>
              </a:extLst>
            </p:cNvPr>
            <p:cNvSpPr txBox="1"/>
            <p:nvPr/>
          </p:nvSpPr>
          <p:spPr>
            <a:xfrm>
              <a:off x="2705984" y="2644500"/>
              <a:ext cx="631825" cy="632858"/>
            </a:xfrm>
            <a:prstGeom prst="rect">
              <a:avLst/>
            </a:prstGeom>
            <a:noFill/>
          </p:spPr>
          <p:txBody>
            <a:bodyPr wrap="square" lIns="29250" tIns="29250" rIns="29250" bIns="2925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363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1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7F1AAB-CEE4-49B1-90B4-835D9111CB9C}"/>
                </a:ext>
              </a:extLst>
            </p:cNvPr>
            <p:cNvCxnSpPr/>
            <p:nvPr/>
          </p:nvCxnSpPr>
          <p:spPr>
            <a:xfrm>
              <a:off x="3195341" y="2236290"/>
              <a:ext cx="0" cy="1449276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A113169-15F4-4C66-BD7B-CBF163F2C3E5}"/>
                </a:ext>
              </a:extLst>
            </p:cNvPr>
            <p:cNvSpPr/>
            <p:nvPr/>
          </p:nvSpPr>
          <p:spPr>
            <a:xfrm>
              <a:off x="5396503" y="3791858"/>
              <a:ext cx="1034476" cy="77086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sz="1400" kern="0" dirty="0">
                  <a:solidFill>
                    <a:prstClr val="white"/>
                  </a:solidFill>
                </a:rPr>
                <a:t>Build a Multinomial Naive Bayes (MNB) model </a:t>
              </a:r>
            </a:p>
            <a:p>
              <a:pPr marL="285750" indent="-285750">
                <a:buFontTx/>
                <a:buChar char="-"/>
                <a:defRPr/>
              </a:pPr>
              <a:r>
                <a:rPr lang="en-US" sz="1400" kern="0" dirty="0">
                  <a:solidFill>
                    <a:prstClr val="white"/>
                  </a:solidFill>
                </a:rPr>
                <a:t>Train the data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5AB3203-454A-4E5E-9F0D-1E095273996A}"/>
                </a:ext>
              </a:extLst>
            </p:cNvPr>
            <p:cNvSpPr txBox="1"/>
            <p:nvPr/>
          </p:nvSpPr>
          <p:spPr>
            <a:xfrm>
              <a:off x="4795158" y="3860864"/>
              <a:ext cx="631825" cy="632858"/>
            </a:xfrm>
            <a:prstGeom prst="rect">
              <a:avLst/>
            </a:prstGeom>
            <a:noFill/>
          </p:spPr>
          <p:txBody>
            <a:bodyPr wrap="square" lIns="29250" tIns="29250" rIns="29250" bIns="2925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363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2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7B50106-3FAF-498A-94FC-CFE3D5325F99}"/>
                </a:ext>
              </a:extLst>
            </p:cNvPr>
            <p:cNvCxnSpPr/>
            <p:nvPr/>
          </p:nvCxnSpPr>
          <p:spPr>
            <a:xfrm>
              <a:off x="5324503" y="3452654"/>
              <a:ext cx="0" cy="1449276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2B81222-035F-45A1-9C3B-23FC77791579}"/>
                </a:ext>
              </a:extLst>
            </p:cNvPr>
            <p:cNvSpPr/>
            <p:nvPr/>
          </p:nvSpPr>
          <p:spPr>
            <a:xfrm>
              <a:off x="7226744" y="2967974"/>
              <a:ext cx="790882" cy="46252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- Evaluate the model for accuracy 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9802B6B-A665-4CAD-8374-BD851DA48682}"/>
                </a:ext>
              </a:extLst>
            </p:cNvPr>
            <p:cNvSpPr txBox="1"/>
            <p:nvPr/>
          </p:nvSpPr>
          <p:spPr>
            <a:xfrm>
              <a:off x="6596806" y="2882804"/>
              <a:ext cx="631825" cy="632858"/>
            </a:xfrm>
            <a:prstGeom prst="rect">
              <a:avLst/>
            </a:prstGeom>
            <a:noFill/>
          </p:spPr>
          <p:txBody>
            <a:bodyPr wrap="square" lIns="29250" tIns="29250" rIns="29250" bIns="2925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363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3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9D2C871-1D14-4E3D-AEE0-337B4A7C5273}"/>
                </a:ext>
              </a:extLst>
            </p:cNvPr>
            <p:cNvCxnSpPr/>
            <p:nvPr/>
          </p:nvCxnSpPr>
          <p:spPr>
            <a:xfrm>
              <a:off x="7144257" y="2521724"/>
              <a:ext cx="0" cy="1355021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FE4703C-9860-4FA9-8FBB-3396E63B6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3193" y="3386355"/>
              <a:ext cx="1405385" cy="1404687"/>
            </a:xfrm>
            <a:prstGeom prst="ellipse">
              <a:avLst/>
            </a:prstGeom>
            <a:solidFill>
              <a:srgbClr val="CFF9DE"/>
            </a:solidFill>
            <a:ln w="6350" cap="flat" cmpd="sng" algn="ctr">
              <a:noFill/>
              <a:prstDash val="solid"/>
            </a:ln>
            <a:effectLst/>
          </p:spPr>
          <p:txBody>
            <a:bodyPr lIns="74295" tIns="74295" rIns="74295" bIns="74295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38" b="0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EE7D741-805C-4D7F-9EC7-7D60A1180CB9}"/>
                </a:ext>
              </a:extLst>
            </p:cNvPr>
            <p:cNvSpPr/>
            <p:nvPr/>
          </p:nvSpPr>
          <p:spPr>
            <a:xfrm>
              <a:off x="8827620" y="3549092"/>
              <a:ext cx="617489" cy="107921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400" kern="0" dirty="0">
                  <a:solidFill>
                    <a:prstClr val="black"/>
                  </a:solidFill>
                </a:rPr>
                <a:t>- Use the Bag of Words method to pull out key findings 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EA12A4F-3F41-4C7C-87B8-0BBFACC71FD2}"/>
                </a:ext>
              </a:extLst>
            </p:cNvPr>
            <p:cNvSpPr txBox="1"/>
            <p:nvPr/>
          </p:nvSpPr>
          <p:spPr>
            <a:xfrm>
              <a:off x="8200125" y="3772268"/>
              <a:ext cx="631825" cy="632858"/>
            </a:xfrm>
            <a:prstGeom prst="rect">
              <a:avLst/>
            </a:prstGeom>
            <a:noFill/>
          </p:spPr>
          <p:txBody>
            <a:bodyPr wrap="square" lIns="29250" tIns="29250" rIns="29250" bIns="2925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36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4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2A7E81E-1876-4929-8832-28E529E6ADFF}"/>
                </a:ext>
              </a:extLst>
            </p:cNvPr>
            <p:cNvCxnSpPr/>
            <p:nvPr/>
          </p:nvCxnSpPr>
          <p:spPr>
            <a:xfrm>
              <a:off x="8736179" y="3602968"/>
              <a:ext cx="0" cy="97146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none"/>
              <a:tailEnd type="none"/>
            </a:ln>
            <a:effectLst/>
          </p:spPr>
        </p:cxnSp>
      </p:grpSp>
      <p:sp>
        <p:nvSpPr>
          <p:cNvPr id="92" name="Title 1">
            <a:extLst>
              <a:ext uri="{FF2B5EF4-FFF2-40B4-BE49-F238E27FC236}">
                <a16:creationId xmlns:a16="http://schemas.microsoft.com/office/drawing/2014/main" id="{A82DD0C4-5AA4-4139-82EF-29036AE7A3FF}"/>
              </a:ext>
            </a:extLst>
          </p:cNvPr>
          <p:cNvSpPr txBox="1">
            <a:spLocks/>
          </p:cNvSpPr>
          <p:nvPr/>
        </p:nvSpPr>
        <p:spPr>
          <a:xfrm>
            <a:off x="743048" y="642705"/>
            <a:ext cx="11188700" cy="75723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2400" spc="-5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Method</a:t>
            </a:r>
            <a:endParaRPr lang="en-US" sz="24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2155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0FF73CD-77CE-424D-A324-6FEDE6FB6436}"/>
              </a:ext>
            </a:extLst>
          </p:cNvPr>
          <p:cNvSpPr txBox="1">
            <a:spLocks/>
          </p:cNvSpPr>
          <p:nvPr/>
        </p:nvSpPr>
        <p:spPr>
          <a:xfrm>
            <a:off x="743048" y="642705"/>
            <a:ext cx="11188700" cy="75723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2400" spc="-5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Results</a:t>
            </a:r>
            <a:endParaRPr lang="en-US" sz="24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797649F8-68E1-4CC0-9851-5998A66975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9011965"/>
              </p:ext>
            </p:extLst>
          </p:nvPr>
        </p:nvGraphicFramePr>
        <p:xfrm>
          <a:off x="850352" y="1399943"/>
          <a:ext cx="5057902" cy="5348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7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D76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MNB Model</a:t>
                      </a:r>
                    </a:p>
                    <a:p>
                      <a:pPr marL="285750" marR="0" lvl="2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Ratings: 67% accuracy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285750" marR="0" lvl="2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GB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285750" marR="0" lvl="2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GB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285750" marR="0" lvl="2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GB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285750" marR="0" lvl="2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GB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285750" marR="0" lvl="2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Sentiment Analysis: 80% accuracy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91510" marR="91510" marT="1371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ED7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ADF8C580-4C64-4368-8BC5-730DF94221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9864861"/>
              </p:ext>
            </p:extLst>
          </p:nvPr>
        </p:nvGraphicFramePr>
        <p:xfrm>
          <a:off x="6391050" y="1399942"/>
          <a:ext cx="5057902" cy="5348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7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D76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Key Findings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1" lang="en-US" altLang="ja-JP" sz="1400" b="0" dirty="0">
                          <a:solidFill>
                            <a:prstClr val="black"/>
                          </a:solidFill>
                          <a:latin typeface="+mn-lt"/>
                        </a:rPr>
                        <a:t>Positive Reviews: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1" lang="en-US" altLang="ja-JP" sz="1400" b="0" dirty="0">
                          <a:solidFill>
                            <a:prstClr val="black"/>
                          </a:solidFill>
                          <a:latin typeface="+mn-lt"/>
                        </a:rPr>
                        <a:t> The</a:t>
                      </a:r>
                      <a:r>
                        <a:rPr kumimoji="1" lang="ja-JP" altLang="en-US" sz="1400" b="0" dirty="0">
                          <a:solidFill>
                            <a:prstClr val="black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prstClr val="black"/>
                          </a:solidFill>
                          <a:latin typeface="+mn-lt"/>
                        </a:rPr>
                        <a:t>app</a:t>
                      </a:r>
                      <a:r>
                        <a:rPr kumimoji="1" lang="ja-JP" altLang="en-US" sz="1400" b="0" dirty="0">
                          <a:solidFill>
                            <a:prstClr val="black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prstClr val="black"/>
                          </a:solidFill>
                          <a:latin typeface="+mn-lt"/>
                        </a:rPr>
                        <a:t>overall,</a:t>
                      </a:r>
                      <a:r>
                        <a:rPr kumimoji="1" lang="ja-JP" altLang="en-US" sz="1400" b="0" dirty="0">
                          <a:solidFill>
                            <a:prstClr val="black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prstClr val="black"/>
                          </a:solidFill>
                          <a:latin typeface="+mn-lt"/>
                        </a:rPr>
                        <a:t>vast song</a:t>
                      </a:r>
                      <a:r>
                        <a:rPr kumimoji="1" lang="ja-JP" altLang="en-US" sz="1400" b="0" dirty="0">
                          <a:solidFill>
                            <a:prstClr val="black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prstClr val="black"/>
                          </a:solidFill>
                          <a:latin typeface="+mn-lt"/>
                        </a:rPr>
                        <a:t>selections, Spotify Premium, and podcast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Negative Reviews: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1" lang="en-US" altLang="ja-JP" sz="1400" b="0" dirty="0">
                          <a:solidFill>
                            <a:prstClr val="black"/>
                          </a:solidFill>
                        </a:rPr>
                        <a:t>Paying for Spotify Premium, ads, not being able to skip songs, song suggestions, and new updates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6BC25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91510" marR="91510" marT="1371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ED7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115EEC7-B85E-4FAE-8D5A-98EE382D1D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" t="4989" r="6126" b="6434"/>
          <a:stretch/>
        </p:blipFill>
        <p:spPr>
          <a:xfrm>
            <a:off x="1228308" y="2281368"/>
            <a:ext cx="3242929" cy="15364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92E669-AAFC-4DAD-AF96-2EB8BD7AE7F1}"/>
              </a:ext>
            </a:extLst>
          </p:cNvPr>
          <p:cNvSpPr/>
          <p:nvPr/>
        </p:nvSpPr>
        <p:spPr>
          <a:xfrm>
            <a:off x="3492795" y="3359463"/>
            <a:ext cx="361507" cy="1701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C95D0DB-E28B-4955-943F-84C66A9D07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" t="8405" r="4349" b="7478"/>
          <a:stretch/>
        </p:blipFill>
        <p:spPr>
          <a:xfrm>
            <a:off x="1228308" y="4552182"/>
            <a:ext cx="3460174" cy="141098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CF645F4-051A-4D71-B1B4-96963BC326B0}"/>
              </a:ext>
            </a:extLst>
          </p:cNvPr>
          <p:cNvSpPr/>
          <p:nvPr/>
        </p:nvSpPr>
        <p:spPr>
          <a:xfrm>
            <a:off x="3684533" y="5439740"/>
            <a:ext cx="361507" cy="1701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Chart, histogram&#10;&#10;Description automatically generated">
            <a:extLst>
              <a:ext uri="{FF2B5EF4-FFF2-40B4-BE49-F238E27FC236}">
                <a16:creationId xmlns:a16="http://schemas.microsoft.com/office/drawing/2014/main" id="{040E091A-FE5C-40CE-8575-FAE88B7390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r="3346"/>
          <a:stretch/>
        </p:blipFill>
        <p:spPr>
          <a:xfrm>
            <a:off x="7668162" y="2595655"/>
            <a:ext cx="2491679" cy="1666689"/>
          </a:xfrm>
          <a:prstGeom prst="rect">
            <a:avLst/>
          </a:prstGeom>
        </p:spPr>
      </p:pic>
      <p:pic>
        <p:nvPicPr>
          <p:cNvPr id="26" name="Picture 25" descr="Chart, histogram&#10;&#10;Description automatically generated">
            <a:extLst>
              <a:ext uri="{FF2B5EF4-FFF2-40B4-BE49-F238E27FC236}">
                <a16:creationId xmlns:a16="http://schemas.microsoft.com/office/drawing/2014/main" id="{F733278D-4A26-4FCD-A65C-6B649695D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99" y="5015500"/>
            <a:ext cx="2442807" cy="16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7053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211</Words>
  <Application>Microsoft Office PowerPoint</Application>
  <PresentationFormat>Widescreen</PresentationFormat>
  <Paragraphs>56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Open Sans Light</vt:lpstr>
      <vt:lpstr>Open Sans SemiBold</vt:lpstr>
      <vt:lpstr>Office Theme</vt:lpstr>
      <vt:lpstr>think-cell Slide</vt:lpstr>
      <vt:lpstr>Analyzing Spotify Reviews with NLP</vt:lpstr>
      <vt:lpstr>Purpose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Spotify Reviews with NLP</dc:title>
  <dc:creator>Miller, Hope</dc:creator>
  <cp:lastModifiedBy>Miller, Hope</cp:lastModifiedBy>
  <cp:revision>3</cp:revision>
  <dcterms:created xsi:type="dcterms:W3CDTF">2023-01-05T21:49:44Z</dcterms:created>
  <dcterms:modified xsi:type="dcterms:W3CDTF">2023-01-06T19:55:18Z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2023-01-05T21:49:44Z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befc01cb-5cd2-42e3-8a48-962f428718dc</vt:lpwstr>
  </property>
  <property fmtid="{D5CDD505-2E9C-101B-9397-08002B2CF9AE}" pid="8" name="MSIP_Label_ea60d57e-af5b-4752-ac57-3e4f28ca11dc_ContentBits">
    <vt:lpwstr>0</vt:lpwstr>
  </property>
</Properties>
</file>