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8" r:id="rId3"/>
    <p:sldId id="292" r:id="rId4"/>
    <p:sldId id="287" r:id="rId5"/>
    <p:sldId id="261" r:id="rId6"/>
    <p:sldId id="293" r:id="rId7"/>
    <p:sldId id="290" r:id="rId8"/>
    <p:sldId id="300" r:id="rId9"/>
    <p:sldId id="291" r:id="rId10"/>
    <p:sldId id="306" r:id="rId11"/>
    <p:sldId id="307" r:id="rId12"/>
    <p:sldId id="301" r:id="rId13"/>
    <p:sldId id="302" r:id="rId14"/>
    <p:sldId id="308" r:id="rId15"/>
    <p:sldId id="289" r:id="rId16"/>
    <p:sldId id="295" r:id="rId17"/>
    <p:sldId id="303" r:id="rId18"/>
    <p:sldId id="304" r:id="rId19"/>
    <p:sldId id="298" r:id="rId20"/>
    <p:sldId id="299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BB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6" autoAdjust="0"/>
  </p:normalViewPr>
  <p:slideViewPr>
    <p:cSldViewPr>
      <p:cViewPr>
        <p:scale>
          <a:sx n="80" d="100"/>
          <a:sy n="80" d="100"/>
        </p:scale>
        <p:origin x="-152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가상계좌 시스템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손 정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49289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간편한 금액 관리 및 저축을 위한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ERD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물리 모델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JW\Desktop\최종발표 폴더\Pyhsic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16832"/>
            <a:ext cx="7366099" cy="410445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ERD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논리 모델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SJW\Desktop\최종발표 폴더\Logic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00808"/>
            <a:ext cx="7532776" cy="4176464"/>
          </a:xfrm>
          <a:prstGeom prst="rect">
            <a:avLst/>
          </a:prstGeom>
          <a:noFill/>
        </p:spPr>
      </p:pic>
      <p:grpSp>
        <p:nvGrpSpPr>
          <p:cNvPr id="15" name="그룹 14"/>
          <p:cNvGrpSpPr/>
          <p:nvPr/>
        </p:nvGrpSpPr>
        <p:grpSpPr>
          <a:xfrm>
            <a:off x="2339752" y="2924944"/>
            <a:ext cx="2592288" cy="1512168"/>
            <a:chOff x="2339752" y="2924944"/>
            <a:chExt cx="2592288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2339752" y="2996952"/>
              <a:ext cx="1296144" cy="144016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35896" y="2924944"/>
              <a:ext cx="1296144" cy="144016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1844824"/>
            <a:ext cx="3384376" cy="3600400"/>
            <a:chOff x="3419872" y="1844824"/>
            <a:chExt cx="3384376" cy="3600400"/>
          </a:xfrm>
        </p:grpSpPr>
        <p:sp>
          <p:nvSpPr>
            <p:cNvPr id="13" name="직사각형 12"/>
            <p:cNvSpPr/>
            <p:nvPr/>
          </p:nvSpPr>
          <p:spPr>
            <a:xfrm>
              <a:off x="5076056" y="1844824"/>
              <a:ext cx="1728192" cy="7920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4797152"/>
              <a:ext cx="1440160" cy="64807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11560" y="1628800"/>
            <a:ext cx="7992888" cy="432048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75856" y="602128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pc="-150" dirty="0" smtClean="0"/>
              <a:t>13</a:t>
            </a:r>
            <a:r>
              <a:rPr lang="ko-KR" altLang="en-US" spc="-150" dirty="0" smtClean="0"/>
              <a:t>개의 테이블</a:t>
            </a:r>
            <a:endParaRPr lang="ko-KR" altLang="en-US" spc="-1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WBS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SJW\Desktop\최종발표 폴더\WBS 최최종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6792"/>
            <a:ext cx="7128792" cy="460851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WBS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SJW\Desktop\최종발표 폴더\WBS 설계 및 개발 최종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556792"/>
            <a:ext cx="7200800" cy="460851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4067944" y="2924944"/>
            <a:ext cx="3096344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팀원 상세 역할분담 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83568" y="2204864"/>
          <a:ext cx="7776866" cy="316835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26301"/>
                <a:gridCol w="1598982"/>
                <a:gridCol w="1598982"/>
                <a:gridCol w="1598982"/>
                <a:gridCol w="1453619"/>
              </a:tblGrid>
              <a:tr h="764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팀장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박민우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조원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한승민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조원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맹민호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조원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손정완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조원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이기수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034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그룹페이지 및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공지사항 게시판 담당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출금 시스템 및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게시판 담당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로그인 및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관리자 페이지 담당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홈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회원가입 및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WebSocket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디자인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마이 페이지 및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kern="0" spc="0" baseline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화면설계서 담당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35896" y="170080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35896" y="17008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메인 화면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사이트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맵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9992" y="2132856"/>
            <a:ext cx="72008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5400000">
            <a:off x="1727684" y="3897052"/>
            <a:ext cx="72008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907704" y="314096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732240" y="1700808"/>
            <a:ext cx="1296144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732240" y="2348880"/>
            <a:ext cx="1296144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32240" y="17008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회원가입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32240" y="2348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로그인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rot="5400000">
            <a:off x="5616116" y="1448780"/>
            <a:ext cx="72008" cy="2160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56176" y="1916832"/>
            <a:ext cx="72008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5400000">
            <a:off x="4067943" y="3573018"/>
            <a:ext cx="72009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5400000">
            <a:off x="4103948" y="2888940"/>
            <a:ext cx="72008" cy="86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907704" y="31409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마이 페이지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99592" y="1916832"/>
            <a:ext cx="180020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876256" y="4725144"/>
            <a:ext cx="18002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860032" y="314096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60032" y="3861048"/>
            <a:ext cx="18002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60032" y="38610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그룹 검색 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4128" y="3573016"/>
            <a:ext cx="72008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724128" y="4293096"/>
            <a:ext cx="72008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860032" y="4581128"/>
            <a:ext cx="18002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860032" y="45811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가입신청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76256" y="47251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입</a:t>
            </a:r>
            <a:r>
              <a:rPr lang="en-US" altLang="ko-KR" b="1" spc="-150" dirty="0" smtClean="0">
                <a:solidFill>
                  <a:schemeClr val="bg1"/>
                </a:solidFill>
              </a:rPr>
              <a:t>·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출금 페이지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907704" y="3789040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907704" y="4437112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499992" y="3212976"/>
            <a:ext cx="72008" cy="1440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907704" y="44371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Q&amp;A 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게시판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07704" y="37890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공지사항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 rot="5400000">
            <a:off x="6408204" y="1664805"/>
            <a:ext cx="72009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99592" y="19168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그룹 관리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99592" y="2636912"/>
            <a:ext cx="180020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899592" y="26369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회원 관리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876256" y="5373216"/>
            <a:ext cx="18002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876256" y="53732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그룹원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정보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740352" y="3861048"/>
            <a:ext cx="72008" cy="216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680011" y="3176974"/>
            <a:ext cx="72009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5400000">
            <a:off x="3563888" y="1916832"/>
            <a:ext cx="72008" cy="18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203848" y="2132856"/>
            <a:ext cx="7200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rot="5400000">
            <a:off x="2951819" y="1808821"/>
            <a:ext cx="72009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771800" y="4869160"/>
            <a:ext cx="72008" cy="288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907704" y="5157192"/>
            <a:ext cx="18002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907704" y="51571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자주 찾는 질문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60032" y="31409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그룹 홈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5400000">
            <a:off x="4067943" y="4221090"/>
            <a:ext cx="72009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 rot="5400000">
            <a:off x="6264188" y="3104964"/>
            <a:ext cx="72008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876256" y="3429000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876256" y="3429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그룹 가입자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83568" y="3861048"/>
            <a:ext cx="936104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83568" y="38610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글 관리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32240" y="2348880"/>
            <a:ext cx="165618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732240" y="23488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그룹장</a:t>
            </a:r>
            <a:r>
              <a:rPr lang="ko-KR" altLang="en-US" b="1" spc="-150" dirty="0" smtClean="0">
                <a:solidFill>
                  <a:schemeClr val="bg1"/>
                </a:solidFill>
              </a:rPr>
              <a:t> 로그인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76256" y="3429000"/>
            <a:ext cx="18002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876256" y="3429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</a:rPr>
              <a:t>그룹장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32240" y="2348880"/>
            <a:ext cx="1656184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732240" y="23488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관리자 로그인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876256" y="3429000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876256" y="3429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그룹 가입자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876256" y="4077072"/>
            <a:ext cx="18002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876256" y="40770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그룹 페이지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76256" y="4077072"/>
            <a:ext cx="180020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876256" y="40770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그룹 가입 승인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76256" y="4077072"/>
            <a:ext cx="18002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6876256" y="40770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그룹 페이지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740352" y="4509120"/>
            <a:ext cx="72008" cy="216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7740352" y="5157192"/>
            <a:ext cx="72008" cy="216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876256" y="6021288"/>
            <a:ext cx="18002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876256" y="60212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</a:rPr>
              <a:t>그룹원간 </a:t>
            </a:r>
            <a:r>
              <a:rPr lang="ko-KR" altLang="en-US" b="1" spc="-150" dirty="0" err="1" smtClean="0">
                <a:solidFill>
                  <a:schemeClr val="bg1"/>
                </a:solidFill>
              </a:rPr>
              <a:t>채팅방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740352" y="5805264"/>
            <a:ext cx="72008" cy="216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70" grpId="0"/>
      <p:bldP spid="73" grpId="0" animBg="1"/>
      <p:bldP spid="74" grpId="0"/>
      <p:bldP spid="81" grpId="0" animBg="1"/>
      <p:bldP spid="82" grpId="0" animBg="1"/>
      <p:bldP spid="83" grpId="0" animBg="1"/>
      <p:bldP spid="95" grpId="0" animBg="1"/>
      <p:bldP spid="96" grpId="0"/>
      <p:bldP spid="97" grpId="1" animBg="1"/>
      <p:bldP spid="98" grpId="1"/>
      <p:bldP spid="101" grpId="0" animBg="1"/>
      <p:bldP spid="102" grpId="0"/>
      <p:bldP spid="79" grpId="0" animBg="1"/>
      <p:bldP spid="80" grpId="0"/>
      <p:bldP spid="103" grpId="0" animBg="1"/>
      <p:bldP spid="104" grpId="0"/>
      <p:bldP spid="106" grpId="0" animBg="1"/>
      <p:bldP spid="107" grpId="0"/>
      <p:bldP spid="92" grpId="0" animBg="1"/>
      <p:bldP spid="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메인 페이지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JW\Desktop\최종발표 폴더\mainP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00808"/>
            <a:ext cx="7272808" cy="43924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메인 페이지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JW\Desktop\최종발표 폴더\groupHo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00808"/>
            <a:ext cx="7272808" cy="43924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계좌 입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·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출금 페이지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SJW\Desktop\최종발표 폴더\groupIA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00808"/>
            <a:ext cx="7272808" cy="43924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299695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페이지 시연</a:t>
            </a:r>
            <a:endParaRPr lang="ko-KR" alt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3528" y="2924944"/>
            <a:ext cx="1368152" cy="2376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41277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01       02       03       04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234888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43808" y="234888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292080" y="234888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668344" y="2348880"/>
            <a:ext cx="1224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24208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팀 소개</a:t>
            </a:r>
            <a:endParaRPr lang="en-US" altLang="ko-KR" b="1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3140968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팀 및 팀원 소개</a:t>
            </a:r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ko-KR" altLang="en-US" sz="1200" b="1" spc="-150" dirty="0" smtClean="0"/>
              <a:t>프로그램 소개</a:t>
            </a:r>
          </a:p>
          <a:p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771800" y="2924944"/>
            <a:ext cx="1368152" cy="2376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5220072" y="2924944"/>
            <a:ext cx="1368152" cy="2376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7524328" y="2924944"/>
            <a:ext cx="1368152" cy="2376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150" dirty="0" smtClean="0"/>
          </a:p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71800" y="3140968"/>
            <a:ext cx="13681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b="1" spc="-150" dirty="0" smtClean="0"/>
              <a:t>요구사항 정의서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ko-KR" altLang="en-US" sz="1200" b="1" spc="-150" dirty="0" smtClean="0"/>
              <a:t>개발 환경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en-US" altLang="ko-KR" sz="1200" b="1" spc="-150" dirty="0" smtClean="0"/>
              <a:t>Use case</a:t>
            </a:r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en-US" altLang="ko-KR" sz="1200" b="1" spc="-150" dirty="0" smtClean="0"/>
              <a:t>ERD </a:t>
            </a:r>
            <a:r>
              <a:rPr lang="ko-KR" altLang="en-US" sz="1200" b="1" spc="-150" dirty="0" smtClean="0"/>
              <a:t>논리</a:t>
            </a:r>
            <a:r>
              <a:rPr lang="en-US" altLang="ko-KR" sz="1200" b="1" spc="-150" dirty="0" smtClean="0"/>
              <a:t>·</a:t>
            </a:r>
            <a:r>
              <a:rPr lang="ko-KR" altLang="en-US" sz="1200" b="1" spc="-150" dirty="0" smtClean="0"/>
              <a:t>물리회로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en-US" altLang="ko-KR" sz="1200" b="1" spc="-150" dirty="0" smtClean="0"/>
              <a:t>WBS </a:t>
            </a:r>
            <a:r>
              <a:rPr lang="ko-KR" altLang="en-US" sz="1200" b="1" spc="-150" dirty="0" smtClean="0"/>
              <a:t>및 역할담당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220072" y="3140968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사이트 </a:t>
            </a:r>
            <a:r>
              <a:rPr lang="ko-KR" altLang="en-US" sz="1200" b="1" spc="-150" dirty="0" err="1" smtClean="0"/>
              <a:t>맵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메인 페이지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그룹 페이지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계좌 입</a:t>
            </a:r>
            <a:r>
              <a:rPr lang="en-US" altLang="ko-KR" sz="1200" b="1" spc="-150" dirty="0" smtClean="0"/>
              <a:t> · </a:t>
            </a:r>
            <a:r>
              <a:rPr lang="ko-KR" altLang="en-US" sz="1200" b="1" spc="-150" dirty="0" smtClean="0"/>
              <a:t>출금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4328" y="314096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b="1" spc="-150" dirty="0" smtClean="0"/>
              <a:t>프로젝트 시연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r>
              <a:rPr lang="ko-KR" altLang="en-US" sz="1200" b="1" spc="-150" dirty="0" smtClean="0"/>
              <a:t>질의 응답</a:t>
            </a:r>
            <a:endParaRPr lang="en-US" altLang="ko-KR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627784" y="24208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구상 단계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4208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대표 화면 구현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71792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시연 및 질의 응답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6165304"/>
            <a:ext cx="36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MIT </a:t>
            </a:r>
            <a:r>
              <a:rPr lang="ko-KR" altLang="en-US" sz="1050" dirty="0" smtClean="0">
                <a:solidFill>
                  <a:schemeClr val="bg1"/>
                </a:solidFill>
              </a:rPr>
              <a:t>가상계좌 시스템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299695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질의 응답</a:t>
            </a:r>
            <a:endParaRPr lang="ko-KR" alt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손 정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완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팀 소개 및 팀원 소개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9552" y="3789040"/>
            <a:ext cx="8064896" cy="23042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9552" y="1772816"/>
            <a:ext cx="8064896" cy="1800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916832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1)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팀 이름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 MIT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55576" y="2636912"/>
            <a:ext cx="5976664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2492896"/>
            <a:ext cx="792088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bg1"/>
                </a:solidFill>
              </a:rPr>
              <a:t>‘Money’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의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‘</a:t>
            </a:r>
            <a:r>
              <a:rPr lang="en-US" altLang="ko-KR" sz="3200" b="1" u="sng" dirty="0" smtClean="0">
                <a:solidFill>
                  <a:schemeClr val="bg1"/>
                </a:solidFill>
              </a:rPr>
              <a:t>M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’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과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‘</a:t>
            </a:r>
            <a:r>
              <a:rPr lang="en-US" altLang="ko-KR" sz="3200" b="1" u="sng" dirty="0" smtClean="0">
                <a:solidFill>
                  <a:schemeClr val="bg1"/>
                </a:solidFill>
              </a:rPr>
              <a:t>IT’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의 합성어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55576" y="4581128"/>
            <a:ext cx="2592288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39552" y="386104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2)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팀원소개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55576" y="5301208"/>
            <a:ext cx="6552728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5576" y="4437112"/>
            <a:ext cx="7920880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</a:rPr>
              <a:t>조장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박민우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3200" b="1" spc="-150" dirty="0" smtClean="0">
                <a:solidFill>
                  <a:schemeClr val="bg1"/>
                </a:solidFill>
              </a:rPr>
              <a:t>조원 </a:t>
            </a:r>
            <a:r>
              <a:rPr lang="en-US" altLang="ko-KR" sz="3200" b="1" spc="-150" dirty="0" smtClean="0">
                <a:solidFill>
                  <a:schemeClr val="bg1"/>
                </a:solidFill>
              </a:rPr>
              <a:t>: </a:t>
            </a:r>
            <a:r>
              <a:rPr lang="ko-KR" altLang="en-US" sz="3200" b="1" spc="-150" dirty="0" smtClean="0">
                <a:solidFill>
                  <a:schemeClr val="bg1"/>
                </a:solidFill>
              </a:rPr>
              <a:t>한승민</a:t>
            </a:r>
            <a:r>
              <a:rPr lang="en-US" altLang="ko-KR" sz="3200" b="1" spc="-150" dirty="0" smtClean="0">
                <a:solidFill>
                  <a:schemeClr val="bg1"/>
                </a:solidFill>
              </a:rPr>
              <a:t>, </a:t>
            </a:r>
            <a:r>
              <a:rPr lang="ko-KR" altLang="en-US" sz="3200" b="1" spc="-150" dirty="0" smtClean="0">
                <a:solidFill>
                  <a:schemeClr val="bg1"/>
                </a:solidFill>
              </a:rPr>
              <a:t>맹민호</a:t>
            </a:r>
            <a:r>
              <a:rPr lang="en-US" altLang="ko-KR" sz="3200" b="1" spc="-150" dirty="0" smtClean="0">
                <a:solidFill>
                  <a:schemeClr val="bg1"/>
                </a:solidFill>
              </a:rPr>
              <a:t>, </a:t>
            </a:r>
            <a:r>
              <a:rPr lang="ko-KR" altLang="en-US" sz="3200" b="1" spc="-150" dirty="0" smtClean="0">
                <a:solidFill>
                  <a:schemeClr val="bg1"/>
                </a:solidFill>
              </a:rPr>
              <a:t>손정완</a:t>
            </a:r>
            <a:r>
              <a:rPr lang="en-US" altLang="ko-KR" sz="3200" b="1" spc="-150" dirty="0" smtClean="0">
                <a:solidFill>
                  <a:schemeClr val="bg1"/>
                </a:solidFill>
              </a:rPr>
              <a:t>, </a:t>
            </a:r>
            <a:r>
              <a:rPr lang="ko-KR" altLang="en-US" sz="3200" b="1" spc="-150" dirty="0" smtClean="0">
                <a:solidFill>
                  <a:schemeClr val="bg1"/>
                </a:solidFill>
              </a:rPr>
              <a:t>이기수</a:t>
            </a:r>
            <a:endParaRPr lang="en-US" altLang="ko-KR" sz="3200" spc="-15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pic>
        <p:nvPicPr>
          <p:cNvPr id="1026" name="Picture 2" descr="C:\Users\SJW\Desktop\최종발표 폴더\금액 피해 발생건수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43808" y="1916832"/>
            <a:ext cx="3888432" cy="2736304"/>
          </a:xfrm>
          <a:prstGeom prst="rect">
            <a:avLst/>
          </a:prstGeom>
          <a:noFill/>
        </p:spPr>
      </p:pic>
      <p:pic>
        <p:nvPicPr>
          <p:cNvPr id="1027" name="Picture 3" descr="C:\Users\SJW\Desktop\최종발표 폴더\15~17 저축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916832"/>
            <a:ext cx="3888432" cy="26642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9552" y="47251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pc="-150" dirty="0" smtClean="0"/>
              <a:t>예금은행 종별예금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말</a:t>
            </a:r>
            <a:r>
              <a:rPr lang="en-US" altLang="ko-KR" spc="-150" dirty="0" smtClean="0"/>
              <a:t>) 2012~2017(</a:t>
            </a:r>
            <a:r>
              <a:rPr lang="ko-KR" altLang="en-US" spc="-150" dirty="0" smtClean="0"/>
              <a:t>年</a:t>
            </a:r>
            <a:r>
              <a:rPr lang="en-US" altLang="ko-KR" spc="-150" dirty="0" smtClean="0"/>
              <a:t>)</a:t>
            </a:r>
            <a:endParaRPr lang="ko-KR" altLang="en-US" spc="-150" dirty="0"/>
          </a:p>
        </p:txBody>
      </p:sp>
      <p:sp>
        <p:nvSpPr>
          <p:cNvPr id="14" name="TextBox 13"/>
          <p:cNvSpPr txBox="1"/>
          <p:nvPr/>
        </p:nvSpPr>
        <p:spPr>
          <a:xfrm>
            <a:off x="4788024" y="47251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pc="-150" dirty="0" smtClean="0"/>
              <a:t>전기통신 금융사기 </a:t>
            </a:r>
            <a:r>
              <a:rPr lang="en-US" altLang="ko-KR" spc="-150" dirty="0" smtClean="0"/>
              <a:t>2015~2017(</a:t>
            </a:r>
            <a:r>
              <a:rPr lang="ko-KR" altLang="en-US" spc="-150" dirty="0" smtClean="0"/>
              <a:t>年</a:t>
            </a:r>
            <a:r>
              <a:rPr lang="en-US" altLang="ko-KR" spc="-150" dirty="0" smtClean="0"/>
              <a:t>)</a:t>
            </a:r>
            <a:endParaRPr lang="ko-KR" altLang="en-US" spc="-150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2276872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72400" y="2636912"/>
            <a:ext cx="504056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SJW\Desktop\최종발표 폴더\2017 저축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1916832"/>
            <a:ext cx="3869434" cy="273630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구상 계기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0" name="Picture 6" descr="C:\Users\SJW\Desktop\구두발표 ppt 사진\통장사진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808" y="1916832"/>
            <a:ext cx="3888432" cy="273630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940152" y="6237312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출처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: Google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이미지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통계청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5157192"/>
            <a:ext cx="417646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pc="-150" dirty="0" smtClean="0">
                <a:solidFill>
                  <a:srgbClr val="FF0000"/>
                </a:solidFill>
              </a:rPr>
              <a:t>88</a:t>
            </a:r>
            <a:r>
              <a:rPr lang="ko-KR" altLang="en-US" spc="-150" dirty="0" smtClean="0">
                <a:solidFill>
                  <a:srgbClr val="FF0000"/>
                </a:solidFill>
              </a:rPr>
              <a:t>만 </a:t>
            </a:r>
            <a:r>
              <a:rPr lang="en-US" altLang="ko-KR" spc="-150" dirty="0" smtClean="0">
                <a:solidFill>
                  <a:srgbClr val="FF0000"/>
                </a:solidFill>
              </a:rPr>
              <a:t>~ </a:t>
            </a:r>
            <a:r>
              <a:rPr lang="en-US" altLang="ko-KR" sz="2800" spc="-150" dirty="0" smtClean="0">
                <a:solidFill>
                  <a:srgbClr val="FF0000"/>
                </a:solidFill>
              </a:rPr>
              <a:t>111</a:t>
            </a:r>
            <a:r>
              <a:rPr lang="ko-KR" altLang="en-US" sz="2800" spc="-150" dirty="0" smtClean="0">
                <a:solidFill>
                  <a:srgbClr val="FF0000"/>
                </a:solidFill>
              </a:rPr>
              <a:t>만</a:t>
            </a:r>
            <a:r>
              <a:rPr lang="ko-KR" altLang="en-US" spc="-150" dirty="0" smtClean="0">
                <a:solidFill>
                  <a:srgbClr val="FF0000"/>
                </a:solidFill>
              </a:rPr>
              <a:t> 으로 증가</a:t>
            </a:r>
            <a:endParaRPr lang="en-US" altLang="ko-KR" spc="-150" dirty="0" smtClean="0">
              <a:solidFill>
                <a:srgbClr val="FF000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altLang="ko-KR" spc="-150" dirty="0" smtClean="0">
                <a:solidFill>
                  <a:srgbClr val="FF0000"/>
                </a:solidFill>
              </a:rPr>
              <a:t>(</a:t>
            </a:r>
            <a:r>
              <a:rPr lang="ko-KR" altLang="en-US" spc="-150" dirty="0" smtClean="0">
                <a:solidFill>
                  <a:srgbClr val="FF0000"/>
                </a:solidFill>
              </a:rPr>
              <a:t>단위 </a:t>
            </a:r>
            <a:r>
              <a:rPr lang="en-US" altLang="ko-KR" spc="-150" dirty="0" smtClean="0">
                <a:solidFill>
                  <a:srgbClr val="FF0000"/>
                </a:solidFill>
              </a:rPr>
              <a:t>: </a:t>
            </a:r>
            <a:r>
              <a:rPr lang="ko-KR" altLang="en-US" spc="-150" dirty="0" err="1" smtClean="0">
                <a:solidFill>
                  <a:srgbClr val="FF0000"/>
                </a:solidFill>
              </a:rPr>
              <a:t>십억원</a:t>
            </a:r>
            <a:r>
              <a:rPr lang="en-US" altLang="ko-KR" spc="-150" dirty="0" smtClean="0">
                <a:solidFill>
                  <a:srgbClr val="FF0000"/>
                </a:solidFill>
              </a:rPr>
              <a:t>)</a:t>
            </a:r>
            <a:endParaRPr lang="ko-KR" altLang="en-US" spc="-15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7984" y="5157192"/>
            <a:ext cx="446449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pc="-150" dirty="0" smtClean="0">
                <a:solidFill>
                  <a:srgbClr val="FF0000"/>
                </a:solidFill>
              </a:rPr>
              <a:t>약 </a:t>
            </a:r>
            <a:r>
              <a:rPr lang="en-US" altLang="ko-KR" sz="2400" spc="-150" dirty="0" smtClean="0">
                <a:solidFill>
                  <a:srgbClr val="FF0000"/>
                </a:solidFill>
              </a:rPr>
              <a:t> 1</a:t>
            </a:r>
            <a:r>
              <a:rPr lang="ko-KR" altLang="en-US" sz="2400" spc="-150" dirty="0" err="1" smtClean="0">
                <a:solidFill>
                  <a:srgbClr val="FF0000"/>
                </a:solidFill>
              </a:rPr>
              <a:t>억원</a:t>
            </a:r>
            <a:r>
              <a:rPr lang="ko-KR" altLang="en-US" spc="-150" dirty="0" err="1" smtClean="0">
                <a:solidFill>
                  <a:srgbClr val="FF0000"/>
                </a:solidFill>
              </a:rPr>
              <a:t>의</a:t>
            </a:r>
            <a:r>
              <a:rPr lang="ko-KR" altLang="en-US" spc="-150" dirty="0" smtClean="0">
                <a:solidFill>
                  <a:srgbClr val="FF0000"/>
                </a:solidFill>
              </a:rPr>
              <a:t> 전기통신 금융사기 </a:t>
            </a:r>
            <a:endParaRPr lang="en-US" altLang="ko-KR" spc="-150" dirty="0" smtClean="0">
              <a:solidFill>
                <a:srgbClr val="FF000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ko-KR" altLang="en-US" spc="-150" dirty="0" smtClean="0">
                <a:solidFill>
                  <a:srgbClr val="FF0000"/>
                </a:solidFill>
              </a:rPr>
              <a:t>피해액 발생</a:t>
            </a:r>
            <a:r>
              <a:rPr lang="en-US" altLang="ko-KR" spc="-150" dirty="0" smtClean="0">
                <a:solidFill>
                  <a:srgbClr val="FF0000"/>
                </a:solidFill>
              </a:rPr>
              <a:t>(2017</a:t>
            </a:r>
            <a:r>
              <a:rPr lang="ko-KR" altLang="en-US" spc="-150" dirty="0" smtClean="0">
                <a:solidFill>
                  <a:srgbClr val="FF0000"/>
                </a:solidFill>
              </a:rPr>
              <a:t>년 기준</a:t>
            </a:r>
            <a:r>
              <a:rPr lang="en-US" altLang="ko-KR" spc="-150" dirty="0" smtClean="0">
                <a:solidFill>
                  <a:srgbClr val="FF0000"/>
                </a:solidFill>
              </a:rPr>
              <a:t>)</a:t>
            </a:r>
            <a:endParaRPr lang="ko-KR" altLang="en-US" spc="-150" dirty="0">
              <a:solidFill>
                <a:srgbClr val="FF0000"/>
              </a:solidFill>
            </a:endParaRPr>
          </a:p>
        </p:txBody>
      </p:sp>
      <p:pic>
        <p:nvPicPr>
          <p:cNvPr id="1031" name="Picture 7" descr="C:\Users\SJW\Desktop\최종발표 폴더\합체!!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1988841"/>
            <a:ext cx="3960440" cy="266429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25191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L 0.21267 4.8148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21" grpId="0"/>
      <p:bldP spid="21" grpId="1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2204864"/>
            <a:ext cx="7128792" cy="94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pc="-150" dirty="0" smtClean="0"/>
              <a:t> 회원들이 그룹을 이루어 돈에 관한 저축 및 출금 시스템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계 활동</a:t>
            </a:r>
            <a:r>
              <a:rPr lang="en-US" altLang="ko-KR" spc="-150" dirty="0" smtClean="0"/>
              <a:t>)</a:t>
            </a:r>
            <a:r>
              <a:rPr lang="ko-KR" altLang="en-US" spc="-150" dirty="0" smtClean="0"/>
              <a:t>을 </a:t>
            </a:r>
            <a:endParaRPr lang="en-US" altLang="ko-KR" spc="-15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pc="-150" dirty="0" smtClean="0"/>
              <a:t> </a:t>
            </a:r>
            <a:r>
              <a:rPr lang="ko-KR" altLang="en-US" spc="-150" dirty="0" smtClean="0"/>
              <a:t>안전하게 거래 가능하도록 환경을 제공해주는 웹 사이트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가상계좌 시스템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(MIT)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7" name="줄무늬가 있는 오른쪽 화살표 16"/>
          <p:cNvSpPr/>
          <p:nvPr/>
        </p:nvSpPr>
        <p:spPr>
          <a:xfrm>
            <a:off x="611560" y="4725144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23728" y="4293096"/>
            <a:ext cx="6192688" cy="172819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95736" y="4149080"/>
            <a:ext cx="576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기대효과</a:t>
            </a:r>
            <a:endParaRPr lang="en-US" altLang="ko-KR" sz="1600" spc="-150" dirty="0" smtClean="0"/>
          </a:p>
          <a:p>
            <a:pPr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spc="-150" dirty="0" smtClean="0"/>
              <a:t>그룹원간의 금융거래 신뢰성 증가 </a:t>
            </a:r>
            <a:endParaRPr lang="en-US" altLang="ko-KR" sz="1600" spc="-150" dirty="0" smtClean="0"/>
          </a:p>
          <a:p>
            <a:pPr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spc="-150" dirty="0" smtClean="0"/>
              <a:t>간편한 입</a:t>
            </a:r>
            <a:r>
              <a:rPr lang="en-US" altLang="ko-KR" sz="1600" spc="-150" dirty="0" smtClean="0"/>
              <a:t>·</a:t>
            </a:r>
            <a:r>
              <a:rPr lang="ko-KR" altLang="en-US" sz="1600" spc="-150" dirty="0" smtClean="0"/>
              <a:t>출금을 통한 편리성 증가</a:t>
            </a:r>
            <a:endParaRPr lang="en-US" altLang="ko-KR" sz="1600" spc="-150" dirty="0" smtClean="0"/>
          </a:p>
          <a:p>
            <a:pPr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spc="-150" dirty="0" smtClean="0"/>
              <a:t>가상계좌에 적립되는 이자를 통한 사용자 만족도 향상</a:t>
            </a:r>
            <a:endParaRPr lang="en-US" altLang="ko-KR" sz="1600" spc="-150" dirty="0" smtClean="0"/>
          </a:p>
          <a:p>
            <a:pPr fontAlgn="base"/>
            <a:endParaRPr lang="en-US" altLang="ko-KR" sz="1600" spc="-150" dirty="0" smtClean="0"/>
          </a:p>
          <a:p>
            <a:pPr fontAlgn="base"/>
            <a:endParaRPr lang="ko-KR" altLang="en-US" sz="1600" spc="-15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552" y="2276872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229947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목표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5048" y="3501008"/>
            <a:ext cx="1296144" cy="43204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072" y="3523615"/>
            <a:ext cx="86409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기간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5208" y="3501008"/>
            <a:ext cx="712879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pc="-150" dirty="0" smtClean="0"/>
              <a:t>2018</a:t>
            </a:r>
            <a:r>
              <a:rPr lang="ko-KR" altLang="en-US" spc="-150" dirty="0" smtClean="0"/>
              <a:t>년 </a:t>
            </a:r>
            <a:r>
              <a:rPr lang="en-US" altLang="ko-KR" spc="-150" dirty="0" smtClean="0"/>
              <a:t>5</a:t>
            </a:r>
            <a:r>
              <a:rPr lang="ko-KR" altLang="en-US" spc="-150" dirty="0" smtClean="0"/>
              <a:t>월 </a:t>
            </a:r>
            <a:r>
              <a:rPr lang="en-US" altLang="ko-KR" spc="-150" dirty="0" smtClean="0"/>
              <a:t>01</a:t>
            </a:r>
            <a:r>
              <a:rPr lang="ko-KR" altLang="en-US" spc="-150" dirty="0" smtClean="0"/>
              <a:t>일 </a:t>
            </a:r>
            <a:r>
              <a:rPr lang="en-US" altLang="ko-KR" spc="-150" dirty="0" smtClean="0"/>
              <a:t>~ 2018</a:t>
            </a:r>
            <a:r>
              <a:rPr lang="ko-KR" altLang="en-US" spc="-150" dirty="0" smtClean="0"/>
              <a:t>년 </a:t>
            </a:r>
            <a:r>
              <a:rPr lang="en-US" altLang="ko-KR" spc="-150" dirty="0" smtClean="0"/>
              <a:t>6</a:t>
            </a:r>
            <a:r>
              <a:rPr lang="ko-KR" altLang="en-US" spc="-150" dirty="0" smtClean="0"/>
              <a:t>월 </a:t>
            </a:r>
            <a:r>
              <a:rPr lang="en-US" altLang="ko-KR" spc="-150" dirty="0" smtClean="0"/>
              <a:t>13</a:t>
            </a:r>
            <a:r>
              <a:rPr lang="ko-KR" altLang="en-US" spc="-150" dirty="0" smtClean="0"/>
              <a:t>일</a:t>
            </a:r>
            <a:endParaRPr lang="ko-KR" altLang="en-US" spc="-1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요구사항 정의서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10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27584" y="1844824"/>
            <a:ext cx="3452691" cy="3960440"/>
          </a:xfrm>
          <a:prstGeom prst="rect">
            <a:avLst/>
          </a:prstGeom>
          <a:noFill/>
        </p:spPr>
      </p:pic>
      <p:pic>
        <p:nvPicPr>
          <p:cNvPr id="12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60032" y="1844824"/>
            <a:ext cx="3442628" cy="396044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403648" y="59492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pc="-150" dirty="0" smtClean="0"/>
              <a:t>그룹</a:t>
            </a:r>
            <a:r>
              <a:rPr lang="en-US" altLang="ko-KR" spc="-150" dirty="0" smtClean="0"/>
              <a:t> </a:t>
            </a:r>
            <a:r>
              <a:rPr lang="ko-KR" altLang="en-US" spc="-150" dirty="0" smtClean="0"/>
              <a:t>페이지</a:t>
            </a:r>
            <a:endParaRPr lang="ko-KR" altLang="en-US" spc="-150" dirty="0"/>
          </a:p>
        </p:txBody>
      </p:sp>
      <p:sp>
        <p:nvSpPr>
          <p:cNvPr id="14" name="TextBox 13"/>
          <p:cNvSpPr txBox="1"/>
          <p:nvPr/>
        </p:nvSpPr>
        <p:spPr>
          <a:xfrm>
            <a:off x="5436096" y="59492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pc="-150" dirty="0" smtClean="0"/>
              <a:t>계좌 입</a:t>
            </a:r>
            <a:r>
              <a:rPr lang="en-US" altLang="ko-KR" spc="-150" dirty="0" smtClean="0"/>
              <a:t>·</a:t>
            </a:r>
            <a:r>
              <a:rPr lang="ko-KR" altLang="en-US" spc="-150" dirty="0" smtClean="0"/>
              <a:t>출금 페이지</a:t>
            </a:r>
            <a:endParaRPr lang="ko-KR" altLang="en-US" spc="-1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1247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개발환경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628800"/>
            <a:ext cx="8136904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552" y="2060848"/>
            <a:ext cx="648072" cy="12961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경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331640" y="2060848"/>
            <a:ext cx="7344816" cy="12961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SJW\Desktop\구두발표 ppt 사진\이클립스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04864"/>
            <a:ext cx="1944216" cy="1008112"/>
          </a:xfrm>
          <a:prstGeom prst="rect">
            <a:avLst/>
          </a:prstGeom>
          <a:noFill/>
        </p:spPr>
      </p:pic>
      <p:pic>
        <p:nvPicPr>
          <p:cNvPr id="2051" name="Picture 3" descr="C:\Users\SJW\Desktop\구두발표 ppt 사진\오라클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204864"/>
            <a:ext cx="2016224" cy="1008112"/>
          </a:xfrm>
          <a:prstGeom prst="rect">
            <a:avLst/>
          </a:prstGeom>
          <a:noFill/>
        </p:spPr>
      </p:pic>
      <p:pic>
        <p:nvPicPr>
          <p:cNvPr id="2052" name="Picture 4" descr="C:\Users\SJW\Desktop\구두발표 ppt 사진\스프링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2204864"/>
            <a:ext cx="2016223" cy="100811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539552" y="3501008"/>
            <a:ext cx="648072" cy="12961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552" y="4941168"/>
            <a:ext cx="648072" cy="12961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331640" y="3501008"/>
            <a:ext cx="7344816" cy="12961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31640" y="4941168"/>
            <a:ext cx="3672408" cy="12961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 descr="C:\Users\SJW\Desktop\구두발표 ppt 사진\jav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3573016"/>
            <a:ext cx="1512168" cy="1154333"/>
          </a:xfrm>
          <a:prstGeom prst="rect">
            <a:avLst/>
          </a:prstGeom>
          <a:noFill/>
        </p:spPr>
      </p:pic>
      <p:pic>
        <p:nvPicPr>
          <p:cNvPr id="2054" name="Picture 6" descr="C:\Users\SJW\Desktop\구두발표 ppt 사진\jquer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3573016"/>
            <a:ext cx="1512168" cy="1152128"/>
          </a:xfrm>
          <a:prstGeom prst="rect">
            <a:avLst/>
          </a:prstGeom>
          <a:noFill/>
        </p:spPr>
      </p:pic>
      <p:pic>
        <p:nvPicPr>
          <p:cNvPr id="2055" name="Picture 7" descr="C:\Users\SJW\Desktop\구두발표 ppt 사진\javascript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573016"/>
            <a:ext cx="1512168" cy="1152127"/>
          </a:xfrm>
          <a:prstGeom prst="rect">
            <a:avLst/>
          </a:prstGeom>
          <a:noFill/>
        </p:spPr>
      </p:pic>
      <p:pic>
        <p:nvPicPr>
          <p:cNvPr id="2056" name="Picture 8" descr="C:\Users\SJW\Desktop\구두발표 ppt 사진\js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20272" y="3573016"/>
            <a:ext cx="1512168" cy="1152128"/>
          </a:xfrm>
          <a:prstGeom prst="rect">
            <a:avLst/>
          </a:prstGeom>
          <a:noFill/>
        </p:spPr>
      </p:pic>
      <p:pic>
        <p:nvPicPr>
          <p:cNvPr id="2057" name="Picture 9" descr="C:\Users\SJW\Desktop\구두발표 ppt 사진\부트스트랩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47664" y="5013176"/>
            <a:ext cx="1382663" cy="1152219"/>
          </a:xfrm>
          <a:prstGeom prst="rect">
            <a:avLst/>
          </a:prstGeom>
          <a:noFill/>
        </p:spPr>
      </p:pic>
      <p:pic>
        <p:nvPicPr>
          <p:cNvPr id="2058" name="Picture 10" descr="C:\Users\SJW\Desktop\구두발표 ppt 사진\css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19872" y="5013176"/>
            <a:ext cx="1368152" cy="1152128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5148064" y="4941168"/>
            <a:ext cx="648072" cy="12961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및 현상관리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40152" y="4941168"/>
            <a:ext cx="2736304" cy="12961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9" name="Picture 11" descr="C:\Users\SJW\Desktop\구두발표 ppt 사진\svn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5013176"/>
            <a:ext cx="1486287" cy="1153442"/>
          </a:xfrm>
          <a:prstGeom prst="rect">
            <a:avLst/>
          </a:prstGeom>
          <a:noFill/>
        </p:spPr>
      </p:pic>
      <p:sp>
        <p:nvSpPr>
          <p:cNvPr id="31" name="직사각형 30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0152" y="6237312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출처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: Google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이미지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통계청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2687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Architecture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539552" y="3284984"/>
            <a:ext cx="874383" cy="1296144"/>
          </a:xfrm>
          <a:prstGeom prst="rect">
            <a:avLst/>
          </a:prstGeom>
          <a:noFill/>
        </p:spPr>
      </p:pic>
      <p:cxnSp>
        <p:nvCxnSpPr>
          <p:cNvPr id="34" name="직선 화살표 연결선 33"/>
          <p:cNvCxnSpPr/>
          <p:nvPr/>
        </p:nvCxnSpPr>
        <p:spPr>
          <a:xfrm flipV="1">
            <a:off x="1331640" y="3284984"/>
            <a:ext cx="36004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SJW\Desktop\최종발표 폴더\aja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365104"/>
            <a:ext cx="1152128" cy="1080120"/>
          </a:xfrm>
          <a:prstGeom prst="rect">
            <a:avLst/>
          </a:prstGeom>
          <a:noFill/>
        </p:spPr>
      </p:pic>
      <p:pic>
        <p:nvPicPr>
          <p:cNvPr id="4" name="Picture 2" descr="C:\Users\SJW\Desktop\최종발표 폴더\js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2780928"/>
            <a:ext cx="1152128" cy="1152128"/>
          </a:xfrm>
          <a:prstGeom prst="rect">
            <a:avLst/>
          </a:prstGeom>
          <a:noFill/>
        </p:spPr>
      </p:pic>
      <p:cxnSp>
        <p:nvCxnSpPr>
          <p:cNvPr id="41" name="직선 화살표 연결선 40"/>
          <p:cNvCxnSpPr/>
          <p:nvPr/>
        </p:nvCxnSpPr>
        <p:spPr>
          <a:xfrm flipH="1" flipV="1">
            <a:off x="1331640" y="4437112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39552" y="1772816"/>
            <a:ext cx="8136904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763688" y="2132856"/>
            <a:ext cx="1296144" cy="36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763688" y="2636912"/>
            <a:ext cx="129614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552" y="45811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pc="-150" dirty="0" smtClean="0"/>
              <a:t>사용자</a:t>
            </a:r>
            <a:endParaRPr lang="en-US" altLang="ko-KR" spc="-15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21328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pc="-150" dirty="0" smtClean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563888" y="2132856"/>
            <a:ext cx="3312368" cy="36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63888" y="21328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pc="-150" dirty="0" smtClean="0">
                <a:solidFill>
                  <a:schemeClr val="bg1"/>
                </a:solidFill>
              </a:rPr>
              <a:t>Web Application server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63888" y="2636912"/>
            <a:ext cx="3312368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380312" y="2132856"/>
            <a:ext cx="1296144" cy="36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80312" y="21328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pc="-150" dirty="0" smtClean="0">
                <a:solidFill>
                  <a:schemeClr val="bg1"/>
                </a:solidFill>
              </a:rPr>
              <a:t>DB </a:t>
            </a:r>
            <a:r>
              <a:rPr lang="ko-KR" altLang="en-US" spc="-150" dirty="0" smtClean="0">
                <a:solidFill>
                  <a:schemeClr val="bg1"/>
                </a:solidFill>
              </a:rPr>
              <a:t>서버</a:t>
            </a:r>
            <a:endParaRPr lang="en-US" altLang="ko-KR" spc="-150" dirty="0" smtClean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80312" y="2636912"/>
            <a:ext cx="129614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596336" y="2996952"/>
            <a:ext cx="86409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pc="-150" dirty="0" smtClean="0"/>
              <a:t>Data</a:t>
            </a:r>
          </a:p>
          <a:p>
            <a:pPr algn="ctr">
              <a:spcBef>
                <a:spcPts val="600"/>
              </a:spcBef>
            </a:pPr>
            <a:r>
              <a:rPr lang="en-US" altLang="ko-KR" spc="-150" dirty="0" smtClean="0"/>
              <a:t>Layer</a:t>
            </a:r>
          </a:p>
        </p:txBody>
      </p:sp>
      <p:pic>
        <p:nvPicPr>
          <p:cNvPr id="55" name="Picture 3" descr="C:\Users\SJW\Desktop\구두발표 ppt 사진\오라클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336" y="4077072"/>
            <a:ext cx="936104" cy="864096"/>
          </a:xfrm>
          <a:prstGeom prst="rect">
            <a:avLst/>
          </a:prstGeom>
          <a:noFill/>
        </p:spPr>
      </p:pic>
      <p:pic>
        <p:nvPicPr>
          <p:cNvPr id="56" name="Picture 4" descr="C:\Users\SJW\Desktop\구두발표 ppt 사진\스프링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1960" y="2708920"/>
            <a:ext cx="2016223" cy="1008112"/>
          </a:xfrm>
          <a:prstGeom prst="rect">
            <a:avLst/>
          </a:prstGeom>
          <a:noFill/>
        </p:spPr>
      </p:pic>
      <p:sp>
        <p:nvSpPr>
          <p:cNvPr id="57" name="모서리가 둥근 직사각형 56"/>
          <p:cNvSpPr/>
          <p:nvPr/>
        </p:nvSpPr>
        <p:spPr>
          <a:xfrm>
            <a:off x="4211960" y="3717032"/>
            <a:ext cx="208823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MVC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211960" y="4653136"/>
            <a:ext cx="2088232" cy="864096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131840" y="4005064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6948264" y="4005064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40152" y="6237312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출처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: Google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이미지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통계청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가상계좌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NEXT IT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1124744"/>
            <a:ext cx="292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Use case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SJW\Desktop\구두발표 ppt 사진\유스케이스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556792"/>
            <a:ext cx="6408738" cy="439248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275856" y="594928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pc="-150" dirty="0" smtClean="0"/>
              <a:t>그룹 및  입</a:t>
            </a:r>
            <a:r>
              <a:rPr lang="en-US" altLang="ko-KR" spc="-150" dirty="0" smtClean="0"/>
              <a:t>·</a:t>
            </a:r>
            <a:r>
              <a:rPr lang="ko-KR" altLang="en-US" spc="-150" dirty="0" smtClean="0"/>
              <a:t>출금 관련 </a:t>
            </a:r>
            <a:r>
              <a:rPr lang="ko-KR" altLang="en-US" spc="-150" dirty="0" err="1" smtClean="0"/>
              <a:t>유스케이스</a:t>
            </a:r>
            <a:endParaRPr lang="ko-KR" altLang="en-US" spc="-150" dirty="0"/>
          </a:p>
        </p:txBody>
      </p:sp>
      <p:sp>
        <p:nvSpPr>
          <p:cNvPr id="11" name="직사각형 10"/>
          <p:cNvSpPr/>
          <p:nvPr/>
        </p:nvSpPr>
        <p:spPr>
          <a:xfrm>
            <a:off x="251520" y="260648"/>
            <a:ext cx="5549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b="1" spc="-150" dirty="0" smtClean="0">
                <a:solidFill>
                  <a:schemeClr val="bg1"/>
                </a:solidFill>
              </a:rPr>
              <a:t>M  I  T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99592" y="1484784"/>
            <a:ext cx="1800200" cy="792088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로그인을</a:t>
            </a:r>
            <a:r>
              <a:rPr lang="ko-KR" altLang="en-US" sz="900" dirty="0" smtClean="0">
                <a:solidFill>
                  <a:schemeClr val="tx1"/>
                </a:solidFill>
              </a:rPr>
              <a:t> 하고 그룹가입 신청 후에 관리자가 승인 시 그 회원의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그룹장이</a:t>
            </a:r>
            <a:r>
              <a:rPr lang="ko-KR" altLang="en-US" sz="900" dirty="0" smtClean="0">
                <a:solidFill>
                  <a:schemeClr val="tx1"/>
                </a:solidFill>
              </a:rPr>
              <a:t> 되며 그룹 페이지에서  계좌생성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버튼 클릭 시 가상계좌 생성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5085184"/>
            <a:ext cx="12241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9912" y="5085184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79912" y="3068960"/>
            <a:ext cx="1224136" cy="576064"/>
          </a:xfrm>
          <a:prstGeom prst="ellipse">
            <a:avLst/>
          </a:prstGeom>
          <a:solidFill>
            <a:srgbClr val="F9FBB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가상계좌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생성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660232" y="3140968"/>
            <a:ext cx="1296144" cy="720080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관리자는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그룹장이</a:t>
            </a:r>
            <a:r>
              <a:rPr lang="ko-KR" altLang="en-US" sz="900" dirty="0" smtClean="0">
                <a:solidFill>
                  <a:schemeClr val="tx1"/>
                </a:solidFill>
              </a:rPr>
              <a:t> 그룹신청 및 삭제를 하면 관리자가 확인 후 승인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1475656" y="2348880"/>
            <a:ext cx="1080120" cy="720080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그룹장은</a:t>
            </a:r>
            <a:r>
              <a:rPr lang="ko-KR" altLang="en-US" sz="900" dirty="0" smtClean="0">
                <a:solidFill>
                  <a:schemeClr val="tx1"/>
                </a:solidFill>
              </a:rPr>
              <a:t> 가상 계좌 생성과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그룹 관리 및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 신청 등을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할 수 있음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220072" y="1844824"/>
            <a:ext cx="1224136" cy="648072"/>
          </a:xfrm>
          <a:prstGeom prst="ellipse">
            <a:avLst/>
          </a:prstGeom>
          <a:solidFill>
            <a:srgbClr val="F9FBB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그룹 신청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691</Words>
  <Application>Microsoft Office PowerPoint</Application>
  <PresentationFormat>화면 슬라이드 쇼(4:3)</PresentationFormat>
  <Paragraphs>265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User</cp:lastModifiedBy>
  <cp:revision>75</cp:revision>
  <dcterms:created xsi:type="dcterms:W3CDTF">2016-11-03T20:47:04Z</dcterms:created>
  <dcterms:modified xsi:type="dcterms:W3CDTF">2018-06-08T02:33:58Z</dcterms:modified>
</cp:coreProperties>
</file>