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7" r:id="rId18"/>
    <p:sldId id="270" r:id="rId19"/>
    <p:sldId id="273" r:id="rId20"/>
    <p:sldId id="272" r:id="rId21"/>
    <p:sldId id="274" r:id="rId22"/>
    <p:sldId id="278" r:id="rId23"/>
    <p:sldId id="276" r:id="rId24"/>
    <p:sldId id="279" r:id="rId25"/>
    <p:sldId id="280" r:id="rId26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>
      <p:cViewPr>
        <p:scale>
          <a:sx n="126" d="100"/>
          <a:sy n="126" d="100"/>
        </p:scale>
        <p:origin x="-1392" y="21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623-3EF9-4204-8DDF-647D9FD15D1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DCA6-8D32-4CBD-8456-E7FF6E4E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7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623-3EF9-4204-8DDF-647D9FD15D1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DCA6-8D32-4CBD-8456-E7FF6E4E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7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623-3EF9-4204-8DDF-647D9FD15D1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DCA6-8D32-4CBD-8456-E7FF6E4E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3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623-3EF9-4204-8DDF-647D9FD15D1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DCA6-8D32-4CBD-8456-E7FF6E4E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623-3EF9-4204-8DDF-647D9FD15D1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DCA6-8D32-4CBD-8456-E7FF6E4E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2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623-3EF9-4204-8DDF-647D9FD15D1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DCA6-8D32-4CBD-8456-E7FF6E4E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8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623-3EF9-4204-8DDF-647D9FD15D1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DCA6-8D32-4CBD-8456-E7FF6E4E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623-3EF9-4204-8DDF-647D9FD15D1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DCA6-8D32-4CBD-8456-E7FF6E4E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623-3EF9-4204-8DDF-647D9FD15D1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DCA6-8D32-4CBD-8456-E7FF6E4E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6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623-3EF9-4204-8DDF-647D9FD15D1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DCA6-8D32-4CBD-8456-E7FF6E4E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623-3EF9-4204-8DDF-647D9FD15D1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DCA6-8D32-4CBD-8456-E7FF6E4E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2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BF623-3EF9-4204-8DDF-647D9FD15D1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DCA6-8D32-4CBD-8456-E7FF6E4E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5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457233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53466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7" y="528951"/>
            <a:ext cx="12025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로그인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smtClean="0">
                <a:latin typeface="+mn-ea"/>
              </a:rPr>
              <a:t>회원가입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96" y="817273"/>
            <a:ext cx="6696744" cy="1824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92" y="1430010"/>
            <a:ext cx="814753" cy="81475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5496" y="3329329"/>
            <a:ext cx="6700477" cy="1616403"/>
            <a:chOff x="35496" y="2866855"/>
            <a:chExt cx="7320454" cy="1699618"/>
          </a:xfrm>
        </p:grpSpPr>
        <p:grpSp>
          <p:nvGrpSpPr>
            <p:cNvPr id="17" name="그룹 16"/>
            <p:cNvGrpSpPr/>
            <p:nvPr/>
          </p:nvGrpSpPr>
          <p:grpSpPr>
            <a:xfrm>
              <a:off x="35496" y="2866855"/>
              <a:ext cx="1762568" cy="1699618"/>
              <a:chOff x="35496" y="2857500"/>
              <a:chExt cx="1762568" cy="169961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5496" y="2857500"/>
                <a:ext cx="1762568" cy="113307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473" y="3162732"/>
                <a:ext cx="522614" cy="522614"/>
              </a:xfrm>
              <a:prstGeom prst="rect">
                <a:avLst/>
              </a:prstGeom>
            </p:spPr>
          </p:pic>
          <p:grpSp>
            <p:nvGrpSpPr>
              <p:cNvPr id="15" name="그룹 14"/>
              <p:cNvGrpSpPr/>
              <p:nvPr/>
            </p:nvGrpSpPr>
            <p:grpSpPr>
              <a:xfrm>
                <a:off x="35496" y="3990579"/>
                <a:ext cx="1762568" cy="566539"/>
                <a:chOff x="35496" y="3990579"/>
                <a:chExt cx="1762568" cy="566539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35496" y="3990579"/>
                  <a:ext cx="1762568" cy="5665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2154" y="4073793"/>
                  <a:ext cx="9641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err="1" smtClean="0">
                      <a:latin typeface="+mn-ea"/>
                    </a:rPr>
                    <a:t>강좌명</a:t>
                  </a:r>
                  <a:endParaRPr lang="en-US" altLang="ko-KR" sz="900" dirty="0" smtClean="0">
                    <a:latin typeface="+mn-ea"/>
                  </a:endParaRPr>
                </a:p>
                <a:p>
                  <a:r>
                    <a:rPr lang="ko-KR" altLang="en-US" sz="900" dirty="0" smtClean="0">
                      <a:latin typeface="+mn-ea"/>
                    </a:rPr>
                    <a:t>강좌 시작일</a:t>
                  </a:r>
                  <a:endParaRPr lang="ko-KR" altLang="en-US" sz="900" dirty="0">
                    <a:latin typeface="+mn-ea"/>
                  </a:endParaRPr>
                </a:p>
              </p:txBody>
            </p:sp>
          </p:grpSp>
        </p:grpSp>
        <p:grpSp>
          <p:nvGrpSpPr>
            <p:cNvPr id="19" name="그룹 18"/>
            <p:cNvGrpSpPr/>
            <p:nvPr/>
          </p:nvGrpSpPr>
          <p:grpSpPr>
            <a:xfrm>
              <a:off x="1888125" y="2866855"/>
              <a:ext cx="1762568" cy="1699618"/>
              <a:chOff x="35496" y="2857500"/>
              <a:chExt cx="1762568" cy="1699618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5496" y="2857500"/>
                <a:ext cx="1762568" cy="113307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473" y="3162732"/>
                <a:ext cx="522614" cy="522614"/>
              </a:xfrm>
              <a:prstGeom prst="rect">
                <a:avLst/>
              </a:prstGeom>
            </p:spPr>
          </p:pic>
          <p:grpSp>
            <p:nvGrpSpPr>
              <p:cNvPr id="22" name="그룹 21"/>
              <p:cNvGrpSpPr/>
              <p:nvPr/>
            </p:nvGrpSpPr>
            <p:grpSpPr>
              <a:xfrm>
                <a:off x="35496" y="3990579"/>
                <a:ext cx="1762568" cy="566539"/>
                <a:chOff x="35496" y="3990579"/>
                <a:chExt cx="1762568" cy="566539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35496" y="3990579"/>
                  <a:ext cx="1762568" cy="5665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2154" y="4073793"/>
                  <a:ext cx="9641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err="1" smtClean="0">
                      <a:latin typeface="+mn-ea"/>
                    </a:rPr>
                    <a:t>강좌명</a:t>
                  </a:r>
                  <a:endParaRPr lang="en-US" altLang="ko-KR" sz="900" dirty="0" smtClean="0">
                    <a:latin typeface="+mn-ea"/>
                  </a:endParaRPr>
                </a:p>
                <a:p>
                  <a:r>
                    <a:rPr lang="ko-KR" altLang="en-US" sz="900" dirty="0" smtClean="0">
                      <a:latin typeface="+mn-ea"/>
                    </a:rPr>
                    <a:t>강좌 시작일</a:t>
                  </a:r>
                  <a:endParaRPr lang="ko-KR" altLang="en-US" sz="900" dirty="0">
                    <a:latin typeface="+mn-ea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/>
          </p:nvGrpSpPr>
          <p:grpSpPr>
            <a:xfrm>
              <a:off x="3740754" y="2866855"/>
              <a:ext cx="1762568" cy="1699618"/>
              <a:chOff x="35496" y="2857500"/>
              <a:chExt cx="1762568" cy="1699618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35496" y="2857500"/>
                <a:ext cx="1762568" cy="113307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473" y="3162732"/>
                <a:ext cx="522614" cy="522614"/>
              </a:xfrm>
              <a:prstGeom prst="rect">
                <a:avLst/>
              </a:prstGeom>
            </p:spPr>
          </p:pic>
          <p:grpSp>
            <p:nvGrpSpPr>
              <p:cNvPr id="28" name="그룹 27"/>
              <p:cNvGrpSpPr/>
              <p:nvPr/>
            </p:nvGrpSpPr>
            <p:grpSpPr>
              <a:xfrm>
                <a:off x="35496" y="3990579"/>
                <a:ext cx="1762568" cy="566539"/>
                <a:chOff x="35496" y="3990579"/>
                <a:chExt cx="1762568" cy="566539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35496" y="3990579"/>
                  <a:ext cx="1762568" cy="5665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2154" y="4073793"/>
                  <a:ext cx="9641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err="1" smtClean="0">
                      <a:latin typeface="+mn-ea"/>
                    </a:rPr>
                    <a:t>강좌명</a:t>
                  </a:r>
                  <a:endParaRPr lang="en-US" altLang="ko-KR" sz="900" dirty="0" smtClean="0">
                    <a:latin typeface="+mn-ea"/>
                  </a:endParaRPr>
                </a:p>
                <a:p>
                  <a:r>
                    <a:rPr lang="ko-KR" altLang="en-US" sz="900" dirty="0" smtClean="0">
                      <a:latin typeface="+mn-ea"/>
                    </a:rPr>
                    <a:t>강좌 시작일</a:t>
                  </a:r>
                  <a:endParaRPr lang="ko-KR" altLang="en-US" sz="900" dirty="0">
                    <a:latin typeface="+mn-ea"/>
                  </a:endParaRPr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5593382" y="2866855"/>
              <a:ext cx="1762568" cy="1699618"/>
              <a:chOff x="35496" y="2857500"/>
              <a:chExt cx="1762568" cy="169961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5496" y="2857500"/>
                <a:ext cx="1762568" cy="113307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473" y="3162732"/>
                <a:ext cx="522614" cy="522614"/>
              </a:xfrm>
              <a:prstGeom prst="rect">
                <a:avLst/>
              </a:prstGeom>
            </p:spPr>
          </p:pic>
          <p:grpSp>
            <p:nvGrpSpPr>
              <p:cNvPr id="34" name="그룹 33"/>
              <p:cNvGrpSpPr/>
              <p:nvPr/>
            </p:nvGrpSpPr>
            <p:grpSpPr>
              <a:xfrm>
                <a:off x="35496" y="3990579"/>
                <a:ext cx="1762568" cy="566539"/>
                <a:chOff x="35496" y="3990579"/>
                <a:chExt cx="1762568" cy="566539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35496" y="3990579"/>
                  <a:ext cx="1762568" cy="5665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496" y="4073793"/>
                  <a:ext cx="9641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err="1" smtClean="0">
                      <a:latin typeface="+mn-ea"/>
                    </a:rPr>
                    <a:t>강좌명</a:t>
                  </a:r>
                  <a:endParaRPr lang="en-US" altLang="ko-KR" sz="900" dirty="0" smtClean="0">
                    <a:latin typeface="+mn-ea"/>
                  </a:endParaRPr>
                </a:p>
                <a:p>
                  <a:r>
                    <a:rPr lang="ko-KR" altLang="en-US" sz="900" dirty="0" smtClean="0">
                      <a:latin typeface="+mn-ea"/>
                    </a:rPr>
                    <a:t>강좌 시작일</a:t>
                  </a:r>
                  <a:endParaRPr lang="ko-KR" altLang="en-US" sz="900" dirty="0">
                    <a:latin typeface="+mn-ea"/>
                  </a:endParaRPr>
                </a:p>
              </p:txBody>
            </p:sp>
          </p:grpSp>
        </p:grpSp>
      </p:grpSp>
      <p:grpSp>
        <p:nvGrpSpPr>
          <p:cNvPr id="38" name="그룹 37"/>
          <p:cNvGrpSpPr/>
          <p:nvPr/>
        </p:nvGrpSpPr>
        <p:grpSpPr>
          <a:xfrm>
            <a:off x="1770705" y="2850887"/>
            <a:ext cx="3230059" cy="288032"/>
            <a:chOff x="1251568" y="2850887"/>
            <a:chExt cx="3230059" cy="28803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251568" y="2850887"/>
              <a:ext cx="1008112" cy="288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지역별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362542" y="2850887"/>
              <a:ext cx="1008112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카테고리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473515" y="2850887"/>
              <a:ext cx="1008112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정렬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5496" y="5006571"/>
            <a:ext cx="1613294" cy="71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731224" y="4998676"/>
            <a:ext cx="1613294" cy="71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426952" y="4998676"/>
            <a:ext cx="1613294" cy="71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7" y="5116220"/>
            <a:ext cx="478353" cy="497026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95" y="5108325"/>
            <a:ext cx="478353" cy="497026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23" y="5108325"/>
            <a:ext cx="478353" cy="497026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4697005" y="538048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697260"/>
            <a:ext cx="1386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마이페이지</a:t>
            </a:r>
            <a:r>
              <a:rPr lang="en-US" altLang="ko-KR" sz="900" b="1" dirty="0" smtClean="0"/>
              <a:t>&gt; </a:t>
            </a:r>
            <a:r>
              <a:rPr lang="ko-KR" altLang="en-US" sz="900" b="1" dirty="0" smtClean="0"/>
              <a:t>회원 탈퇴</a:t>
            </a:r>
            <a:endParaRPr lang="ko-KR" altLang="en-US" sz="9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46460" y="1417340"/>
            <a:ext cx="4896544" cy="795283"/>
            <a:chOff x="323528" y="3865612"/>
            <a:chExt cx="4896544" cy="795283"/>
          </a:xfrm>
        </p:grpSpPr>
        <p:sp>
          <p:nvSpPr>
            <p:cNvPr id="9" name="TextBox 8"/>
            <p:cNvSpPr txBox="1"/>
            <p:nvPr/>
          </p:nvSpPr>
          <p:spPr>
            <a:xfrm>
              <a:off x="323528" y="3865612"/>
              <a:ext cx="48965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</a:rPr>
                <a:t>탈퇴 후에는 아이디 </a:t>
              </a:r>
              <a:r>
                <a:rPr lang="en-US" altLang="ko-KR" sz="900" dirty="0" smtClean="0">
                  <a:latin typeface="+mn-ea"/>
                </a:rPr>
                <a:t>TEST</a:t>
              </a:r>
              <a:r>
                <a:rPr lang="ko-KR" altLang="en-US" sz="900" dirty="0" smtClean="0">
                  <a:latin typeface="+mn-ea"/>
                </a:rPr>
                <a:t>로 다시 가입할 수 없으며 아이디와 데이터는 복구 할 수 없습니다</a:t>
              </a:r>
              <a:r>
                <a:rPr lang="en-US" altLang="ko-KR" sz="900" dirty="0" smtClean="0">
                  <a:latin typeface="+mn-ea"/>
                </a:rPr>
                <a:t>.</a:t>
              </a:r>
            </a:p>
            <a:p>
              <a:r>
                <a:rPr lang="ko-KR" altLang="en-US" sz="900" dirty="0" smtClean="0">
                  <a:latin typeface="+mn-ea"/>
                </a:rPr>
                <a:t>게시판형 서비스에 남아 있는 </a:t>
              </a:r>
              <a:r>
                <a:rPr lang="ko-KR" altLang="en-US" sz="900" dirty="0" err="1" smtClean="0">
                  <a:latin typeface="+mn-ea"/>
                </a:rPr>
                <a:t>게시글은</a:t>
              </a:r>
              <a:r>
                <a:rPr lang="ko-KR" altLang="en-US" sz="900" dirty="0" smtClean="0">
                  <a:latin typeface="+mn-ea"/>
                </a:rPr>
                <a:t> 탈퇴 후 삭제할 수 없습니다</a:t>
              </a:r>
              <a:r>
                <a:rPr lang="en-US" altLang="ko-KR" sz="900" dirty="0" smtClean="0">
                  <a:latin typeface="+mn-ea"/>
                </a:rPr>
                <a:t>.</a:t>
              </a:r>
            </a:p>
            <a:p>
              <a:r>
                <a:rPr lang="ko-KR" altLang="en-US" sz="900" dirty="0" smtClean="0">
                  <a:latin typeface="+mn-ea"/>
                </a:rPr>
                <a:t>또한</a:t>
              </a:r>
              <a:r>
                <a:rPr lang="en-US" altLang="ko-KR" sz="900" dirty="0" smtClean="0">
                  <a:latin typeface="+mn-ea"/>
                </a:rPr>
                <a:t>, </a:t>
              </a:r>
              <a:r>
                <a:rPr lang="ko-KR" altLang="en-US" sz="900" dirty="0" smtClean="0">
                  <a:latin typeface="+mn-ea"/>
                </a:rPr>
                <a:t>아이디를 사용해 다른 서비스에 로그인 할 수 없게 됩니다</a:t>
              </a:r>
              <a:r>
                <a:rPr lang="en-US" altLang="ko-KR" sz="900" dirty="0" smtClean="0">
                  <a:latin typeface="+mn-ea"/>
                </a:rPr>
                <a:t>. </a:t>
              </a:r>
              <a:r>
                <a:rPr lang="ko-KR" altLang="en-US" sz="900" dirty="0" smtClean="0">
                  <a:latin typeface="+mn-ea"/>
                </a:rPr>
                <a:t> </a:t>
              </a:r>
              <a:endParaRPr lang="ko-KR" altLang="en-US" sz="900" dirty="0">
                <a:latin typeface="+mn-ea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41509" y="4445451"/>
              <a:ext cx="2618323" cy="215444"/>
              <a:chOff x="1214195" y="4801716"/>
              <a:chExt cx="2618323" cy="215444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214195" y="4819573"/>
                <a:ext cx="189453" cy="1797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03648" y="4801716"/>
                <a:ext cx="242887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latin typeface="+mn-ea"/>
                  </a:rPr>
                  <a:t>안내 사항을 모두 확인하였으며</a:t>
                </a:r>
                <a:r>
                  <a:rPr lang="en-US" altLang="ko-KR" sz="800" b="1" dirty="0" smtClean="0">
                    <a:latin typeface="+mn-ea"/>
                  </a:rPr>
                  <a:t>,</a:t>
                </a:r>
                <a:r>
                  <a:rPr lang="ko-KR" altLang="en-US" sz="800" b="1" dirty="0" smtClean="0">
                    <a:latin typeface="+mn-ea"/>
                  </a:rPr>
                  <a:t>이에 동의합니다</a:t>
                </a:r>
                <a:r>
                  <a:rPr lang="en-US" altLang="ko-KR" sz="800" b="1" dirty="0" smtClean="0">
                    <a:latin typeface="+mn-ea"/>
                  </a:rPr>
                  <a:t>.</a:t>
                </a:r>
                <a:endParaRPr lang="ko-KR" altLang="en-US" sz="800" b="1" dirty="0">
                  <a:latin typeface="+mn-ea"/>
                </a:endParaRPr>
              </a:p>
            </p:txBody>
          </p:sp>
        </p:grpSp>
      </p:grpSp>
      <p:sp>
        <p:nvSpPr>
          <p:cNvPr id="37" name="직사각형 36"/>
          <p:cNvSpPr/>
          <p:nvPr/>
        </p:nvSpPr>
        <p:spPr>
          <a:xfrm>
            <a:off x="3037253" y="3117114"/>
            <a:ext cx="765237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탈퇴하기</a:t>
            </a:r>
            <a:endParaRPr lang="ko-KR" altLang="en-US" sz="9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973357" y="3485874"/>
            <a:ext cx="1728192" cy="864096"/>
            <a:chOff x="4453250" y="3712876"/>
            <a:chExt cx="1728192" cy="864096"/>
          </a:xfrm>
        </p:grpSpPr>
        <p:sp>
          <p:nvSpPr>
            <p:cNvPr id="42" name="직사각형 41"/>
            <p:cNvSpPr/>
            <p:nvPr/>
          </p:nvSpPr>
          <p:spPr>
            <a:xfrm>
              <a:off x="4453250" y="3712876"/>
              <a:ext cx="1728192" cy="864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탈퇴 완료 했습니다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453250" y="4297660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109597" y="4346140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닫기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8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697260"/>
            <a:ext cx="1426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마이페이지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&gt; </a:t>
            </a:r>
            <a:r>
              <a:rPr lang="ko-KR" altLang="en-US" sz="900" b="1" dirty="0" smtClean="0"/>
              <a:t>수강 내역</a:t>
            </a:r>
            <a:endParaRPr lang="ko-KR" altLang="en-US" sz="900" b="1" dirty="0"/>
          </a:p>
        </p:txBody>
      </p:sp>
      <p:sp>
        <p:nvSpPr>
          <p:cNvPr id="2" name="직사각형 1"/>
          <p:cNvSpPr/>
          <p:nvPr/>
        </p:nvSpPr>
        <p:spPr>
          <a:xfrm>
            <a:off x="251520" y="1201316"/>
            <a:ext cx="640871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강의명  </a:t>
            </a:r>
            <a:r>
              <a:rPr lang="ko-KR" altLang="en-US" sz="900" dirty="0" smtClean="0">
                <a:solidFill>
                  <a:schemeClr val="tx1"/>
                </a:solidFill>
              </a:rPr>
              <a:t>                           강의기간                                상태                                   </a:t>
            </a:r>
            <a:r>
              <a:rPr lang="ko-KR" altLang="en-US" sz="900" dirty="0">
                <a:solidFill>
                  <a:schemeClr val="tx1"/>
                </a:solidFill>
              </a:rPr>
              <a:t>취소상태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1520" y="1777380"/>
            <a:ext cx="6408712" cy="1440160"/>
            <a:chOff x="251520" y="1705372"/>
            <a:chExt cx="6408712" cy="144016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51520" y="170537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51520" y="206541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51520" y="242545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51520" y="278549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51520" y="314553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3329862" y="3505572"/>
            <a:ext cx="252028" cy="2160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400085" y="1489928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차근차근 인 디자인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195736" y="1489928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2017.04.02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851920" y="148992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수강 완료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377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697260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마이페이지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&gt; </a:t>
            </a:r>
            <a:r>
              <a:rPr lang="ko-KR" altLang="en-US" sz="900" b="1" dirty="0" smtClean="0"/>
              <a:t>찜 내역</a:t>
            </a:r>
            <a:endParaRPr lang="ko-KR" altLang="en-US" sz="900" b="1" dirty="0"/>
          </a:p>
        </p:txBody>
      </p:sp>
      <p:sp>
        <p:nvSpPr>
          <p:cNvPr id="2" name="직사각형 1"/>
          <p:cNvSpPr/>
          <p:nvPr/>
        </p:nvSpPr>
        <p:spPr>
          <a:xfrm>
            <a:off x="251520" y="1201316"/>
            <a:ext cx="640871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강의명  </a:t>
            </a:r>
            <a:r>
              <a:rPr lang="ko-KR" altLang="en-US" sz="900" dirty="0" smtClean="0">
                <a:solidFill>
                  <a:schemeClr val="tx1"/>
                </a:solidFill>
              </a:rPr>
              <a:t>                           강의기간                                상태                                   </a:t>
            </a:r>
            <a:r>
              <a:rPr lang="ko-KR" altLang="en-US" sz="900" dirty="0">
                <a:solidFill>
                  <a:schemeClr val="tx1"/>
                </a:solidFill>
              </a:rPr>
              <a:t>취소상태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1520" y="1777380"/>
            <a:ext cx="6408712" cy="1440160"/>
            <a:chOff x="251520" y="1705372"/>
            <a:chExt cx="6408712" cy="144016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51520" y="170537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51520" y="206541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51520" y="242545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51520" y="278549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51520" y="314553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3329862" y="3505572"/>
            <a:ext cx="252028" cy="2160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400085" y="1502158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차근차근 인 디자인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195736" y="1502158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2017.04.02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1197" y="1502158"/>
            <a:ext cx="8739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선택 상품 취소</a:t>
            </a:r>
            <a:endParaRPr lang="ko-KR" altLang="en-US" sz="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115476" y="3966693"/>
            <a:ext cx="1728192" cy="864096"/>
            <a:chOff x="3973357" y="3485874"/>
            <a:chExt cx="1728192" cy="864096"/>
          </a:xfrm>
        </p:grpSpPr>
        <p:sp>
          <p:nvSpPr>
            <p:cNvPr id="29" name="직사각형 28"/>
            <p:cNvSpPr/>
            <p:nvPr/>
          </p:nvSpPr>
          <p:spPr>
            <a:xfrm>
              <a:off x="3973357" y="3485874"/>
              <a:ext cx="1728192" cy="864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상품 취소 하시겠습니까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3973357" y="4070658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11960" y="4094898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닫기</a:t>
              </a:r>
              <a:endParaRPr lang="ko-KR" altLang="en-US" sz="9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4872097" y="4070658"/>
              <a:ext cx="0" cy="279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116736" y="4094898"/>
              <a:ext cx="4154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확인</a:t>
              </a:r>
              <a:endParaRPr lang="ko-KR" altLang="en-US" sz="9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915152" y="3966693"/>
            <a:ext cx="1728192" cy="864096"/>
            <a:chOff x="4453250" y="3712876"/>
            <a:chExt cx="1728192" cy="864096"/>
          </a:xfrm>
        </p:grpSpPr>
        <p:sp>
          <p:nvSpPr>
            <p:cNvPr id="36" name="직사각형 35"/>
            <p:cNvSpPr/>
            <p:nvPr/>
          </p:nvSpPr>
          <p:spPr>
            <a:xfrm>
              <a:off x="4453250" y="3712876"/>
              <a:ext cx="1728192" cy="864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상품 취소 했습니다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4453250" y="4297660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109597" y="4346140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닫기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5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697260"/>
            <a:ext cx="1271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마이페이지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&gt; </a:t>
            </a:r>
            <a:r>
              <a:rPr lang="ko-KR" altLang="en-US" sz="900" b="1" dirty="0" smtClean="0"/>
              <a:t>포인트</a:t>
            </a:r>
            <a:endParaRPr lang="ko-KR" altLang="en-US" sz="900" b="1" dirty="0"/>
          </a:p>
        </p:txBody>
      </p:sp>
      <p:sp>
        <p:nvSpPr>
          <p:cNvPr id="2" name="직사각형 1"/>
          <p:cNvSpPr/>
          <p:nvPr/>
        </p:nvSpPr>
        <p:spPr>
          <a:xfrm>
            <a:off x="179512" y="1201316"/>
            <a:ext cx="640871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현재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900" dirty="0" smtClean="0">
                <a:solidFill>
                  <a:schemeClr val="tx1"/>
                </a:solidFill>
              </a:rPr>
              <a:t>                                  적립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900" dirty="0" smtClean="0">
                <a:solidFill>
                  <a:schemeClr val="tx1"/>
                </a:solidFill>
              </a:rPr>
              <a:t>                                   사용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마일리지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9512" y="1417340"/>
            <a:ext cx="640871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2052" y="152564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0point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3150900" y="152564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0point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232860" y="152564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0point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1993404"/>
            <a:ext cx="4533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- </a:t>
            </a:r>
            <a:r>
              <a:rPr lang="ko-KR" altLang="en-US" sz="800" dirty="0" smtClean="0">
                <a:latin typeface="+mn-ea"/>
              </a:rPr>
              <a:t>해당기간 내에 사용하지 않으신 잔여 포인트는 </a:t>
            </a:r>
            <a:r>
              <a:rPr lang="en-US" altLang="ko-KR" sz="800" dirty="0" smtClean="0">
                <a:latin typeface="+mn-ea"/>
              </a:rPr>
              <a:t>1</a:t>
            </a:r>
            <a:r>
              <a:rPr lang="ko-KR" altLang="en-US" sz="800" dirty="0" smtClean="0">
                <a:latin typeface="+mn-ea"/>
              </a:rPr>
              <a:t>년 단위로 매해 </a:t>
            </a:r>
            <a:r>
              <a:rPr lang="en-US" altLang="ko-KR" sz="800" dirty="0" smtClean="0">
                <a:latin typeface="+mn-ea"/>
              </a:rPr>
              <a:t>12</a:t>
            </a:r>
            <a:r>
              <a:rPr lang="ko-KR" altLang="en-US" sz="800" dirty="0" smtClean="0">
                <a:latin typeface="+mn-ea"/>
              </a:rPr>
              <a:t>월 </a:t>
            </a:r>
            <a:r>
              <a:rPr lang="en-US" altLang="ko-KR" sz="800" dirty="0" smtClean="0">
                <a:latin typeface="+mn-ea"/>
              </a:rPr>
              <a:t>31</a:t>
            </a:r>
            <a:r>
              <a:rPr lang="ko-KR" altLang="en-US" sz="800" dirty="0" smtClean="0">
                <a:latin typeface="+mn-ea"/>
              </a:rPr>
              <a:t>일 자동 소멸 됩니다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33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697260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마이페이지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&gt; 1:1 </a:t>
            </a:r>
            <a:r>
              <a:rPr lang="ko-KR" altLang="en-US" sz="900" b="1" dirty="0" smtClean="0"/>
              <a:t>문의내역</a:t>
            </a:r>
            <a:endParaRPr lang="ko-KR" altLang="en-US" sz="9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520" y="1201316"/>
            <a:ext cx="640871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문의유형                            </a:t>
            </a:r>
            <a:r>
              <a:rPr lang="en-US" altLang="ko-KR" sz="900" dirty="0" smtClean="0">
                <a:solidFill>
                  <a:schemeClr val="tx1"/>
                </a:solidFill>
              </a:rPr>
              <a:t>Q&amp;A</a:t>
            </a:r>
            <a:r>
              <a:rPr lang="ko-KR" altLang="en-US" sz="900" dirty="0" smtClean="0">
                <a:solidFill>
                  <a:schemeClr val="tx1"/>
                </a:solidFill>
              </a:rPr>
              <a:t>                          작성일              답변 상태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51520" y="1777380"/>
            <a:ext cx="6408712" cy="1440160"/>
            <a:chOff x="251520" y="1705372"/>
            <a:chExt cx="6408712" cy="1440160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251520" y="170537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51520" y="206541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51520" y="242545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51520" y="278549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51520" y="314553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3329862" y="3505572"/>
            <a:ext cx="252028" cy="2160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2635716" y="1489928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과정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기 개설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965617" y="1489928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2017.04.02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076056" y="1489928"/>
            <a:ext cx="492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문의</a:t>
            </a:r>
            <a:r>
              <a:rPr lang="ko-KR" altLang="en-US" sz="800" dirty="0"/>
              <a:t>중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3401" y="148992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과정 문의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434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69726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스케줄</a:t>
            </a:r>
            <a:endParaRPr lang="ko-KR" altLang="en-US" sz="9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91155"/>
              </p:ext>
            </p:extLst>
          </p:nvPr>
        </p:nvGraphicFramePr>
        <p:xfrm>
          <a:off x="35496" y="1324842"/>
          <a:ext cx="6696746" cy="4236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78"/>
                <a:gridCol w="956678"/>
                <a:gridCol w="956678"/>
                <a:gridCol w="956678"/>
                <a:gridCol w="956678"/>
                <a:gridCol w="956678"/>
                <a:gridCol w="956678"/>
              </a:tblGrid>
              <a:tr h="272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024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817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817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19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49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80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73767" y="95551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&lt;  5  &gt;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58796"/>
            <a:ext cx="998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일러스트레이션 </a:t>
            </a:r>
            <a:endParaRPr lang="en-US" altLang="ko-KR" sz="700" dirty="0" smtClean="0">
              <a:latin typeface="+mn-ea"/>
            </a:endParaRPr>
          </a:p>
          <a:p>
            <a:r>
              <a:rPr lang="ko-KR" altLang="en-US" sz="700" dirty="0" smtClean="0">
                <a:latin typeface="+mn-ea"/>
              </a:rPr>
              <a:t>이야기를 </a:t>
            </a:r>
            <a:r>
              <a:rPr lang="ko-KR" altLang="en-US" sz="700" dirty="0">
                <a:latin typeface="+mn-ea"/>
              </a:rPr>
              <a:t>담다 </a:t>
            </a:r>
          </a:p>
          <a:p>
            <a:r>
              <a:rPr lang="ko-KR" altLang="en-US" sz="700" dirty="0">
                <a:solidFill>
                  <a:srgbClr val="00B050"/>
                </a:solidFill>
                <a:latin typeface="+mn-ea"/>
              </a:rPr>
              <a:t>일상</a:t>
            </a:r>
            <a:r>
              <a:rPr lang="en-US" altLang="ko-KR" sz="700" dirty="0">
                <a:solidFill>
                  <a:srgbClr val="00B050"/>
                </a:solidFill>
                <a:latin typeface="+mn-ea"/>
              </a:rPr>
              <a:t>,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</a:rPr>
              <a:t>꽃처럼</a:t>
            </a:r>
            <a:endParaRPr lang="en-US" altLang="ko-KR" sz="700" dirty="0" smtClean="0">
              <a:solidFill>
                <a:srgbClr val="00B050"/>
              </a:solidFill>
              <a:latin typeface="+mn-ea"/>
            </a:endParaRPr>
          </a:p>
          <a:p>
            <a:r>
              <a:rPr lang="ko-KR" altLang="en-US" sz="700" dirty="0" smtClean="0">
                <a:solidFill>
                  <a:srgbClr val="00B050"/>
                </a:solidFill>
                <a:latin typeface="+mn-ea"/>
              </a:rPr>
              <a:t>물들이다</a:t>
            </a:r>
            <a:endParaRPr lang="ko-KR" altLang="en-US" sz="700" dirty="0">
              <a:solidFill>
                <a:srgbClr val="00B050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6"/>
                </a:solidFill>
                <a:latin typeface="+mn-ea"/>
              </a:rPr>
              <a:t>실무에서 </a:t>
            </a:r>
            <a:r>
              <a:rPr lang="ko-KR" altLang="en-US" sz="700" dirty="0" smtClean="0">
                <a:solidFill>
                  <a:schemeClr val="accent6"/>
                </a:solidFill>
                <a:latin typeface="+mn-ea"/>
              </a:rPr>
              <a:t>예쁨 받는 </a:t>
            </a:r>
            <a:endParaRPr lang="en-US" altLang="ko-KR" sz="700" dirty="0" smtClean="0">
              <a:solidFill>
                <a:schemeClr val="accent6"/>
              </a:solidFill>
              <a:latin typeface="+mn-ea"/>
            </a:endParaRPr>
          </a:p>
          <a:p>
            <a:r>
              <a:rPr lang="ko-KR" altLang="en-US" sz="700" dirty="0" smtClean="0">
                <a:solidFill>
                  <a:schemeClr val="accent6"/>
                </a:solidFill>
                <a:latin typeface="+mn-ea"/>
              </a:rPr>
              <a:t>인 디자인</a:t>
            </a:r>
            <a:endParaRPr lang="ko-KR" altLang="en-US" sz="7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24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947" y="26574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관리자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26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89488" y="769268"/>
            <a:ext cx="3941842" cy="4772376"/>
            <a:chOff x="1494254" y="726871"/>
            <a:chExt cx="4085858" cy="5199778"/>
          </a:xfrm>
        </p:grpSpPr>
        <p:grpSp>
          <p:nvGrpSpPr>
            <p:cNvPr id="19" name="그룹 18"/>
            <p:cNvGrpSpPr/>
            <p:nvPr/>
          </p:nvGrpSpPr>
          <p:grpSpPr>
            <a:xfrm>
              <a:off x="1494254" y="726871"/>
              <a:ext cx="4085858" cy="3823242"/>
              <a:chOff x="1421650" y="1129308"/>
              <a:chExt cx="4085858" cy="3823242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421650" y="1129308"/>
                <a:ext cx="1944216" cy="1224136"/>
              </a:xfrm>
              <a:prstGeom prst="roundRect">
                <a:avLst>
                  <a:gd name="adj" fmla="val 3275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597606" y="128014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회원수정</a:t>
                </a:r>
                <a:endParaRPr lang="ko-KR" altLang="en-US" sz="1100" dirty="0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3563292" y="1129308"/>
                <a:ext cx="1944216" cy="1224136"/>
              </a:xfrm>
              <a:prstGeom prst="roundRect">
                <a:avLst>
                  <a:gd name="adj" fmla="val 3275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39248" y="128014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회원탈퇴</a:t>
                </a:r>
                <a:endParaRPr lang="ko-KR" altLang="en-US" sz="1100" dirty="0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1421650" y="2428861"/>
                <a:ext cx="1944216" cy="1224136"/>
              </a:xfrm>
              <a:prstGeom prst="roundRect">
                <a:avLst>
                  <a:gd name="adj" fmla="val 3275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97606" y="257969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수강내역</a:t>
                </a:r>
                <a:endParaRPr lang="ko-KR" altLang="en-US" sz="1100" dirty="0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3563292" y="2428861"/>
                <a:ext cx="1944216" cy="1224136"/>
              </a:xfrm>
              <a:prstGeom prst="roundRect">
                <a:avLst>
                  <a:gd name="adj" fmla="val 3275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1421650" y="3728414"/>
                <a:ext cx="1944216" cy="1224136"/>
              </a:xfrm>
              <a:prstGeom prst="roundRect">
                <a:avLst>
                  <a:gd name="adj" fmla="val 3275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597606" y="3879248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포인트</a:t>
                </a:r>
                <a:endParaRPr lang="ko-KR" altLang="en-US" sz="1100" dirty="0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3563292" y="3728414"/>
                <a:ext cx="1944216" cy="1224136"/>
              </a:xfrm>
              <a:prstGeom prst="roundRect">
                <a:avLst>
                  <a:gd name="adj" fmla="val 3275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739248" y="3879248"/>
                <a:ext cx="6511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1:1</a:t>
                </a:r>
                <a:r>
                  <a:rPr lang="ko-KR" altLang="en-US" sz="1100" dirty="0" smtClean="0"/>
                  <a:t>문의</a:t>
                </a:r>
                <a:endParaRPr lang="ko-KR" altLang="en-US" sz="1100" dirty="0"/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648" y="1332066"/>
                <a:ext cx="157762" cy="157762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4238" y="1332066"/>
                <a:ext cx="157762" cy="157762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648" y="2631619"/>
                <a:ext cx="157762" cy="157762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3739248" y="2579695"/>
                <a:ext cx="6575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찜 내역</a:t>
                </a:r>
                <a:endParaRPr lang="ko-KR" altLang="en-US" sz="1100" dirty="0"/>
              </a:p>
            </p:txBody>
          </p:sp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4238" y="2631619"/>
                <a:ext cx="157762" cy="157762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0979" y="3931172"/>
                <a:ext cx="157762" cy="157762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4238" y="3922403"/>
                <a:ext cx="157762" cy="157762"/>
              </a:xfrm>
              <a:prstGeom prst="rect">
                <a:avLst/>
              </a:prstGeom>
            </p:spPr>
          </p:pic>
        </p:grpSp>
        <p:grpSp>
          <p:nvGrpSpPr>
            <p:cNvPr id="2" name="그룹 1"/>
            <p:cNvGrpSpPr/>
            <p:nvPr/>
          </p:nvGrpSpPr>
          <p:grpSpPr>
            <a:xfrm>
              <a:off x="1547664" y="4702513"/>
              <a:ext cx="1944216" cy="1224136"/>
              <a:chOff x="1540039" y="5032942"/>
              <a:chExt cx="1944216" cy="1224136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1540039" y="5032942"/>
                <a:ext cx="1944216" cy="1224136"/>
              </a:xfrm>
              <a:prstGeom prst="roundRect">
                <a:avLst>
                  <a:gd name="adj" fmla="val 3275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19672" y="5175007"/>
                <a:ext cx="10807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내가만든</a:t>
                </a:r>
                <a:r>
                  <a:rPr lang="ko-KR" altLang="en-US" sz="1100" dirty="0" smtClean="0"/>
                  <a:t> 강의</a:t>
                </a:r>
                <a:endParaRPr lang="ko-KR" altLang="en-US" sz="1100" dirty="0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800" y="5226931"/>
                <a:ext cx="157762" cy="1577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45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53872"/>
              </p:ext>
            </p:extLst>
          </p:nvPr>
        </p:nvGraphicFramePr>
        <p:xfrm>
          <a:off x="539552" y="1417340"/>
          <a:ext cx="609600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회원 이름 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휴대폰번호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주소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포인트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5000POINT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5000POINT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5000POINT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5000POINT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5000POINT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5000POINT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6204" y="336930"/>
            <a:ext cx="1503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관리자 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96" y="697260"/>
            <a:ext cx="1426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마이페이지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&gt; </a:t>
            </a:r>
            <a:r>
              <a:rPr lang="ko-KR" altLang="en-US" sz="900" b="1" dirty="0" smtClean="0"/>
              <a:t>회원목록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475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697260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회원목록 </a:t>
            </a:r>
            <a:r>
              <a:rPr lang="en-US" altLang="ko-KR" sz="900" b="1" dirty="0" smtClean="0"/>
              <a:t>&gt; </a:t>
            </a:r>
            <a:r>
              <a:rPr lang="ko-KR" altLang="en-US" sz="900" b="1" dirty="0" smtClean="0"/>
              <a:t>회원 상세</a:t>
            </a:r>
            <a:endParaRPr lang="ko-KR" alt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179261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성명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504" y="254315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연락처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504" y="216788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메일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07504" y="109381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</a:t>
            </a:r>
            <a:r>
              <a:rPr lang="ko-KR" altLang="en-US" sz="900" dirty="0"/>
              <a:t>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04" y="141734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1047647" y="1116470"/>
            <a:ext cx="1891073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47647" y="1439995"/>
            <a:ext cx="1891073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*******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47647" y="1815267"/>
            <a:ext cx="1891073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테스</a:t>
            </a:r>
            <a:r>
              <a:rPr lang="ko-KR" altLang="en-US" sz="1000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47647" y="2190539"/>
            <a:ext cx="1891073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TEST@NAVER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47647" y="2565809"/>
            <a:ext cx="1891073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99792" y="3712876"/>
            <a:ext cx="1197285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목록으</a:t>
            </a:r>
            <a:r>
              <a:rPr lang="ko-KR" altLang="en-US" sz="900" dirty="0"/>
              <a:t>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76204" y="336930"/>
            <a:ext cx="1503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관리자 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98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2793" y="1849388"/>
            <a:ext cx="8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403532" y="2209428"/>
            <a:ext cx="40204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404166" y="2340231"/>
            <a:ext cx="4019200" cy="704468"/>
            <a:chOff x="1835696" y="1993404"/>
            <a:chExt cx="4248472" cy="704468"/>
          </a:xfrm>
        </p:grpSpPr>
        <p:sp>
          <p:nvSpPr>
            <p:cNvPr id="10" name="직사각형 9"/>
            <p:cNvSpPr/>
            <p:nvPr/>
          </p:nvSpPr>
          <p:spPr>
            <a:xfrm>
              <a:off x="1835696" y="1993404"/>
              <a:ext cx="424847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35696" y="2409840"/>
              <a:ext cx="424847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4415525" y="3256884"/>
            <a:ext cx="1019419" cy="21562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페이스북</a:t>
            </a:r>
            <a:r>
              <a:rPr lang="ko-KR" altLang="en-US" sz="800" dirty="0" smtClean="0">
                <a:solidFill>
                  <a:schemeClr val="tx1"/>
                </a:solidFill>
              </a:rPr>
              <a:t> 로그인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0823" y="3274775"/>
            <a:ext cx="1484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아이디 찾기 </a:t>
            </a:r>
            <a:r>
              <a:rPr lang="en-US" altLang="ko-KR" sz="800" dirty="0" smtClean="0">
                <a:latin typeface="+mn-ea"/>
              </a:rPr>
              <a:t>| </a:t>
            </a:r>
            <a:r>
              <a:rPr lang="ko-KR" altLang="en-US" sz="800" dirty="0" smtClean="0">
                <a:latin typeface="+mn-ea"/>
              </a:rPr>
              <a:t>비밀번호 찾기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403532" y="3175501"/>
            <a:ext cx="40204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0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07895"/>
              </p:ext>
            </p:extLst>
          </p:nvPr>
        </p:nvGraphicFramePr>
        <p:xfrm>
          <a:off x="755576" y="1489345"/>
          <a:ext cx="5524872" cy="2610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218"/>
                <a:gridCol w="1381218"/>
                <a:gridCol w="1381218"/>
                <a:gridCol w="1381218"/>
              </a:tblGrid>
              <a:tr h="272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회원 이름 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휴대폰번호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89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89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89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89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89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89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6204" y="336930"/>
            <a:ext cx="1503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관리자 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96" y="69726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선생님 목록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4125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697260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선생님 목록 </a:t>
            </a:r>
            <a:r>
              <a:rPr lang="en-US" altLang="ko-KR" sz="900" b="1" dirty="0" smtClean="0"/>
              <a:t>&gt; </a:t>
            </a:r>
            <a:r>
              <a:rPr lang="ko-KR" altLang="en-US" sz="900" b="1" dirty="0" smtClean="0"/>
              <a:t>과정 리스트</a:t>
            </a:r>
            <a:endParaRPr lang="ko-KR" altLang="en-US" sz="9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520" y="1201316"/>
            <a:ext cx="640871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강의명                                        강의기간                                    신청자 수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51520" y="1777380"/>
            <a:ext cx="6408712" cy="1440160"/>
            <a:chOff x="251520" y="1705372"/>
            <a:chExt cx="6408712" cy="1440160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251520" y="170537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51520" y="206541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51520" y="242545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51520" y="278549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51520" y="314553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3329862" y="3505572"/>
            <a:ext cx="252028" cy="2160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043608" y="1491122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과정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기 개설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1840" y="1491122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2017.04.02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169422" y="1489928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6 / 7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176204" y="336930"/>
            <a:ext cx="1503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관리자 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996" y="1444848"/>
            <a:ext cx="1080120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강의 있는 경우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13996" y="1804888"/>
            <a:ext cx="1080120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강의 없</a:t>
            </a:r>
            <a:r>
              <a:rPr lang="ko-KR" altLang="en-US" sz="800"/>
              <a:t>는</a:t>
            </a:r>
            <a:r>
              <a:rPr lang="ko-KR" altLang="en-US" sz="800" smtClean="0"/>
              <a:t> </a:t>
            </a:r>
            <a:r>
              <a:rPr lang="ko-KR" altLang="en-US" sz="800" dirty="0" smtClean="0"/>
              <a:t>경우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034979" y="1833488"/>
            <a:ext cx="2697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아직 생성된 강의가 없어요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5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20858"/>
              </p:ext>
            </p:extLst>
          </p:nvPr>
        </p:nvGraphicFramePr>
        <p:xfrm>
          <a:off x="755576" y="1489345"/>
          <a:ext cx="5524872" cy="2610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218"/>
                <a:gridCol w="1381218"/>
                <a:gridCol w="1381218"/>
                <a:gridCol w="1381218"/>
              </a:tblGrid>
              <a:tr h="272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회원 이름 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휴대폰번호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89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89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89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89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89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89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TEST@NAVER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6204" y="336930"/>
            <a:ext cx="1503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관리자 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96" y="697260"/>
            <a:ext cx="1662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과정 클릭 </a:t>
            </a:r>
            <a:r>
              <a:rPr lang="en-US" altLang="ko-KR" sz="900" b="1" dirty="0" smtClean="0"/>
              <a:t>&gt; </a:t>
            </a:r>
            <a:r>
              <a:rPr lang="ko-KR" altLang="en-US" sz="900" b="1" dirty="0" smtClean="0"/>
              <a:t>과정 등록 인원 </a:t>
            </a:r>
            <a:endParaRPr lang="ko-KR" altLang="en-US" sz="900" b="1" dirty="0"/>
          </a:p>
        </p:txBody>
      </p:sp>
      <p:sp>
        <p:nvSpPr>
          <p:cNvPr id="12" name="직사각형 11"/>
          <p:cNvSpPr/>
          <p:nvPr/>
        </p:nvSpPr>
        <p:spPr>
          <a:xfrm>
            <a:off x="2785225" y="4369668"/>
            <a:ext cx="1197285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목록으</a:t>
            </a:r>
            <a:r>
              <a:rPr lang="ko-KR" altLang="en-US" sz="900" dirty="0"/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4809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697260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1:1 </a:t>
            </a:r>
            <a:r>
              <a:rPr lang="ko-KR" altLang="en-US" sz="900" b="1" dirty="0" smtClean="0"/>
              <a:t>문의</a:t>
            </a:r>
            <a:endParaRPr lang="ko-KR" altLang="en-US" sz="9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520" y="1201316"/>
            <a:ext cx="640871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문의카테고리                                     문의명                               작성자                   상태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51520" y="1777380"/>
            <a:ext cx="6408712" cy="1440160"/>
            <a:chOff x="251520" y="1705372"/>
            <a:chExt cx="6408712" cy="1440160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251520" y="170537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51520" y="206541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51520" y="242545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51520" y="278549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51520" y="3145532"/>
              <a:ext cx="64087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3329862" y="3505572"/>
            <a:ext cx="252028" cy="2160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5176204" y="336930"/>
            <a:ext cx="1503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관리자 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9592" y="1489348"/>
            <a:ext cx="5328592" cy="216024"/>
            <a:chOff x="899592" y="1489348"/>
            <a:chExt cx="5328592" cy="216024"/>
          </a:xfrm>
        </p:grpSpPr>
        <p:sp>
          <p:nvSpPr>
            <p:cNvPr id="28" name="TextBox 27"/>
            <p:cNvSpPr txBox="1"/>
            <p:nvPr/>
          </p:nvSpPr>
          <p:spPr>
            <a:xfrm>
              <a:off x="899592" y="1489638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과정 문의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89420" y="1489638"/>
              <a:ext cx="976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r>
                <a:rPr lang="ko-KR" altLang="en-US" sz="800" dirty="0" smtClean="0"/>
                <a:t>기 모집 되나요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76683" y="148963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mtClean="0"/>
                <a:t>취미찾</a:t>
              </a:r>
              <a:r>
                <a:rPr lang="ko-KR" altLang="en-US" sz="800"/>
                <a:t>기</a:t>
              </a:r>
              <a:endParaRPr lang="ko-KR" altLang="en-US" sz="8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695988" y="1489348"/>
              <a:ext cx="532196" cy="21602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미답변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99592" y="1849388"/>
            <a:ext cx="5400600" cy="216024"/>
            <a:chOff x="899592" y="1489348"/>
            <a:chExt cx="5400600" cy="216024"/>
          </a:xfrm>
        </p:grpSpPr>
        <p:sp>
          <p:nvSpPr>
            <p:cNvPr id="31" name="TextBox 30"/>
            <p:cNvSpPr txBox="1"/>
            <p:nvPr/>
          </p:nvSpPr>
          <p:spPr>
            <a:xfrm>
              <a:off x="899592" y="1489638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과정 문의</a:t>
              </a:r>
              <a:endParaRPr lang="ko-KR" alt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63585" y="1489638"/>
              <a:ext cx="12282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과정 생성 </a:t>
              </a:r>
              <a:r>
                <a:rPr lang="ko-KR" altLang="en-US" sz="800" dirty="0" err="1" smtClean="0"/>
                <a:t>문의드려요</a:t>
              </a:r>
              <a:endParaRPr lang="ko-KR" alt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76684" y="148963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오늘취미</a:t>
              </a:r>
              <a:endParaRPr lang="ko-KR" altLang="en-US" sz="800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652120" y="1489348"/>
              <a:ext cx="648072" cy="21602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답변완료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1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697260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1:1 </a:t>
            </a:r>
            <a:r>
              <a:rPr lang="ko-KR" altLang="en-US" sz="900" b="1" dirty="0" smtClean="0"/>
              <a:t>문의</a:t>
            </a:r>
            <a:endParaRPr lang="ko-KR" altLang="en-US" sz="9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176204" y="336930"/>
            <a:ext cx="1503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관리자 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4327" y="123267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상세 페이지 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7504" y="10505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문의유형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504" y="133052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제목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504" y="1673038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내용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4225652"/>
            <a:ext cx="410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문의하신 내용에 대한 답변은 </a:t>
            </a:r>
            <a:r>
              <a:rPr lang="ko-KR" altLang="en-US" sz="800" dirty="0" err="1" smtClean="0">
                <a:latin typeface="+mn-ea"/>
              </a:rPr>
              <a:t>마이페이지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1:1 </a:t>
            </a:r>
            <a:r>
              <a:rPr lang="ko-KR" altLang="en-US" sz="800" dirty="0" smtClean="0">
                <a:latin typeface="+mn-ea"/>
              </a:rPr>
              <a:t>문의내역에서 확인하실 수 있습니다</a:t>
            </a:r>
            <a:r>
              <a:rPr lang="en-US" altLang="ko-KR" sz="800" dirty="0" smtClean="0">
                <a:latin typeface="+mn-ea"/>
              </a:rPr>
              <a:t>.</a:t>
            </a:r>
            <a:br>
              <a:rPr lang="en-US" altLang="ko-KR" sz="800" dirty="0" smtClean="0">
                <a:latin typeface="+mn-ea"/>
              </a:rPr>
            </a:b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등록하신 문의내역은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 </a:t>
            </a:r>
            <a:r>
              <a:rPr lang="ko-KR" altLang="en-US" sz="800" dirty="0" err="1" smtClean="0">
                <a:latin typeface="+mn-ea"/>
              </a:rPr>
              <a:t>할수</a:t>
            </a:r>
            <a:r>
              <a:rPr lang="ko-KR" altLang="en-US" sz="800" dirty="0" smtClean="0">
                <a:latin typeface="+mn-ea"/>
              </a:rPr>
              <a:t> 없습니다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주신 문의는 </a:t>
            </a:r>
            <a:r>
              <a:rPr lang="en-US" altLang="ko-KR" sz="800" dirty="0" smtClean="0">
                <a:latin typeface="+mn-ea"/>
              </a:rPr>
              <a:t>24</a:t>
            </a:r>
            <a:r>
              <a:rPr lang="ko-KR" altLang="en-US" sz="800" dirty="0" smtClean="0">
                <a:latin typeface="+mn-ea"/>
              </a:rPr>
              <a:t>시간 이내에 답변 드릴 수 있도록 노력하고 있습니다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7647" y="1023709"/>
            <a:ext cx="3521209" cy="185522"/>
            <a:chOff x="1047647" y="1023709"/>
            <a:chExt cx="3521209" cy="185522"/>
          </a:xfrm>
        </p:grpSpPr>
        <p:sp>
          <p:nvSpPr>
            <p:cNvPr id="39" name="직사각형 38"/>
            <p:cNvSpPr/>
            <p:nvPr/>
          </p:nvSpPr>
          <p:spPr>
            <a:xfrm>
              <a:off x="1047647" y="1023709"/>
              <a:ext cx="3521209" cy="1855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flipV="1">
              <a:off x="4355976" y="1078370"/>
              <a:ext cx="108012" cy="762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047647" y="1353179"/>
            <a:ext cx="3521209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3608" y="1673038"/>
            <a:ext cx="3521209" cy="23365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28119" y="5017740"/>
            <a:ext cx="765237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3265363" y="5025470"/>
            <a:ext cx="765237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990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76204" y="336930"/>
            <a:ext cx="1503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관리자 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4327" y="123267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상세 페이지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7045" y="1345513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제목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57045" y="1688027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내용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1097188" y="1368168"/>
            <a:ext cx="3521209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93149" y="1688027"/>
            <a:ext cx="3521209" cy="23365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3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457233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53466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528951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96" y="817273"/>
            <a:ext cx="6696744" cy="1824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92" y="1430010"/>
            <a:ext cx="814753" cy="81475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5496" y="3329329"/>
            <a:ext cx="6700477" cy="1616403"/>
            <a:chOff x="35496" y="2866855"/>
            <a:chExt cx="7320454" cy="1699618"/>
          </a:xfrm>
        </p:grpSpPr>
        <p:grpSp>
          <p:nvGrpSpPr>
            <p:cNvPr id="17" name="그룹 16"/>
            <p:cNvGrpSpPr/>
            <p:nvPr/>
          </p:nvGrpSpPr>
          <p:grpSpPr>
            <a:xfrm>
              <a:off x="35496" y="2866855"/>
              <a:ext cx="1762568" cy="1699618"/>
              <a:chOff x="35496" y="2857500"/>
              <a:chExt cx="1762568" cy="169961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5496" y="2857500"/>
                <a:ext cx="1762568" cy="113307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473" y="3162732"/>
                <a:ext cx="522614" cy="522614"/>
              </a:xfrm>
              <a:prstGeom prst="rect">
                <a:avLst/>
              </a:prstGeom>
            </p:spPr>
          </p:pic>
          <p:grpSp>
            <p:nvGrpSpPr>
              <p:cNvPr id="15" name="그룹 14"/>
              <p:cNvGrpSpPr/>
              <p:nvPr/>
            </p:nvGrpSpPr>
            <p:grpSpPr>
              <a:xfrm>
                <a:off x="35496" y="3990579"/>
                <a:ext cx="1762568" cy="566539"/>
                <a:chOff x="35496" y="3990579"/>
                <a:chExt cx="1762568" cy="566539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35496" y="3990579"/>
                  <a:ext cx="1762568" cy="5665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2154" y="4073793"/>
                  <a:ext cx="9641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err="1" smtClean="0">
                      <a:latin typeface="+mn-ea"/>
                    </a:rPr>
                    <a:t>강좌명</a:t>
                  </a:r>
                  <a:endParaRPr lang="en-US" altLang="ko-KR" sz="900" dirty="0" smtClean="0">
                    <a:latin typeface="+mn-ea"/>
                  </a:endParaRPr>
                </a:p>
                <a:p>
                  <a:r>
                    <a:rPr lang="ko-KR" altLang="en-US" sz="900" dirty="0" smtClean="0">
                      <a:latin typeface="+mn-ea"/>
                    </a:rPr>
                    <a:t>강좌 시작일</a:t>
                  </a:r>
                  <a:endParaRPr lang="ko-KR" altLang="en-US" sz="900" dirty="0">
                    <a:latin typeface="+mn-ea"/>
                  </a:endParaRPr>
                </a:p>
              </p:txBody>
            </p:sp>
          </p:grpSp>
        </p:grpSp>
        <p:grpSp>
          <p:nvGrpSpPr>
            <p:cNvPr id="19" name="그룹 18"/>
            <p:cNvGrpSpPr/>
            <p:nvPr/>
          </p:nvGrpSpPr>
          <p:grpSpPr>
            <a:xfrm>
              <a:off x="1888125" y="2866855"/>
              <a:ext cx="1762568" cy="1699618"/>
              <a:chOff x="35496" y="2857500"/>
              <a:chExt cx="1762568" cy="1699618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5496" y="2857500"/>
                <a:ext cx="1762568" cy="113307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473" y="3162732"/>
                <a:ext cx="522614" cy="522614"/>
              </a:xfrm>
              <a:prstGeom prst="rect">
                <a:avLst/>
              </a:prstGeom>
            </p:spPr>
          </p:pic>
          <p:grpSp>
            <p:nvGrpSpPr>
              <p:cNvPr id="22" name="그룹 21"/>
              <p:cNvGrpSpPr/>
              <p:nvPr/>
            </p:nvGrpSpPr>
            <p:grpSpPr>
              <a:xfrm>
                <a:off x="35496" y="3990579"/>
                <a:ext cx="1762568" cy="566539"/>
                <a:chOff x="35496" y="3990579"/>
                <a:chExt cx="1762568" cy="566539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35496" y="3990579"/>
                  <a:ext cx="1762568" cy="5665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2154" y="4073793"/>
                  <a:ext cx="9641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err="1" smtClean="0">
                      <a:latin typeface="+mn-ea"/>
                    </a:rPr>
                    <a:t>강좌명</a:t>
                  </a:r>
                  <a:endParaRPr lang="en-US" altLang="ko-KR" sz="900" dirty="0" smtClean="0">
                    <a:latin typeface="+mn-ea"/>
                  </a:endParaRPr>
                </a:p>
                <a:p>
                  <a:r>
                    <a:rPr lang="ko-KR" altLang="en-US" sz="900" dirty="0" smtClean="0">
                      <a:latin typeface="+mn-ea"/>
                    </a:rPr>
                    <a:t>강좌 시작일</a:t>
                  </a:r>
                  <a:endParaRPr lang="ko-KR" altLang="en-US" sz="900" dirty="0">
                    <a:latin typeface="+mn-ea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/>
          </p:nvGrpSpPr>
          <p:grpSpPr>
            <a:xfrm>
              <a:off x="3740754" y="2866855"/>
              <a:ext cx="1762568" cy="1699618"/>
              <a:chOff x="35496" y="2857500"/>
              <a:chExt cx="1762568" cy="1699618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35496" y="2857500"/>
                <a:ext cx="1762568" cy="113307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473" y="3162732"/>
                <a:ext cx="522614" cy="522614"/>
              </a:xfrm>
              <a:prstGeom prst="rect">
                <a:avLst/>
              </a:prstGeom>
            </p:spPr>
          </p:pic>
          <p:grpSp>
            <p:nvGrpSpPr>
              <p:cNvPr id="28" name="그룹 27"/>
              <p:cNvGrpSpPr/>
              <p:nvPr/>
            </p:nvGrpSpPr>
            <p:grpSpPr>
              <a:xfrm>
                <a:off x="35496" y="3990579"/>
                <a:ext cx="1762568" cy="566539"/>
                <a:chOff x="35496" y="3990579"/>
                <a:chExt cx="1762568" cy="566539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35496" y="3990579"/>
                  <a:ext cx="1762568" cy="5665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2154" y="4073793"/>
                  <a:ext cx="9641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err="1" smtClean="0">
                      <a:latin typeface="+mn-ea"/>
                    </a:rPr>
                    <a:t>강좌명</a:t>
                  </a:r>
                  <a:endParaRPr lang="en-US" altLang="ko-KR" sz="900" dirty="0" smtClean="0">
                    <a:latin typeface="+mn-ea"/>
                  </a:endParaRPr>
                </a:p>
                <a:p>
                  <a:r>
                    <a:rPr lang="ko-KR" altLang="en-US" sz="900" dirty="0" smtClean="0">
                      <a:latin typeface="+mn-ea"/>
                    </a:rPr>
                    <a:t>강좌 시작일</a:t>
                  </a:r>
                  <a:endParaRPr lang="ko-KR" altLang="en-US" sz="900" dirty="0">
                    <a:latin typeface="+mn-ea"/>
                  </a:endParaRPr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5593382" y="2866855"/>
              <a:ext cx="1762568" cy="1699618"/>
              <a:chOff x="35496" y="2857500"/>
              <a:chExt cx="1762568" cy="169961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5496" y="2857500"/>
                <a:ext cx="1762568" cy="113307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473" y="3162732"/>
                <a:ext cx="522614" cy="522614"/>
              </a:xfrm>
              <a:prstGeom prst="rect">
                <a:avLst/>
              </a:prstGeom>
            </p:spPr>
          </p:pic>
          <p:grpSp>
            <p:nvGrpSpPr>
              <p:cNvPr id="34" name="그룹 33"/>
              <p:cNvGrpSpPr/>
              <p:nvPr/>
            </p:nvGrpSpPr>
            <p:grpSpPr>
              <a:xfrm>
                <a:off x="35496" y="3990579"/>
                <a:ext cx="1762568" cy="566539"/>
                <a:chOff x="35496" y="3990579"/>
                <a:chExt cx="1762568" cy="566539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35496" y="3990579"/>
                  <a:ext cx="1762568" cy="5665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496" y="4073793"/>
                  <a:ext cx="9641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err="1" smtClean="0">
                      <a:latin typeface="+mn-ea"/>
                    </a:rPr>
                    <a:t>강좌명</a:t>
                  </a:r>
                  <a:endParaRPr lang="en-US" altLang="ko-KR" sz="900" dirty="0" smtClean="0">
                    <a:latin typeface="+mn-ea"/>
                  </a:endParaRPr>
                </a:p>
                <a:p>
                  <a:r>
                    <a:rPr lang="ko-KR" altLang="en-US" sz="900" dirty="0" smtClean="0">
                      <a:latin typeface="+mn-ea"/>
                    </a:rPr>
                    <a:t>강좌 시작일</a:t>
                  </a:r>
                  <a:endParaRPr lang="ko-KR" altLang="en-US" sz="900" dirty="0">
                    <a:latin typeface="+mn-ea"/>
                  </a:endParaRPr>
                </a:p>
              </p:txBody>
            </p:sp>
          </p:grpSp>
        </p:grpSp>
      </p:grpSp>
      <p:grpSp>
        <p:nvGrpSpPr>
          <p:cNvPr id="38" name="그룹 37"/>
          <p:cNvGrpSpPr/>
          <p:nvPr/>
        </p:nvGrpSpPr>
        <p:grpSpPr>
          <a:xfrm>
            <a:off x="1770705" y="2850887"/>
            <a:ext cx="3230059" cy="288032"/>
            <a:chOff x="1251568" y="2850887"/>
            <a:chExt cx="3230059" cy="28803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251568" y="2850887"/>
              <a:ext cx="1008112" cy="288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지역별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362542" y="2850887"/>
              <a:ext cx="1008112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카테고리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473515" y="2850887"/>
              <a:ext cx="1008112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정렬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5496" y="5006571"/>
            <a:ext cx="1613294" cy="71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731224" y="4998676"/>
            <a:ext cx="1613294" cy="71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426952" y="4998676"/>
            <a:ext cx="1613294" cy="71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7" y="5116220"/>
            <a:ext cx="478353" cy="497026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95" y="5108325"/>
            <a:ext cx="478353" cy="497026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23" y="5108325"/>
            <a:ext cx="478353" cy="497026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4427984" y="538048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87066" y="3865612"/>
            <a:ext cx="6573166" cy="177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6512" y="636285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차근차근 인 디자인</a:t>
            </a:r>
            <a:endParaRPr lang="en-US" altLang="ko-KR" sz="1200" b="1" dirty="0" smtClean="0"/>
          </a:p>
          <a:p>
            <a:r>
              <a:rPr lang="ko-KR" altLang="en-US" sz="800" dirty="0" smtClean="0">
                <a:latin typeface="+mn-ea"/>
              </a:rPr>
              <a:t>디자인에서 인쇄까지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err="1" smtClean="0">
                <a:latin typeface="+mn-ea"/>
              </a:rPr>
              <a:t>리플렛</a:t>
            </a:r>
            <a:r>
              <a:rPr lang="en-US" altLang="ko-KR" sz="800" dirty="0" smtClean="0">
                <a:latin typeface="+mn-ea"/>
              </a:rPr>
              <a:t>,</a:t>
            </a:r>
            <a:r>
              <a:rPr lang="ko-KR" altLang="en-US" sz="800" dirty="0" err="1" smtClean="0">
                <a:latin typeface="+mn-ea"/>
              </a:rPr>
              <a:t>도록</a:t>
            </a:r>
            <a:r>
              <a:rPr lang="en-US" altLang="ko-KR" sz="800" dirty="0" smtClean="0">
                <a:latin typeface="+mn-ea"/>
              </a:rPr>
              <a:t>,</a:t>
            </a:r>
            <a:r>
              <a:rPr lang="ko-KR" altLang="en-US" sz="800" dirty="0" smtClean="0">
                <a:latin typeface="+mn-ea"/>
              </a:rPr>
              <a:t>독립출판물 등 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87066" y="1129308"/>
            <a:ext cx="2612726" cy="2304256"/>
            <a:chOff x="87066" y="1129308"/>
            <a:chExt cx="2612726" cy="2304256"/>
          </a:xfrm>
        </p:grpSpPr>
        <p:sp>
          <p:nvSpPr>
            <p:cNvPr id="49" name="직사각형 48"/>
            <p:cNvSpPr/>
            <p:nvPr/>
          </p:nvSpPr>
          <p:spPr>
            <a:xfrm>
              <a:off x="87066" y="1129308"/>
              <a:ext cx="2612726" cy="23042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53" y="2032923"/>
              <a:ext cx="478353" cy="497026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2716342" y="12710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일자</a:t>
            </a:r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2716342" y="15449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시간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2716342" y="181878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장소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716342" y="209266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인원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2716342" y="236654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수량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2716342" y="264041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비용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3157232" y="1272082"/>
            <a:ext cx="2157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일자 공지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157232" y="1546602"/>
            <a:ext cx="2157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시간 공지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57232" y="1808868"/>
            <a:ext cx="2157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장소 공지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57232" y="2084059"/>
            <a:ext cx="2157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인원 공지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157232" y="2358368"/>
            <a:ext cx="2157096" cy="216024"/>
            <a:chOff x="3131840" y="1298340"/>
            <a:chExt cx="2157096" cy="216024"/>
          </a:xfrm>
        </p:grpSpPr>
        <p:sp>
          <p:nvSpPr>
            <p:cNvPr id="75" name="직사각형 74"/>
            <p:cNvSpPr/>
            <p:nvPr/>
          </p:nvSpPr>
          <p:spPr>
            <a:xfrm>
              <a:off x="3131840" y="1298340"/>
              <a:ext cx="215709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flipV="1">
              <a:off x="5070177" y="1350736"/>
              <a:ext cx="155774" cy="11123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157232" y="2641476"/>
            <a:ext cx="2157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비용금액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71800" y="3001516"/>
            <a:ext cx="25922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참여하기 </a:t>
            </a:r>
            <a:r>
              <a:rPr lang="en-US" altLang="ko-KR" sz="1100" dirty="0" smtClean="0">
                <a:solidFill>
                  <a:schemeClr val="tx1"/>
                </a:solidFill>
              </a:rPr>
              <a:t>/ </a:t>
            </a:r>
            <a:r>
              <a:rPr lang="ko-KR" altLang="en-US" sz="1100" dirty="0" smtClean="0">
                <a:solidFill>
                  <a:schemeClr val="tx1"/>
                </a:solidFill>
              </a:rPr>
              <a:t>모집마감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73" y="4505789"/>
            <a:ext cx="478353" cy="49702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496" y="3531994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강좌에 대한 설명 글</a:t>
            </a:r>
            <a:endParaRPr lang="ko-KR" altLang="en-US" sz="1100" dirty="0"/>
          </a:p>
        </p:txBody>
      </p:sp>
      <p:sp>
        <p:nvSpPr>
          <p:cNvPr id="51" name="타원 50"/>
          <p:cNvSpPr/>
          <p:nvPr/>
        </p:nvSpPr>
        <p:spPr>
          <a:xfrm>
            <a:off x="6355722" y="755347"/>
            <a:ext cx="376518" cy="37651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신고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6732240" y="3148965"/>
            <a:ext cx="72008" cy="2566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496" y="769268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환불 규정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48292" y="1053298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G4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「소비자분쟁해결기준」을 준수합니다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일수는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영업일을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 합니다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10:00-17:00)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 진행 일자 산정 시 환불 요청을 한 당일은 진행 일수에 포함됩니다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강의가 시작되는 당일은 강의를 듣지 않았더라도 수업개시일 이후 환불 요청사항에 해당합니다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8292" y="1849388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Comment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51520" y="2110998"/>
            <a:ext cx="5256584" cy="10345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80112" y="2857500"/>
            <a:ext cx="5760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</a:t>
            </a:r>
            <a:r>
              <a:rPr lang="ko-KR" altLang="en-US" sz="11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731171" y="697175"/>
            <a:ext cx="72008" cy="2566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311860" y="1777529"/>
            <a:ext cx="327636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2" y="6892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강좌등록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57" y="1027683"/>
            <a:ext cx="51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강좌등록은 판매가 아닌 </a:t>
            </a:r>
            <a:r>
              <a:rPr lang="ko-KR" altLang="en-US" sz="800" dirty="0" err="1" smtClean="0">
                <a:latin typeface="+mn-ea"/>
              </a:rPr>
              <a:t>홍보성</a:t>
            </a:r>
            <a:r>
              <a:rPr lang="ko-KR" altLang="en-US" sz="800" dirty="0" smtClean="0">
                <a:latin typeface="+mn-ea"/>
              </a:rPr>
              <a:t> 글이나 무성의한 글은 승인 거절 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r>
              <a:rPr lang="ko-KR" altLang="en-US" sz="800" dirty="0" smtClean="0">
                <a:latin typeface="+mn-ea"/>
              </a:rPr>
              <a:t>직거래를 유도하는 계좌이체 혹은 외부결제를 </a:t>
            </a:r>
            <a:r>
              <a:rPr lang="ko-KR" altLang="en-US" sz="800" dirty="0" err="1" smtClean="0">
                <a:latin typeface="+mn-ea"/>
              </a:rPr>
              <a:t>요구하지마세요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연락처</a:t>
            </a:r>
            <a:r>
              <a:rPr lang="en-US" altLang="ko-KR" sz="800" dirty="0" smtClean="0">
                <a:latin typeface="+mn-ea"/>
              </a:rPr>
              <a:t>,</a:t>
            </a:r>
            <a:r>
              <a:rPr lang="ko-KR" altLang="en-US" sz="800" dirty="0" err="1" smtClean="0">
                <a:latin typeface="+mn-ea"/>
              </a:rPr>
              <a:t>이메일</a:t>
            </a:r>
            <a:r>
              <a:rPr lang="ko-KR" altLang="en-US" sz="800" dirty="0" smtClean="0">
                <a:latin typeface="+mn-ea"/>
              </a:rPr>
              <a:t> 등 개인정보가 포함된 글이 게시될 경우</a:t>
            </a:r>
            <a:r>
              <a:rPr lang="en-US" altLang="ko-KR" sz="800" dirty="0" smtClean="0">
                <a:latin typeface="+mn-ea"/>
              </a:rPr>
              <a:t>,</a:t>
            </a:r>
            <a:r>
              <a:rPr lang="ko-KR" altLang="en-US" sz="800" dirty="0" smtClean="0">
                <a:latin typeface="+mn-ea"/>
              </a:rPr>
              <a:t>사이트 관리자에 의하여 임의로 삭제할 수 있습니다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96" y="1561356"/>
            <a:ext cx="655272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재능등록 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>Tip</a:t>
            </a:r>
            <a:endParaRPr lang="ko-KR" altLang="en-US" sz="10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496" y="1777380"/>
            <a:ext cx="3276364" cy="86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1855485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재능설명</a:t>
            </a:r>
            <a:endParaRPr lang="en-US" altLang="ko-KR" sz="800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구매자가 글을 보고 충분히 구매 결정을 할 수 있도록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판매 </a:t>
            </a:r>
            <a:r>
              <a:rPr lang="ko-KR" altLang="en-US" sz="800" dirty="0" err="1" smtClean="0">
                <a:latin typeface="+mn-ea"/>
              </a:rPr>
              <a:t>등록시</a:t>
            </a:r>
            <a:r>
              <a:rPr lang="ko-KR" altLang="en-US" sz="800" dirty="0" smtClean="0">
                <a:latin typeface="+mn-ea"/>
              </a:rPr>
              <a:t> 최대한 이해하기 쉽고 상세히 적어주셔야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상품구매율이 높습니다</a:t>
            </a:r>
            <a:r>
              <a:rPr lang="en-US" altLang="ko-KR" sz="800" dirty="0" smtClean="0">
                <a:latin typeface="+mn-ea"/>
              </a:rPr>
              <a:t>.</a:t>
            </a:r>
            <a:r>
              <a:rPr lang="ko-KR" altLang="en-US" sz="800" dirty="0" smtClean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11860" y="1917190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이미지</a:t>
            </a:r>
            <a:endParaRPr lang="en-US" altLang="ko-KR" sz="800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텍스트가 없는 깔끔한 이미지로 등록할 수 </a:t>
            </a:r>
            <a:r>
              <a:rPr lang="ko-KR" altLang="en-US" sz="800" dirty="0" err="1" smtClean="0">
                <a:latin typeface="+mn-ea"/>
              </a:rPr>
              <a:t>록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클릭률이</a:t>
            </a:r>
            <a:r>
              <a:rPr lang="ko-KR" altLang="en-US" sz="800" dirty="0" smtClean="0">
                <a:latin typeface="+mn-ea"/>
              </a:rPr>
              <a:t> 높으며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메인 페이지에 노출되는 추천재능 리스트에 선정되기 쉽습니다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27" y="321754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제목</a:t>
            </a:r>
            <a:endParaRPr lang="en-US" altLang="ko-KR" sz="900" dirty="0" smtClean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27" y="362442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latin typeface="+mn-ea"/>
              </a:rPr>
              <a:t>카테고리</a:t>
            </a:r>
            <a:endParaRPr lang="en-US" altLang="ko-KR" sz="900" dirty="0" smtClean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327" y="393762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내용</a:t>
            </a:r>
            <a:endParaRPr lang="en-US" altLang="ko-KR" sz="9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6314" y="3217540"/>
            <a:ext cx="5717894" cy="284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26314" y="3597538"/>
            <a:ext cx="2260883" cy="284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6313" y="3937620"/>
            <a:ext cx="5717895" cy="177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flipV="1">
            <a:off x="2810472" y="3684221"/>
            <a:ext cx="155774" cy="11123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32240" y="3148965"/>
            <a:ext cx="72008" cy="2566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1327" y="3073524"/>
            <a:ext cx="65268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-36512" y="2780161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강좌 정보 입력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16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115962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기본금액</a:t>
            </a:r>
            <a:endParaRPr lang="en-US" altLang="ko-KR" sz="9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483" y="1132741"/>
            <a:ext cx="2405526" cy="284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32240" y="3148965"/>
            <a:ext cx="72008" cy="2566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1327" y="970484"/>
            <a:ext cx="65268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-36512" y="677121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기본가격 및 옵션설정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579" y="1875641"/>
            <a:ext cx="2206417" cy="1273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133335" y="1777380"/>
            <a:ext cx="65268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496" y="1484017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썸네일</a:t>
            </a:r>
            <a:r>
              <a:rPr lang="ko-KR" altLang="en-US" sz="1100" dirty="0" smtClean="0">
                <a:latin typeface="+mn-ea"/>
              </a:rPr>
              <a:t> 이미지등록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96" y="2281371"/>
            <a:ext cx="435382" cy="45237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483768" y="1875641"/>
            <a:ext cx="2405526" cy="284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40425" y="1875641"/>
            <a:ext cx="855711" cy="28459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파일첨부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2100639" y="3649588"/>
            <a:ext cx="25922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강좌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494254" y="1057300"/>
            <a:ext cx="4085858" cy="3823242"/>
            <a:chOff x="1421650" y="1129308"/>
            <a:chExt cx="4085858" cy="382324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421650" y="1129308"/>
              <a:ext cx="1944216" cy="1224136"/>
            </a:xfrm>
            <a:prstGeom prst="roundRect">
              <a:avLst>
                <a:gd name="adj" fmla="val 327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7606" y="128014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회원수정</a:t>
              </a:r>
              <a:endParaRPr lang="ko-KR" altLang="en-US" sz="1100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563292" y="1129308"/>
              <a:ext cx="1944216" cy="1224136"/>
            </a:xfrm>
            <a:prstGeom prst="roundRect">
              <a:avLst>
                <a:gd name="adj" fmla="val 327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9248" y="128014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회원탈퇴</a:t>
              </a:r>
              <a:endParaRPr lang="ko-KR" altLang="en-US" sz="1100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421650" y="2428861"/>
              <a:ext cx="1944216" cy="1224136"/>
            </a:xfrm>
            <a:prstGeom prst="roundRect">
              <a:avLst>
                <a:gd name="adj" fmla="val 327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97606" y="2579695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수강내역</a:t>
              </a:r>
              <a:endParaRPr lang="ko-KR" altLang="en-US" sz="1100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63292" y="2428861"/>
              <a:ext cx="1944216" cy="1224136"/>
            </a:xfrm>
            <a:prstGeom prst="roundRect">
              <a:avLst>
                <a:gd name="adj" fmla="val 327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421650" y="3728414"/>
              <a:ext cx="1944216" cy="1224136"/>
            </a:xfrm>
            <a:prstGeom prst="roundRect">
              <a:avLst>
                <a:gd name="adj" fmla="val 327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97606" y="3879248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포인트</a:t>
              </a:r>
              <a:endParaRPr lang="ko-KR" altLang="en-US" sz="11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563292" y="3728414"/>
              <a:ext cx="1944216" cy="1224136"/>
            </a:xfrm>
            <a:prstGeom prst="roundRect">
              <a:avLst>
                <a:gd name="adj" fmla="val 327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9248" y="3879248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1:1</a:t>
              </a:r>
              <a:r>
                <a:rPr lang="ko-KR" altLang="en-US" sz="1100" dirty="0" smtClean="0"/>
                <a:t>문의</a:t>
              </a:r>
              <a:endParaRPr lang="ko-KR" altLang="en-US" sz="1100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648" y="1332066"/>
              <a:ext cx="157762" cy="157762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238" y="1332066"/>
              <a:ext cx="157762" cy="15776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648" y="2631619"/>
              <a:ext cx="157762" cy="157762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739248" y="2579695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찜 내역</a:t>
              </a:r>
              <a:endParaRPr lang="ko-KR" altLang="en-US" sz="1100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238" y="2631619"/>
              <a:ext cx="157762" cy="157762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979" y="3931172"/>
              <a:ext cx="157762" cy="157762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238" y="3922403"/>
              <a:ext cx="157762" cy="157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3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0"/>
            <a:ext cx="233975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144" y="0"/>
            <a:ext cx="9144000" cy="21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496" y="265212"/>
            <a:ext cx="66967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3426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로고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106" y="336930"/>
            <a:ext cx="1608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넥스트</a:t>
            </a:r>
            <a:r>
              <a:rPr lang="en-US" altLang="ko-KR" sz="1000" dirty="0" smtClean="0">
                <a:latin typeface="+mn-ea"/>
              </a:rPr>
              <a:t>IT </a:t>
            </a:r>
            <a:r>
              <a:rPr lang="ko-KR" altLang="en-US" sz="1000" dirty="0" smtClean="0">
                <a:latin typeface="+mn-ea"/>
              </a:rPr>
              <a:t>님 </a:t>
            </a:r>
            <a:r>
              <a:rPr lang="en-US" altLang="ko-KR" sz="1000" dirty="0" smtClean="0">
                <a:latin typeface="+mn-ea"/>
              </a:rPr>
              <a:t>|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27984" y="346027"/>
            <a:ext cx="739092" cy="22802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강좌등록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928092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697260"/>
            <a:ext cx="1426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마이페이지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&gt; </a:t>
            </a:r>
            <a:r>
              <a:rPr lang="ko-KR" altLang="en-US" sz="900" b="1" dirty="0" smtClean="0"/>
              <a:t>회원수정</a:t>
            </a:r>
            <a:endParaRPr lang="ko-KR" altLang="en-US" sz="9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1469087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기존 비밀번호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221963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성명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504" y="297017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연락처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504" y="25949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메일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07504" y="109381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</a:t>
            </a:r>
            <a:r>
              <a:rPr lang="ko-KR" altLang="en-US" sz="900" dirty="0"/>
              <a:t>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04" y="184435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새 비밀번호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1047647" y="1116470"/>
            <a:ext cx="1891073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047647" y="1491742"/>
            <a:ext cx="1891073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047647" y="1867014"/>
            <a:ext cx="1891073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47647" y="2242286"/>
            <a:ext cx="1891073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47647" y="2617558"/>
            <a:ext cx="1891073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47647" y="2992828"/>
            <a:ext cx="1891073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428119" y="5017740"/>
            <a:ext cx="765237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3265363" y="5025470"/>
            <a:ext cx="765237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551910" y="4311108"/>
            <a:ext cx="1728192" cy="864096"/>
            <a:chOff x="4453250" y="3712876"/>
            <a:chExt cx="1728192" cy="864096"/>
          </a:xfrm>
        </p:grpSpPr>
        <p:sp>
          <p:nvSpPr>
            <p:cNvPr id="20" name="직사각형 19"/>
            <p:cNvSpPr/>
            <p:nvPr/>
          </p:nvSpPr>
          <p:spPr>
            <a:xfrm>
              <a:off x="4453250" y="3712876"/>
              <a:ext cx="1728192" cy="864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개인정보 수정 완료했습니다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53250" y="4297660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09597" y="4346140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닫기</a:t>
              </a:r>
              <a:endParaRPr lang="ko-KR" altLang="en-US" sz="900" dirty="0"/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107504" y="3649588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4159" y="33993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계좌정보</a:t>
            </a:r>
            <a:endParaRPr lang="ko-KR" altLang="en-US" sz="9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2653" y="414621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계좌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152653" y="37709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은행명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047647" y="3793604"/>
            <a:ext cx="1891073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047647" y="4168874"/>
            <a:ext cx="1891073" cy="185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818</Words>
  <Application>Microsoft Office PowerPoint</Application>
  <PresentationFormat>화면 슬라이드 쇼(16:10)</PresentationFormat>
  <Paragraphs>388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 JIN LEE</dc:creator>
  <cp:lastModifiedBy>Windows 사용자</cp:lastModifiedBy>
  <cp:revision>29</cp:revision>
  <dcterms:created xsi:type="dcterms:W3CDTF">2018-05-02T07:18:59Z</dcterms:created>
  <dcterms:modified xsi:type="dcterms:W3CDTF">2018-05-04T05:13:41Z</dcterms:modified>
</cp:coreProperties>
</file>